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1"/>
  </p:notesMasterIdLst>
  <p:handoutMasterIdLst>
    <p:handoutMasterId r:id="rId12"/>
  </p:handoutMasterIdLst>
  <p:sldIdLst>
    <p:sldId id="256" r:id="rId5"/>
    <p:sldId id="258" r:id="rId6"/>
    <p:sldId id="261" r:id="rId7"/>
    <p:sldId id="25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85C70-E0FC-43FA-BE9A-DE311BB7EE41}" v="12" dt="2023-12-11T05:41:36.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7263" autoAdjust="0"/>
  </p:normalViewPr>
  <p:slideViewPr>
    <p:cSldViewPr snapToGrid="0">
      <p:cViewPr varScale="1">
        <p:scale>
          <a:sx n="51" d="100"/>
          <a:sy n="51" d="100"/>
        </p:scale>
        <p:origin x="1674"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am Mahajan" userId="60138c1831226efc" providerId="LiveId" clId="{82A85C70-E0FC-43FA-BE9A-DE311BB7EE41}"/>
    <pc:docChg chg="custSel modSld">
      <pc:chgData name="Preetham Mahajan" userId="60138c1831226efc" providerId="LiveId" clId="{82A85C70-E0FC-43FA-BE9A-DE311BB7EE41}" dt="2023-12-12T04:39:29.669" v="85"/>
      <pc:docMkLst>
        <pc:docMk/>
      </pc:docMkLst>
      <pc:sldChg chg="addSp delSp modSp mod modShow modNotesTx">
        <pc:chgData name="Preetham Mahajan" userId="60138c1831226efc" providerId="LiveId" clId="{82A85C70-E0FC-43FA-BE9A-DE311BB7EE41}" dt="2023-12-12T04:39:29.669" v="85"/>
        <pc:sldMkLst>
          <pc:docMk/>
          <pc:sldMk cId="1819359268" sldId="256"/>
        </pc:sldMkLst>
        <pc:spChg chg="add del mod">
          <ac:chgData name="Preetham Mahajan" userId="60138c1831226efc" providerId="LiveId" clId="{82A85C70-E0FC-43FA-BE9A-DE311BB7EE41}" dt="2023-12-11T03:28:59.465" v="42"/>
          <ac:spMkLst>
            <pc:docMk/>
            <pc:sldMk cId="1819359268" sldId="256"/>
            <ac:spMk id="4" creationId="{BF6CCAC9-8641-C421-D94F-BF1674A9DB5A}"/>
          </ac:spMkLst>
        </pc:spChg>
      </pc:sldChg>
      <pc:sldChg chg="addSp delSp modSp mod modNotesTx">
        <pc:chgData name="Preetham Mahajan" userId="60138c1831226efc" providerId="LiveId" clId="{82A85C70-E0FC-43FA-BE9A-DE311BB7EE41}" dt="2023-12-11T06:23:29.915" v="80" actId="478"/>
        <pc:sldMkLst>
          <pc:docMk/>
          <pc:sldMk cId="1348318116" sldId="261"/>
        </pc:sldMkLst>
        <pc:spChg chg="add del mod">
          <ac:chgData name="Preetham Mahajan" userId="60138c1831226efc" providerId="LiveId" clId="{82A85C70-E0FC-43FA-BE9A-DE311BB7EE41}" dt="2023-12-11T03:18:51.554" v="26" actId="478"/>
          <ac:spMkLst>
            <pc:docMk/>
            <pc:sldMk cId="1348318116" sldId="261"/>
            <ac:spMk id="4" creationId="{D0BE424F-24AD-00C2-7E1E-19E75F6C2EA3}"/>
          </ac:spMkLst>
        </pc:spChg>
        <pc:spChg chg="add del mod">
          <ac:chgData name="Preetham Mahajan" userId="60138c1831226efc" providerId="LiveId" clId="{82A85C70-E0FC-43FA-BE9A-DE311BB7EE41}" dt="2023-12-11T06:23:29.915" v="80" actId="478"/>
          <ac:spMkLst>
            <pc:docMk/>
            <pc:sldMk cId="1348318116" sldId="261"/>
            <ac:spMk id="5" creationId="{954129BF-D584-9057-4669-FF48A7C9617C}"/>
          </ac:spMkLst>
        </pc:spChg>
      </pc:sldChg>
      <pc:sldChg chg="addSp delSp modSp mod modNotesTx">
        <pc:chgData name="Preetham Mahajan" userId="60138c1831226efc" providerId="LiveId" clId="{82A85C70-E0FC-43FA-BE9A-DE311BB7EE41}" dt="2023-12-11T06:23:57.503" v="82" actId="478"/>
        <pc:sldMkLst>
          <pc:docMk/>
          <pc:sldMk cId="3360139633" sldId="264"/>
        </pc:sldMkLst>
        <pc:spChg chg="add del mod">
          <ac:chgData name="Preetham Mahajan" userId="60138c1831226efc" providerId="LiveId" clId="{82A85C70-E0FC-43FA-BE9A-DE311BB7EE41}" dt="2023-12-11T06:23:57.503" v="82" actId="478"/>
          <ac:spMkLst>
            <pc:docMk/>
            <pc:sldMk cId="3360139633" sldId="264"/>
            <ac:spMk id="6" creationId="{31824DB7-BD6E-9CA8-74D9-0A5640E9CE4F}"/>
          </ac:spMkLst>
        </pc:spChg>
      </pc:sldChg>
      <pc:sldChg chg="addSp delSp modSp mod">
        <pc:chgData name="Preetham Mahajan" userId="60138c1831226efc" providerId="LiveId" clId="{82A85C70-E0FC-43FA-BE9A-DE311BB7EE41}" dt="2023-12-11T03:17:56.614" v="22"/>
        <pc:sldMkLst>
          <pc:docMk/>
          <pc:sldMk cId="3673958644" sldId="265"/>
        </pc:sldMkLst>
        <pc:spChg chg="add del mod">
          <ac:chgData name="Preetham Mahajan" userId="60138c1831226efc" providerId="LiveId" clId="{82A85C70-E0FC-43FA-BE9A-DE311BB7EE41}" dt="2023-12-11T03:17:31.492" v="8"/>
          <ac:spMkLst>
            <pc:docMk/>
            <pc:sldMk cId="3673958644" sldId="265"/>
            <ac:spMk id="4" creationId="{59C430FA-A397-F28C-58A7-D99A8F6741E4}"/>
          </ac:spMkLst>
        </pc:spChg>
        <pc:spChg chg="add del mod">
          <ac:chgData name="Preetham Mahajan" userId="60138c1831226efc" providerId="LiveId" clId="{82A85C70-E0FC-43FA-BE9A-DE311BB7EE41}" dt="2023-12-11T03:17:31.493" v="10"/>
          <ac:spMkLst>
            <pc:docMk/>
            <pc:sldMk cId="3673958644" sldId="265"/>
            <ac:spMk id="5" creationId="{6076C78E-2BFB-8C5F-BEB5-2459CF6BE13F}"/>
          </ac:spMkLst>
        </pc:spChg>
        <pc:spChg chg="add del mod">
          <ac:chgData name="Preetham Mahajan" userId="60138c1831226efc" providerId="LiveId" clId="{82A85C70-E0FC-43FA-BE9A-DE311BB7EE41}" dt="2023-12-11T03:17:31.494" v="12"/>
          <ac:spMkLst>
            <pc:docMk/>
            <pc:sldMk cId="3673958644" sldId="265"/>
            <ac:spMk id="6" creationId="{822B1D2A-F8DA-D934-A20F-A5F90E587423}"/>
          </ac:spMkLst>
        </pc:spChg>
        <pc:spChg chg="add del mod">
          <ac:chgData name="Preetham Mahajan" userId="60138c1831226efc" providerId="LiveId" clId="{82A85C70-E0FC-43FA-BE9A-DE311BB7EE41}" dt="2023-12-11T03:17:31.494" v="14"/>
          <ac:spMkLst>
            <pc:docMk/>
            <pc:sldMk cId="3673958644" sldId="265"/>
            <ac:spMk id="7" creationId="{70959076-B8DF-04FE-1B1B-2CCBA1090F25}"/>
          </ac:spMkLst>
        </pc:spChg>
        <pc:spChg chg="add del mod">
          <ac:chgData name="Preetham Mahajan" userId="60138c1831226efc" providerId="LiveId" clId="{82A85C70-E0FC-43FA-BE9A-DE311BB7EE41}" dt="2023-12-11T03:17:31.495" v="16"/>
          <ac:spMkLst>
            <pc:docMk/>
            <pc:sldMk cId="3673958644" sldId="265"/>
            <ac:spMk id="8" creationId="{92487389-4519-0CE6-3D3E-A18EBDD04FD0}"/>
          </ac:spMkLst>
        </pc:spChg>
        <pc:spChg chg="add del mod">
          <ac:chgData name="Preetham Mahajan" userId="60138c1831226efc" providerId="LiveId" clId="{82A85C70-E0FC-43FA-BE9A-DE311BB7EE41}" dt="2023-12-11T03:17:31.491" v="6" actId="478"/>
          <ac:spMkLst>
            <pc:docMk/>
            <pc:sldMk cId="3673958644" sldId="265"/>
            <ac:spMk id="9" creationId="{AFD55E22-E21D-F975-AEB9-FFE09749D37E}"/>
          </ac:spMkLst>
        </pc:spChg>
        <pc:spChg chg="add del mod">
          <ac:chgData name="Preetham Mahajan" userId="60138c1831226efc" providerId="LiveId" clId="{82A85C70-E0FC-43FA-BE9A-DE311BB7EE41}" dt="2023-12-11T03:17:43.651" v="19"/>
          <ac:spMkLst>
            <pc:docMk/>
            <pc:sldMk cId="3673958644" sldId="265"/>
            <ac:spMk id="10" creationId="{216399F5-16B9-95F6-8395-4223128740A3}"/>
          </ac:spMkLst>
        </pc:spChg>
        <pc:spChg chg="add del mod">
          <ac:chgData name="Preetham Mahajan" userId="60138c1831226efc" providerId="LiveId" clId="{82A85C70-E0FC-43FA-BE9A-DE311BB7EE41}" dt="2023-12-11T03:17:56.614" v="22"/>
          <ac:spMkLst>
            <pc:docMk/>
            <pc:sldMk cId="3673958644" sldId="265"/>
            <ac:spMk id="11" creationId="{8841E105-7DBC-52ED-F280-90D51DE58BF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QUESTION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Symbol" panose="05050102010706020507" pitchFamily="18" charset="2"/>
            <a:buChar char=""/>
          </a:pPr>
          <a:r>
            <a:rPr lang="en-US" b="1" dirty="0"/>
            <a:t>Which are the most frequent top 20 job postings in each category and how many openings are they offering?</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QUESTION 2</a:t>
          </a: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r>
            <a:rPr lang="en-US" b="1" dirty="0"/>
            <a:t>In what way do the distributions of job posting vary among the top 10 agencies?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QUESTION 3</a:t>
          </a: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Symbol" panose="05050102010706020507" pitchFamily="18" charset="2"/>
            <a:buChar char=""/>
          </a:pPr>
          <a:r>
            <a:rPr lang="en-US" b="1" dirty="0"/>
            <a:t>What are the differences between each of the agencies' full- and part-time employment distributions?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2905" y="8755"/>
          <a:ext cx="2832850" cy="662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latin typeface="Tahoma" panose="020B0604030504040204" pitchFamily="34" charset="0"/>
              <a:ea typeface="Tahoma" panose="020B0604030504040204" pitchFamily="34" charset="0"/>
              <a:cs typeface="Tahoma" panose="020B0604030504040204" pitchFamily="34" charset="0"/>
            </a:rPr>
            <a:t>QUESTION 1</a:t>
          </a:r>
        </a:p>
      </dsp:txBody>
      <dsp:txXfrm>
        <a:off x="2905" y="8755"/>
        <a:ext cx="2832850" cy="662400"/>
      </dsp:txXfrm>
    </dsp:sp>
    <dsp:sp modelId="{17CA1487-CDD9-4364-92F6-A11DBDAFE16C}">
      <dsp:nvSpPr>
        <dsp:cNvPr id="0" name=""/>
        <dsp:cNvSpPr/>
      </dsp:nvSpPr>
      <dsp:spPr>
        <a:xfrm>
          <a:off x="2905" y="671155"/>
          <a:ext cx="2832850" cy="239912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Font typeface="Symbol" panose="05050102010706020507" pitchFamily="18" charset="2"/>
            <a:buChar char=""/>
          </a:pPr>
          <a:r>
            <a:rPr lang="en-US" sz="2300" b="1" kern="1200" dirty="0"/>
            <a:t>Which are the most frequent top 20 job postings in each category and how many openings are they offering?</a:t>
          </a:r>
          <a:endParaRPr lang="en-US" sz="2300" kern="1200" dirty="0">
            <a:latin typeface="Tahoma" panose="020B0604030504040204" pitchFamily="34" charset="0"/>
            <a:ea typeface="Tahoma" panose="020B0604030504040204" pitchFamily="34" charset="0"/>
            <a:cs typeface="Tahoma" panose="020B0604030504040204" pitchFamily="34" charset="0"/>
          </a:endParaRPr>
        </a:p>
      </dsp:txBody>
      <dsp:txXfrm>
        <a:off x="2905" y="671155"/>
        <a:ext cx="2832850" cy="2399129"/>
      </dsp:txXfrm>
    </dsp:sp>
    <dsp:sp modelId="{055A5EAB-EAE0-4501-8649-31F112FF9AD5}">
      <dsp:nvSpPr>
        <dsp:cNvPr id="0" name=""/>
        <dsp:cNvSpPr/>
      </dsp:nvSpPr>
      <dsp:spPr>
        <a:xfrm>
          <a:off x="3232354" y="8755"/>
          <a:ext cx="2832850" cy="662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latin typeface="Tahoma" panose="020B0604030504040204" pitchFamily="34" charset="0"/>
              <a:ea typeface="Tahoma" panose="020B0604030504040204" pitchFamily="34" charset="0"/>
              <a:cs typeface="Tahoma" panose="020B0604030504040204" pitchFamily="34" charset="0"/>
            </a:rPr>
            <a:t>QUESTION 2</a:t>
          </a:r>
        </a:p>
      </dsp:txBody>
      <dsp:txXfrm>
        <a:off x="3232354" y="8755"/>
        <a:ext cx="2832850" cy="662400"/>
      </dsp:txXfrm>
    </dsp:sp>
    <dsp:sp modelId="{E4FD5043-5612-43C5-B6AE-CCD431549399}">
      <dsp:nvSpPr>
        <dsp:cNvPr id="0" name=""/>
        <dsp:cNvSpPr/>
      </dsp:nvSpPr>
      <dsp:spPr>
        <a:xfrm>
          <a:off x="3232354" y="671155"/>
          <a:ext cx="2832850" cy="239912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a:t>In what way do the distributions of job posting vary among the top 10 agencies?</a:t>
          </a:r>
          <a:endParaRPr lang="en-US" sz="2300" kern="1200" dirty="0">
            <a:latin typeface="Tahoma" panose="020B0604030504040204" pitchFamily="34" charset="0"/>
            <a:ea typeface="Tahoma" panose="020B0604030504040204" pitchFamily="34" charset="0"/>
            <a:cs typeface="Tahoma" panose="020B0604030504040204" pitchFamily="34" charset="0"/>
          </a:endParaRPr>
        </a:p>
      </dsp:txBody>
      <dsp:txXfrm>
        <a:off x="3232354" y="671155"/>
        <a:ext cx="2832850" cy="2399129"/>
      </dsp:txXfrm>
    </dsp:sp>
    <dsp:sp modelId="{23D06E36-F688-4B37-8BB8-73015E665B0E}">
      <dsp:nvSpPr>
        <dsp:cNvPr id="0" name=""/>
        <dsp:cNvSpPr/>
      </dsp:nvSpPr>
      <dsp:spPr>
        <a:xfrm>
          <a:off x="6461804" y="8755"/>
          <a:ext cx="2832850" cy="662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kern="1200" dirty="0">
              <a:solidFill>
                <a:schemeClr val="tx1"/>
              </a:solidFill>
              <a:latin typeface="Tahoma" panose="020B0604030504040204" pitchFamily="34" charset="0"/>
              <a:ea typeface="Tahoma" panose="020B0604030504040204" pitchFamily="34" charset="0"/>
              <a:cs typeface="Tahoma" panose="020B0604030504040204" pitchFamily="34" charset="0"/>
            </a:rPr>
            <a:t>QUESTION 3</a:t>
          </a:r>
        </a:p>
      </dsp:txBody>
      <dsp:txXfrm>
        <a:off x="6461804" y="8755"/>
        <a:ext cx="2832850" cy="662400"/>
      </dsp:txXfrm>
    </dsp:sp>
    <dsp:sp modelId="{EA81ED6A-A7EA-4137-A3DC-D16E79F1B938}">
      <dsp:nvSpPr>
        <dsp:cNvPr id="0" name=""/>
        <dsp:cNvSpPr/>
      </dsp:nvSpPr>
      <dsp:spPr>
        <a:xfrm>
          <a:off x="6461804" y="671155"/>
          <a:ext cx="2832850" cy="239912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Font typeface="Symbol" panose="05050102010706020507" pitchFamily="18" charset="2"/>
            <a:buChar char=""/>
          </a:pPr>
          <a:r>
            <a:rPr lang="en-US" sz="2300" b="1" kern="1200" dirty="0"/>
            <a:t>What are the differences between each of the agencies' full- and part-time employment distributions?</a:t>
          </a:r>
          <a:endParaRPr lang="en-US" sz="2300" kern="1200" dirty="0">
            <a:latin typeface="Tahoma" panose="020B0604030504040204" pitchFamily="34" charset="0"/>
            <a:ea typeface="Tahoma" panose="020B0604030504040204" pitchFamily="34" charset="0"/>
            <a:cs typeface="Tahoma" panose="020B0604030504040204" pitchFamily="34" charset="0"/>
          </a:endParaRPr>
        </a:p>
      </dsp:txBody>
      <dsp:txXfrm>
        <a:off x="6461804" y="671155"/>
        <a:ext cx="2832850" cy="239912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12/11/2023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this data set, as </a:t>
            </a:r>
            <a:r>
              <a:rPr lang="en-US" dirty="0" err="1"/>
              <a:t>i</a:t>
            </a:r>
            <a:r>
              <a:rPr lang="en-US" dirty="0"/>
              <a:t> aspire a obtain a good position  as a decent data analyst. Through this dataset </a:t>
            </a:r>
            <a:r>
              <a:rPr lang="en-US" dirty="0" err="1"/>
              <a:t>i</a:t>
            </a:r>
            <a:r>
              <a:rPr lang="en-US" dirty="0"/>
              <a:t> was able to understand the varying job market, what are the key skills I will have to demonstrate, which position holds highest number of job positions and most importantly how much would the pay range be, So considering these factors I had a great drive to work on this dataset.</a:t>
            </a:r>
          </a:p>
          <a:p>
            <a:endParaRPr lang="en-US" dirty="0"/>
          </a:p>
          <a:p>
            <a:endParaRPr lang="en-US" dirty="0"/>
          </a:p>
          <a:p>
            <a:endParaRPr lang="en-US" dirty="0"/>
          </a:p>
          <a:p>
            <a:endParaRPr lang="en-US" dirty="0"/>
          </a:p>
          <a:p>
            <a:endParaRPr lang="en-US"/>
          </a:p>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1</a:t>
            </a:fld>
            <a:endParaRPr lang="en-US" dirty="0"/>
          </a:p>
        </p:txBody>
      </p:sp>
    </p:spTree>
    <p:extLst>
      <p:ext uri="{BB962C8B-B14F-4D97-AF65-F5344CB8AC3E}">
        <p14:creationId xmlns:p14="http://schemas.microsoft.com/office/powerpoint/2010/main" val="255827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FF00"/>
                </a:solidFill>
              </a:rPr>
              <a:t>Examine how talent recruitment strategies have changed as a result of recent technological advancements. Emphasize how online networks are evolving into essential tools for workers looking for a variety of skills and acting as forums for discussion and information exchange. Talk about how these changes will affect employers and job seekers.</a:t>
            </a:r>
          </a:p>
          <a:p>
            <a:r>
              <a:rPr lang="en-US" dirty="0">
                <a:solidFill>
                  <a:srgbClr val="FFFF00"/>
                </a:solidFill>
              </a:rPr>
              <a:t>2) Explore a thorough examination of the employment market in the City of New York, which is renowned for having a dynamic work environment. Talk about how the City of New York's corporate website contains job postings from the dataset, highlighting how important it is to comprehend the complex web of local and metropolitan employment. Examine the ways in which this analysis connects employment prospects for city workers with those open to the general public.</a:t>
            </a:r>
          </a:p>
          <a:p>
            <a:r>
              <a:rPr lang="en-US" dirty="0">
                <a:solidFill>
                  <a:srgbClr val="FFFF00"/>
                </a:solidFill>
              </a:rPr>
              <a:t>3) Describe the methodology used in the study to analyze job postings according to department, location, qualifications, and skills. Examine how this methodology reveals intricate relationships between these variables, offering perceptions into the job market's complexity. Highlight significant discoveries that provide insight into the connections between various factors affecting employment.</a:t>
            </a:r>
          </a:p>
          <a:p>
            <a:r>
              <a:rPr lang="en-US" dirty="0">
                <a:solidFill>
                  <a:srgbClr val="FFFF00"/>
                </a:solidFill>
              </a:rPr>
              <a:t>4) Talk about the research's application beyond scholarly pursuits. Examine the practical ramifications for policymakers, employers, and candidates. Stress the study's importance as a starting point for enhancing hiring procedures in cities given the dynamic nature of urban environments. Emphasize how the study helps to make well-informed decisions and provides insightful information for creating efficient policies pertaining to urban employment.</a:t>
            </a:r>
          </a:p>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3</a:t>
            </a:fld>
            <a:endParaRPr lang="en-US" dirty="0"/>
          </a:p>
        </p:txBody>
      </p:sp>
    </p:spTree>
    <p:extLst>
      <p:ext uri="{BB962C8B-B14F-4D97-AF65-F5344CB8AC3E}">
        <p14:creationId xmlns:p14="http://schemas.microsoft.com/office/powerpoint/2010/main" val="104026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25000"/>
              </a:lnSpc>
              <a:spcBef>
                <a:spcPts val="0"/>
              </a:spcBef>
              <a:spcAft>
                <a:spcPts val="800"/>
              </a:spcAft>
            </a:pPr>
            <a:r>
              <a:rPr lang="en-US" sz="1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In conclusion, by using data from the official job posting website of the City of New York, this research project provided valuable insight into the job market in New York City. A 14% increase in job sector precision for classification has been shown with the two-staged semi-supervised approach that uses machine learning techniques and includes measures associated with job sectors. The analysis also examined the efficacy of the recommendation system, analyzing the cold-start issue and evaluating different similarity metrics. A precise recommendation tool that works especially well in low-complexity vector scenarios is the cosine metric.</a:t>
            </a:r>
          </a:p>
          <a:p>
            <a:pPr marL="0" marR="0" algn="just">
              <a:lnSpc>
                <a:spcPct val="125000"/>
              </a:lnSpc>
              <a:spcBef>
                <a:spcPts val="0"/>
              </a:spcBef>
              <a:spcAft>
                <a:spcPts val="800"/>
              </a:spcAft>
            </a:pPr>
            <a:r>
              <a:rPr lang="en-US" sz="12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In addition, the study presented a networked timing job planning system aimed to improve big data analysis in real time. It has been noticed that this system, which uses a centerless master-worker structure, has a capacity to reduce processing times and boost efficiency in the analysis of employment data. Despite these improvements, it is essential to acknowledge the research's limitations, which include the deficiency of contextual and outcome data as well as incomplete job descriptions. Later studies may tackle these constraints and explore additional topics such as predicting skill requirements, tracking the dynamics of employment markets in real time, and improving the user interface on job boards. These advances would help create a more thorough understanding of the labor market, which would be beneficial to employers and job seekers equally</a:t>
            </a:r>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5</a:t>
            </a:fld>
            <a:endParaRPr lang="en-US" dirty="0"/>
          </a:p>
        </p:txBody>
      </p:sp>
    </p:spTree>
    <p:extLst>
      <p:ext uri="{BB962C8B-B14F-4D97-AF65-F5344CB8AC3E}">
        <p14:creationId xmlns:p14="http://schemas.microsoft.com/office/powerpoint/2010/main" val="228187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6</a:t>
            </a:fld>
            <a:endParaRPr lang="en-US" dirty="0"/>
          </a:p>
        </p:txBody>
      </p:sp>
    </p:spTree>
    <p:extLst>
      <p:ext uri="{BB962C8B-B14F-4D97-AF65-F5344CB8AC3E}">
        <p14:creationId xmlns:p14="http://schemas.microsoft.com/office/powerpoint/2010/main" val="3270693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NYC JOB POSTINGS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AIT-580-FINAL PROJECT</a:t>
            </a:r>
          </a:p>
          <a:p>
            <a:pPr algn="ctr"/>
            <a:r>
              <a:rPr lang="en-US" sz="2400" dirty="0">
                <a:latin typeface="Tahoma" panose="020B0604030504040204" pitchFamily="34" charset="0"/>
                <a:ea typeface="Tahoma" panose="020B0604030504040204" pitchFamily="34" charset="0"/>
                <a:cs typeface="Tahoma" panose="020B0604030504040204" pitchFamily="34" charset="0"/>
              </a:rPr>
              <a:t>PRITHAM MAHAJAN</a:t>
            </a:r>
          </a:p>
          <a:p>
            <a:pPr algn="ctr"/>
            <a:r>
              <a:rPr lang="en-US" sz="2400" dirty="0">
                <a:latin typeface="Tahoma" panose="020B0604030504040204" pitchFamily="34" charset="0"/>
                <a:ea typeface="Tahoma" panose="020B0604030504040204" pitchFamily="34" charset="0"/>
                <a:cs typeface="Tahoma" panose="020B0604030504040204" pitchFamily="34" charset="0"/>
              </a:rPr>
              <a:t>G01462517</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654903" y="1337426"/>
            <a:ext cx="9905998" cy="920196"/>
          </a:xfrm>
        </p:spPr>
        <p:txBody>
          <a:bodyPr>
            <a:normAutofit/>
          </a:bodyPr>
          <a:lstStyle/>
          <a:p>
            <a:r>
              <a:rPr lang="en-US" sz="4400" dirty="0">
                <a:latin typeface="Rockwell" panose="02060603020205020403" pitchFamily="18" charset="0"/>
              </a:rPr>
              <a:t>METHODS USED</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2043199" y="2602635"/>
            <a:ext cx="9905999" cy="3541714"/>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Data Cleaning :- Excel &amp; Python</a:t>
            </a:r>
          </a:p>
          <a:p>
            <a:r>
              <a:rPr lang="en-US" dirty="0">
                <a:latin typeface="Tahoma" panose="020B0604030504040204" pitchFamily="34" charset="0"/>
                <a:ea typeface="Tahoma" panose="020B0604030504040204" pitchFamily="34" charset="0"/>
                <a:cs typeface="Tahoma" panose="020B0604030504040204" pitchFamily="34" charset="0"/>
              </a:rPr>
              <a:t>Visualization :- R Programming language &amp; SQL Queries</a:t>
            </a:r>
          </a:p>
          <a:p>
            <a:r>
              <a:rPr lang="en-US" dirty="0">
                <a:latin typeface="Tahoma" panose="020B0604030504040204" pitchFamily="34" charset="0"/>
                <a:ea typeface="Tahoma" panose="020B0604030504040204" pitchFamily="34" charset="0"/>
                <a:cs typeface="Tahoma" panose="020B0604030504040204" pitchFamily="34" charset="0"/>
              </a:rPr>
              <a:t>Data Analysis :- Bar graphs, Scattered Plot</a:t>
            </a:r>
          </a:p>
          <a:p>
            <a:r>
              <a:rPr lang="en-US" dirty="0">
                <a:latin typeface="Tahoma" panose="020B0604030504040204" pitchFamily="34" charset="0"/>
                <a:ea typeface="Tahoma" panose="020B0604030504040204" pitchFamily="34" charset="0"/>
                <a:cs typeface="Tahoma" panose="020B0604030504040204" pitchFamily="34" charset="0"/>
              </a:rPr>
              <a:t>Results</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1476" y="1074632"/>
            <a:ext cx="8963091" cy="680084"/>
          </a:xfrm>
        </p:spPr>
        <p:txBody>
          <a:bodyPr>
            <a:normAutofit fontScale="90000"/>
          </a:bodyPr>
          <a:lstStyle/>
          <a:p>
            <a:r>
              <a:rPr lang="en-US" sz="4400" dirty="0">
                <a:latin typeface="Rockwell" panose="02060603020205020403" pitchFamily="18" charset="0"/>
              </a:rPr>
              <a:t>Understand </a:t>
            </a:r>
            <a:r>
              <a:rPr lang="en-US" sz="4400" dirty="0" err="1">
                <a:latin typeface="Rockwell" panose="02060603020205020403" pitchFamily="18" charset="0"/>
              </a:rPr>
              <a:t>nyc</a:t>
            </a:r>
            <a:r>
              <a:rPr lang="en-US" sz="4400" dirty="0">
                <a:latin typeface="Rockwell" panose="02060603020205020403" pitchFamily="18" charset="0"/>
              </a:rPr>
              <a:t> job market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08972" y="2262100"/>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Technological Growth in the Hiring Process</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analyzing  Job Market in NYC</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Revealing Complex Relations in Job Promotions</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Practical Effects over Urban Hiring Techniques</a:t>
            </a:r>
          </a:p>
        </p:txBody>
      </p:sp>
    </p:spTree>
    <p:extLst>
      <p:ext uri="{BB962C8B-B14F-4D97-AF65-F5344CB8AC3E}">
        <p14:creationId xmlns:p14="http://schemas.microsoft.com/office/powerpoint/2010/main" val="134831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36006" y="76184"/>
            <a:ext cx="7283679" cy="1478570"/>
          </a:xfrm>
        </p:spPr>
        <p:txBody>
          <a:bodyPr>
            <a:normAutofit/>
          </a:bodyPr>
          <a:lstStyle/>
          <a:p>
            <a:r>
              <a:rPr lang="en-US" dirty="0">
                <a:latin typeface="Rockwell" panose="02060603020205020403" pitchFamily="18" charset="0"/>
              </a:rPr>
              <a:t>Research QUESTION</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510525697"/>
              </p:ext>
            </p:extLst>
          </p:nvPr>
        </p:nvGraphicFramePr>
        <p:xfrm>
          <a:off x="1441911" y="1234403"/>
          <a:ext cx="9297560" cy="3079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
            <a:extLst>
              <a:ext uri="{FF2B5EF4-FFF2-40B4-BE49-F238E27FC236}">
                <a16:creationId xmlns:a16="http://schemas.microsoft.com/office/drawing/2014/main" id="{8D4B5113-45EF-1B7A-0E8B-3F0281712554}"/>
              </a:ext>
            </a:extLst>
          </p:cNvPr>
          <p:cNvGrpSpPr/>
          <p:nvPr/>
        </p:nvGrpSpPr>
        <p:grpSpPr>
          <a:xfrm>
            <a:off x="952237" y="4774758"/>
            <a:ext cx="3140490" cy="1153076"/>
            <a:chOff x="37785" y="33309"/>
            <a:chExt cx="3566160" cy="852570"/>
          </a:xfrm>
        </p:grpSpPr>
        <p:sp>
          <p:nvSpPr>
            <p:cNvPr id="5" name="Rectangle: Rounded Corners 4">
              <a:extLst>
                <a:ext uri="{FF2B5EF4-FFF2-40B4-BE49-F238E27FC236}">
                  <a16:creationId xmlns:a16="http://schemas.microsoft.com/office/drawing/2014/main" id="{79063397-998F-1DDD-16BE-70D1AFA0A098}"/>
                </a:ext>
              </a:extLst>
            </p:cNvPr>
            <p:cNvSpPr/>
            <p:nvPr/>
          </p:nvSpPr>
          <p:spPr>
            <a:xfrm>
              <a:off x="37785" y="33309"/>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07424EE5-B764-CDB5-2CD3-711BE3D5CA47}"/>
                </a:ext>
              </a:extLst>
            </p:cNvPr>
            <p:cNvSpPr txBox="1"/>
            <p:nvPr/>
          </p:nvSpPr>
          <p:spPr>
            <a:xfrm>
              <a:off x="586951" y="74928"/>
              <a:ext cx="2213478"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QUESTION 4</a:t>
              </a:r>
              <a:endPar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7" name="Group 6">
            <a:extLst>
              <a:ext uri="{FF2B5EF4-FFF2-40B4-BE49-F238E27FC236}">
                <a16:creationId xmlns:a16="http://schemas.microsoft.com/office/drawing/2014/main" id="{E0D16A89-98CA-9659-D913-5D77310762B7}"/>
              </a:ext>
            </a:extLst>
          </p:cNvPr>
          <p:cNvGrpSpPr/>
          <p:nvPr/>
        </p:nvGrpSpPr>
        <p:grpSpPr>
          <a:xfrm>
            <a:off x="3935073" y="4860016"/>
            <a:ext cx="7334119" cy="979532"/>
            <a:chOff x="3461215" y="87030"/>
            <a:chExt cx="6444784" cy="682056"/>
          </a:xfrm>
        </p:grpSpPr>
        <p:sp>
          <p:nvSpPr>
            <p:cNvPr id="8" name="Rectangle: Top Corners Rounded 7">
              <a:extLst>
                <a:ext uri="{FF2B5EF4-FFF2-40B4-BE49-F238E27FC236}">
                  <a16:creationId xmlns:a16="http://schemas.microsoft.com/office/drawing/2014/main" id="{570E0392-1E6E-C2DC-3E5C-9BE599216994}"/>
                </a:ext>
              </a:extLst>
            </p:cNvPr>
            <p:cNvSpPr/>
            <p:nvPr/>
          </p:nvSpPr>
          <p:spPr>
            <a:xfrm rot="5400000">
              <a:off x="6395051" y="-2741862"/>
              <a:ext cx="682056" cy="63398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Top Corners Rounded 4">
              <a:extLst>
                <a:ext uri="{FF2B5EF4-FFF2-40B4-BE49-F238E27FC236}">
                  <a16:creationId xmlns:a16="http://schemas.microsoft.com/office/drawing/2014/main" id="{927DCBAF-A544-A9C3-9317-4C76543F7ACA}"/>
                </a:ext>
              </a:extLst>
            </p:cNvPr>
            <p:cNvSpPr txBox="1"/>
            <p:nvPr/>
          </p:nvSpPr>
          <p:spPr>
            <a:xfrm>
              <a:off x="3461215" y="120324"/>
              <a:ext cx="6401574" cy="6154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1800" b="1" kern="0" dirty="0">
                  <a:effectLst/>
                  <a:latin typeface="Calibri" panose="020F0502020204030204" pitchFamily="34" charset="0"/>
                  <a:ea typeface="Times New Roman" panose="02020603050405020304" pitchFamily="18" charset="0"/>
                  <a:cs typeface="Times New Roman" panose="02020603050405020304" pitchFamily="18" charset="0"/>
                </a:rPr>
                <a:t>Is there any noticeable relationship between the number of available positions at different companies and the corresponding ranges of wages they provide?</a:t>
              </a:r>
              <a:endParaRPr lang="en-US" sz="2400" kern="1200" dirty="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9878-6E3A-6D35-6C7A-BE208FA904FA}"/>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EF0ED6C5-CB4D-69D3-E85D-F3630FFB3165}"/>
              </a:ext>
            </a:extLst>
          </p:cNvPr>
          <p:cNvSpPr>
            <a:spLocks noGrp="1"/>
          </p:cNvSpPr>
          <p:nvPr>
            <p:ph idx="1"/>
          </p:nvPr>
        </p:nvSpPr>
        <p:spPr/>
        <p:txBody>
          <a:bodyPr/>
          <a:lstStyle/>
          <a:p>
            <a:r>
              <a:rPr lang="en-US" dirty="0"/>
              <a:t>ANALYZING CHANGES IN NYC JOB RELEASINGS</a:t>
            </a:r>
          </a:p>
          <a:p>
            <a:r>
              <a:rPr lang="en-US" dirty="0"/>
              <a:t>FINDING THE TOP 20 AGENCIES WHICH POST JOBS REGULARLY</a:t>
            </a:r>
          </a:p>
          <a:p>
            <a:r>
              <a:rPr lang="en-US" dirty="0"/>
              <a:t>VARIOUS TYPES OF JOB OPENINGS</a:t>
            </a:r>
          </a:p>
          <a:p>
            <a:r>
              <a:rPr lang="en-US" sz="2800" dirty="0"/>
              <a:t>Exploring the Relationship Between Company Positions and Wage Ranges</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36013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395D-395B-503B-081E-BECF8CEBCD9E}"/>
              </a:ext>
            </a:extLst>
          </p:cNvPr>
          <p:cNvSpPr>
            <a:spLocks noGrp="1"/>
          </p:cNvSpPr>
          <p:nvPr>
            <p:ph type="title"/>
          </p:nvPr>
        </p:nvSpPr>
        <p:spPr>
          <a:xfrm>
            <a:off x="4698124" y="2485156"/>
            <a:ext cx="3121573" cy="1478570"/>
          </a:xfrm>
        </p:spPr>
        <p:txBody>
          <a:bodyPr>
            <a:normAutofit/>
          </a:bodyPr>
          <a:lstStyle/>
          <a:p>
            <a:r>
              <a:rPr lang="en-US" sz="4000" dirty="0"/>
              <a:t>THANK YOU</a:t>
            </a:r>
          </a:p>
        </p:txBody>
      </p:sp>
    </p:spTree>
    <p:extLst>
      <p:ext uri="{BB962C8B-B14F-4D97-AF65-F5344CB8AC3E}">
        <p14:creationId xmlns:p14="http://schemas.microsoft.com/office/powerpoint/2010/main" val="3673958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229</TotalTime>
  <Words>766</Words>
  <Application>Microsoft Office PowerPoint</Application>
  <PresentationFormat>Widescreen</PresentationFormat>
  <Paragraphs>49</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Rockwell</vt:lpstr>
      <vt:lpstr>Symbol</vt:lpstr>
      <vt:lpstr>Tahoma</vt:lpstr>
      <vt:lpstr>Tw Cen MT</vt:lpstr>
      <vt:lpstr>Circuit</vt:lpstr>
      <vt:lpstr>NYC JOB POSTINGS</vt:lpstr>
      <vt:lpstr>METHODS USED</vt:lpstr>
      <vt:lpstr>Understand nyc job market</vt:lpstr>
      <vt:lpstr>Research QUESTION</vt:lpstr>
      <vt:lpstr>Summary of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JOB POSTINGS</dc:title>
  <dc:creator>Preetham Mahajan</dc:creator>
  <cp:lastModifiedBy>Preetham Mahajan</cp:lastModifiedBy>
  <cp:revision>1</cp:revision>
  <dcterms:created xsi:type="dcterms:W3CDTF">2023-12-11T02:43:06Z</dcterms:created>
  <dcterms:modified xsi:type="dcterms:W3CDTF">2023-12-12T04:39:33Z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