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3"/>
  </p:sldMasterIdLst>
  <p:notesMasterIdLst>
    <p:notesMasterId r:id="rId7"/>
  </p:notesMasterIdLst>
  <p:sldIdLst>
    <p:sldId id="256" r:id="rId4"/>
    <p:sldId id="257" r:id="rId5"/>
    <p:sldId id="258" r:id="rId6"/>
  </p:sldIdLst>
  <p:sldSz cx="10969625" cy="6170613"/>
  <p:notesSz cx="6858000" cy="9144000"/>
  <p:custDataLst>
    <p:tags r:id="rId8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1pPr>
    <a:lvl2pPr marL="4111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8222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23341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6445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055686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466823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2877960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289097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14D"/>
    <a:srgbClr val="004F7C"/>
    <a:srgbClr val="003554"/>
    <a:srgbClr val="004B76"/>
    <a:srgbClr val="015F95"/>
    <a:srgbClr val="0D90DE"/>
    <a:srgbClr val="13A6FE"/>
    <a:srgbClr val="6AC8FF"/>
    <a:srgbClr val="77CDFF"/>
    <a:srgbClr val="69C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2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Master" Target="slideMasters/slideMaster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911F-CEAF-4F0B-98BD-EFB38C6572AA}" type="datetimeFigureOut">
              <a:rPr lang="de-DE" smtClean="0"/>
              <a:t>15.09.2023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D48B2-9EB0-4B37-9B35-FC11E2EA53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15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BF558F48-F6D6-4568-8DA6-55FAE81CC26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7200" y="2602898"/>
            <a:ext cx="9268637" cy="1507549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7B0DFCC-F037-4745-849A-E2902A32AC76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547200" y="4241130"/>
            <a:ext cx="9268637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  <p:pic>
        <p:nvPicPr>
          <p:cNvPr id="4" name="SuperGraphic">
            <a:extLst>
              <a:ext uri="{FF2B5EF4-FFF2-40B4-BE49-F238E27FC236}">
                <a16:creationId xmlns:a16="http://schemas.microsoft.com/office/drawing/2014/main" id="{862C2846-F73C-4F37-B810-57D2567D11EB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969200" cy="205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84853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428" userDrawn="1">
          <p15:clr>
            <a:srgbClr val="FBAE40"/>
          </p15:clr>
        </p15:guide>
        <p15:guide id="2" pos="6185" userDrawn="1">
          <p15:clr>
            <a:srgbClr val="FBAE40"/>
          </p15:clr>
        </p15:guide>
        <p15:guide id="3" orient="horz" pos="1290" userDrawn="1">
          <p15:clr>
            <a:srgbClr val="FBAE40"/>
          </p15:clr>
        </p15:guide>
        <p15:guide id="4" orient="horz" pos="2590" userDrawn="1">
          <p15:clr>
            <a:srgbClr val="FBAE40"/>
          </p15:clr>
        </p15:guide>
        <p15:guide id="5" orient="horz" pos="2664" userDrawn="1">
          <p15:clr>
            <a:srgbClr val="FBAE40"/>
          </p15:clr>
        </p15:guide>
        <p15:guide id="6" orient="horz" pos="347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E29BFEC5-7639-4AE9-A818-5EB7EC3C9C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9B80D-00FD-40C8-B929-FA71A2E035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5853600" y="1295999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0193DB20-8E77-4A05-AA77-554F32E8990F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6EE88F-E97F-46A3-8AB7-354C833C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78760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3225" userDrawn="1">
          <p15:clr>
            <a:srgbClr val="FBAE40"/>
          </p15:clr>
        </p15:guide>
        <p15:guide id="9" pos="368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pter_titleonly">
            <a:extLst>
              <a:ext uri="{FF2B5EF4-FFF2-40B4-BE49-F238E27FC236}">
                <a16:creationId xmlns:a16="http://schemas.microsoft.com/office/drawing/2014/main" id="{7CCAFAD8-87FF-4E8A-B13E-2709A28399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213B860-B040-4AA5-BCCF-91A137076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006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596000" y="1295999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3" name="AttachmentRemark">
            <a:extLst>
              <a:ext uri="{FF2B5EF4-FFF2-40B4-BE49-F238E27FC236}">
                <a16:creationId xmlns:a16="http://schemas.microsoft.com/office/drawing/2014/main" id="{79759149-285E-4F0E-938E-7199B34084B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F85651-AA1F-4EE5-A69C-0361B9A9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005200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5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85E4898A-B45B-416F-8A7F-E57751056E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33F6F31-B924-4EAD-BDA8-332AAD2C4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8776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5500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82224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3A9A741C-7644-4810-ABAF-465822FC0D7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68EDC3-D46C-4E18-BC78-B9478A7BD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763114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1731" userDrawn="1">
          <p15:clr>
            <a:srgbClr val="FBAE40"/>
          </p15:clr>
        </p15:guide>
        <p15:guide id="9" pos="1810" userDrawn="1">
          <p15:clr>
            <a:srgbClr val="FBAE40"/>
          </p15:clr>
        </p15:guide>
        <p15:guide id="10" pos="3417" userDrawn="1">
          <p15:clr>
            <a:srgbClr val="FBAE40"/>
          </p15:clr>
        </p15:guide>
        <p15:guide id="11" pos="3495" userDrawn="1">
          <p15:clr>
            <a:srgbClr val="FBAE40"/>
          </p15:clr>
        </p15:guide>
        <p15:guide id="12" pos="5098" userDrawn="1">
          <p15:clr>
            <a:srgbClr val="FBAE40"/>
          </p15:clr>
        </p15:guide>
        <p15:guide id="13" pos="5177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Horizont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9398DDFA-1939-498B-8921-7DDB40481F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B79D08E-37B8-49BA-9E18-ED577CD99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2E7C0809-54C2-4B00-97B9-AEB55C54DF3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37342F-2EB7-4EB1-963F-314A664F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956372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90C8652B-1F43-4467-AC53-668A8D3D47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FDBB36D-E1FF-4336-B805-B8B7F4B25A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5850000" y="1295999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58500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43F0E5D0-784C-433E-AAB0-40D43C1BCBA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5D5130-F453-4F60-9091-CC67A951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51935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3225" userDrawn="1">
          <p15:clr>
            <a:srgbClr val="FBAE40"/>
          </p15:clr>
        </p15:guide>
        <p15:guide id="11" pos="3683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hapter_titleonly">
            <a:extLst>
              <a:ext uri="{FF2B5EF4-FFF2-40B4-BE49-F238E27FC236}">
                <a16:creationId xmlns:a16="http://schemas.microsoft.com/office/drawing/2014/main" id="{FEDBFC76-9F59-4A18-8E8B-EDDF9CC208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26D581-60F4-440B-A410-F6582BC0D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39006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75960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half" idx="4" hasCustomPrompt="1"/>
          </p:nvPr>
        </p:nvSpPr>
        <p:spPr>
          <a:xfrm>
            <a:off x="39006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half" idx="6" hasCustomPrompt="1"/>
          </p:nvPr>
        </p:nvSpPr>
        <p:spPr>
          <a:xfrm>
            <a:off x="75960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6" name="AttachmentRemark">
            <a:extLst>
              <a:ext uri="{FF2B5EF4-FFF2-40B4-BE49-F238E27FC236}">
                <a16:creationId xmlns:a16="http://schemas.microsoft.com/office/drawing/2014/main" id="{C680F8C7-4715-4E6C-829A-E87F16C03BB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C4D98D-B6D0-4EAC-B595-B1B3F34F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482577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7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  <p15:guide id="12" orient="horz" pos="2113" userDrawn="1">
          <p15:clr>
            <a:srgbClr val="FBAE40"/>
          </p15:clr>
        </p15:guide>
        <p15:guide id="13" orient="horz" pos="219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hapter_titleonly">
            <a:extLst>
              <a:ext uri="{FF2B5EF4-FFF2-40B4-BE49-F238E27FC236}">
                <a16:creationId xmlns:a16="http://schemas.microsoft.com/office/drawing/2014/main" id="{20D581F7-7281-48B4-B67B-7228F84F39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7544615-D17B-4350-B517-7E469AC91A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28776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8468F8D-277D-4F1A-84A1-62122010643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55500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half" idx="7" hasCustomPrompt="1"/>
          </p:nvPr>
        </p:nvSpPr>
        <p:spPr>
          <a:xfrm>
            <a:off x="82224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half" idx="4" hasCustomPrompt="1"/>
          </p:nvPr>
        </p:nvSpPr>
        <p:spPr>
          <a:xfrm>
            <a:off x="28776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B143799E-2832-49D7-9953-45BACACA7549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55500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half" idx="8" hasCustomPrompt="1"/>
          </p:nvPr>
        </p:nvSpPr>
        <p:spPr>
          <a:xfrm>
            <a:off x="82224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1" name="AttachmentRemark">
            <a:extLst>
              <a:ext uri="{FF2B5EF4-FFF2-40B4-BE49-F238E27FC236}">
                <a16:creationId xmlns:a16="http://schemas.microsoft.com/office/drawing/2014/main" id="{60F530EA-2EFB-4DC6-BA26-465D18FD265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FE2449-86F7-413D-AD74-17B8BDC5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371421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1731" userDrawn="1">
          <p15:clr>
            <a:srgbClr val="FBAE40"/>
          </p15:clr>
        </p15:guide>
        <p15:guide id="11" pos="1810" userDrawn="1">
          <p15:clr>
            <a:srgbClr val="FBAE40"/>
          </p15:clr>
        </p15:guide>
        <p15:guide id="12" pos="3416" userDrawn="1">
          <p15:clr>
            <a:srgbClr val="FBAE40"/>
          </p15:clr>
        </p15:guide>
        <p15:guide id="13" pos="3497" userDrawn="1">
          <p15:clr>
            <a:srgbClr val="FBAE40"/>
          </p15:clr>
        </p15:guide>
        <p15:guide id="14" pos="5098" userDrawn="1">
          <p15:clr>
            <a:srgbClr val="FBAE40"/>
          </p15:clr>
        </p15:guide>
        <p15:guide id="15" pos="5177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Add Slide 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4A29A7-9E35-4523-8421-38341F67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822274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ttachmentRemark">
            <a:extLst>
              <a:ext uri="{FF2B5EF4-FFF2-40B4-BE49-F238E27FC236}">
                <a16:creationId xmlns:a16="http://schemas.microsoft.com/office/drawing/2014/main" id="{C868D9BE-A299-4D0B-87AF-B491FAE5FD28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0A8589-A8D2-4132-B89B-2FADFC12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074551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43858496-C239-47F8-BDF4-1C95D89182D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89593" y="1152144"/>
            <a:ext cx="7132831" cy="2044365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5C2B86F-C1CA-4E64-9221-A99B4E89D289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3289593" y="3327191"/>
            <a:ext cx="7132831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  <p:pic>
        <p:nvPicPr>
          <p:cNvPr id="3" name="SuperGraphic">
            <a:extLst>
              <a:ext uri="{FF2B5EF4-FFF2-40B4-BE49-F238E27FC236}">
                <a16:creationId xmlns:a16="http://schemas.microsoft.com/office/drawing/2014/main" id="{8E3B306C-041F-4487-8C98-1BF9B6BE172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2494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303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153" userDrawn="1">
          <p15:clr>
            <a:srgbClr val="FBAE40"/>
          </p15:clr>
        </p15:guide>
        <p15:guide id="2" pos="6491" userDrawn="1">
          <p15:clr>
            <a:srgbClr val="FBAE40"/>
          </p15:clr>
        </p15:guide>
        <p15:guide id="3" orient="horz" pos="2088" userDrawn="1">
          <p15:clr>
            <a:srgbClr val="FBAE40"/>
          </p15:clr>
        </p15:guide>
        <p15:guide id="4" orient="horz" pos="2014" userDrawn="1">
          <p15:clr>
            <a:srgbClr val="FBAE40"/>
          </p15:clr>
        </p15:guide>
        <p15:guide id="5" orient="horz" pos="347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E881C9CD-D10B-4CDB-B44D-3FBD5D07A516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7200" y="2602896"/>
            <a:ext cx="9268637" cy="2892602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0" y="99"/>
            <a:ext cx="10969625" cy="2055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5781" y="98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0939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2" userDrawn="1">
          <p15:clr>
            <a:srgbClr val="FBAE40"/>
          </p15:clr>
        </p15:guide>
        <p15:guide id="2" pos="6165" userDrawn="1">
          <p15:clr>
            <a:srgbClr val="FBAE40"/>
          </p15:clr>
        </p15:guide>
        <p15:guide id="3" orient="horz" pos="1557" userDrawn="1">
          <p15:clr>
            <a:srgbClr val="FBAE40"/>
          </p15:clr>
        </p15:guide>
        <p15:guide id="4" orient="horz" pos="28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E5083679-3829-4F0B-9E1A-B4E6F314AFD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79831" y="1200075"/>
            <a:ext cx="7072741" cy="3142785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-1" y="99"/>
            <a:ext cx="2739600" cy="617051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4400" y="99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5" name="SuperGraphic">
            <a:extLst>
              <a:ext uri="{FF2B5EF4-FFF2-40B4-BE49-F238E27FC236}">
                <a16:creationId xmlns:a16="http://schemas.microsoft.com/office/drawing/2014/main" id="{B93399BE-B0B2-44B3-8FAE-18A968B3CDA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8143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064" userDrawn="1">
          <p15:clr>
            <a:srgbClr val="FBAE40"/>
          </p15:clr>
        </p15:guide>
        <p15:guide id="2" pos="6165" userDrawn="1">
          <p15:clr>
            <a:srgbClr val="FBAE40"/>
          </p15:clr>
        </p15:guide>
        <p15:guide id="3" orient="horz" pos="754" userDrawn="1">
          <p15:clr>
            <a:srgbClr val="FBAE40"/>
          </p15:clr>
        </p15:guide>
        <p15:guide id="4" orient="horz" pos="2738" userDrawn="1">
          <p15:clr>
            <a:srgbClr val="FBAE40"/>
          </p15:clr>
        </p15:guide>
        <p15:guide id="5" pos="29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out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926F8EF2-FFD9-4D48-A076-77C0B811BAB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</p:spTree>
    <p:extLst>
      <p:ext uri="{BB962C8B-B14F-4D97-AF65-F5344CB8AC3E}">
        <p14:creationId xmlns:p14="http://schemas.microsoft.com/office/powerpoint/2010/main" val="76580094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B77066FA-8AE8-47E2-8A79-1355389EE47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E3AE72B7-66D7-4755-9A92-9BAA3A80886F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6B548-69AA-497B-BD64-E14E4F9EA5F6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406800" y="1036800"/>
            <a:ext cx="3780000" cy="2484000"/>
          </a:xfrm>
          <a:solidFill>
            <a:schemeClr val="bg1"/>
          </a:solidFill>
        </p:spPr>
        <p:txBody>
          <a:bodyPr lIns="252000" tIns="216000" rIns="252000" bIns="21600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76489657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">
            <a:extLst>
              <a:ext uri="{FF2B5EF4-FFF2-40B4-BE49-F238E27FC236}">
                <a16:creationId xmlns:a16="http://schemas.microsoft.com/office/drawing/2014/main" id="{1630DC1C-C3C8-477E-AC19-4DC706EB499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30852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90CB4FC-C276-4DB5-A6E3-49DD9BC66B63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205199" y="3495705"/>
            <a:ext cx="10558800" cy="2041094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83206144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949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orient="horz" pos="220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FD4E5E48-387B-4CE0-80BE-1097F697DAD5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5486400" cy="6170400"/>
          </a:xfr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6647D1E-89E9-4244-B52F-555902731C7A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5895302" y="410492"/>
            <a:ext cx="4596486" cy="5126308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</a:p>
        </p:txBody>
      </p:sp>
      <p:pic>
        <p:nvPicPr>
          <p:cNvPr id="6" name="SuperGraphic">
            <a:extLst>
              <a:ext uri="{FF2B5EF4-FFF2-40B4-BE49-F238E27FC236}">
                <a16:creationId xmlns:a16="http://schemas.microsoft.com/office/drawing/2014/main" id="{2D38AACD-EB97-4B81-ACAA-2074E22BBC0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0059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56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250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pos="371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Conten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E43D273-A15E-4B64-AFD2-1388D749B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15" name="Chapter_titleonly">
            <a:extLst>
              <a:ext uri="{FF2B5EF4-FFF2-40B4-BE49-F238E27FC236}">
                <a16:creationId xmlns:a16="http://schemas.microsoft.com/office/drawing/2014/main" id="{5B281E01-A653-4813-BC65-8900B31D11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05200" y="1296000"/>
            <a:ext cx="105588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261F3-E57F-4170-BD7E-F44931BED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897738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Logo">
            <a:extLst>
              <a:ext uri="{FF2B5EF4-FFF2-40B4-BE49-F238E27FC236}">
                <a16:creationId xmlns:a16="http://schemas.microsoft.com/office/drawing/2014/main" id="{F38A617B-35DF-43CE-B5F7-67FA9A7F247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1"/>
              <a:t>Add 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200" y="1296000"/>
            <a:ext cx="10558800" cy="4240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rgbClr val="999FA6"/>
                </a:solidFill>
                <a:latin typeface="+mn-lt"/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sp>
        <p:nvSpPr>
          <p:cNvPr id="14" name="Bosch_footer_1">
            <a:extLst>
              <a:ext uri="{FF2B5EF4-FFF2-40B4-BE49-F238E27FC236}">
                <a16:creationId xmlns:a16="http://schemas.microsoft.com/office/drawing/2014/main" id="{179AD5EC-CEF2-4193-998B-D730BC74E01B}"/>
              </a:ext>
            </a:extLst>
          </p:cNvPr>
          <p:cNvSpPr txBox="1"/>
          <p:nvPr userDrawn="1"/>
        </p:nvSpPr>
        <p:spPr>
          <a:xfrm>
            <a:off x="547200" y="5688000"/>
            <a:ext cx="9126000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  <a:latin typeface="+mn-lt"/>
              </a:rPr>
              <a:t>Internal</a:t>
            </a:r>
            <a:r>
              <a:rPr lang="en-US" sz="600" kern="0" baseline="0" noProof="1">
                <a:solidFill>
                  <a:schemeClr val="tx1"/>
                </a:solidFill>
                <a:latin typeface="+mn-lt"/>
              </a:rPr>
              <a:t> | MS/PJ-CSS-PS | 2023-09-15</a:t>
            </a: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Bosch_footer_2">
            <a:extLst>
              <a:ext uri="{FF2B5EF4-FFF2-40B4-BE49-F238E27FC236}">
                <a16:creationId xmlns:a16="http://schemas.microsoft.com/office/drawing/2014/main" id="{C3D77AD5-379C-4A86-AFCF-32945A0FEE26}"/>
              </a:ext>
            </a:extLst>
          </p:cNvPr>
          <p:cNvSpPr txBox="1"/>
          <p:nvPr userDrawn="1"/>
        </p:nvSpPr>
        <p:spPr>
          <a:xfrm>
            <a:off x="547200" y="5793901"/>
            <a:ext cx="912600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rgbClr val="B2B3B5"/>
                </a:solidFill>
                <a:latin typeface="+mn-lt"/>
              </a:rPr>
              <a:t>© Bosch Global Software Technologies Private Limited 2023. All rights reserved, also regarding any disposal, exploitation, reproduction, editing, distribution, as well as in the event of applications for industrial property rights.</a:t>
            </a:r>
          </a:p>
        </p:txBody>
      </p:sp>
      <p:sp>
        <p:nvSpPr>
          <p:cNvPr id="15" name="Bosch_footer_1" hidden="1">
            <a:extLst>
              <a:ext uri="{FF2B5EF4-FFF2-40B4-BE49-F238E27FC236}">
                <a16:creationId xmlns:a16="http://schemas.microsoft.com/office/drawing/2014/main" id="{DB0BF576-A4BE-4521-98AB-F28795DF7BD0}"/>
              </a:ext>
            </a:extLst>
          </p:cNvPr>
          <p:cNvSpPr txBox="1"/>
          <p:nvPr userDrawn="1"/>
        </p:nvSpPr>
        <p:spPr>
          <a:xfrm>
            <a:off x="816069" y="5383543"/>
            <a:ext cx="9154800" cy="10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</a:rPr>
              <a:t>%confidentiality%</a:t>
            </a:r>
            <a:r>
              <a:rPr lang="en-US" sz="600" kern="0" baseline="0" noProof="1">
                <a:solidFill>
                  <a:schemeClr val="tx1"/>
                </a:solidFill>
              </a:rPr>
              <a:t>%businessunit%%departmentshort%%dateformat%</a:t>
            </a:r>
          </a:p>
        </p:txBody>
      </p:sp>
      <p:sp>
        <p:nvSpPr>
          <p:cNvPr id="9" name="Bosch_footer_2" hidden="1">
            <a:extLst>
              <a:ext uri="{FF2B5EF4-FFF2-40B4-BE49-F238E27FC236}">
                <a16:creationId xmlns:a16="http://schemas.microsoft.com/office/drawing/2014/main" id="{E897C98A-4665-443F-B1CF-E9B71E9916EC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chemeClr val="tx1"/>
                </a:solidFill>
              </a:rPr>
              <a:t>%repositoryremark%</a:t>
            </a:r>
            <a:r>
              <a:rPr lang="en-US" sz="600" kern="0" baseline="0" noProof="1">
                <a:solidFill>
                  <a:srgbClr val="B2B3B5"/>
                </a:solidFill>
              </a:rPr>
              <a:t>%copyright%</a:t>
            </a:r>
          </a:p>
        </p:txBody>
      </p:sp>
      <p:sp>
        <p:nvSpPr>
          <p:cNvPr id="13" name="AttachmentRemark" hidden="1">
            <a:extLst>
              <a:ext uri="{FF2B5EF4-FFF2-40B4-BE49-F238E27FC236}">
                <a16:creationId xmlns:a16="http://schemas.microsoft.com/office/drawing/2014/main" id="{F41551A9-D6BA-431A-8DBF-55BA472D9657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%attachmentremark% </a:t>
            </a:r>
          </a:p>
        </p:txBody>
      </p:sp>
      <p:pic>
        <p:nvPicPr>
          <p:cNvPr id="12" name="SuperGraphic">
            <a:extLst>
              <a:ext uri="{FF2B5EF4-FFF2-40B4-BE49-F238E27FC236}">
                <a16:creationId xmlns:a16="http://schemas.microsoft.com/office/drawing/2014/main" id="{1E0562BC-DD12-4C96-A115-D2D70EC1366D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5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10" r:id="rId2"/>
    <p:sldLayoutId id="2147483713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46" r:id="rId9"/>
    <p:sldLayoutId id="2147483744" r:id="rId10"/>
    <p:sldLayoutId id="2147483724" r:id="rId11"/>
    <p:sldLayoutId id="2147483726" r:id="rId12"/>
    <p:sldLayoutId id="2147483727" r:id="rId13"/>
    <p:sldLayoutId id="2147483728" r:id="rId14"/>
    <p:sldLayoutId id="2147483729" r:id="rId15"/>
    <p:sldLayoutId id="2147483745" r:id="rId16"/>
    <p:sldLayoutId id="2147483723" r:id="rId17"/>
    <p:sldLayoutId id="2147483734" r:id="rId18"/>
  </p:sldLayoutIdLst>
  <p:hf hdr="0" ftr="0" dt="0"/>
  <p:txStyles>
    <p:titleStyle>
      <a:lvl1pPr algn="l" defTabSz="914333" rtl="0" eaLnBrk="1" latinLnBrk="0" hangingPunct="1">
        <a:lnSpc>
          <a:spcPct val="89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30400" indent="-230400" algn="l" defTabSz="914333" rtl="0" eaLnBrk="1" latinLnBrk="0" hangingPunct="1">
        <a:lnSpc>
          <a:spcPct val="107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7600" indent="-230400" algn="l" defTabSz="914333" rtl="0" eaLnBrk="1" latinLnBrk="0" hangingPunct="1">
        <a:lnSpc>
          <a:spcPct val="103000"/>
        </a:lnSpc>
        <a:spcBef>
          <a:spcPts val="500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4800" indent="-230400" algn="l" defTabSz="914333" rtl="0" eaLnBrk="1" latinLnBrk="0" hangingPunct="1">
        <a:lnSpc>
          <a:spcPct val="102000"/>
        </a:lnSpc>
        <a:spcBef>
          <a:spcPts val="500"/>
        </a:spcBef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E06FD5-BA5D-E3A1-B5A6-AEA31C6C16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Unintended Fast Transmission of CAN frames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7FB4A2-AEFA-C0C1-A166-0A1311659793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DC Wall – Box: CAN Robustness Test</a:t>
            </a:r>
          </a:p>
        </p:txBody>
      </p:sp>
    </p:spTree>
    <p:extLst>
      <p:ext uri="{BB962C8B-B14F-4D97-AF65-F5344CB8AC3E}">
        <p14:creationId xmlns:p14="http://schemas.microsoft.com/office/powerpoint/2010/main" val="28530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197467-B0AA-1337-0DD0-568F9AC0B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Transmission Logic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4B2035-54DD-B4FE-6FA5-20F960AFE6E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Unintended Fast Transmission of CAN frames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617793E3-0839-8CB8-CE43-BA02244BFD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184598"/>
              </p:ext>
            </p:extLst>
          </p:nvPr>
        </p:nvGraphicFramePr>
        <p:xfrm>
          <a:off x="650935" y="1613553"/>
          <a:ext cx="208280" cy="1188720"/>
        </p:xfrm>
        <a:graphic>
          <a:graphicData uri="http://schemas.openxmlformats.org/drawingml/2006/table">
            <a:tbl>
              <a:tblPr firstRow="1" bandRow="1">
                <a:solidFill>
                  <a:srgbClr val="00406C"/>
                </a:solidFill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250534221"/>
                    </a:ext>
                  </a:extLst>
                </a:gridCol>
              </a:tblGrid>
              <a:tr h="118872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D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81434"/>
                  </a:ext>
                </a:extLst>
              </a:tr>
              <a:tr h="118872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CC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023993"/>
                  </a:ext>
                </a:extLst>
              </a:tr>
              <a:tr h="118872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9C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195846"/>
                  </a:ext>
                </a:extLst>
              </a:tr>
              <a:tr h="118872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C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726693"/>
                  </a:ext>
                </a:extLst>
              </a:tr>
              <a:tr h="118872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AC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930685"/>
                  </a:ext>
                </a:extLst>
              </a:tr>
              <a:tr h="118872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3A6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581022"/>
                  </a:ext>
                </a:extLst>
              </a:tr>
              <a:tr h="118872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D90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896890"/>
                  </a:ext>
                </a:extLst>
              </a:tr>
              <a:tr h="118872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5F9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39282"/>
                  </a:ext>
                </a:extLst>
              </a:tr>
              <a:tr h="118872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F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83462"/>
                  </a:ext>
                </a:extLst>
              </a:tr>
              <a:tr h="118872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1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6059953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8FD127A5-EB6B-AE8F-B854-0BB6FEEF6DF2}"/>
              </a:ext>
            </a:extLst>
          </p:cNvPr>
          <p:cNvSpPr/>
          <p:nvPr/>
        </p:nvSpPr>
        <p:spPr>
          <a:xfrm>
            <a:off x="650935" y="2802273"/>
            <a:ext cx="208280" cy="914400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graphicFrame>
        <p:nvGraphicFramePr>
          <p:cNvPr id="14" name="Table 11">
            <a:extLst>
              <a:ext uri="{FF2B5EF4-FFF2-40B4-BE49-F238E27FC236}">
                <a16:creationId xmlns:a16="http://schemas.microsoft.com/office/drawing/2014/main" id="{8B63D265-CEB9-DB57-6389-25E7EE74EC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274390"/>
              </p:ext>
            </p:extLst>
          </p:nvPr>
        </p:nvGraphicFramePr>
        <p:xfrm>
          <a:off x="650935" y="3724293"/>
          <a:ext cx="208280" cy="1188720"/>
        </p:xfrm>
        <a:graphic>
          <a:graphicData uri="http://schemas.openxmlformats.org/drawingml/2006/table">
            <a:tbl>
              <a:tblPr firstRow="1" bandRow="1">
                <a:solidFill>
                  <a:srgbClr val="00406C"/>
                </a:solidFill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250534221"/>
                    </a:ext>
                  </a:extLst>
                </a:gridCol>
              </a:tblGrid>
              <a:tr h="118872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D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81434"/>
                  </a:ext>
                </a:extLst>
              </a:tr>
              <a:tr h="118872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CC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023993"/>
                  </a:ext>
                </a:extLst>
              </a:tr>
              <a:tr h="118872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9C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195846"/>
                  </a:ext>
                </a:extLst>
              </a:tr>
              <a:tr h="118872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C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726693"/>
                  </a:ext>
                </a:extLst>
              </a:tr>
              <a:tr h="118872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AC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930685"/>
                  </a:ext>
                </a:extLst>
              </a:tr>
              <a:tr h="118872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3A6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581022"/>
                  </a:ext>
                </a:extLst>
              </a:tr>
              <a:tr h="118872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D90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896890"/>
                  </a:ext>
                </a:extLst>
              </a:tr>
              <a:tr h="118872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5F9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39282"/>
                  </a:ext>
                </a:extLst>
              </a:tr>
              <a:tr h="118872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F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83462"/>
                  </a:ext>
                </a:extLst>
              </a:tr>
              <a:tr h="118872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1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6059953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172B367-2A76-0F60-2C3E-F62896CE531E}"/>
              </a:ext>
            </a:extLst>
          </p:cNvPr>
          <p:cNvCxnSpPr/>
          <p:nvPr/>
        </p:nvCxnSpPr>
        <p:spPr>
          <a:xfrm>
            <a:off x="859215" y="1617382"/>
            <a:ext cx="1181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CCEDF93-82E9-EBD1-CD2F-A6CBFB431D52}"/>
              </a:ext>
            </a:extLst>
          </p:cNvPr>
          <p:cNvSpPr txBox="1"/>
          <p:nvPr/>
        </p:nvSpPr>
        <p:spPr>
          <a:xfrm>
            <a:off x="2162174" y="1463315"/>
            <a:ext cx="198772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Transmit first frame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BA1119A9-FEAC-B9F5-D469-FA1C15F63C09}"/>
              </a:ext>
            </a:extLst>
          </p:cNvPr>
          <p:cNvSpPr/>
          <p:nvPr/>
        </p:nvSpPr>
        <p:spPr>
          <a:xfrm>
            <a:off x="859215" y="1617382"/>
            <a:ext cx="336173" cy="1177271"/>
          </a:xfrm>
          <a:prstGeom prst="rightBrace">
            <a:avLst>
              <a:gd name="adj1" fmla="val 8333"/>
              <a:gd name="adj2" fmla="val 5161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24A592-26CA-A526-4A7D-5BDEE5C4F36F}"/>
              </a:ext>
            </a:extLst>
          </p:cNvPr>
          <p:cNvSpPr txBox="1"/>
          <p:nvPr/>
        </p:nvSpPr>
        <p:spPr>
          <a:xfrm>
            <a:off x="1297779" y="1925849"/>
            <a:ext cx="489877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Transmit frames one after the other in the same cycle (say it takes time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to transmit all frames) 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7202FF9C-CF21-F6C8-825A-DD2BD9BEB5E2}"/>
              </a:ext>
            </a:extLst>
          </p:cNvPr>
          <p:cNvSpPr/>
          <p:nvPr/>
        </p:nvSpPr>
        <p:spPr>
          <a:xfrm>
            <a:off x="868740" y="2802274"/>
            <a:ext cx="336173" cy="914400"/>
          </a:xfrm>
          <a:prstGeom prst="rightBrace">
            <a:avLst>
              <a:gd name="adj1" fmla="val 8333"/>
              <a:gd name="adj2" fmla="val 5161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7AF228-E418-D5A1-D606-E8AB2CB68F34}"/>
              </a:ext>
            </a:extLst>
          </p:cNvPr>
          <p:cNvSpPr txBox="1"/>
          <p:nvPr/>
        </p:nvSpPr>
        <p:spPr>
          <a:xfrm>
            <a:off x="1351119" y="3120973"/>
            <a:ext cx="489877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Wait for (0.1 –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)s before transmitting next frame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70F1DB0-4E73-E9AC-6B6D-86F453AAC21F}"/>
              </a:ext>
            </a:extLst>
          </p:cNvPr>
          <p:cNvCxnSpPr/>
          <p:nvPr/>
        </p:nvCxnSpPr>
        <p:spPr>
          <a:xfrm>
            <a:off x="894516" y="3724293"/>
            <a:ext cx="1181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696BBA6-A94E-35E6-DD27-AFF460FE3D0C}"/>
              </a:ext>
            </a:extLst>
          </p:cNvPr>
          <p:cNvSpPr txBox="1"/>
          <p:nvPr/>
        </p:nvSpPr>
        <p:spPr>
          <a:xfrm>
            <a:off x="2197475" y="3570226"/>
            <a:ext cx="333424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Transmit first frame of next cycle</a:t>
            </a:r>
          </a:p>
        </p:txBody>
      </p:sp>
    </p:spTree>
    <p:extLst>
      <p:ext uri="{BB962C8B-B14F-4D97-AF65-F5344CB8AC3E}">
        <p14:creationId xmlns:p14="http://schemas.microsoft.com/office/powerpoint/2010/main" val="3738545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197467-B0AA-1337-0DD0-568F9AC0B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Unintended Fast transmission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4B2035-54DD-B4FE-6FA5-20F960AFE6E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Unintended Fast Transmission of CAN frames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617793E3-0839-8CB8-CE43-BA02244BFD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152066"/>
              </p:ext>
            </p:extLst>
          </p:nvPr>
        </p:nvGraphicFramePr>
        <p:xfrm>
          <a:off x="3171885" y="1575837"/>
          <a:ext cx="208280" cy="1312527"/>
        </p:xfrm>
        <a:graphic>
          <a:graphicData uri="http://schemas.openxmlformats.org/drawingml/2006/table">
            <a:tbl>
              <a:tblPr firstRow="1" bandRow="1">
                <a:solidFill>
                  <a:srgbClr val="00406C"/>
                </a:solidFill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250534221"/>
                    </a:ext>
                  </a:extLst>
                </a:gridCol>
              </a:tblGrid>
              <a:tr h="120872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D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81434"/>
                  </a:ext>
                </a:extLst>
              </a:tr>
              <a:tr h="120872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CC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023993"/>
                  </a:ext>
                </a:extLst>
              </a:tr>
              <a:tr h="120872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9C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195846"/>
                  </a:ext>
                </a:extLst>
              </a:tr>
              <a:tr h="120872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C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726693"/>
                  </a:ext>
                </a:extLst>
              </a:tr>
              <a:tr h="120872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AC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930685"/>
                  </a:ext>
                </a:extLst>
              </a:tr>
              <a:tr h="22467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3A6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581022"/>
                  </a:ext>
                </a:extLst>
              </a:tr>
              <a:tr h="120872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D90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896890"/>
                  </a:ext>
                </a:extLst>
              </a:tr>
              <a:tr h="120872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5F9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39282"/>
                  </a:ext>
                </a:extLst>
              </a:tr>
              <a:tr h="120872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F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83462"/>
                  </a:ext>
                </a:extLst>
              </a:tr>
              <a:tr h="120872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1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6059953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8FD127A5-EB6B-AE8F-B854-0BB6FEEF6DF2}"/>
              </a:ext>
            </a:extLst>
          </p:cNvPr>
          <p:cNvSpPr/>
          <p:nvPr/>
        </p:nvSpPr>
        <p:spPr>
          <a:xfrm>
            <a:off x="3171885" y="2895984"/>
            <a:ext cx="208280" cy="782973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graphicFrame>
        <p:nvGraphicFramePr>
          <p:cNvPr id="14" name="Table 11">
            <a:extLst>
              <a:ext uri="{FF2B5EF4-FFF2-40B4-BE49-F238E27FC236}">
                <a16:creationId xmlns:a16="http://schemas.microsoft.com/office/drawing/2014/main" id="{8B63D265-CEB9-DB57-6389-25E7EE74EC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987079"/>
              </p:ext>
            </p:extLst>
          </p:nvPr>
        </p:nvGraphicFramePr>
        <p:xfrm>
          <a:off x="3171885" y="3686578"/>
          <a:ext cx="208280" cy="1188720"/>
        </p:xfrm>
        <a:graphic>
          <a:graphicData uri="http://schemas.openxmlformats.org/drawingml/2006/table">
            <a:tbl>
              <a:tblPr firstRow="1" bandRow="1">
                <a:solidFill>
                  <a:srgbClr val="00406C"/>
                </a:solidFill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250534221"/>
                    </a:ext>
                  </a:extLst>
                </a:gridCol>
              </a:tblGrid>
              <a:tr h="118872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D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81434"/>
                  </a:ext>
                </a:extLst>
              </a:tr>
              <a:tr h="118872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CC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023993"/>
                  </a:ext>
                </a:extLst>
              </a:tr>
              <a:tr h="118872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9C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195846"/>
                  </a:ext>
                </a:extLst>
              </a:tr>
              <a:tr h="118872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C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726693"/>
                  </a:ext>
                </a:extLst>
              </a:tr>
              <a:tr h="118872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AC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930685"/>
                  </a:ext>
                </a:extLst>
              </a:tr>
              <a:tr h="118872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3A6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581022"/>
                  </a:ext>
                </a:extLst>
              </a:tr>
              <a:tr h="118872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D90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896890"/>
                  </a:ext>
                </a:extLst>
              </a:tr>
              <a:tr h="118872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5F9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39282"/>
                  </a:ext>
                </a:extLst>
              </a:tr>
              <a:tr h="118872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F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83462"/>
                  </a:ext>
                </a:extLst>
              </a:tr>
              <a:tr h="118872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1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6059953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172B367-2A76-0F60-2C3E-F62896CE531E}"/>
              </a:ext>
            </a:extLst>
          </p:cNvPr>
          <p:cNvCxnSpPr/>
          <p:nvPr/>
        </p:nvCxnSpPr>
        <p:spPr>
          <a:xfrm>
            <a:off x="3380165" y="1579667"/>
            <a:ext cx="1181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CCEDF93-82E9-EBD1-CD2F-A6CBFB431D52}"/>
              </a:ext>
            </a:extLst>
          </p:cNvPr>
          <p:cNvSpPr txBox="1"/>
          <p:nvPr/>
        </p:nvSpPr>
        <p:spPr>
          <a:xfrm>
            <a:off x="4683124" y="1425600"/>
            <a:ext cx="198772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Transmit first frame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7202FF9C-CF21-F6C8-825A-DD2BD9BEB5E2}"/>
              </a:ext>
            </a:extLst>
          </p:cNvPr>
          <p:cNvSpPr/>
          <p:nvPr/>
        </p:nvSpPr>
        <p:spPr>
          <a:xfrm>
            <a:off x="3380165" y="2186377"/>
            <a:ext cx="336173" cy="222228"/>
          </a:xfrm>
          <a:prstGeom prst="rightBrace">
            <a:avLst>
              <a:gd name="adj1" fmla="val 8333"/>
              <a:gd name="adj2" fmla="val 5161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7AF228-E418-D5A1-D606-E8AB2CB68F34}"/>
              </a:ext>
            </a:extLst>
          </p:cNvPr>
          <p:cNvSpPr txBox="1"/>
          <p:nvPr/>
        </p:nvSpPr>
        <p:spPr>
          <a:xfrm>
            <a:off x="3924618" y="2020492"/>
            <a:ext cx="345878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One of the frames in a cycle takes longer to transmit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70F1DB0-4E73-E9AC-6B6D-86F453AAC21F}"/>
              </a:ext>
            </a:extLst>
          </p:cNvPr>
          <p:cNvCxnSpPr/>
          <p:nvPr/>
        </p:nvCxnSpPr>
        <p:spPr>
          <a:xfrm>
            <a:off x="3415466" y="3686578"/>
            <a:ext cx="1181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696BBA6-A94E-35E6-DD27-AFF460FE3D0C}"/>
              </a:ext>
            </a:extLst>
          </p:cNvPr>
          <p:cNvSpPr txBox="1"/>
          <p:nvPr/>
        </p:nvSpPr>
        <p:spPr>
          <a:xfrm>
            <a:off x="4718425" y="3532511"/>
            <a:ext cx="333424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Transmit first frame of next cycle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D935B88E-ABC1-434A-5E4C-0E8E0A0FA7B3}"/>
              </a:ext>
            </a:extLst>
          </p:cNvPr>
          <p:cNvSpPr/>
          <p:nvPr/>
        </p:nvSpPr>
        <p:spPr>
          <a:xfrm flipH="1">
            <a:off x="2835709" y="1575837"/>
            <a:ext cx="336171" cy="2103120"/>
          </a:xfrm>
          <a:prstGeom prst="rightBrace">
            <a:avLst>
              <a:gd name="adj1" fmla="val 8333"/>
              <a:gd name="adj2" fmla="val 5161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4F6A1D-FAB0-6DB2-4340-81ED49CCD789}"/>
              </a:ext>
            </a:extLst>
          </p:cNvPr>
          <p:cNvSpPr txBox="1"/>
          <p:nvPr/>
        </p:nvSpPr>
        <p:spPr>
          <a:xfrm>
            <a:off x="446501" y="2232100"/>
            <a:ext cx="2349476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First Frame is transmitted at ≥ 100ms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15B31566-F6F8-24FD-19A6-21AF26CED98A}"/>
              </a:ext>
            </a:extLst>
          </p:cNvPr>
          <p:cNvSpPr/>
          <p:nvPr/>
        </p:nvSpPr>
        <p:spPr>
          <a:xfrm flipH="1">
            <a:off x="2963601" y="2408605"/>
            <a:ext cx="208280" cy="1991944"/>
          </a:xfrm>
          <a:prstGeom prst="rightBrace">
            <a:avLst>
              <a:gd name="adj1" fmla="val 8333"/>
              <a:gd name="adj2" fmla="val 86764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3AF6E7-237F-E02C-E8D5-73F1365513FE}"/>
              </a:ext>
            </a:extLst>
          </p:cNvPr>
          <p:cNvSpPr txBox="1"/>
          <p:nvPr/>
        </p:nvSpPr>
        <p:spPr>
          <a:xfrm>
            <a:off x="446501" y="3820658"/>
            <a:ext cx="2481799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The previously slow transmitted frame may be transmitted fast the next time causing less than 100ms cycle time</a:t>
            </a:r>
          </a:p>
        </p:txBody>
      </p:sp>
    </p:spTree>
    <p:extLst>
      <p:ext uri="{BB962C8B-B14F-4D97-AF65-F5344CB8AC3E}">
        <p14:creationId xmlns:p14="http://schemas.microsoft.com/office/powerpoint/2010/main" val="27647510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MLTEMPLATE" val="presentation_169"/>
  <p:tag name="SAXMLCOMPANYNAME" val="bosch"/>
  <p:tag name="MLTEMPLATEVERSION" val="2.0"/>
  <p:tag name="MLLANGUAGE" val="eng"/>
  <p:tag name="SAXCONVERSION" val="2"/>
</p:tagLst>
</file>

<file path=ppt/theme/theme1.xml><?xml version="1.0" encoding="utf-8"?>
<a:theme xmlns:a="http://schemas.openxmlformats.org/drawingml/2006/main" name="Bosch 2022">
  <a:themeElements>
    <a:clrScheme name="Bosch Blau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007BC0"/>
      </a:accent1>
      <a:accent2>
        <a:srgbClr val="004975"/>
      </a:accent2>
      <a:accent3>
        <a:srgbClr val="007BC0"/>
      </a:accent3>
      <a:accent4>
        <a:srgbClr val="004975"/>
      </a:accent4>
      <a:accent5>
        <a:srgbClr val="007BC0"/>
      </a:accent5>
      <a:accent6>
        <a:srgbClr val="004975"/>
      </a:accent6>
      <a:hlink>
        <a:srgbClr val="738CB4"/>
      </a:hlink>
      <a:folHlink>
        <a:srgbClr val="B0BBD0"/>
      </a:folHlink>
    </a:clrScheme>
    <a:fontScheme name="Bosch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algn="l" defTabSz="914400" eaLnBrk="1" fontAlgn="auto" latinLnBrk="0" hangingPunct="1"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custClrLst>
    <a:custClr name="Bosch Red 50">
      <a:srgbClr val="ED0007"/>
    </a:custClr>
    <a:custClr name="Bosch Purple 40">
      <a:srgbClr val="9E2896"/>
    </a:custClr>
    <a:custClr name="Bosch Purple 20">
      <a:srgbClr val="551151"/>
    </a:custClr>
    <a:custClr name="Bosch Blue 50">
      <a:srgbClr val="007BC0"/>
    </a:custClr>
    <a:custClr name="Bosch Blue 30">
      <a:srgbClr val="004975"/>
    </a:custClr>
    <a:custClr name="Bosch Turquoise 50">
      <a:srgbClr val="18837E"/>
    </a:custClr>
    <a:custClr name="Bosch Turquoise 30">
      <a:srgbClr val="0A4F4B"/>
    </a:custClr>
    <a:custClr name="Bosch Green 50">
      <a:srgbClr val="00884A"/>
    </a:custClr>
    <a:custClr name="Bosch Green 30">
      <a:srgbClr val="00512A"/>
    </a:custClr>
    <a:custClr name="Bosch Gray 50">
      <a:srgbClr val="71767C"/>
    </a:custClr>
  </a:custClrLst>
  <a:extLst>
    <a:ext uri="{05A4C25C-085E-4340-85A3-A5531E510DB2}">
      <thm15:themeFamily xmlns:thm15="http://schemas.microsoft.com/office/thememl/2012/main" name="template1.potx" id="{52924039-0E61-4818-99E1-D362E68D7D91}" vid="{B6C1A3BA-AF47-4731-9FD9-D2E65E1AD312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sax_Colors>
  <Line size="7">
    <Color val="9e2896" tooltip="Bosch Purple 40"/>
    <Color val="551151" tooltip="Bosch Purple 20"/>
  </Line>
  <Line size="7">
    <Color val="007bc0" tooltip="Bosch Blue 50"/>
    <Color val="004975" tooltip="Bosch Blue 30"/>
  </Line>
  <Line size="7">
    <Color val="18837e" tooltip="Bosch Turquoise 50"/>
    <Color val="0a4f4b" tooltip="Bosch Turquoise 30"/>
  </Line>
  <Line size="7">
    <Color val="00884a" tooltip="Bosch Green 50"/>
    <Color val="00512a" tooltip="Bosch Green 30"/>
  </Line>
</sax_Colors>
</file>

<file path=customXml/item2.xml><?xml version="1.0" encoding="utf-8"?>
<saxML>
  <saxMLTemplate>presentation_169</saxMLTemplate>
  <Variablen>
    <Variable>
      <Name>attachmentremark</Name>
      <OrgInhalt/>
      <Wert/>
      <Platzhalter>False</Platzhalter>
      <DocDatenDialog>True</DocDatenDialog>
      <Label>Attachment</Label>
      <FrageVar>False</FrageVar>
      <Prefix/>
      <Suffix/>
      <WegfallVar/>
      <MussFeld>False</MussFeld>
      <InDokument>True</InDokument>
      <Sektion>AttachmentRemark</Sektion>
      <Reihenfolge>0</Reihenfolge>
    </Variable>
    <Variable>
      <Name>departmentshort</Name>
      <OrgInhalt>MS/PJ-CSS-PS</OrgInhalt>
      <Wert>MS/PJ-CSS-PS</Wert>
      <Platzhalter>False</Platzhalter>
      <DocDatenDialog>True</DocDatenDialog>
      <Label>Authoring</Label>
      <FrageVar>False</FrageVar>
      <Prefix/>
      <Suffix/>
      <WegfallVar/>
      <MussFeld>False</MussFeld>
      <Trenner>
        <VariableVor>confidentiality</VariableVor>
        <VariableVor>businessunit</VariableVor>
        <Zwischen> | </Zwischen>
        <VariableNach>departmentshort</VariableNach>
      </Trenner>
      <InDokument>True</InDokument>
      <Sektion>Bosch_footer_1</Sektion>
      <Reihenfolge/>
    </Variable>
    <Variable>
      <Name>confidentiality</Name>
      <OrgInhalt>Internal</OrgInhalt>
      <Wert>Internal</Wert>
      <Platzhalter>False</Platzhalter>
      <DocDatenDialog>True</DocDatenDialog>
      <Label>Notation of confidentiality</Label>
      <FrageVar>False</FrageVar>
      <Prefix/>
      <Suffix/>
      <WegfallVar/>
      <ComboBox>
        <Option>Internal</Option>
        <Option>Confidential</Option>
        <Option>Strictly confidential</Option>
        <Option/>
      </ComboBox>
      <MussFeld>False</MussFeld>
      <InDokument>True</InDokument>
      <Sektion>Bosch_footer_1</Sektion>
      <Reihenfolge>0</Reihenfolge>
    </Variable>
    <Variable>
      <Name>copyright</Name>
      <OrgInhalt>© Bosch Global Software Technologies Private Limited 2023. All rights reserved, also regarding any disposal, exploitation, reproduction, editing, distribution, as well as in the event of applications for industrial property rights.</OrgInhalt>
      <Wert>© Bosch Global Software Technologies Private Limited 2023. All rights reserved, also regarding any disposal, exploitation, reproduction, editing, distribution, as well as in the event of applications for industrial property rights.</Wert>
      <Platzhalter>False</Platzhalter>
      <DocDatenDialog>False</DocDatenDialog>
      <Label>$tr_copyright$</Label>
      <FrageVar>False</FrageVar>
      <Prefix/>
      <Suffix/>
      <WegfallVar/>
      <MussFeld>False</MussFeld>
      <Trenner>
        <VariableVor>repositoryremark</VariableVor>
        <Zwischen>&lt;br&gt;</Zwischen>
        <VariableNach>copyright</VariableNach>
      </Trenner>
      <InDokument>True</InDokument>
      <Sektion>Bosch_footer_2</Sektion>
      <Reihenfolge/>
    </Variable>
    <Variable>
      <Name>dateformat</Name>
      <OrgInhalt>2023-09-15</OrgInhalt>
      <Wert>2023-09-15</Wert>
      <Platzhalter>False</Platzhalter>
      <DocDatenDialog>True</DocDatenDialog>
      <Label>Date</Label>
      <FrageVar>False</FrageVar>
      <Prefix/>
      <Suffix/>
      <WegfallVar/>
      <MussFeld>False</MussFeld>
      <Trenner>
        <VariableVor>departmentshort</VariableVor>
        <VariableVor>confidentiality</VariableVor>
        <VariableVor>businessunit</VariableVor>
        <Zwischen> | </Zwischen>
        <VariableNach>dateformat</VariableNach>
      </Trenner>
      <InDokument>True</InDokument>
      <Sektion>Bosch_footer_1</Sektion>
      <Reihenfolge>0</Reihenfolge>
    </Variable>
    <Variable>
      <Name>businessunit</Name>
      <OrgInhalt/>
      <Wert/>
      <Platzhalter>False</Platzhalter>
      <DocDatenDialog>False</DocDatenDialog>
      <Label>$tr_businessunit$</Label>
      <FrageVar>False</FrageVar>
      <Prefix/>
      <Suffix/>
      <WegfallVar/>
      <MussFeld>False</MussFeld>
      <Trenner>
        <VariableVor>confidentiality</VariableVor>
        <Zwischen> | </Zwischen>
        <VariableNach>businessunit</VariableNach>
      </Trenner>
      <InDokument>True</InDokument>
      <Sektion>Bosch_footer_1</Sektion>
      <Reihenfolge>0</Reihenfolge>
    </Variable>
    <Variable>
      <Name>repositoryremark</Name>
      <OrgInhalt/>
      <Wert/>
      <Platzhalter>False</Platzhalter>
      <DocDatenDialog>True</DocDatenDialog>
      <Label>Filing note</Label>
      <FrageVar>False</FrageVar>
      <Prefix/>
      <Suffix/>
      <WegfallVar/>
      <MussFeld>False</MussFeld>
      <InDokument>True</InDokument>
      <Sektion>Bosch_footer_2</Sektion>
      <Reihenfolge>0</Reihenfolge>
    </Variable>
  </Variablen>
</saxML>
</file>

<file path=customXml/itemProps1.xml><?xml version="1.0" encoding="utf-8"?>
<ds:datastoreItem xmlns:ds="http://schemas.openxmlformats.org/officeDocument/2006/customXml" ds:itemID="{D0252559-44F8-474C-B66D-E357B88E32C2}">
  <ds:schemaRefs/>
</ds:datastoreItem>
</file>

<file path=customXml/itemProps2.xml><?xml version="1.0" encoding="utf-8"?>
<ds:datastoreItem xmlns:ds="http://schemas.openxmlformats.org/officeDocument/2006/customXml" ds:itemID="{304CF217-3C90-4AA0-B541-CE45F9BD305E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presentation_169_1</Template>
  <TotalTime>0</TotalTime>
  <Words>118</Words>
  <Application>Microsoft Office PowerPoint</Application>
  <PresentationFormat>Custom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Bosch Office Sans</vt:lpstr>
      <vt:lpstr>Calibri</vt:lpstr>
      <vt:lpstr>Symbol</vt:lpstr>
      <vt:lpstr>Wingdings</vt:lpstr>
      <vt:lpstr>Bosch 2022</vt:lpstr>
      <vt:lpstr>Unintended Fast Transmission of CAN frames</vt:lpstr>
      <vt:lpstr>Transmission Logic</vt:lpstr>
      <vt:lpstr>Unintended Fast transmission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Unintended Fast Transmission of CAN frames</dc:title>
  <dc:creator>Pramanik Pritam (MS/PJ-CSS-PS)</dc:creator>
  <cp:lastModifiedBy>Pramanik Pritam (MS/PJ-CSS-PS)</cp:lastModifiedBy>
  <cp:revision>3</cp:revision>
  <dcterms:created xsi:type="dcterms:W3CDTF">2023-09-15T09:58:39Z</dcterms:created>
  <dcterms:modified xsi:type="dcterms:W3CDTF">2023-09-15T10:41:24Z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$confidentiality_internal$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</Properties>
</file>