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57" r:id="rId5"/>
    <p:sldId id="258" r:id="rId6"/>
    <p:sldId id="260" r:id="rId7"/>
    <p:sldId id="262" r:id="rId8"/>
    <p:sldId id="259" r:id="rId9"/>
    <p:sldId id="261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8837E"/>
    <a:srgbClr val="63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MS/PJ-CSS-PS | 2023-08-17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BOSCH.COM\DfsRB\DfsIN\LOC\Kor\BE-ES\PJ-ADV-PS\PJ-CSS-PS\01_Internal\DCWallBox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 Wall box – HMI Connectivity proposal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D1A79-15B5-EB5F-3C24-15F6EE7F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component inside </a:t>
            </a:r>
            <a:r>
              <a:rPr lang="en-US" dirty="0" err="1"/>
              <a:t>iMX</a:t>
            </a:r>
            <a:r>
              <a:rPr lang="en-US" dirty="0"/>
              <a:t> 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C3E15-9B0F-D18D-A29B-383C5C84D0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– Connectivity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3266C-FB35-55F1-00EF-7EB1C2419B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61158"/>
            <a:ext cx="3999422" cy="4240800"/>
          </a:xfrm>
        </p:spPr>
        <p:txBody>
          <a:bodyPr/>
          <a:lstStyle/>
          <a:p>
            <a:r>
              <a:rPr lang="en-US" sz="1600" dirty="0"/>
              <a:t>Display Unit</a:t>
            </a:r>
          </a:p>
          <a:p>
            <a:r>
              <a:rPr lang="en-US" sz="1600" dirty="0"/>
              <a:t>Data Interface Engine</a:t>
            </a:r>
          </a:p>
          <a:p>
            <a:pPr lvl="1"/>
            <a:r>
              <a:rPr lang="en-US" sz="1400" dirty="0"/>
              <a:t>module derives insights/ conclusions from the input data CAN inputs</a:t>
            </a:r>
          </a:p>
          <a:p>
            <a:pPr lvl="1"/>
            <a:r>
              <a:rPr lang="en-US" sz="1400" dirty="0"/>
              <a:t>Publishes data to be displayed on display unit via MQTT</a:t>
            </a:r>
          </a:p>
          <a:p>
            <a:pPr lvl="1"/>
            <a:r>
              <a:rPr lang="en-US" sz="1400" dirty="0"/>
              <a:t>Forwards event info from display unit to CAN API block for generating CAN frames</a:t>
            </a:r>
          </a:p>
          <a:p>
            <a:r>
              <a:rPr lang="en-US" sz="1600" dirty="0"/>
              <a:t>CAN API block</a:t>
            </a:r>
          </a:p>
          <a:p>
            <a:pPr lvl="1"/>
            <a:r>
              <a:rPr lang="en-US" sz="1400" dirty="0"/>
              <a:t>Provides wrapper APIs for CAN send and receive messages</a:t>
            </a:r>
          </a:p>
          <a:p>
            <a:pPr lvl="2"/>
            <a:r>
              <a:rPr lang="en-US" sz="1200" dirty="0" err="1"/>
              <a:t>Eg</a:t>
            </a:r>
            <a:r>
              <a:rPr lang="en-US" sz="1200" dirty="0"/>
              <a:t>: </a:t>
            </a:r>
            <a:r>
              <a:rPr lang="en-US" sz="1200" dirty="0" err="1"/>
              <a:t>getCAN</a:t>
            </a:r>
            <a:r>
              <a:rPr lang="en-US" sz="1200" dirty="0"/>
              <a:t>(ID), </a:t>
            </a:r>
            <a:r>
              <a:rPr lang="en-US" sz="1200" dirty="0" err="1"/>
              <a:t>setCAN</a:t>
            </a:r>
            <a:r>
              <a:rPr lang="en-US" sz="1200" dirty="0"/>
              <a:t>(ID)</a:t>
            </a:r>
          </a:p>
          <a:p>
            <a:r>
              <a:rPr lang="en-US" sz="1600" dirty="0"/>
              <a:t>Native CAN Driver</a:t>
            </a:r>
          </a:p>
          <a:p>
            <a:pPr lvl="1"/>
            <a:r>
              <a:rPr lang="en-US" sz="1400" dirty="0"/>
              <a:t>OS supported CAN driver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32925-A54F-B7B7-D0CE-7BD28C0BDE79}"/>
              </a:ext>
            </a:extLst>
          </p:cNvPr>
          <p:cNvSpPr/>
          <p:nvPr/>
        </p:nvSpPr>
        <p:spPr>
          <a:xfrm>
            <a:off x="5945812" y="3280611"/>
            <a:ext cx="2061410" cy="67899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CAN API –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000000"/>
                </a:solidFill>
                <a:latin typeface="Bosch Office Sans"/>
              </a:rPr>
              <a:t>Send/ Receive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64DC09-6EC0-CBD7-B868-A95B743B22D6}"/>
              </a:ext>
            </a:extLst>
          </p:cNvPr>
          <p:cNvSpPr/>
          <p:nvPr/>
        </p:nvSpPr>
        <p:spPr>
          <a:xfrm>
            <a:off x="5945812" y="3959601"/>
            <a:ext cx="2061410" cy="363747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Native CAN driver</a:t>
            </a:r>
            <a:endParaRPr lang="en-US" sz="16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D4C766-AFD4-BEC5-A3C4-0C2E712C0DBA}"/>
              </a:ext>
            </a:extLst>
          </p:cNvPr>
          <p:cNvSpPr/>
          <p:nvPr/>
        </p:nvSpPr>
        <p:spPr>
          <a:xfrm>
            <a:off x="4427622" y="5002336"/>
            <a:ext cx="1058779" cy="3888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charcon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47BEFD-EA5E-08A6-2557-C35DD490638B}"/>
              </a:ext>
            </a:extLst>
          </p:cNvPr>
          <p:cNvSpPr/>
          <p:nvPr/>
        </p:nvSpPr>
        <p:spPr>
          <a:xfrm>
            <a:off x="5597106" y="5013158"/>
            <a:ext cx="850232" cy="3888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Vsec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4F6488-DDE9-D023-9D12-629574C4341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627271" y="3653090"/>
            <a:ext cx="678988" cy="201950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005FA82-A4EF-B649-A259-06B568C1096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6154464" y="4191106"/>
            <a:ext cx="689810" cy="95429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924737-F0E7-09D8-A89B-7397F37274B9}"/>
              </a:ext>
            </a:extLst>
          </p:cNvPr>
          <p:cNvSpPr txBox="1"/>
          <p:nvPr/>
        </p:nvSpPr>
        <p:spPr>
          <a:xfrm>
            <a:off x="6198684" y="4708546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 Bus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FF8D28-A142-8E5F-0061-EAB7273DE821}"/>
              </a:ext>
            </a:extLst>
          </p:cNvPr>
          <p:cNvSpPr/>
          <p:nvPr/>
        </p:nvSpPr>
        <p:spPr>
          <a:xfrm>
            <a:off x="8007222" y="1332809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Display Unit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0816F2-0D42-43B8-FA1B-72D54C9B8990}"/>
              </a:ext>
            </a:extLst>
          </p:cNvPr>
          <p:cNvSpPr/>
          <p:nvPr/>
        </p:nvSpPr>
        <p:spPr>
          <a:xfrm>
            <a:off x="5010254" y="1965158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 </a:t>
            </a:r>
            <a:r>
              <a:rPr lang="en-US" sz="1600" dirty="0"/>
              <a:t>Interface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5353A3-661F-5544-CEB5-110B79E9558A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rot="16200000" flipV="1">
            <a:off x="6143228" y="2447322"/>
            <a:ext cx="553453" cy="11131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DD9299-1AFE-3318-1277-30BF01A70C8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6716527" y="1713809"/>
            <a:ext cx="1290695" cy="63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A2F37-671F-F187-B97C-779DBDE86E33}"/>
              </a:ext>
            </a:extLst>
          </p:cNvPr>
          <p:cNvSpPr txBox="1"/>
          <p:nvPr/>
        </p:nvSpPr>
        <p:spPr>
          <a:xfrm>
            <a:off x="7019287" y="1969263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MQTT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5B115-6689-D647-C9C5-05E77C6C4C6B}"/>
              </a:ext>
            </a:extLst>
          </p:cNvPr>
          <p:cNvSpPr txBox="1"/>
          <p:nvPr/>
        </p:nvSpPr>
        <p:spPr>
          <a:xfrm>
            <a:off x="5642121" y="2891811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API Calls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90C170-3CC9-B838-983B-ABC771A535D1}"/>
              </a:ext>
            </a:extLst>
          </p:cNvPr>
          <p:cNvSpPr/>
          <p:nvPr/>
        </p:nvSpPr>
        <p:spPr>
          <a:xfrm>
            <a:off x="4315327" y="1130969"/>
            <a:ext cx="6368716" cy="3360821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BC7C0-8B06-EA50-5D64-7BC2E8BFBAC5}"/>
              </a:ext>
            </a:extLst>
          </p:cNvPr>
          <p:cNvSpPr txBox="1"/>
          <p:nvPr/>
        </p:nvSpPr>
        <p:spPr>
          <a:xfrm>
            <a:off x="9248275" y="3884706"/>
            <a:ext cx="1243264" cy="51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iMX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8503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D1A79-15B5-EB5F-3C24-15F6EE7F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flow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C3E15-9B0F-D18D-A29B-383C5C84D0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– Connectivity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3266C-FB35-55F1-00EF-7EB1C2419B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088486" cy="42408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4F6684-DC70-1303-1CD5-0B8A2555A4E0}"/>
              </a:ext>
            </a:extLst>
          </p:cNvPr>
          <p:cNvGrpSpPr/>
          <p:nvPr/>
        </p:nvGrpSpPr>
        <p:grpSpPr>
          <a:xfrm>
            <a:off x="4293686" y="893013"/>
            <a:ext cx="1058779" cy="4629600"/>
            <a:chOff x="3441031" y="990821"/>
            <a:chExt cx="1058779" cy="4629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74883DD-DF17-72CF-4FF5-2241ED234F4A}"/>
                </a:ext>
              </a:extLst>
            </p:cNvPr>
            <p:cNvSpPr/>
            <p:nvPr/>
          </p:nvSpPr>
          <p:spPr>
            <a:xfrm>
              <a:off x="3938337" y="1379621"/>
              <a:ext cx="144379" cy="4240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0B282B2-F07D-7ED6-21CF-7786459AA051}"/>
                </a:ext>
              </a:extLst>
            </p:cNvPr>
            <p:cNvSpPr/>
            <p:nvPr/>
          </p:nvSpPr>
          <p:spPr>
            <a:xfrm>
              <a:off x="3441031" y="990821"/>
              <a:ext cx="1058779" cy="388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charcon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66C659-6862-D5E0-EF90-1640DD8A01E4}"/>
              </a:ext>
            </a:extLst>
          </p:cNvPr>
          <p:cNvGrpSpPr/>
          <p:nvPr/>
        </p:nvGrpSpPr>
        <p:grpSpPr>
          <a:xfrm>
            <a:off x="6979700" y="893013"/>
            <a:ext cx="1058779" cy="5136648"/>
            <a:chOff x="5828131" y="907200"/>
            <a:chExt cx="1058779" cy="471322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EFA38BF-E1CB-63AF-1FEF-8FE8948EF055}"/>
                </a:ext>
              </a:extLst>
            </p:cNvPr>
            <p:cNvSpPr/>
            <p:nvPr/>
          </p:nvSpPr>
          <p:spPr>
            <a:xfrm>
              <a:off x="6280484" y="1296000"/>
              <a:ext cx="144379" cy="43244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4BC17D-55BF-36EF-6019-65738EBB618F}"/>
                </a:ext>
              </a:extLst>
            </p:cNvPr>
            <p:cNvSpPr/>
            <p:nvPr/>
          </p:nvSpPr>
          <p:spPr>
            <a:xfrm>
              <a:off x="5828131" y="907200"/>
              <a:ext cx="1058779" cy="388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iMX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Board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584A38-269A-E5EC-236F-03EA06E6E909}"/>
              </a:ext>
            </a:extLst>
          </p:cNvPr>
          <p:cNvGrpSpPr/>
          <p:nvPr/>
        </p:nvGrpSpPr>
        <p:grpSpPr>
          <a:xfrm>
            <a:off x="9200319" y="842400"/>
            <a:ext cx="1058779" cy="4713221"/>
            <a:chOff x="8165430" y="907200"/>
            <a:chExt cx="1058779" cy="47132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4A42E9-25EE-B2CE-301E-3D6006EC24C9}"/>
                </a:ext>
              </a:extLst>
            </p:cNvPr>
            <p:cNvSpPr/>
            <p:nvPr/>
          </p:nvSpPr>
          <p:spPr>
            <a:xfrm>
              <a:off x="8622631" y="1296000"/>
              <a:ext cx="144379" cy="43244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C096847-88ED-3CDB-4B23-D29E40643603}"/>
                </a:ext>
              </a:extLst>
            </p:cNvPr>
            <p:cNvSpPr/>
            <p:nvPr/>
          </p:nvSpPr>
          <p:spPr>
            <a:xfrm>
              <a:off x="8165430" y="907200"/>
              <a:ext cx="1058779" cy="388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Vsec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E723231-2043-8179-9C06-1F516344DAE5}"/>
              </a:ext>
            </a:extLst>
          </p:cNvPr>
          <p:cNvSpPr/>
          <p:nvPr/>
        </p:nvSpPr>
        <p:spPr>
          <a:xfrm>
            <a:off x="7243011" y="1382062"/>
            <a:ext cx="601578" cy="6416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F222-7A33-C276-A164-71A5D32C5269}"/>
              </a:ext>
            </a:extLst>
          </p:cNvPr>
          <p:cNvSpPr txBox="1"/>
          <p:nvPr/>
        </p:nvSpPr>
        <p:spPr>
          <a:xfrm>
            <a:off x="7295355" y="1658368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OS Boot &lt;500ms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70D162-46EE-1203-2739-0B5A0FF7C77E}"/>
              </a:ext>
            </a:extLst>
          </p:cNvPr>
          <p:cNvGrpSpPr/>
          <p:nvPr/>
        </p:nvGrpSpPr>
        <p:grpSpPr>
          <a:xfrm>
            <a:off x="4935371" y="2125739"/>
            <a:ext cx="2480744" cy="299887"/>
            <a:chOff x="4935371" y="2223343"/>
            <a:chExt cx="2480744" cy="29988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281C03-1C66-7547-72B7-99CA338ADEF9}"/>
                </a:ext>
              </a:extLst>
            </p:cNvPr>
            <p:cNvCxnSpPr/>
            <p:nvPr/>
          </p:nvCxnSpPr>
          <p:spPr>
            <a:xfrm flipH="1">
              <a:off x="4935371" y="2373287"/>
              <a:ext cx="2480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8CF167-F293-4E9D-BB45-423E0C340E67}"/>
                </a:ext>
              </a:extLst>
            </p:cNvPr>
            <p:cNvSpPr txBox="1"/>
            <p:nvPr/>
          </p:nvSpPr>
          <p:spPr>
            <a:xfrm>
              <a:off x="5350965" y="2223343"/>
              <a:ext cx="1892046" cy="299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Charcon Wake up Signal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6CA607-109A-F46B-1588-FB02377C405E}"/>
              </a:ext>
            </a:extLst>
          </p:cNvPr>
          <p:cNvSpPr txBox="1"/>
          <p:nvPr/>
        </p:nvSpPr>
        <p:spPr>
          <a:xfrm>
            <a:off x="6663302" y="1625388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GSM Ready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9C6FC-5339-FBB8-941F-5547A8493C1F}"/>
              </a:ext>
            </a:extLst>
          </p:cNvPr>
          <p:cNvSpPr txBox="1"/>
          <p:nvPr/>
        </p:nvSpPr>
        <p:spPr>
          <a:xfrm>
            <a:off x="6663302" y="1466537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CAN Ready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EDD876-AC20-F73B-B819-7282B5B032BA}"/>
              </a:ext>
            </a:extLst>
          </p:cNvPr>
          <p:cNvGrpSpPr/>
          <p:nvPr/>
        </p:nvGrpSpPr>
        <p:grpSpPr>
          <a:xfrm>
            <a:off x="7576432" y="1982458"/>
            <a:ext cx="2063650" cy="299887"/>
            <a:chOff x="7576432" y="1982458"/>
            <a:chExt cx="2063650" cy="2998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5BE926-04E3-4405-91FF-432C29667B45}"/>
                </a:ext>
              </a:extLst>
            </p:cNvPr>
            <p:cNvCxnSpPr/>
            <p:nvPr/>
          </p:nvCxnSpPr>
          <p:spPr>
            <a:xfrm flipH="1">
              <a:off x="7576432" y="2140454"/>
              <a:ext cx="2063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4EAF3-2824-25C1-85B2-975DE1F7B41F}"/>
                </a:ext>
              </a:extLst>
            </p:cNvPr>
            <p:cNvSpPr txBox="1"/>
            <p:nvPr/>
          </p:nvSpPr>
          <p:spPr>
            <a:xfrm>
              <a:off x="8028785" y="1982458"/>
              <a:ext cx="1573931" cy="299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Vsec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Ready 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13DDE4-1BF0-5DBB-A768-8519B54B4570}"/>
              </a:ext>
            </a:extLst>
          </p:cNvPr>
          <p:cNvCxnSpPr/>
          <p:nvPr/>
        </p:nvCxnSpPr>
        <p:spPr>
          <a:xfrm>
            <a:off x="4935371" y="2700169"/>
            <a:ext cx="2505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C66616-5197-2247-9F7F-86D4FA0C55FB}"/>
              </a:ext>
            </a:extLst>
          </p:cNvPr>
          <p:cNvSpPr txBox="1"/>
          <p:nvPr/>
        </p:nvSpPr>
        <p:spPr>
          <a:xfrm>
            <a:off x="5350965" y="2527619"/>
            <a:ext cx="1892046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Health Status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8913C-B7B2-7289-363E-046D2F4807B3}"/>
              </a:ext>
            </a:extLst>
          </p:cNvPr>
          <p:cNvSpPr/>
          <p:nvPr/>
        </p:nvSpPr>
        <p:spPr>
          <a:xfrm>
            <a:off x="7243011" y="2855716"/>
            <a:ext cx="601578" cy="6416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Health check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43BEBF-3BB1-F295-A07A-4CC954D2DC62}"/>
              </a:ext>
            </a:extLst>
          </p:cNvPr>
          <p:cNvGrpSpPr/>
          <p:nvPr/>
        </p:nvGrpSpPr>
        <p:grpSpPr>
          <a:xfrm>
            <a:off x="7576432" y="2550225"/>
            <a:ext cx="2063650" cy="299887"/>
            <a:chOff x="7576432" y="1982458"/>
            <a:chExt cx="2063650" cy="29988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C81106-C742-6313-54C2-CF6FC0832399}"/>
                </a:ext>
              </a:extLst>
            </p:cNvPr>
            <p:cNvCxnSpPr/>
            <p:nvPr/>
          </p:nvCxnSpPr>
          <p:spPr>
            <a:xfrm flipH="1">
              <a:off x="7576432" y="2140454"/>
              <a:ext cx="2063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3AE30-FCFF-0773-41FD-D6E43DC909D2}"/>
                </a:ext>
              </a:extLst>
            </p:cNvPr>
            <p:cNvSpPr txBox="1"/>
            <p:nvPr/>
          </p:nvSpPr>
          <p:spPr>
            <a:xfrm>
              <a:off x="8028785" y="1982458"/>
              <a:ext cx="1573931" cy="299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Vsec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Health Status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C00642-A307-A41C-2AFC-8D16AC5C0176}"/>
              </a:ext>
            </a:extLst>
          </p:cNvPr>
          <p:cNvSpPr/>
          <p:nvPr/>
        </p:nvSpPr>
        <p:spPr>
          <a:xfrm>
            <a:off x="7243011" y="3614824"/>
            <a:ext cx="601578" cy="6416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Power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Mgmt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AC43D1-2153-139D-BD81-CD4B882225F5}"/>
              </a:ext>
            </a:extLst>
          </p:cNvPr>
          <p:cNvSpPr/>
          <p:nvPr/>
        </p:nvSpPr>
        <p:spPr>
          <a:xfrm>
            <a:off x="8146787" y="3062386"/>
            <a:ext cx="601578" cy="22834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System Shutdown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7340C-5297-ECC3-11CD-2541BBD68B1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844589" y="3176558"/>
            <a:ext cx="30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4BEE5128-9D54-F740-D93C-FB8CB202C4C8}"/>
              </a:ext>
            </a:extLst>
          </p:cNvPr>
          <p:cNvSpPr/>
          <p:nvPr/>
        </p:nvSpPr>
        <p:spPr>
          <a:xfrm>
            <a:off x="7868810" y="3049709"/>
            <a:ext cx="144379" cy="10109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1CF98A9-1EDD-5E64-8AE3-2D59EF2A361E}"/>
              </a:ext>
            </a:extLst>
          </p:cNvPr>
          <p:cNvCxnSpPr>
            <a:stCxn id="40" idx="2"/>
          </p:cNvCxnSpPr>
          <p:nvPr/>
        </p:nvCxnSpPr>
        <p:spPr>
          <a:xfrm rot="5400000">
            <a:off x="6548380" y="1677722"/>
            <a:ext cx="286188" cy="35122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B350EC-1A99-B873-FE24-CACF24DAFE41}"/>
              </a:ext>
            </a:extLst>
          </p:cNvPr>
          <p:cNvSpPr/>
          <p:nvPr/>
        </p:nvSpPr>
        <p:spPr>
          <a:xfrm>
            <a:off x="7243011" y="4294413"/>
            <a:ext cx="601578" cy="6416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Start Charging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CC92DB-16E1-FE4E-98C3-CCDECACB1A50}"/>
              </a:ext>
            </a:extLst>
          </p:cNvPr>
          <p:cNvSpPr/>
          <p:nvPr/>
        </p:nvSpPr>
        <p:spPr>
          <a:xfrm>
            <a:off x="7243011" y="4974002"/>
            <a:ext cx="601578" cy="6416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End Charging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54FDC3-1561-AB29-36DF-5DD8619AAEAC}"/>
              </a:ext>
            </a:extLst>
          </p:cNvPr>
          <p:cNvSpPr txBox="1"/>
          <p:nvPr/>
        </p:nvSpPr>
        <p:spPr>
          <a:xfrm>
            <a:off x="8028785" y="3363198"/>
            <a:ext cx="1892046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Shutdown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6C509C-CC99-009F-E9BE-368AD0DE00E0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8900735" y="2837571"/>
            <a:ext cx="286189" cy="11925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22F070A-9EC7-C0D7-69FC-2C04981572DD}"/>
              </a:ext>
            </a:extLst>
          </p:cNvPr>
          <p:cNvSpPr/>
          <p:nvPr/>
        </p:nvSpPr>
        <p:spPr>
          <a:xfrm>
            <a:off x="7243011" y="5708501"/>
            <a:ext cx="601578" cy="22834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Sleep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132C29-789E-249A-FADC-7702CF54542E}"/>
              </a:ext>
            </a:extLst>
          </p:cNvPr>
          <p:cNvCxnSpPr>
            <a:endCxn id="34" idx="3"/>
          </p:cNvCxnSpPr>
          <p:nvPr/>
        </p:nvCxnSpPr>
        <p:spPr>
          <a:xfrm flipH="1">
            <a:off x="7844589" y="3935666"/>
            <a:ext cx="179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58E46A-0AC8-7B5C-BA47-4B1327083D3C}"/>
              </a:ext>
            </a:extLst>
          </p:cNvPr>
          <p:cNvSpPr txBox="1"/>
          <p:nvPr/>
        </p:nvSpPr>
        <p:spPr>
          <a:xfrm>
            <a:off x="8256863" y="3787167"/>
            <a:ext cx="1573931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Power Requirement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0454DB-C6EA-A711-EFE3-800BEA4BE893}"/>
              </a:ext>
            </a:extLst>
          </p:cNvPr>
          <p:cNvCxnSpPr>
            <a:cxnSpLocks/>
          </p:cNvCxnSpPr>
          <p:nvPr/>
        </p:nvCxnSpPr>
        <p:spPr>
          <a:xfrm>
            <a:off x="7844589" y="4443006"/>
            <a:ext cx="181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55EA49-A915-85FC-EC00-6E96F0BF266A}"/>
              </a:ext>
            </a:extLst>
          </p:cNvPr>
          <p:cNvSpPr txBox="1"/>
          <p:nvPr/>
        </p:nvSpPr>
        <p:spPr>
          <a:xfrm>
            <a:off x="8256863" y="4295615"/>
            <a:ext cx="1573931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 Charge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969E82-CE00-96EF-4690-B557E128A856}"/>
              </a:ext>
            </a:extLst>
          </p:cNvPr>
          <p:cNvCxnSpPr/>
          <p:nvPr/>
        </p:nvCxnSpPr>
        <p:spPr>
          <a:xfrm>
            <a:off x="7835869" y="5312998"/>
            <a:ext cx="181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1B01EE-009A-62EC-25E1-A982CCE061F4}"/>
              </a:ext>
            </a:extLst>
          </p:cNvPr>
          <p:cNvSpPr txBox="1"/>
          <p:nvPr/>
        </p:nvSpPr>
        <p:spPr>
          <a:xfrm>
            <a:off x="8256863" y="5142025"/>
            <a:ext cx="1573931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 Charge Event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4D3599-B936-B56F-DBF7-F521A2FA565C}"/>
              </a:ext>
            </a:extLst>
          </p:cNvPr>
          <p:cNvCxnSpPr/>
          <p:nvPr/>
        </p:nvCxnSpPr>
        <p:spPr>
          <a:xfrm flipH="1">
            <a:off x="7835869" y="4781934"/>
            <a:ext cx="179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238B54-86D8-AE49-28F4-717037AF66E1}"/>
              </a:ext>
            </a:extLst>
          </p:cNvPr>
          <p:cNvSpPr txBox="1"/>
          <p:nvPr/>
        </p:nvSpPr>
        <p:spPr>
          <a:xfrm>
            <a:off x="8256862" y="4640882"/>
            <a:ext cx="1573931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Vsec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Charging 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8ABC8E-9462-829A-8098-6AA13BBD3BF7}"/>
              </a:ext>
            </a:extLst>
          </p:cNvPr>
          <p:cNvSpPr/>
          <p:nvPr/>
        </p:nvSpPr>
        <p:spPr>
          <a:xfrm>
            <a:off x="5931772" y="952086"/>
            <a:ext cx="816530" cy="3349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 Interface Engine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1877514-CCB3-25FA-64BC-AAD03A929B20}"/>
              </a:ext>
            </a:extLst>
          </p:cNvPr>
          <p:cNvSpPr/>
          <p:nvPr/>
        </p:nvSpPr>
        <p:spPr>
          <a:xfrm>
            <a:off x="6316178" y="1296000"/>
            <a:ext cx="70229" cy="4240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99FF81-ECBE-1082-EDF6-FDA1417C4B5A}"/>
              </a:ext>
            </a:extLst>
          </p:cNvPr>
          <p:cNvCxnSpPr/>
          <p:nvPr/>
        </p:nvCxnSpPr>
        <p:spPr>
          <a:xfrm flipH="1">
            <a:off x="6386407" y="1982458"/>
            <a:ext cx="856604" cy="0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AAF8F-5AEF-29F3-2AE0-FF4FA08014EB}"/>
              </a:ext>
            </a:extLst>
          </p:cNvPr>
          <p:cNvCxnSpPr/>
          <p:nvPr/>
        </p:nvCxnSpPr>
        <p:spPr>
          <a:xfrm flipH="1">
            <a:off x="6386407" y="3290729"/>
            <a:ext cx="856604" cy="0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9A3A54-C82E-DC85-5F53-AED30AB7CD63}"/>
              </a:ext>
            </a:extLst>
          </p:cNvPr>
          <p:cNvCxnSpPr/>
          <p:nvPr/>
        </p:nvCxnSpPr>
        <p:spPr>
          <a:xfrm flipH="1">
            <a:off x="6364563" y="4108034"/>
            <a:ext cx="856604" cy="0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7AB048-0F7B-71FB-A749-CDCE90B16FE3}"/>
              </a:ext>
            </a:extLst>
          </p:cNvPr>
          <p:cNvCxnSpPr/>
          <p:nvPr/>
        </p:nvCxnSpPr>
        <p:spPr>
          <a:xfrm flipH="1">
            <a:off x="6386407" y="4705935"/>
            <a:ext cx="856604" cy="0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F7161A-7F13-1AEC-BB42-A934A070FB9A}"/>
              </a:ext>
            </a:extLst>
          </p:cNvPr>
          <p:cNvCxnSpPr/>
          <p:nvPr/>
        </p:nvCxnSpPr>
        <p:spPr>
          <a:xfrm flipH="1">
            <a:off x="6369942" y="5312998"/>
            <a:ext cx="856604" cy="0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893C3EC-E787-399E-91BE-4C286E90760E}"/>
              </a:ext>
            </a:extLst>
          </p:cNvPr>
          <p:cNvSpPr/>
          <p:nvPr/>
        </p:nvSpPr>
        <p:spPr>
          <a:xfrm>
            <a:off x="6975272" y="238230"/>
            <a:ext cx="816530" cy="3349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Display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BCB8FC-E62B-CE53-C7D9-1ECC9A3DD3B4}"/>
              </a:ext>
            </a:extLst>
          </p:cNvPr>
          <p:cNvCxnSpPr>
            <a:endCxn id="81" idx="1"/>
          </p:cNvCxnSpPr>
          <p:nvPr/>
        </p:nvCxnSpPr>
        <p:spPr>
          <a:xfrm flipV="1">
            <a:off x="6351292" y="405694"/>
            <a:ext cx="623980" cy="511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2418CF3-DFC3-E390-3B85-24FFF76380F0}"/>
              </a:ext>
            </a:extLst>
          </p:cNvPr>
          <p:cNvSpPr txBox="1"/>
          <p:nvPr/>
        </p:nvSpPr>
        <p:spPr>
          <a:xfrm>
            <a:off x="6419704" y="640054"/>
            <a:ext cx="1573931" cy="299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MQTT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6E1271-AFF9-01B4-F28E-9B8515C3EE5B}"/>
              </a:ext>
            </a:extLst>
          </p:cNvPr>
          <p:cNvCxnSpPr>
            <a:cxnSpLocks/>
          </p:cNvCxnSpPr>
          <p:nvPr/>
        </p:nvCxnSpPr>
        <p:spPr>
          <a:xfrm flipV="1">
            <a:off x="6369942" y="3061095"/>
            <a:ext cx="925413" cy="12677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6D129-D88F-870A-6913-455DE6C4FDFC}"/>
              </a:ext>
            </a:extLst>
          </p:cNvPr>
          <p:cNvCxnSpPr/>
          <p:nvPr/>
        </p:nvCxnSpPr>
        <p:spPr>
          <a:xfrm flipV="1">
            <a:off x="6364375" y="3879483"/>
            <a:ext cx="925413" cy="12677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747422-92B4-42ED-D66C-829EEBBCEFD2}"/>
              </a:ext>
            </a:extLst>
          </p:cNvPr>
          <p:cNvCxnSpPr/>
          <p:nvPr/>
        </p:nvCxnSpPr>
        <p:spPr>
          <a:xfrm flipV="1">
            <a:off x="6347830" y="4530750"/>
            <a:ext cx="925413" cy="12677"/>
          </a:xfrm>
          <a:prstGeom prst="straightConnector1">
            <a:avLst/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8A304-AE8E-BC8A-5168-CF74443C0EF3}"/>
              </a:ext>
            </a:extLst>
          </p:cNvPr>
          <p:cNvSpPr txBox="1"/>
          <p:nvPr/>
        </p:nvSpPr>
        <p:spPr>
          <a:xfrm>
            <a:off x="6559256" y="2901192"/>
            <a:ext cx="499559" cy="1421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Event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79AF4-7454-E47B-3DD1-E799C76F4EDF}"/>
              </a:ext>
            </a:extLst>
          </p:cNvPr>
          <p:cNvSpPr txBox="1"/>
          <p:nvPr/>
        </p:nvSpPr>
        <p:spPr>
          <a:xfrm>
            <a:off x="6562580" y="3743802"/>
            <a:ext cx="499559" cy="1421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Event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384E6B-9676-9C16-5FC3-CFB0D8C8E824}"/>
              </a:ext>
            </a:extLst>
          </p:cNvPr>
          <p:cNvSpPr txBox="1"/>
          <p:nvPr/>
        </p:nvSpPr>
        <p:spPr>
          <a:xfrm>
            <a:off x="6559256" y="4411040"/>
            <a:ext cx="499559" cy="1421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69725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53A3-56E3-F03C-8324-4ECEC893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specifics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0650-9CF5-AE38-C063-5A5926580C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8786-0CCA-D367-182D-E21C973D40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354716"/>
          </a:xfrm>
        </p:spPr>
        <p:txBody>
          <a:bodyPr/>
          <a:lstStyle/>
          <a:p>
            <a:r>
              <a:rPr lang="en-US" dirty="0"/>
              <a:t>What is the polling rate of CAN driver?</a:t>
            </a:r>
          </a:p>
          <a:p>
            <a:r>
              <a:rPr lang="en-US" dirty="0"/>
              <a:t>What signals to be received and sent and at what rate..?</a:t>
            </a:r>
          </a:p>
          <a:p>
            <a:r>
              <a:rPr lang="en-US" dirty="0"/>
              <a:t>What if CAN is down?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EA86-FEDF-2EFE-41FB-C366BEF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366EF1-F578-9C04-329F-7199E763D23A}"/>
              </a:ext>
            </a:extLst>
          </p:cNvPr>
          <p:cNvSpPr txBox="1">
            <a:spLocks/>
          </p:cNvSpPr>
          <p:nvPr/>
        </p:nvSpPr>
        <p:spPr>
          <a:xfrm>
            <a:off x="205200" y="2650716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Cloud connectivity specifics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719310-E8DE-2882-FACF-B2AC4929B43E}"/>
              </a:ext>
            </a:extLst>
          </p:cNvPr>
          <p:cNvSpPr txBox="1">
            <a:spLocks/>
          </p:cNvSpPr>
          <p:nvPr/>
        </p:nvSpPr>
        <p:spPr>
          <a:xfrm>
            <a:off x="260782" y="3131097"/>
            <a:ext cx="10558800" cy="1176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Cloud repository, hosting &amp; configurations..?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Software update..?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Signals from Cloud..?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53A3-56E3-F03C-8324-4ECEC893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HMI –Display unit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0650-9CF5-AE38-C063-5A5926580C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8786-0CCA-D367-182D-E21C973D40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5636202" cy="3781609"/>
          </a:xfrm>
        </p:spPr>
        <p:txBody>
          <a:bodyPr/>
          <a:lstStyle/>
          <a:p>
            <a:r>
              <a:rPr lang="en-US" dirty="0"/>
              <a:t>Data interface engine to HMI display unit</a:t>
            </a:r>
          </a:p>
          <a:p>
            <a:r>
              <a:rPr lang="en-US" dirty="0"/>
              <a:t>Comm. Via MQTT</a:t>
            </a:r>
          </a:p>
          <a:p>
            <a:r>
              <a:rPr lang="en-US" dirty="0"/>
              <a:t>What to publish and subscribe?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EA86-FEDF-2EFE-41FB-C366BEF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55BC80-75F3-D982-CFE6-8A5FD847F65B}"/>
              </a:ext>
            </a:extLst>
          </p:cNvPr>
          <p:cNvSpPr/>
          <p:nvPr/>
        </p:nvSpPr>
        <p:spPr>
          <a:xfrm>
            <a:off x="5841402" y="1425600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 Inference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F1F2E9-6C49-32DC-500A-9BF31B9A89D2}"/>
              </a:ext>
            </a:extLst>
          </p:cNvPr>
          <p:cNvSpPr/>
          <p:nvPr/>
        </p:nvSpPr>
        <p:spPr>
          <a:xfrm>
            <a:off x="9057727" y="1425600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Display Unit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86CD9BB-41D1-FBEB-9255-9F11183945F0}"/>
              </a:ext>
            </a:extLst>
          </p:cNvPr>
          <p:cNvSpPr/>
          <p:nvPr/>
        </p:nvSpPr>
        <p:spPr>
          <a:xfrm>
            <a:off x="7547675" y="1645920"/>
            <a:ext cx="1510052" cy="268941"/>
          </a:xfrm>
          <a:prstGeom prst="left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270C8-48A1-3734-082C-809C962E2716}"/>
              </a:ext>
            </a:extLst>
          </p:cNvPr>
          <p:cNvSpPr txBox="1"/>
          <p:nvPr/>
        </p:nvSpPr>
        <p:spPr>
          <a:xfrm>
            <a:off x="8078915" y="1914861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41652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D1A79-15B5-EB5F-3C24-15F6EE7F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Computation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C3E15-9B0F-D18D-A29B-383C5C84D0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– Connectivity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3266C-FB35-55F1-00EF-7EB1C2419B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3925642" cy="4240800"/>
          </a:xfrm>
        </p:spPr>
        <p:txBody>
          <a:bodyPr/>
          <a:lstStyle/>
          <a:p>
            <a:r>
              <a:rPr lang="en-US" dirty="0"/>
              <a:t>Calculating Energy Cost:</a:t>
            </a:r>
            <a:br>
              <a:rPr lang="en-US" dirty="0"/>
            </a:br>
            <a:r>
              <a:rPr lang="en-US" dirty="0"/>
              <a:t>(</a:t>
            </a:r>
            <a:r>
              <a:rPr lang="en-US" sz="1800" b="0" i="0" u="none" strike="noStrike" dirty="0" err="1">
                <a:solidFill>
                  <a:srgbClr val="007BC0"/>
                </a:solidFill>
                <a:effectLst/>
                <a:latin typeface="Arial" panose="020B0604020202020204" pitchFamily="34" charset="0"/>
              </a:rPr>
              <a:t>wChrgr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1800" b="0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solar</a:t>
            </a:r>
            <a:r>
              <a:rPr lang="en-US" dirty="0" err="1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/>
              <a:t>)*</a:t>
            </a:r>
            <a:r>
              <a:rPr lang="en-US" dirty="0">
                <a:solidFill>
                  <a:srgbClr val="18837E"/>
                </a:solidFill>
              </a:rPr>
              <a:t>&lt;</a:t>
            </a:r>
            <a:r>
              <a:rPr lang="en-US" dirty="0" err="1">
                <a:solidFill>
                  <a:srgbClr val="18837E"/>
                </a:solidFill>
              </a:rPr>
              <a:t>CostPerUnit</a:t>
            </a:r>
            <a:r>
              <a:rPr lang="en-US" dirty="0">
                <a:solidFill>
                  <a:srgbClr val="18837E"/>
                </a:solidFill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1FE88-8409-F698-3E2E-7D3B936F7021}"/>
              </a:ext>
            </a:extLst>
          </p:cNvPr>
          <p:cNvSpPr txBox="1"/>
          <p:nvPr/>
        </p:nvSpPr>
        <p:spPr>
          <a:xfrm>
            <a:off x="9847385" y="1425600"/>
            <a:ext cx="758092" cy="6799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CharCon CAN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iMx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Solar API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Display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CD83F-1B30-4C14-7728-2F9EB8095F8E}"/>
              </a:ext>
            </a:extLst>
          </p:cNvPr>
          <p:cNvSpPr/>
          <p:nvPr/>
        </p:nvSpPr>
        <p:spPr>
          <a:xfrm>
            <a:off x="9339385" y="1448431"/>
            <a:ext cx="304800" cy="85969"/>
          </a:xfrm>
          <a:prstGeom prst="rect">
            <a:avLst/>
          </a:prstGeom>
          <a:solidFill>
            <a:srgbClr val="63AE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7D961-D83F-4459-CC68-BC53273AC8F3}"/>
              </a:ext>
            </a:extLst>
          </p:cNvPr>
          <p:cNvSpPr/>
          <p:nvPr/>
        </p:nvSpPr>
        <p:spPr>
          <a:xfrm>
            <a:off x="9339385" y="1638931"/>
            <a:ext cx="304800" cy="8596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3C0CC-4314-973F-FEDB-312775320720}"/>
              </a:ext>
            </a:extLst>
          </p:cNvPr>
          <p:cNvSpPr/>
          <p:nvPr/>
        </p:nvSpPr>
        <p:spPr>
          <a:xfrm>
            <a:off x="9339385" y="1819905"/>
            <a:ext cx="304800" cy="85969"/>
          </a:xfrm>
          <a:prstGeom prst="rect">
            <a:avLst/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C456-81AC-1993-CC4D-F078BEEB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E0FA-771B-E2BA-569A-3AABF2B386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6661-3D9A-39BD-BF6F-C9E8BA4807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011515"/>
          </a:xfrm>
        </p:spPr>
        <p:txBody>
          <a:bodyPr/>
          <a:lstStyle/>
          <a:p>
            <a:r>
              <a:rPr lang="en-US" dirty="0"/>
              <a:t>Requirement tags summarized here</a:t>
            </a:r>
          </a:p>
          <a:p>
            <a:pPr lvl="1"/>
            <a:r>
              <a:rPr lang="en-US" dirty="0">
                <a:hlinkClick r:id="rId2" action="ppaction://hlinkfile"/>
              </a:rPr>
              <a:t>\\BOSCH.COM\DfsRB\DfsIN\LOC\Kor\BE-ES\PJ-ADV-PS\PJ-CSS-PS\01_Internal\DCWallBox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A92BC-3A60-DC25-20C6-0DC80EC9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65247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MS/PJ-CSS-PS</OrgInhalt>
      <Wert>MS/PJ-CSS-PS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2023. All rights reserved, also regarding any disposal, exploitation, reproduction, editing, distribution, as well as in the event of applications for industrial property rights.</OrgInhalt>
      <Wert>© Robert Bosch GmbH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2023-08-17</OrgInhalt>
      <Wert>2023-08-17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241</TotalTime>
  <Words>326</Words>
  <Application>Microsoft Office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Bosch Office Sans</vt:lpstr>
      <vt:lpstr>Calibri</vt:lpstr>
      <vt:lpstr>Symbol</vt:lpstr>
      <vt:lpstr>Wingdings</vt:lpstr>
      <vt:lpstr>Bosch 2022</vt:lpstr>
      <vt:lpstr>DC Wall box – HMI Connectivity proposal</vt:lpstr>
      <vt:lpstr>SW component inside iMX board</vt:lpstr>
      <vt:lpstr>Sequence flow Diagram</vt:lpstr>
      <vt:lpstr>CAN specifics</vt:lpstr>
      <vt:lpstr>HMI –Display unit </vt:lpstr>
      <vt:lpstr>Data Computation</vt:lpstr>
      <vt:lpstr>Requirement Tags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Wall box – Connectivity proposal</dc:title>
  <dc:creator>Siva Sankar Armugham (MS/PJ-CSS-PS)</dc:creator>
  <cp:lastModifiedBy>Siva Sankar Armugham (MS/PJ-CSS-PS)</cp:lastModifiedBy>
  <cp:revision>21</cp:revision>
  <dcterms:created xsi:type="dcterms:W3CDTF">2023-08-17T01:07:31Z</dcterms:created>
  <dcterms:modified xsi:type="dcterms:W3CDTF">2023-08-21T04:43:08Z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