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Anton" charset="1" panose="00000500000000000000"/>
      <p:regular r:id="rId15"/>
    </p:embeddedFont>
    <p:embeddedFont>
      <p:font typeface="Nunito Sans Expanded Semi-Bold" charset="1" panose="00000000000000000000"/>
      <p:regular r:id="rId16"/>
    </p:embeddedFont>
    <p:embeddedFont>
      <p:font typeface="Nunito Sans Expanded Bold" charset="1" panose="00000000000000000000"/>
      <p:regular r:id="rId17"/>
    </p:embeddedFont>
    <p:embeddedFont>
      <p:font typeface="Nunito Sans Expanded Medium" charset="1" panose="00000000000000000000"/>
      <p:regular r:id="rId18"/>
    </p:embeddedFont>
    <p:embeddedFont>
      <p:font typeface="Nunito Sans Expanded" charset="1" panose="000000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png" Type="http://schemas.openxmlformats.org/officeDocument/2006/relationships/image"/><Relationship Id="rId6" Target="../media/image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svg" Type="http://schemas.openxmlformats.org/officeDocument/2006/relationships/image"/><Relationship Id="rId11" Target="https://lightning.ai/lightning-ai/studios/rag-using-llama-3-by-meta-ai?utm_source=akshay&amp;tab=overview" TargetMode="External" Type="http://schemas.openxmlformats.org/officeDocument/2006/relationships/hyperlink"/><Relationship Id="rId12" Target="https://www.elastic.co/search-labs/blog/elasticsearch-rag-with-llama3-opensource-and-elastic#elasticsearch-setup" TargetMode="External" Type="http://schemas.openxmlformats.org/officeDocument/2006/relationships/hyperlink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http://www.youtube.com/@MervinPraison" TargetMode="External" Type="http://schemas.openxmlformats.org/officeDocument/2006/relationships/hyperlink"/><Relationship Id="rId8" Target="http://www.youtube.com/@TotalTechnologyZonne" TargetMode="External" Type="http://schemas.openxmlformats.org/officeDocument/2006/relationships/hyperlink"/><Relationship Id="rId9" Target="../media/image1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703476" y="-580404"/>
            <a:ext cx="22876567" cy="11447809"/>
            <a:chOff x="0" y="0"/>
            <a:chExt cx="30502090" cy="152637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263745" cy="15263745"/>
            </a:xfrm>
            <a:custGeom>
              <a:avLst/>
              <a:gdLst/>
              <a:ahLst/>
              <a:cxnLst/>
              <a:rect r="r" b="b" t="t" l="l"/>
              <a:pathLst>
                <a:path h="15263745" w="15263745">
                  <a:moveTo>
                    <a:pt x="0" y="0"/>
                  </a:moveTo>
                  <a:lnTo>
                    <a:pt x="15263745" y="0"/>
                  </a:lnTo>
                  <a:lnTo>
                    <a:pt x="15263745" y="15263745"/>
                  </a:lnTo>
                  <a:lnTo>
                    <a:pt x="0" y="152637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5238345" y="0"/>
              <a:ext cx="15263745" cy="15263745"/>
            </a:xfrm>
            <a:custGeom>
              <a:avLst/>
              <a:gdLst/>
              <a:ahLst/>
              <a:cxnLst/>
              <a:rect r="r" b="b" t="t" l="l"/>
              <a:pathLst>
                <a:path h="15263745" w="15263745">
                  <a:moveTo>
                    <a:pt x="0" y="0"/>
                  </a:moveTo>
                  <a:lnTo>
                    <a:pt x="15263745" y="0"/>
                  </a:lnTo>
                  <a:lnTo>
                    <a:pt x="15263745" y="15263745"/>
                  </a:lnTo>
                  <a:lnTo>
                    <a:pt x="0" y="152637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4661467" y="5028923"/>
            <a:ext cx="8631475" cy="8350952"/>
          </a:xfrm>
          <a:custGeom>
            <a:avLst/>
            <a:gdLst/>
            <a:ahLst/>
            <a:cxnLst/>
            <a:rect r="r" b="b" t="t" l="l"/>
            <a:pathLst>
              <a:path h="8350952" w="8631475">
                <a:moveTo>
                  <a:pt x="0" y="0"/>
                </a:moveTo>
                <a:lnTo>
                  <a:pt x="8631475" y="0"/>
                </a:lnTo>
                <a:lnTo>
                  <a:pt x="8631475" y="8350952"/>
                </a:lnTo>
                <a:lnTo>
                  <a:pt x="0" y="83509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820579" y="199770"/>
            <a:ext cx="5677394" cy="5677394"/>
          </a:xfrm>
          <a:custGeom>
            <a:avLst/>
            <a:gdLst/>
            <a:ahLst/>
            <a:cxnLst/>
            <a:rect r="r" b="b" t="t" l="l"/>
            <a:pathLst>
              <a:path h="5677394" w="5677394">
                <a:moveTo>
                  <a:pt x="0" y="0"/>
                </a:moveTo>
                <a:lnTo>
                  <a:pt x="5677394" y="0"/>
                </a:lnTo>
                <a:lnTo>
                  <a:pt x="5677394" y="5677394"/>
                </a:lnTo>
                <a:lnTo>
                  <a:pt x="0" y="567739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-797385" y="2404315"/>
            <a:ext cx="18913322" cy="2066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517"/>
              </a:lnSpc>
            </a:pPr>
            <a:r>
              <a:rPr lang="en-US" sz="15364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ElasticRAG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4473748" y="1694767"/>
            <a:ext cx="354514" cy="354514"/>
          </a:xfrm>
          <a:custGeom>
            <a:avLst/>
            <a:gdLst/>
            <a:ahLst/>
            <a:cxnLst/>
            <a:rect r="r" b="b" t="t" l="l"/>
            <a:pathLst>
              <a:path h="354514" w="354514">
                <a:moveTo>
                  <a:pt x="0" y="0"/>
                </a:moveTo>
                <a:lnTo>
                  <a:pt x="354514" y="0"/>
                </a:lnTo>
                <a:lnTo>
                  <a:pt x="354514" y="354514"/>
                </a:lnTo>
                <a:lnTo>
                  <a:pt x="0" y="35451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938428" y="3530222"/>
            <a:ext cx="354514" cy="354514"/>
          </a:xfrm>
          <a:custGeom>
            <a:avLst/>
            <a:gdLst/>
            <a:ahLst/>
            <a:cxnLst/>
            <a:rect r="r" b="b" t="t" l="l"/>
            <a:pathLst>
              <a:path h="354514" w="354514">
                <a:moveTo>
                  <a:pt x="0" y="0"/>
                </a:moveTo>
                <a:lnTo>
                  <a:pt x="354514" y="0"/>
                </a:lnTo>
                <a:lnTo>
                  <a:pt x="354514" y="354513"/>
                </a:lnTo>
                <a:lnTo>
                  <a:pt x="0" y="35451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87155" y="607221"/>
            <a:ext cx="5353353" cy="3525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51"/>
              </a:lnSpc>
              <a:spcBef>
                <a:spcPct val="0"/>
              </a:spcBef>
            </a:pPr>
            <a:r>
              <a:rPr lang="en-US" sz="1939" spc="285">
                <a:solidFill>
                  <a:srgbClr val="211F1C"/>
                </a:solidFill>
                <a:latin typeface="Nunito Sans Expanded Semi-Bold"/>
                <a:ea typeface="Nunito Sans Expanded Semi-Bold"/>
                <a:cs typeface="Nunito Sans Expanded Semi-Bold"/>
                <a:sym typeface="Nunito Sans Expanded Semi-Bold"/>
              </a:rPr>
              <a:t>@PRITHEVIKRISHNA MURALI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550141" y="607221"/>
            <a:ext cx="3237497" cy="3525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51"/>
              </a:lnSpc>
              <a:spcBef>
                <a:spcPct val="0"/>
              </a:spcBef>
            </a:pPr>
            <a:r>
              <a:rPr lang="en-US" sz="1939" spc="285" strike="noStrike" u="none">
                <a:solidFill>
                  <a:srgbClr val="211F1C"/>
                </a:solidFill>
                <a:latin typeface="Nunito Sans Expanded Semi-Bold"/>
                <a:ea typeface="Nunito Sans Expanded Semi-Bold"/>
                <a:cs typeface="Nunito Sans Expanded Semi-Bold"/>
                <a:sym typeface="Nunito Sans Expanded Semi-Bold"/>
              </a:rPr>
              <a:t>JULY 2024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87155" y="4422876"/>
            <a:ext cx="16980098" cy="7206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98"/>
              </a:lnSpc>
            </a:pPr>
            <a:r>
              <a:rPr lang="en-US" sz="2039" spc="299">
                <a:solidFill>
                  <a:srgbClr val="211F1C"/>
                </a:solidFill>
                <a:latin typeface="Nunito Sans Expanded Bold"/>
                <a:ea typeface="Nunito Sans Expanded Bold"/>
                <a:cs typeface="Nunito Sans Expanded Bold"/>
                <a:sym typeface="Nunito Sans Expanded Bold"/>
              </a:rPr>
              <a:t>       HARNESSING AI-POWERED NLP FOR SEAMLESS ELASTICSEARCH DATA RETRIEVAL!</a:t>
            </a:r>
          </a:p>
          <a:p>
            <a:pPr algn="just">
              <a:lnSpc>
                <a:spcPts val="2998"/>
              </a:lnSpc>
              <a:spcBef>
                <a:spcPct val="0"/>
              </a:spcBef>
            </a:pPr>
          </a:p>
        </p:txBody>
      </p:sp>
      <p:grpSp>
        <p:nvGrpSpPr>
          <p:cNvPr name="Group 13" id="13"/>
          <p:cNvGrpSpPr/>
          <p:nvPr/>
        </p:nvGrpSpPr>
        <p:grpSpPr>
          <a:xfrm rot="0">
            <a:off x="389493" y="9854615"/>
            <a:ext cx="1066053" cy="432385"/>
            <a:chOff x="0" y="0"/>
            <a:chExt cx="3070231" cy="124526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070231" cy="1245268"/>
            </a:xfrm>
            <a:custGeom>
              <a:avLst/>
              <a:gdLst/>
              <a:ahLst/>
              <a:cxnLst/>
              <a:rect r="r" b="b" t="t" l="l"/>
              <a:pathLst>
                <a:path h="1245268" w="3070231">
                  <a:moveTo>
                    <a:pt x="225129" y="0"/>
                  </a:moveTo>
                  <a:lnTo>
                    <a:pt x="2845102" y="0"/>
                  </a:lnTo>
                  <a:cubicBezTo>
                    <a:pt x="2969438" y="0"/>
                    <a:pt x="3070231" y="100794"/>
                    <a:pt x="3070231" y="225129"/>
                  </a:cubicBezTo>
                  <a:lnTo>
                    <a:pt x="3070231" y="1020139"/>
                  </a:lnTo>
                  <a:cubicBezTo>
                    <a:pt x="3070231" y="1144474"/>
                    <a:pt x="2969438" y="1245268"/>
                    <a:pt x="2845102" y="1245268"/>
                  </a:cubicBezTo>
                  <a:lnTo>
                    <a:pt x="225129" y="1245268"/>
                  </a:lnTo>
                  <a:cubicBezTo>
                    <a:pt x="100794" y="1245268"/>
                    <a:pt x="0" y="1144474"/>
                    <a:pt x="0" y="1020139"/>
                  </a:cubicBezTo>
                  <a:lnTo>
                    <a:pt x="0" y="225129"/>
                  </a:lnTo>
                  <a:cubicBezTo>
                    <a:pt x="0" y="100794"/>
                    <a:pt x="100794" y="0"/>
                    <a:pt x="225129" y="0"/>
                  </a:cubicBezTo>
                  <a:close/>
                </a:path>
              </a:pathLst>
            </a:custGeom>
            <a:solidFill>
              <a:srgbClr val="F1F1F1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3070231" cy="1283368"/>
            </a:xfrm>
            <a:prstGeom prst="rect">
              <a:avLst/>
            </a:prstGeom>
          </p:spPr>
          <p:txBody>
            <a:bodyPr anchor="ctr" rtlCol="false" tIns="12700" lIns="12700" bIns="12700" rIns="12700"/>
            <a:lstStyle/>
            <a:p>
              <a:pPr algn="ctr" marL="0" indent="0" lvl="0">
                <a:lnSpc>
                  <a:spcPts val="2116"/>
                </a:lnSpc>
                <a:spcBef>
                  <a:spcPct val="0"/>
                </a:spcBef>
              </a:pPr>
              <a:r>
                <a:rPr lang="en-US" sz="1439" spc="211">
                  <a:solidFill>
                    <a:srgbClr val="211F1C"/>
                  </a:solidFill>
                  <a:latin typeface="Nunito Sans Expanded Semi-Bold"/>
                  <a:ea typeface="Nunito Sans Expanded Semi-Bold"/>
                  <a:cs typeface="Nunito Sans Expanded Semi-Bold"/>
                  <a:sym typeface="Nunito Sans Expanded Semi-Bold"/>
                </a:rPr>
                <a:t>1/9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703476" y="-580404"/>
            <a:ext cx="22876567" cy="11447809"/>
            <a:chOff x="0" y="0"/>
            <a:chExt cx="30502090" cy="152637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263745" cy="15263745"/>
            </a:xfrm>
            <a:custGeom>
              <a:avLst/>
              <a:gdLst/>
              <a:ahLst/>
              <a:cxnLst/>
              <a:rect r="r" b="b" t="t" l="l"/>
              <a:pathLst>
                <a:path h="15263745" w="15263745">
                  <a:moveTo>
                    <a:pt x="0" y="0"/>
                  </a:moveTo>
                  <a:lnTo>
                    <a:pt x="15263745" y="0"/>
                  </a:lnTo>
                  <a:lnTo>
                    <a:pt x="15263745" y="15263745"/>
                  </a:lnTo>
                  <a:lnTo>
                    <a:pt x="0" y="152637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5238345" y="0"/>
              <a:ext cx="15263745" cy="15263745"/>
            </a:xfrm>
            <a:custGeom>
              <a:avLst/>
              <a:gdLst/>
              <a:ahLst/>
              <a:cxnLst/>
              <a:rect r="r" b="b" t="t" l="l"/>
              <a:pathLst>
                <a:path h="15263745" w="15263745">
                  <a:moveTo>
                    <a:pt x="0" y="0"/>
                  </a:moveTo>
                  <a:lnTo>
                    <a:pt x="15263745" y="0"/>
                  </a:lnTo>
                  <a:lnTo>
                    <a:pt x="15263745" y="15263745"/>
                  </a:lnTo>
                  <a:lnTo>
                    <a:pt x="0" y="152637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6401203" y="3517073"/>
            <a:ext cx="6667500" cy="874356"/>
            <a:chOff x="0" y="0"/>
            <a:chExt cx="2126876" cy="27891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126876" cy="278912"/>
            </a:xfrm>
            <a:custGeom>
              <a:avLst/>
              <a:gdLst/>
              <a:ahLst/>
              <a:cxnLst/>
              <a:rect r="r" b="b" t="t" l="l"/>
              <a:pathLst>
                <a:path h="278912" w="2126876">
                  <a:moveTo>
                    <a:pt x="41801" y="0"/>
                  </a:moveTo>
                  <a:lnTo>
                    <a:pt x="2085075" y="0"/>
                  </a:lnTo>
                  <a:cubicBezTo>
                    <a:pt x="2096161" y="0"/>
                    <a:pt x="2106793" y="4404"/>
                    <a:pt x="2114633" y="12243"/>
                  </a:cubicBezTo>
                  <a:cubicBezTo>
                    <a:pt x="2122472" y="20083"/>
                    <a:pt x="2126876" y="30715"/>
                    <a:pt x="2126876" y="41801"/>
                  </a:cubicBezTo>
                  <a:lnTo>
                    <a:pt x="2126876" y="237111"/>
                  </a:lnTo>
                  <a:cubicBezTo>
                    <a:pt x="2126876" y="248197"/>
                    <a:pt x="2122472" y="258830"/>
                    <a:pt x="2114633" y="266669"/>
                  </a:cubicBezTo>
                  <a:cubicBezTo>
                    <a:pt x="2106793" y="274508"/>
                    <a:pt x="2096161" y="278912"/>
                    <a:pt x="2085075" y="278912"/>
                  </a:cubicBezTo>
                  <a:lnTo>
                    <a:pt x="41801" y="278912"/>
                  </a:lnTo>
                  <a:cubicBezTo>
                    <a:pt x="30715" y="278912"/>
                    <a:pt x="20083" y="274508"/>
                    <a:pt x="12243" y="266669"/>
                  </a:cubicBezTo>
                  <a:cubicBezTo>
                    <a:pt x="4404" y="258830"/>
                    <a:pt x="0" y="248197"/>
                    <a:pt x="0" y="237111"/>
                  </a:cubicBezTo>
                  <a:lnTo>
                    <a:pt x="0" y="41801"/>
                  </a:lnTo>
                  <a:cubicBezTo>
                    <a:pt x="0" y="30715"/>
                    <a:pt x="4404" y="20083"/>
                    <a:pt x="12243" y="12243"/>
                  </a:cubicBezTo>
                  <a:cubicBezTo>
                    <a:pt x="20083" y="4404"/>
                    <a:pt x="30715" y="0"/>
                    <a:pt x="41801" y="0"/>
                  </a:cubicBezTo>
                  <a:close/>
                </a:path>
              </a:pathLst>
            </a:custGeom>
            <a:solidFill>
              <a:srgbClr val="F1F1F1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126876" cy="317012"/>
            </a:xfrm>
            <a:prstGeom prst="rect">
              <a:avLst/>
            </a:prstGeom>
          </p:spPr>
          <p:txBody>
            <a:bodyPr anchor="ctr" rtlCol="false" tIns="38100" lIns="38100" bIns="38100" rIns="38100"/>
            <a:lstStyle/>
            <a:p>
              <a:pPr algn="ctr">
                <a:lnSpc>
                  <a:spcPts val="2557"/>
                </a:lnSpc>
              </a:pPr>
              <a:r>
                <a:rPr lang="en-US" sz="1739" spc="255">
                  <a:solidFill>
                    <a:srgbClr val="000000"/>
                  </a:solidFill>
                  <a:latin typeface="Nunito Sans Expanded Medium"/>
                  <a:ea typeface="Nunito Sans Expanded Medium"/>
                  <a:cs typeface="Nunito Sans Expanded Medium"/>
                  <a:sym typeface="Nunito Sans Expanded Medium"/>
                </a:rPr>
                <a:t>OVERVIEW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219297" y="3517073"/>
            <a:ext cx="897095" cy="874356"/>
            <a:chOff x="0" y="0"/>
            <a:chExt cx="286166" cy="27891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86166" cy="278912"/>
            </a:xfrm>
            <a:custGeom>
              <a:avLst/>
              <a:gdLst/>
              <a:ahLst/>
              <a:cxnLst/>
              <a:rect r="r" b="b" t="t" l="l"/>
              <a:pathLst>
                <a:path h="278912" w="286166">
                  <a:moveTo>
                    <a:pt x="139456" y="0"/>
                  </a:moveTo>
                  <a:lnTo>
                    <a:pt x="146710" y="0"/>
                  </a:lnTo>
                  <a:cubicBezTo>
                    <a:pt x="183696" y="0"/>
                    <a:pt x="219167" y="14693"/>
                    <a:pt x="245320" y="40846"/>
                  </a:cubicBezTo>
                  <a:cubicBezTo>
                    <a:pt x="271473" y="66999"/>
                    <a:pt x="286166" y="102470"/>
                    <a:pt x="286166" y="139456"/>
                  </a:cubicBezTo>
                  <a:lnTo>
                    <a:pt x="286166" y="139456"/>
                  </a:lnTo>
                  <a:cubicBezTo>
                    <a:pt x="286166" y="176442"/>
                    <a:pt x="271473" y="211913"/>
                    <a:pt x="245320" y="238066"/>
                  </a:cubicBezTo>
                  <a:cubicBezTo>
                    <a:pt x="219167" y="264219"/>
                    <a:pt x="183696" y="278912"/>
                    <a:pt x="146710" y="278912"/>
                  </a:cubicBezTo>
                  <a:lnTo>
                    <a:pt x="139456" y="278912"/>
                  </a:lnTo>
                  <a:cubicBezTo>
                    <a:pt x="102470" y="278912"/>
                    <a:pt x="66999" y="264219"/>
                    <a:pt x="40846" y="238066"/>
                  </a:cubicBezTo>
                  <a:cubicBezTo>
                    <a:pt x="14693" y="211913"/>
                    <a:pt x="0" y="176442"/>
                    <a:pt x="0" y="139456"/>
                  </a:cubicBezTo>
                  <a:lnTo>
                    <a:pt x="0" y="139456"/>
                  </a:lnTo>
                  <a:cubicBezTo>
                    <a:pt x="0" y="102470"/>
                    <a:pt x="14693" y="66999"/>
                    <a:pt x="40846" y="40846"/>
                  </a:cubicBezTo>
                  <a:cubicBezTo>
                    <a:pt x="66999" y="14693"/>
                    <a:pt x="102470" y="0"/>
                    <a:pt x="139456" y="0"/>
                  </a:cubicBezTo>
                  <a:close/>
                </a:path>
              </a:pathLst>
            </a:custGeom>
            <a:solidFill>
              <a:srgbClr val="F1F1F1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286166" cy="336062"/>
            </a:xfrm>
            <a:prstGeom prst="rect">
              <a:avLst/>
            </a:prstGeom>
          </p:spPr>
          <p:txBody>
            <a:bodyPr anchor="ctr" rtlCol="false" tIns="38100" lIns="38100" bIns="38100" rIns="38100"/>
            <a:lstStyle/>
            <a:p>
              <a:pPr algn="ctr">
                <a:lnSpc>
                  <a:spcPts val="3145"/>
                </a:lnSpc>
              </a:pPr>
              <a:r>
                <a:rPr lang="en-US" sz="2139" spc="314">
                  <a:solidFill>
                    <a:srgbClr val="000000"/>
                  </a:solidFill>
                  <a:latin typeface="Nunito Sans Expanded Bold"/>
                  <a:ea typeface="Nunito Sans Expanded Bold"/>
                  <a:cs typeface="Nunito Sans Expanded Bold"/>
                  <a:sym typeface="Nunito Sans Expanded Bold"/>
                </a:rPr>
                <a:t>1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6401203" y="4718130"/>
            <a:ext cx="6667500" cy="874356"/>
            <a:chOff x="0" y="0"/>
            <a:chExt cx="2126876" cy="27891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126876" cy="278912"/>
            </a:xfrm>
            <a:custGeom>
              <a:avLst/>
              <a:gdLst/>
              <a:ahLst/>
              <a:cxnLst/>
              <a:rect r="r" b="b" t="t" l="l"/>
              <a:pathLst>
                <a:path h="278912" w="2126876">
                  <a:moveTo>
                    <a:pt x="41801" y="0"/>
                  </a:moveTo>
                  <a:lnTo>
                    <a:pt x="2085075" y="0"/>
                  </a:lnTo>
                  <a:cubicBezTo>
                    <a:pt x="2096161" y="0"/>
                    <a:pt x="2106793" y="4404"/>
                    <a:pt x="2114633" y="12243"/>
                  </a:cubicBezTo>
                  <a:cubicBezTo>
                    <a:pt x="2122472" y="20083"/>
                    <a:pt x="2126876" y="30715"/>
                    <a:pt x="2126876" y="41801"/>
                  </a:cubicBezTo>
                  <a:lnTo>
                    <a:pt x="2126876" y="237111"/>
                  </a:lnTo>
                  <a:cubicBezTo>
                    <a:pt x="2126876" y="248197"/>
                    <a:pt x="2122472" y="258830"/>
                    <a:pt x="2114633" y="266669"/>
                  </a:cubicBezTo>
                  <a:cubicBezTo>
                    <a:pt x="2106793" y="274508"/>
                    <a:pt x="2096161" y="278912"/>
                    <a:pt x="2085075" y="278912"/>
                  </a:cubicBezTo>
                  <a:lnTo>
                    <a:pt x="41801" y="278912"/>
                  </a:lnTo>
                  <a:cubicBezTo>
                    <a:pt x="30715" y="278912"/>
                    <a:pt x="20083" y="274508"/>
                    <a:pt x="12243" y="266669"/>
                  </a:cubicBezTo>
                  <a:cubicBezTo>
                    <a:pt x="4404" y="258830"/>
                    <a:pt x="0" y="248197"/>
                    <a:pt x="0" y="237111"/>
                  </a:cubicBezTo>
                  <a:lnTo>
                    <a:pt x="0" y="41801"/>
                  </a:lnTo>
                  <a:cubicBezTo>
                    <a:pt x="0" y="30715"/>
                    <a:pt x="4404" y="20083"/>
                    <a:pt x="12243" y="12243"/>
                  </a:cubicBezTo>
                  <a:cubicBezTo>
                    <a:pt x="20083" y="4404"/>
                    <a:pt x="30715" y="0"/>
                    <a:pt x="41801" y="0"/>
                  </a:cubicBezTo>
                  <a:close/>
                </a:path>
              </a:pathLst>
            </a:custGeom>
            <a:solidFill>
              <a:srgbClr val="F1F1F1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126876" cy="317012"/>
            </a:xfrm>
            <a:prstGeom prst="rect">
              <a:avLst/>
            </a:prstGeom>
          </p:spPr>
          <p:txBody>
            <a:bodyPr anchor="ctr" rtlCol="false" tIns="38100" lIns="38100" bIns="38100" rIns="38100"/>
            <a:lstStyle/>
            <a:p>
              <a:pPr algn="ctr">
                <a:lnSpc>
                  <a:spcPts val="2557"/>
                </a:lnSpc>
              </a:pPr>
              <a:r>
                <a:rPr lang="en-US" sz="1739" spc="255">
                  <a:solidFill>
                    <a:srgbClr val="000000"/>
                  </a:solidFill>
                  <a:latin typeface="Nunito Sans Expanded Medium"/>
                  <a:ea typeface="Nunito Sans Expanded Medium"/>
                  <a:cs typeface="Nunito Sans Expanded Medium"/>
                  <a:sym typeface="Nunito Sans Expanded Medium"/>
                </a:rPr>
                <a:t>RESOURCES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5219297" y="4718130"/>
            <a:ext cx="897095" cy="874356"/>
            <a:chOff x="0" y="0"/>
            <a:chExt cx="286166" cy="27891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86166" cy="278912"/>
            </a:xfrm>
            <a:custGeom>
              <a:avLst/>
              <a:gdLst/>
              <a:ahLst/>
              <a:cxnLst/>
              <a:rect r="r" b="b" t="t" l="l"/>
              <a:pathLst>
                <a:path h="278912" w="286166">
                  <a:moveTo>
                    <a:pt x="139456" y="0"/>
                  </a:moveTo>
                  <a:lnTo>
                    <a:pt x="146710" y="0"/>
                  </a:lnTo>
                  <a:cubicBezTo>
                    <a:pt x="183696" y="0"/>
                    <a:pt x="219167" y="14693"/>
                    <a:pt x="245320" y="40846"/>
                  </a:cubicBezTo>
                  <a:cubicBezTo>
                    <a:pt x="271473" y="66999"/>
                    <a:pt x="286166" y="102470"/>
                    <a:pt x="286166" y="139456"/>
                  </a:cubicBezTo>
                  <a:lnTo>
                    <a:pt x="286166" y="139456"/>
                  </a:lnTo>
                  <a:cubicBezTo>
                    <a:pt x="286166" y="176442"/>
                    <a:pt x="271473" y="211913"/>
                    <a:pt x="245320" y="238066"/>
                  </a:cubicBezTo>
                  <a:cubicBezTo>
                    <a:pt x="219167" y="264219"/>
                    <a:pt x="183696" y="278912"/>
                    <a:pt x="146710" y="278912"/>
                  </a:cubicBezTo>
                  <a:lnTo>
                    <a:pt x="139456" y="278912"/>
                  </a:lnTo>
                  <a:cubicBezTo>
                    <a:pt x="102470" y="278912"/>
                    <a:pt x="66999" y="264219"/>
                    <a:pt x="40846" y="238066"/>
                  </a:cubicBezTo>
                  <a:cubicBezTo>
                    <a:pt x="14693" y="211913"/>
                    <a:pt x="0" y="176442"/>
                    <a:pt x="0" y="139456"/>
                  </a:cubicBezTo>
                  <a:lnTo>
                    <a:pt x="0" y="139456"/>
                  </a:lnTo>
                  <a:cubicBezTo>
                    <a:pt x="0" y="102470"/>
                    <a:pt x="14693" y="66999"/>
                    <a:pt x="40846" y="40846"/>
                  </a:cubicBezTo>
                  <a:cubicBezTo>
                    <a:pt x="66999" y="14693"/>
                    <a:pt x="102470" y="0"/>
                    <a:pt x="139456" y="0"/>
                  </a:cubicBezTo>
                  <a:close/>
                </a:path>
              </a:pathLst>
            </a:custGeom>
            <a:solidFill>
              <a:srgbClr val="F1F1F1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57150"/>
              <a:ext cx="286166" cy="336062"/>
            </a:xfrm>
            <a:prstGeom prst="rect">
              <a:avLst/>
            </a:prstGeom>
          </p:spPr>
          <p:txBody>
            <a:bodyPr anchor="ctr" rtlCol="false" tIns="38100" lIns="38100" bIns="38100" rIns="38100"/>
            <a:lstStyle/>
            <a:p>
              <a:pPr algn="ctr">
                <a:lnSpc>
                  <a:spcPts val="3145"/>
                </a:lnSpc>
              </a:pPr>
              <a:r>
                <a:rPr lang="en-US" sz="2139" spc="314">
                  <a:solidFill>
                    <a:srgbClr val="000000"/>
                  </a:solidFill>
                  <a:latin typeface="Nunito Sans Expanded Bold"/>
                  <a:ea typeface="Nunito Sans Expanded Bold"/>
                  <a:cs typeface="Nunito Sans Expanded Bold"/>
                  <a:sym typeface="Nunito Sans Expanded Bold"/>
                </a:rPr>
                <a:t>2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6401203" y="5919187"/>
            <a:ext cx="6667500" cy="874356"/>
            <a:chOff x="0" y="0"/>
            <a:chExt cx="2126876" cy="27891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126876" cy="278912"/>
            </a:xfrm>
            <a:custGeom>
              <a:avLst/>
              <a:gdLst/>
              <a:ahLst/>
              <a:cxnLst/>
              <a:rect r="r" b="b" t="t" l="l"/>
              <a:pathLst>
                <a:path h="278912" w="2126876">
                  <a:moveTo>
                    <a:pt x="41801" y="0"/>
                  </a:moveTo>
                  <a:lnTo>
                    <a:pt x="2085075" y="0"/>
                  </a:lnTo>
                  <a:cubicBezTo>
                    <a:pt x="2096161" y="0"/>
                    <a:pt x="2106793" y="4404"/>
                    <a:pt x="2114633" y="12243"/>
                  </a:cubicBezTo>
                  <a:cubicBezTo>
                    <a:pt x="2122472" y="20083"/>
                    <a:pt x="2126876" y="30715"/>
                    <a:pt x="2126876" y="41801"/>
                  </a:cubicBezTo>
                  <a:lnTo>
                    <a:pt x="2126876" y="237111"/>
                  </a:lnTo>
                  <a:cubicBezTo>
                    <a:pt x="2126876" y="248197"/>
                    <a:pt x="2122472" y="258830"/>
                    <a:pt x="2114633" y="266669"/>
                  </a:cubicBezTo>
                  <a:cubicBezTo>
                    <a:pt x="2106793" y="274508"/>
                    <a:pt x="2096161" y="278912"/>
                    <a:pt x="2085075" y="278912"/>
                  </a:cubicBezTo>
                  <a:lnTo>
                    <a:pt x="41801" y="278912"/>
                  </a:lnTo>
                  <a:cubicBezTo>
                    <a:pt x="30715" y="278912"/>
                    <a:pt x="20083" y="274508"/>
                    <a:pt x="12243" y="266669"/>
                  </a:cubicBezTo>
                  <a:cubicBezTo>
                    <a:pt x="4404" y="258830"/>
                    <a:pt x="0" y="248197"/>
                    <a:pt x="0" y="237111"/>
                  </a:cubicBezTo>
                  <a:lnTo>
                    <a:pt x="0" y="41801"/>
                  </a:lnTo>
                  <a:cubicBezTo>
                    <a:pt x="0" y="30715"/>
                    <a:pt x="4404" y="20083"/>
                    <a:pt x="12243" y="12243"/>
                  </a:cubicBezTo>
                  <a:cubicBezTo>
                    <a:pt x="20083" y="4404"/>
                    <a:pt x="30715" y="0"/>
                    <a:pt x="41801" y="0"/>
                  </a:cubicBezTo>
                  <a:close/>
                </a:path>
              </a:pathLst>
            </a:custGeom>
            <a:solidFill>
              <a:srgbClr val="F1F1F1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2126876" cy="317012"/>
            </a:xfrm>
            <a:prstGeom prst="rect">
              <a:avLst/>
            </a:prstGeom>
          </p:spPr>
          <p:txBody>
            <a:bodyPr anchor="ctr" rtlCol="false" tIns="38100" lIns="38100" bIns="38100" rIns="38100"/>
            <a:lstStyle/>
            <a:p>
              <a:pPr algn="ctr">
                <a:lnSpc>
                  <a:spcPts val="2557"/>
                </a:lnSpc>
              </a:pPr>
              <a:r>
                <a:rPr lang="en-US" sz="1739" spc="255">
                  <a:solidFill>
                    <a:srgbClr val="000000"/>
                  </a:solidFill>
                  <a:latin typeface="Nunito Sans Expanded Medium"/>
                  <a:ea typeface="Nunito Sans Expanded Medium"/>
                  <a:cs typeface="Nunito Sans Expanded Medium"/>
                  <a:sym typeface="Nunito Sans Expanded Medium"/>
                </a:rPr>
                <a:t>PROCESS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5219297" y="5919187"/>
            <a:ext cx="897095" cy="874356"/>
            <a:chOff x="0" y="0"/>
            <a:chExt cx="286166" cy="278912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286166" cy="278912"/>
            </a:xfrm>
            <a:custGeom>
              <a:avLst/>
              <a:gdLst/>
              <a:ahLst/>
              <a:cxnLst/>
              <a:rect r="r" b="b" t="t" l="l"/>
              <a:pathLst>
                <a:path h="278912" w="286166">
                  <a:moveTo>
                    <a:pt x="139456" y="0"/>
                  </a:moveTo>
                  <a:lnTo>
                    <a:pt x="146710" y="0"/>
                  </a:lnTo>
                  <a:cubicBezTo>
                    <a:pt x="183696" y="0"/>
                    <a:pt x="219167" y="14693"/>
                    <a:pt x="245320" y="40846"/>
                  </a:cubicBezTo>
                  <a:cubicBezTo>
                    <a:pt x="271473" y="66999"/>
                    <a:pt x="286166" y="102470"/>
                    <a:pt x="286166" y="139456"/>
                  </a:cubicBezTo>
                  <a:lnTo>
                    <a:pt x="286166" y="139456"/>
                  </a:lnTo>
                  <a:cubicBezTo>
                    <a:pt x="286166" y="176442"/>
                    <a:pt x="271473" y="211913"/>
                    <a:pt x="245320" y="238066"/>
                  </a:cubicBezTo>
                  <a:cubicBezTo>
                    <a:pt x="219167" y="264219"/>
                    <a:pt x="183696" y="278912"/>
                    <a:pt x="146710" y="278912"/>
                  </a:cubicBezTo>
                  <a:lnTo>
                    <a:pt x="139456" y="278912"/>
                  </a:lnTo>
                  <a:cubicBezTo>
                    <a:pt x="102470" y="278912"/>
                    <a:pt x="66999" y="264219"/>
                    <a:pt x="40846" y="238066"/>
                  </a:cubicBezTo>
                  <a:cubicBezTo>
                    <a:pt x="14693" y="211913"/>
                    <a:pt x="0" y="176442"/>
                    <a:pt x="0" y="139456"/>
                  </a:cubicBezTo>
                  <a:lnTo>
                    <a:pt x="0" y="139456"/>
                  </a:lnTo>
                  <a:cubicBezTo>
                    <a:pt x="0" y="102470"/>
                    <a:pt x="14693" y="66999"/>
                    <a:pt x="40846" y="40846"/>
                  </a:cubicBezTo>
                  <a:cubicBezTo>
                    <a:pt x="66999" y="14693"/>
                    <a:pt x="102470" y="0"/>
                    <a:pt x="139456" y="0"/>
                  </a:cubicBezTo>
                  <a:close/>
                </a:path>
              </a:pathLst>
            </a:custGeom>
            <a:solidFill>
              <a:srgbClr val="F1F1F1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57150"/>
              <a:ext cx="286166" cy="336062"/>
            </a:xfrm>
            <a:prstGeom prst="rect">
              <a:avLst/>
            </a:prstGeom>
          </p:spPr>
          <p:txBody>
            <a:bodyPr anchor="ctr" rtlCol="false" tIns="38100" lIns="38100" bIns="38100" rIns="38100"/>
            <a:lstStyle/>
            <a:p>
              <a:pPr algn="ctr">
                <a:lnSpc>
                  <a:spcPts val="3145"/>
                </a:lnSpc>
              </a:pPr>
              <a:r>
                <a:rPr lang="en-US" sz="2139" spc="314">
                  <a:solidFill>
                    <a:srgbClr val="000000"/>
                  </a:solidFill>
                  <a:latin typeface="Nunito Sans Expanded Bold"/>
                  <a:ea typeface="Nunito Sans Expanded Bold"/>
                  <a:cs typeface="Nunito Sans Expanded Bold"/>
                  <a:sym typeface="Nunito Sans Expanded Bold"/>
                </a:rPr>
                <a:t>3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6401203" y="7120244"/>
            <a:ext cx="6667500" cy="874356"/>
            <a:chOff x="0" y="0"/>
            <a:chExt cx="2126876" cy="278912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2126876" cy="278912"/>
            </a:xfrm>
            <a:custGeom>
              <a:avLst/>
              <a:gdLst/>
              <a:ahLst/>
              <a:cxnLst/>
              <a:rect r="r" b="b" t="t" l="l"/>
              <a:pathLst>
                <a:path h="278912" w="2126876">
                  <a:moveTo>
                    <a:pt x="41801" y="0"/>
                  </a:moveTo>
                  <a:lnTo>
                    <a:pt x="2085075" y="0"/>
                  </a:lnTo>
                  <a:cubicBezTo>
                    <a:pt x="2096161" y="0"/>
                    <a:pt x="2106793" y="4404"/>
                    <a:pt x="2114633" y="12243"/>
                  </a:cubicBezTo>
                  <a:cubicBezTo>
                    <a:pt x="2122472" y="20083"/>
                    <a:pt x="2126876" y="30715"/>
                    <a:pt x="2126876" y="41801"/>
                  </a:cubicBezTo>
                  <a:lnTo>
                    <a:pt x="2126876" y="237111"/>
                  </a:lnTo>
                  <a:cubicBezTo>
                    <a:pt x="2126876" y="248197"/>
                    <a:pt x="2122472" y="258830"/>
                    <a:pt x="2114633" y="266669"/>
                  </a:cubicBezTo>
                  <a:cubicBezTo>
                    <a:pt x="2106793" y="274508"/>
                    <a:pt x="2096161" y="278912"/>
                    <a:pt x="2085075" y="278912"/>
                  </a:cubicBezTo>
                  <a:lnTo>
                    <a:pt x="41801" y="278912"/>
                  </a:lnTo>
                  <a:cubicBezTo>
                    <a:pt x="30715" y="278912"/>
                    <a:pt x="20083" y="274508"/>
                    <a:pt x="12243" y="266669"/>
                  </a:cubicBezTo>
                  <a:cubicBezTo>
                    <a:pt x="4404" y="258830"/>
                    <a:pt x="0" y="248197"/>
                    <a:pt x="0" y="237111"/>
                  </a:cubicBezTo>
                  <a:lnTo>
                    <a:pt x="0" y="41801"/>
                  </a:lnTo>
                  <a:cubicBezTo>
                    <a:pt x="0" y="30715"/>
                    <a:pt x="4404" y="20083"/>
                    <a:pt x="12243" y="12243"/>
                  </a:cubicBezTo>
                  <a:cubicBezTo>
                    <a:pt x="20083" y="4404"/>
                    <a:pt x="30715" y="0"/>
                    <a:pt x="41801" y="0"/>
                  </a:cubicBezTo>
                  <a:close/>
                </a:path>
              </a:pathLst>
            </a:custGeom>
            <a:solidFill>
              <a:srgbClr val="F1F1F1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2126876" cy="317012"/>
            </a:xfrm>
            <a:prstGeom prst="rect">
              <a:avLst/>
            </a:prstGeom>
          </p:spPr>
          <p:txBody>
            <a:bodyPr anchor="ctr" rtlCol="false" tIns="38100" lIns="38100" bIns="38100" rIns="38100"/>
            <a:lstStyle/>
            <a:p>
              <a:pPr algn="ctr">
                <a:lnSpc>
                  <a:spcPts val="2557"/>
                </a:lnSpc>
              </a:pPr>
              <a:r>
                <a:rPr lang="en-US" sz="1739" spc="255">
                  <a:solidFill>
                    <a:srgbClr val="000000"/>
                  </a:solidFill>
                  <a:latin typeface="Nunito Sans Expanded Medium"/>
                  <a:ea typeface="Nunito Sans Expanded Medium"/>
                  <a:cs typeface="Nunito Sans Expanded Medium"/>
                  <a:sym typeface="Nunito Sans Expanded Medium"/>
                </a:rPr>
                <a:t>OUTCOME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5219297" y="7120244"/>
            <a:ext cx="897095" cy="874356"/>
            <a:chOff x="0" y="0"/>
            <a:chExt cx="286166" cy="278912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86166" cy="278912"/>
            </a:xfrm>
            <a:custGeom>
              <a:avLst/>
              <a:gdLst/>
              <a:ahLst/>
              <a:cxnLst/>
              <a:rect r="r" b="b" t="t" l="l"/>
              <a:pathLst>
                <a:path h="278912" w="286166">
                  <a:moveTo>
                    <a:pt x="139456" y="0"/>
                  </a:moveTo>
                  <a:lnTo>
                    <a:pt x="146710" y="0"/>
                  </a:lnTo>
                  <a:cubicBezTo>
                    <a:pt x="183696" y="0"/>
                    <a:pt x="219167" y="14693"/>
                    <a:pt x="245320" y="40846"/>
                  </a:cubicBezTo>
                  <a:cubicBezTo>
                    <a:pt x="271473" y="66999"/>
                    <a:pt x="286166" y="102470"/>
                    <a:pt x="286166" y="139456"/>
                  </a:cubicBezTo>
                  <a:lnTo>
                    <a:pt x="286166" y="139456"/>
                  </a:lnTo>
                  <a:cubicBezTo>
                    <a:pt x="286166" y="176442"/>
                    <a:pt x="271473" y="211913"/>
                    <a:pt x="245320" y="238066"/>
                  </a:cubicBezTo>
                  <a:cubicBezTo>
                    <a:pt x="219167" y="264219"/>
                    <a:pt x="183696" y="278912"/>
                    <a:pt x="146710" y="278912"/>
                  </a:cubicBezTo>
                  <a:lnTo>
                    <a:pt x="139456" y="278912"/>
                  </a:lnTo>
                  <a:cubicBezTo>
                    <a:pt x="102470" y="278912"/>
                    <a:pt x="66999" y="264219"/>
                    <a:pt x="40846" y="238066"/>
                  </a:cubicBezTo>
                  <a:cubicBezTo>
                    <a:pt x="14693" y="211913"/>
                    <a:pt x="0" y="176442"/>
                    <a:pt x="0" y="139456"/>
                  </a:cubicBezTo>
                  <a:lnTo>
                    <a:pt x="0" y="139456"/>
                  </a:lnTo>
                  <a:cubicBezTo>
                    <a:pt x="0" y="102470"/>
                    <a:pt x="14693" y="66999"/>
                    <a:pt x="40846" y="40846"/>
                  </a:cubicBezTo>
                  <a:cubicBezTo>
                    <a:pt x="66999" y="14693"/>
                    <a:pt x="102470" y="0"/>
                    <a:pt x="139456" y="0"/>
                  </a:cubicBezTo>
                  <a:close/>
                </a:path>
              </a:pathLst>
            </a:custGeom>
            <a:solidFill>
              <a:srgbClr val="F1F1F1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57150"/>
              <a:ext cx="286166" cy="336062"/>
            </a:xfrm>
            <a:prstGeom prst="rect">
              <a:avLst/>
            </a:prstGeom>
          </p:spPr>
          <p:txBody>
            <a:bodyPr anchor="ctr" rtlCol="false" tIns="38100" lIns="38100" bIns="38100" rIns="38100"/>
            <a:lstStyle/>
            <a:p>
              <a:pPr algn="ctr">
                <a:lnSpc>
                  <a:spcPts val="3145"/>
                </a:lnSpc>
              </a:pPr>
              <a:r>
                <a:rPr lang="en-US" sz="2139" spc="314">
                  <a:solidFill>
                    <a:srgbClr val="000000"/>
                  </a:solidFill>
                  <a:latin typeface="Nunito Sans Expanded Bold"/>
                  <a:ea typeface="Nunito Sans Expanded Bold"/>
                  <a:cs typeface="Nunito Sans Expanded Bold"/>
                  <a:sym typeface="Nunito Sans Expanded Bold"/>
                </a:rPr>
                <a:t>4</a:t>
              </a: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3198983" y="1786228"/>
            <a:ext cx="11890034" cy="112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475"/>
              </a:lnSpc>
              <a:spcBef>
                <a:spcPct val="0"/>
              </a:spcBef>
            </a:pPr>
            <a:r>
              <a:rPr lang="en-US" sz="8392">
                <a:solidFill>
                  <a:srgbClr val="211F1C"/>
                </a:solidFill>
                <a:latin typeface="Anton"/>
                <a:ea typeface="Anton"/>
                <a:cs typeface="Anton"/>
                <a:sym typeface="Anton"/>
              </a:rPr>
              <a:t>TABLE OF CONTENT</a:t>
            </a:r>
          </a:p>
        </p:txBody>
      </p:sp>
      <p:grpSp>
        <p:nvGrpSpPr>
          <p:cNvPr name="Group 30" id="30"/>
          <p:cNvGrpSpPr/>
          <p:nvPr/>
        </p:nvGrpSpPr>
        <p:grpSpPr>
          <a:xfrm rot="0">
            <a:off x="347731" y="9854615"/>
            <a:ext cx="1066053" cy="432385"/>
            <a:chOff x="0" y="0"/>
            <a:chExt cx="3070231" cy="1245268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3070231" cy="1245268"/>
            </a:xfrm>
            <a:custGeom>
              <a:avLst/>
              <a:gdLst/>
              <a:ahLst/>
              <a:cxnLst/>
              <a:rect r="r" b="b" t="t" l="l"/>
              <a:pathLst>
                <a:path h="1245268" w="3070231">
                  <a:moveTo>
                    <a:pt x="225129" y="0"/>
                  </a:moveTo>
                  <a:lnTo>
                    <a:pt x="2845102" y="0"/>
                  </a:lnTo>
                  <a:cubicBezTo>
                    <a:pt x="2969438" y="0"/>
                    <a:pt x="3070231" y="100794"/>
                    <a:pt x="3070231" y="225129"/>
                  </a:cubicBezTo>
                  <a:lnTo>
                    <a:pt x="3070231" y="1020139"/>
                  </a:lnTo>
                  <a:cubicBezTo>
                    <a:pt x="3070231" y="1144474"/>
                    <a:pt x="2969438" y="1245268"/>
                    <a:pt x="2845102" y="1245268"/>
                  </a:cubicBezTo>
                  <a:lnTo>
                    <a:pt x="225129" y="1245268"/>
                  </a:lnTo>
                  <a:cubicBezTo>
                    <a:pt x="100794" y="1245268"/>
                    <a:pt x="0" y="1144474"/>
                    <a:pt x="0" y="1020139"/>
                  </a:cubicBezTo>
                  <a:lnTo>
                    <a:pt x="0" y="225129"/>
                  </a:lnTo>
                  <a:cubicBezTo>
                    <a:pt x="0" y="100794"/>
                    <a:pt x="100794" y="0"/>
                    <a:pt x="225129" y="0"/>
                  </a:cubicBezTo>
                  <a:close/>
                </a:path>
              </a:pathLst>
            </a:custGeom>
            <a:solidFill>
              <a:srgbClr val="F1F1F1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0" y="-38100"/>
              <a:ext cx="3070231" cy="1283368"/>
            </a:xfrm>
            <a:prstGeom prst="rect">
              <a:avLst/>
            </a:prstGeom>
          </p:spPr>
          <p:txBody>
            <a:bodyPr anchor="ctr" rtlCol="false" tIns="12700" lIns="12700" bIns="12700" rIns="12700"/>
            <a:lstStyle/>
            <a:p>
              <a:pPr algn="ctr" marL="0" indent="0" lvl="0">
                <a:lnSpc>
                  <a:spcPts val="2116"/>
                </a:lnSpc>
                <a:spcBef>
                  <a:spcPct val="0"/>
                </a:spcBef>
              </a:pPr>
              <a:r>
                <a:rPr lang="en-US" sz="1439" spc="211">
                  <a:solidFill>
                    <a:srgbClr val="211F1C"/>
                  </a:solidFill>
                  <a:latin typeface="Nunito Sans Expanded Semi-Bold"/>
                  <a:ea typeface="Nunito Sans Expanded Semi-Bold"/>
                  <a:cs typeface="Nunito Sans Expanded Semi-Bold"/>
                  <a:sym typeface="Nunito Sans Expanded Semi-Bold"/>
                </a:rPr>
                <a:t>2/9</a:t>
              </a:r>
            </a:p>
          </p:txBody>
        </p:sp>
      </p:grpSp>
      <p:sp>
        <p:nvSpPr>
          <p:cNvPr name="Freeform 33" id="33"/>
          <p:cNvSpPr/>
          <p:nvPr/>
        </p:nvSpPr>
        <p:spPr>
          <a:xfrm flipH="false" flipV="false" rot="0">
            <a:off x="2152341" y="1819127"/>
            <a:ext cx="908226" cy="908226"/>
          </a:xfrm>
          <a:custGeom>
            <a:avLst/>
            <a:gdLst/>
            <a:ahLst/>
            <a:cxnLst/>
            <a:rect r="r" b="b" t="t" l="l"/>
            <a:pathLst>
              <a:path h="908226" w="908226">
                <a:moveTo>
                  <a:pt x="0" y="0"/>
                </a:moveTo>
                <a:lnTo>
                  <a:pt x="908226" y="0"/>
                </a:lnTo>
                <a:lnTo>
                  <a:pt x="908226" y="908227"/>
                </a:lnTo>
                <a:lnTo>
                  <a:pt x="0" y="90822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703476" y="-580404"/>
            <a:ext cx="22876567" cy="11447809"/>
            <a:chOff x="0" y="0"/>
            <a:chExt cx="30502090" cy="152637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263745" cy="15263745"/>
            </a:xfrm>
            <a:custGeom>
              <a:avLst/>
              <a:gdLst/>
              <a:ahLst/>
              <a:cxnLst/>
              <a:rect r="r" b="b" t="t" l="l"/>
              <a:pathLst>
                <a:path h="15263745" w="15263745">
                  <a:moveTo>
                    <a:pt x="0" y="0"/>
                  </a:moveTo>
                  <a:lnTo>
                    <a:pt x="15263745" y="0"/>
                  </a:lnTo>
                  <a:lnTo>
                    <a:pt x="15263745" y="15263745"/>
                  </a:lnTo>
                  <a:lnTo>
                    <a:pt x="0" y="152637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5238345" y="0"/>
              <a:ext cx="15263745" cy="15263745"/>
            </a:xfrm>
            <a:custGeom>
              <a:avLst/>
              <a:gdLst/>
              <a:ahLst/>
              <a:cxnLst/>
              <a:rect r="r" b="b" t="t" l="l"/>
              <a:pathLst>
                <a:path h="15263745" w="15263745">
                  <a:moveTo>
                    <a:pt x="0" y="0"/>
                  </a:moveTo>
                  <a:lnTo>
                    <a:pt x="15263745" y="0"/>
                  </a:lnTo>
                  <a:lnTo>
                    <a:pt x="15263745" y="15263745"/>
                  </a:lnTo>
                  <a:lnTo>
                    <a:pt x="0" y="152637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2144165" y="1485649"/>
            <a:ext cx="13999670" cy="12791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87"/>
              </a:lnSpc>
              <a:spcBef>
                <a:spcPct val="0"/>
              </a:spcBef>
            </a:pPr>
            <a:r>
              <a:rPr lang="en-US" sz="9591" strike="noStrike" u="none">
                <a:solidFill>
                  <a:srgbClr val="211F1C"/>
                </a:solidFill>
                <a:latin typeface="Anton"/>
                <a:ea typeface="Anton"/>
                <a:cs typeface="Anton"/>
                <a:sym typeface="Anton"/>
              </a:rPr>
              <a:t>OVERVIEW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028700" y="2872350"/>
            <a:ext cx="16329711" cy="4791729"/>
            <a:chOff x="0" y="0"/>
            <a:chExt cx="4300829" cy="12620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300829" cy="1262019"/>
            </a:xfrm>
            <a:custGeom>
              <a:avLst/>
              <a:gdLst/>
              <a:ahLst/>
              <a:cxnLst/>
              <a:rect r="r" b="b" t="t" l="l"/>
              <a:pathLst>
                <a:path h="1262019" w="4300829">
                  <a:moveTo>
                    <a:pt x="17068" y="0"/>
                  </a:moveTo>
                  <a:lnTo>
                    <a:pt x="4283762" y="0"/>
                  </a:lnTo>
                  <a:cubicBezTo>
                    <a:pt x="4288288" y="0"/>
                    <a:pt x="4292629" y="1798"/>
                    <a:pt x="4295830" y="4999"/>
                  </a:cubicBezTo>
                  <a:cubicBezTo>
                    <a:pt x="4299031" y="8200"/>
                    <a:pt x="4300829" y="12541"/>
                    <a:pt x="4300829" y="17068"/>
                  </a:cubicBezTo>
                  <a:lnTo>
                    <a:pt x="4300829" y="1244952"/>
                  </a:lnTo>
                  <a:cubicBezTo>
                    <a:pt x="4300829" y="1254378"/>
                    <a:pt x="4293188" y="1262019"/>
                    <a:pt x="4283762" y="1262019"/>
                  </a:cubicBezTo>
                  <a:lnTo>
                    <a:pt x="17068" y="1262019"/>
                  </a:lnTo>
                  <a:cubicBezTo>
                    <a:pt x="7641" y="1262019"/>
                    <a:pt x="0" y="1254378"/>
                    <a:pt x="0" y="1244952"/>
                  </a:cubicBezTo>
                  <a:lnTo>
                    <a:pt x="0" y="17068"/>
                  </a:lnTo>
                  <a:cubicBezTo>
                    <a:pt x="0" y="7641"/>
                    <a:pt x="7641" y="0"/>
                    <a:pt x="17068" y="0"/>
                  </a:cubicBezTo>
                  <a:close/>
                </a:path>
              </a:pathLst>
            </a:custGeom>
            <a:solidFill>
              <a:srgbClr val="F1F1F1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300829" cy="13001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16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347731" y="9854615"/>
            <a:ext cx="1066053" cy="432385"/>
            <a:chOff x="0" y="0"/>
            <a:chExt cx="3070231" cy="124526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070231" cy="1245268"/>
            </a:xfrm>
            <a:custGeom>
              <a:avLst/>
              <a:gdLst/>
              <a:ahLst/>
              <a:cxnLst/>
              <a:rect r="r" b="b" t="t" l="l"/>
              <a:pathLst>
                <a:path h="1245268" w="3070231">
                  <a:moveTo>
                    <a:pt x="225129" y="0"/>
                  </a:moveTo>
                  <a:lnTo>
                    <a:pt x="2845102" y="0"/>
                  </a:lnTo>
                  <a:cubicBezTo>
                    <a:pt x="2969438" y="0"/>
                    <a:pt x="3070231" y="100794"/>
                    <a:pt x="3070231" y="225129"/>
                  </a:cubicBezTo>
                  <a:lnTo>
                    <a:pt x="3070231" y="1020139"/>
                  </a:lnTo>
                  <a:cubicBezTo>
                    <a:pt x="3070231" y="1144474"/>
                    <a:pt x="2969438" y="1245268"/>
                    <a:pt x="2845102" y="1245268"/>
                  </a:cubicBezTo>
                  <a:lnTo>
                    <a:pt x="225129" y="1245268"/>
                  </a:lnTo>
                  <a:cubicBezTo>
                    <a:pt x="100794" y="1245268"/>
                    <a:pt x="0" y="1144474"/>
                    <a:pt x="0" y="1020139"/>
                  </a:cubicBezTo>
                  <a:lnTo>
                    <a:pt x="0" y="225129"/>
                  </a:lnTo>
                  <a:cubicBezTo>
                    <a:pt x="0" y="100794"/>
                    <a:pt x="100794" y="0"/>
                    <a:pt x="225129" y="0"/>
                  </a:cubicBezTo>
                  <a:close/>
                </a:path>
              </a:pathLst>
            </a:custGeom>
            <a:solidFill>
              <a:srgbClr val="F1F1F1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3070231" cy="1283368"/>
            </a:xfrm>
            <a:prstGeom prst="rect">
              <a:avLst/>
            </a:prstGeom>
          </p:spPr>
          <p:txBody>
            <a:bodyPr anchor="ctr" rtlCol="false" tIns="12700" lIns="12700" bIns="12700" rIns="12700"/>
            <a:lstStyle/>
            <a:p>
              <a:pPr algn="ctr" marL="0" indent="0" lvl="0">
                <a:lnSpc>
                  <a:spcPts val="2116"/>
                </a:lnSpc>
                <a:spcBef>
                  <a:spcPct val="0"/>
                </a:spcBef>
              </a:pPr>
              <a:r>
                <a:rPr lang="en-US" sz="1439" spc="211">
                  <a:solidFill>
                    <a:srgbClr val="211F1C"/>
                  </a:solidFill>
                  <a:latin typeface="Nunito Sans Expanded Semi-Bold"/>
                  <a:ea typeface="Nunito Sans Expanded Semi-Bold"/>
                  <a:cs typeface="Nunito Sans Expanded Semi-Bold"/>
                  <a:sym typeface="Nunito Sans Expanded Semi-Bold"/>
                </a:rPr>
                <a:t>3/9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5808765" y="1580648"/>
            <a:ext cx="908226" cy="908226"/>
          </a:xfrm>
          <a:custGeom>
            <a:avLst/>
            <a:gdLst/>
            <a:ahLst/>
            <a:cxnLst/>
            <a:rect r="r" b="b" t="t" l="l"/>
            <a:pathLst>
              <a:path h="908226" w="908226">
                <a:moveTo>
                  <a:pt x="0" y="0"/>
                </a:moveTo>
                <a:lnTo>
                  <a:pt x="908226" y="0"/>
                </a:lnTo>
                <a:lnTo>
                  <a:pt x="908226" y="908226"/>
                </a:lnTo>
                <a:lnTo>
                  <a:pt x="0" y="90822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229256" y="4186746"/>
            <a:ext cx="15928599" cy="21057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2825"/>
              </a:lnSpc>
              <a:spcBef>
                <a:spcPct val="0"/>
              </a:spcBef>
            </a:pPr>
            <a:r>
              <a:rPr lang="en-US" sz="1922" spc="282" strike="noStrike" u="none">
                <a:solidFill>
                  <a:srgbClr val="000000"/>
                </a:solidFill>
                <a:latin typeface="Nunito Sans Expanded Bold"/>
                <a:ea typeface="Nunito Sans Expanded Bold"/>
                <a:cs typeface="Nunito Sans Expanded Bold"/>
                <a:sym typeface="Nunito Sans Expanded Bold"/>
              </a:rPr>
              <a:t>IMAGINE QUERYING VAST AMOUNTS OF INDEXED DATA IN ELASTICSEARCH WITH THE SIMPLICITY OF ASKING A QUESTION! WITH THE LLAMA3 8B MODEL, YOU CAN NOW RETRIEVE DATA EFFORTLESSLY USING NATURAL LANGUAGE. NO MORE COMPLEX QUERIES, JUST ASK, AND THE INSIGHTS FLOW DIRECTLY FROM ELASTICSEARCH. DIVE INTO A SEAMLESS DATA INTERACTION EXPERIENCE AND WATCH YOUR PRODUCTIVITY SOAR. GET READY TO REVOLUTIONIZE THE WAY YOU INTERACT WITH DATA!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703476" y="-580404"/>
            <a:ext cx="22876567" cy="11447809"/>
            <a:chOff x="0" y="0"/>
            <a:chExt cx="30502090" cy="152637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263745" cy="15263745"/>
            </a:xfrm>
            <a:custGeom>
              <a:avLst/>
              <a:gdLst/>
              <a:ahLst/>
              <a:cxnLst/>
              <a:rect r="r" b="b" t="t" l="l"/>
              <a:pathLst>
                <a:path h="15263745" w="15263745">
                  <a:moveTo>
                    <a:pt x="0" y="0"/>
                  </a:moveTo>
                  <a:lnTo>
                    <a:pt x="15263745" y="0"/>
                  </a:lnTo>
                  <a:lnTo>
                    <a:pt x="15263745" y="15263745"/>
                  </a:lnTo>
                  <a:lnTo>
                    <a:pt x="0" y="152637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5238345" y="0"/>
              <a:ext cx="15263745" cy="15263745"/>
            </a:xfrm>
            <a:custGeom>
              <a:avLst/>
              <a:gdLst/>
              <a:ahLst/>
              <a:cxnLst/>
              <a:rect r="r" b="b" t="t" l="l"/>
              <a:pathLst>
                <a:path h="15263745" w="15263745">
                  <a:moveTo>
                    <a:pt x="0" y="0"/>
                  </a:moveTo>
                  <a:lnTo>
                    <a:pt x="15263745" y="0"/>
                  </a:lnTo>
                  <a:lnTo>
                    <a:pt x="15263745" y="15263745"/>
                  </a:lnTo>
                  <a:lnTo>
                    <a:pt x="0" y="152637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347731" y="9854615"/>
            <a:ext cx="1066053" cy="432385"/>
            <a:chOff x="0" y="0"/>
            <a:chExt cx="3070231" cy="124526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070231" cy="1245268"/>
            </a:xfrm>
            <a:custGeom>
              <a:avLst/>
              <a:gdLst/>
              <a:ahLst/>
              <a:cxnLst/>
              <a:rect r="r" b="b" t="t" l="l"/>
              <a:pathLst>
                <a:path h="1245268" w="3070231">
                  <a:moveTo>
                    <a:pt x="225129" y="0"/>
                  </a:moveTo>
                  <a:lnTo>
                    <a:pt x="2845102" y="0"/>
                  </a:lnTo>
                  <a:cubicBezTo>
                    <a:pt x="2969438" y="0"/>
                    <a:pt x="3070231" y="100794"/>
                    <a:pt x="3070231" y="225129"/>
                  </a:cubicBezTo>
                  <a:lnTo>
                    <a:pt x="3070231" y="1020139"/>
                  </a:lnTo>
                  <a:cubicBezTo>
                    <a:pt x="3070231" y="1144474"/>
                    <a:pt x="2969438" y="1245268"/>
                    <a:pt x="2845102" y="1245268"/>
                  </a:cubicBezTo>
                  <a:lnTo>
                    <a:pt x="225129" y="1245268"/>
                  </a:lnTo>
                  <a:cubicBezTo>
                    <a:pt x="100794" y="1245268"/>
                    <a:pt x="0" y="1144474"/>
                    <a:pt x="0" y="1020139"/>
                  </a:cubicBezTo>
                  <a:lnTo>
                    <a:pt x="0" y="225129"/>
                  </a:lnTo>
                  <a:cubicBezTo>
                    <a:pt x="0" y="100794"/>
                    <a:pt x="100794" y="0"/>
                    <a:pt x="225129" y="0"/>
                  </a:cubicBezTo>
                  <a:close/>
                </a:path>
              </a:pathLst>
            </a:custGeom>
            <a:solidFill>
              <a:srgbClr val="F1F1F1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3070231" cy="1283368"/>
            </a:xfrm>
            <a:prstGeom prst="rect">
              <a:avLst/>
            </a:prstGeom>
          </p:spPr>
          <p:txBody>
            <a:bodyPr anchor="ctr" rtlCol="false" tIns="12700" lIns="12700" bIns="12700" rIns="12700"/>
            <a:lstStyle/>
            <a:p>
              <a:pPr algn="ctr" marL="0" indent="0" lvl="0">
                <a:lnSpc>
                  <a:spcPts val="2116"/>
                </a:lnSpc>
                <a:spcBef>
                  <a:spcPct val="0"/>
                </a:spcBef>
              </a:pPr>
              <a:r>
                <a:rPr lang="en-US" sz="1439" spc="211">
                  <a:solidFill>
                    <a:srgbClr val="211F1C"/>
                  </a:solidFill>
                  <a:latin typeface="Nunito Sans Expanded Semi-Bold"/>
                  <a:ea typeface="Nunito Sans Expanded Semi-Bold"/>
                  <a:cs typeface="Nunito Sans Expanded Semi-Bold"/>
                  <a:sym typeface="Nunito Sans Expanded Semi-Bold"/>
                </a:rPr>
                <a:t>4/9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522265" y="834412"/>
            <a:ext cx="7630910" cy="1267535"/>
            <a:chOff x="0" y="0"/>
            <a:chExt cx="10174547" cy="1690046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1445062" y="152400"/>
              <a:ext cx="8729485" cy="15376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475"/>
                </a:lnSpc>
              </a:pPr>
              <a:r>
                <a:rPr lang="en-US" sz="8392">
                  <a:solidFill>
                    <a:srgbClr val="211F1C"/>
                  </a:solidFill>
                  <a:latin typeface="Anton"/>
                  <a:ea typeface="Anton"/>
                  <a:cs typeface="Anton"/>
                  <a:sym typeface="Anton"/>
                </a:rPr>
                <a:t>RESOURCES</a:t>
              </a:r>
            </a:p>
          </p:txBody>
        </p:sp>
        <p:sp>
          <p:nvSpPr>
            <p:cNvPr name="Freeform 10" id="10"/>
            <p:cNvSpPr/>
            <p:nvPr/>
          </p:nvSpPr>
          <p:spPr>
            <a:xfrm flipH="false" flipV="false" rot="0">
              <a:off x="0" y="239539"/>
              <a:ext cx="1210968" cy="1210968"/>
            </a:xfrm>
            <a:custGeom>
              <a:avLst/>
              <a:gdLst/>
              <a:ahLst/>
              <a:cxnLst/>
              <a:rect r="r" b="b" t="t" l="l"/>
              <a:pathLst>
                <a:path h="1210968" w="1210968">
                  <a:moveTo>
                    <a:pt x="0" y="0"/>
                  </a:moveTo>
                  <a:lnTo>
                    <a:pt x="1210968" y="0"/>
                  </a:lnTo>
                  <a:lnTo>
                    <a:pt x="1210968" y="1210968"/>
                  </a:lnTo>
                  <a:lnTo>
                    <a:pt x="0" y="12109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2421316" y="2405557"/>
            <a:ext cx="14984164" cy="5380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5864" indent="-392932" lvl="1">
              <a:lnSpc>
                <a:spcPts val="5350"/>
              </a:lnSpc>
              <a:buFont typeface="Arial"/>
              <a:buChar char="•"/>
            </a:pPr>
            <a:r>
              <a:rPr lang="en-US" sz="3639" spc="535">
                <a:solidFill>
                  <a:srgbClr val="211F1C"/>
                </a:solidFill>
                <a:latin typeface="Nunito Sans Expanded Semi-Bold"/>
                <a:ea typeface="Nunito Sans Expanded Semi-Bold"/>
                <a:cs typeface="Nunito Sans Expanded Semi-Bold"/>
                <a:sym typeface="Nunito Sans Expanded Semi-Bold"/>
              </a:rPr>
              <a:t>OLLAMA LLAMA3(LLM)</a:t>
            </a:r>
          </a:p>
          <a:p>
            <a:pPr algn="l" marL="785864" indent="-392932" lvl="1">
              <a:lnSpc>
                <a:spcPts val="5350"/>
              </a:lnSpc>
              <a:buFont typeface="Arial"/>
              <a:buChar char="•"/>
            </a:pPr>
            <a:r>
              <a:rPr lang="en-US" sz="3639" spc="535">
                <a:solidFill>
                  <a:srgbClr val="211F1C"/>
                </a:solidFill>
                <a:latin typeface="Nunito Sans Expanded Semi-Bold"/>
                <a:ea typeface="Nunito Sans Expanded Semi-Bold"/>
                <a:cs typeface="Nunito Sans Expanded Semi-Bold"/>
                <a:sym typeface="Nunito Sans Expanded Semi-Bold"/>
              </a:rPr>
              <a:t>ELASTICSEARCH(ENGINE)</a:t>
            </a:r>
          </a:p>
          <a:p>
            <a:pPr algn="l" marL="785864" indent="-392932" lvl="1">
              <a:lnSpc>
                <a:spcPts val="5350"/>
              </a:lnSpc>
              <a:buFont typeface="Arial"/>
              <a:buChar char="•"/>
            </a:pPr>
            <a:r>
              <a:rPr lang="en-US" sz="3639" spc="535">
                <a:solidFill>
                  <a:srgbClr val="211F1C"/>
                </a:solidFill>
                <a:latin typeface="Nunito Sans Expanded Semi-Bold"/>
                <a:ea typeface="Nunito Sans Expanded Semi-Bold"/>
                <a:cs typeface="Nunito Sans Expanded Semi-Bold"/>
                <a:sym typeface="Nunito Sans Expanded Semi-Bold"/>
              </a:rPr>
              <a:t>KIBANA(UI FOR ELASTIC)</a:t>
            </a:r>
          </a:p>
          <a:p>
            <a:pPr algn="l" marL="785864" indent="-392932" lvl="1">
              <a:lnSpc>
                <a:spcPts val="5350"/>
              </a:lnSpc>
              <a:buFont typeface="Arial"/>
              <a:buChar char="•"/>
            </a:pPr>
            <a:r>
              <a:rPr lang="en-US" sz="3639" spc="535">
                <a:solidFill>
                  <a:srgbClr val="211F1C"/>
                </a:solidFill>
                <a:latin typeface="Nunito Sans Expanded Semi-Bold"/>
                <a:ea typeface="Nunito Sans Expanded Semi-Bold"/>
                <a:cs typeface="Nunito Sans Expanded Semi-Bold"/>
                <a:sym typeface="Nunito Sans Expanded Semi-Bold"/>
              </a:rPr>
              <a:t>LANGCHAIN</a:t>
            </a:r>
          </a:p>
          <a:p>
            <a:pPr algn="l" marL="785864" indent="-392932" lvl="1">
              <a:lnSpc>
                <a:spcPts val="5350"/>
              </a:lnSpc>
              <a:buFont typeface="Arial"/>
              <a:buChar char="•"/>
            </a:pPr>
            <a:r>
              <a:rPr lang="en-US" sz="3639" spc="535">
                <a:solidFill>
                  <a:srgbClr val="211F1C"/>
                </a:solidFill>
                <a:latin typeface="Nunito Sans Expanded Semi-Bold"/>
                <a:ea typeface="Nunito Sans Expanded Semi-Bold"/>
                <a:cs typeface="Nunito Sans Expanded Semi-Bold"/>
                <a:sym typeface="Nunito Sans Expanded Semi-Bold"/>
              </a:rPr>
              <a:t>OLLAMA NOMIC EMBED TEXT(EMBEDDER)</a:t>
            </a:r>
          </a:p>
          <a:p>
            <a:pPr algn="l" marL="785864" indent="-392932" lvl="1">
              <a:lnSpc>
                <a:spcPts val="5350"/>
              </a:lnSpc>
              <a:buFont typeface="Arial"/>
              <a:buChar char="•"/>
            </a:pPr>
            <a:r>
              <a:rPr lang="en-US" sz="3639" spc="535">
                <a:solidFill>
                  <a:srgbClr val="211F1C"/>
                </a:solidFill>
                <a:latin typeface="Nunito Sans Expanded Semi-Bold"/>
                <a:ea typeface="Nunito Sans Expanded Semi-Bold"/>
                <a:cs typeface="Nunito Sans Expanded Semi-Bold"/>
                <a:sym typeface="Nunito Sans Expanded Semi-Bold"/>
              </a:rPr>
              <a:t>FAISS</a:t>
            </a:r>
          </a:p>
          <a:p>
            <a:pPr algn="l" marL="785864" indent="-392932" lvl="1">
              <a:lnSpc>
                <a:spcPts val="5350"/>
              </a:lnSpc>
              <a:buFont typeface="Arial"/>
              <a:buChar char="•"/>
            </a:pPr>
            <a:r>
              <a:rPr lang="en-US" sz="3639" spc="535">
                <a:solidFill>
                  <a:srgbClr val="211F1C"/>
                </a:solidFill>
                <a:latin typeface="Nunito Sans Expanded Semi-Bold"/>
                <a:ea typeface="Nunito Sans Expanded Semi-Bold"/>
                <a:cs typeface="Nunito Sans Expanded Semi-Bold"/>
                <a:sym typeface="Nunito Sans Expanded Semi-Bold"/>
              </a:rPr>
              <a:t>PYTHON</a:t>
            </a:r>
          </a:p>
          <a:p>
            <a:pPr algn="l" marL="785864" indent="-392932" lvl="1">
              <a:lnSpc>
                <a:spcPts val="5350"/>
              </a:lnSpc>
              <a:buFont typeface="Arial"/>
              <a:buChar char="•"/>
            </a:pPr>
            <a:r>
              <a:rPr lang="en-US" sz="3639" spc="535">
                <a:solidFill>
                  <a:srgbClr val="211F1C"/>
                </a:solidFill>
                <a:latin typeface="Nunito Sans Expanded Semi-Bold"/>
                <a:ea typeface="Nunito Sans Expanded Semi-Bold"/>
                <a:cs typeface="Nunito Sans Expanded Semi-Bold"/>
                <a:sym typeface="Nunito Sans Expanded Semi-Bold"/>
              </a:rPr>
              <a:t>STREAMLIT(UI)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703476" y="-580404"/>
            <a:ext cx="22876567" cy="11447809"/>
            <a:chOff x="0" y="0"/>
            <a:chExt cx="30502090" cy="152637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263745" cy="15263745"/>
            </a:xfrm>
            <a:custGeom>
              <a:avLst/>
              <a:gdLst/>
              <a:ahLst/>
              <a:cxnLst/>
              <a:rect r="r" b="b" t="t" l="l"/>
              <a:pathLst>
                <a:path h="15263745" w="15263745">
                  <a:moveTo>
                    <a:pt x="0" y="0"/>
                  </a:moveTo>
                  <a:lnTo>
                    <a:pt x="15263745" y="0"/>
                  </a:lnTo>
                  <a:lnTo>
                    <a:pt x="15263745" y="15263745"/>
                  </a:lnTo>
                  <a:lnTo>
                    <a:pt x="0" y="152637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5238345" y="0"/>
              <a:ext cx="15263745" cy="15263745"/>
            </a:xfrm>
            <a:custGeom>
              <a:avLst/>
              <a:gdLst/>
              <a:ahLst/>
              <a:cxnLst/>
              <a:rect r="r" b="b" t="t" l="l"/>
              <a:pathLst>
                <a:path h="15263745" w="15263745">
                  <a:moveTo>
                    <a:pt x="0" y="0"/>
                  </a:moveTo>
                  <a:lnTo>
                    <a:pt x="15263745" y="0"/>
                  </a:lnTo>
                  <a:lnTo>
                    <a:pt x="15263745" y="15263745"/>
                  </a:lnTo>
                  <a:lnTo>
                    <a:pt x="0" y="152637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2953597" y="2621269"/>
            <a:ext cx="12380805" cy="6411731"/>
          </a:xfrm>
          <a:custGeom>
            <a:avLst/>
            <a:gdLst/>
            <a:ahLst/>
            <a:cxnLst/>
            <a:rect r="r" b="b" t="t" l="l"/>
            <a:pathLst>
              <a:path h="6411731" w="12380805">
                <a:moveTo>
                  <a:pt x="0" y="0"/>
                </a:moveTo>
                <a:lnTo>
                  <a:pt x="12380806" y="0"/>
                </a:lnTo>
                <a:lnTo>
                  <a:pt x="12380806" y="6411732"/>
                </a:lnTo>
                <a:lnTo>
                  <a:pt x="0" y="641173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869" r="0" b="-869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851859" y="1005654"/>
            <a:ext cx="15105147" cy="112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475"/>
              </a:lnSpc>
              <a:spcBef>
                <a:spcPct val="0"/>
              </a:spcBef>
            </a:pPr>
            <a:r>
              <a:rPr lang="en-US" sz="8392">
                <a:solidFill>
                  <a:srgbClr val="211F1C"/>
                </a:solidFill>
                <a:latin typeface="Anton"/>
                <a:ea typeface="Anton"/>
                <a:cs typeface="Anton"/>
                <a:sym typeface="Anton"/>
              </a:rPr>
              <a:t>PROCESS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6644800" y="1038553"/>
            <a:ext cx="908226" cy="908226"/>
          </a:xfrm>
          <a:custGeom>
            <a:avLst/>
            <a:gdLst/>
            <a:ahLst/>
            <a:cxnLst/>
            <a:rect r="r" b="b" t="t" l="l"/>
            <a:pathLst>
              <a:path h="908226" w="908226">
                <a:moveTo>
                  <a:pt x="0" y="0"/>
                </a:moveTo>
                <a:lnTo>
                  <a:pt x="908226" y="0"/>
                </a:lnTo>
                <a:lnTo>
                  <a:pt x="908226" y="908227"/>
                </a:lnTo>
                <a:lnTo>
                  <a:pt x="0" y="90822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386192" y="9854615"/>
            <a:ext cx="1066053" cy="432385"/>
            <a:chOff x="0" y="0"/>
            <a:chExt cx="3070231" cy="124526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070231" cy="1245268"/>
            </a:xfrm>
            <a:custGeom>
              <a:avLst/>
              <a:gdLst/>
              <a:ahLst/>
              <a:cxnLst/>
              <a:rect r="r" b="b" t="t" l="l"/>
              <a:pathLst>
                <a:path h="1245268" w="3070231">
                  <a:moveTo>
                    <a:pt x="225129" y="0"/>
                  </a:moveTo>
                  <a:lnTo>
                    <a:pt x="2845102" y="0"/>
                  </a:lnTo>
                  <a:cubicBezTo>
                    <a:pt x="2969438" y="0"/>
                    <a:pt x="3070231" y="100794"/>
                    <a:pt x="3070231" y="225129"/>
                  </a:cubicBezTo>
                  <a:lnTo>
                    <a:pt x="3070231" y="1020139"/>
                  </a:lnTo>
                  <a:cubicBezTo>
                    <a:pt x="3070231" y="1144474"/>
                    <a:pt x="2969438" y="1245268"/>
                    <a:pt x="2845102" y="1245268"/>
                  </a:cubicBezTo>
                  <a:lnTo>
                    <a:pt x="225129" y="1245268"/>
                  </a:lnTo>
                  <a:cubicBezTo>
                    <a:pt x="100794" y="1245268"/>
                    <a:pt x="0" y="1144474"/>
                    <a:pt x="0" y="1020139"/>
                  </a:cubicBezTo>
                  <a:lnTo>
                    <a:pt x="0" y="225129"/>
                  </a:lnTo>
                  <a:cubicBezTo>
                    <a:pt x="0" y="100794"/>
                    <a:pt x="100794" y="0"/>
                    <a:pt x="225129" y="0"/>
                  </a:cubicBezTo>
                  <a:close/>
                </a:path>
              </a:pathLst>
            </a:custGeom>
            <a:solidFill>
              <a:srgbClr val="F1F1F1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3070231" cy="1283368"/>
            </a:xfrm>
            <a:prstGeom prst="rect">
              <a:avLst/>
            </a:prstGeom>
          </p:spPr>
          <p:txBody>
            <a:bodyPr anchor="ctr" rtlCol="false" tIns="12700" lIns="12700" bIns="12700" rIns="12700"/>
            <a:lstStyle/>
            <a:p>
              <a:pPr algn="ctr" marL="0" indent="0" lvl="0">
                <a:lnSpc>
                  <a:spcPts val="2116"/>
                </a:lnSpc>
                <a:spcBef>
                  <a:spcPct val="0"/>
                </a:spcBef>
              </a:pPr>
              <a:r>
                <a:rPr lang="en-US" sz="1439" spc="211">
                  <a:solidFill>
                    <a:srgbClr val="211F1C"/>
                  </a:solidFill>
                  <a:latin typeface="Nunito Sans Expanded Semi-Bold"/>
                  <a:ea typeface="Nunito Sans Expanded Semi-Bold"/>
                  <a:cs typeface="Nunito Sans Expanded Semi-Bold"/>
                  <a:sym typeface="Nunito Sans Expanded Semi-Bold"/>
                </a:rPr>
                <a:t>5/9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703476" y="-580404"/>
            <a:ext cx="22876567" cy="11447809"/>
            <a:chOff x="0" y="0"/>
            <a:chExt cx="30502090" cy="152637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263745" cy="15263745"/>
            </a:xfrm>
            <a:custGeom>
              <a:avLst/>
              <a:gdLst/>
              <a:ahLst/>
              <a:cxnLst/>
              <a:rect r="r" b="b" t="t" l="l"/>
              <a:pathLst>
                <a:path h="15263745" w="15263745">
                  <a:moveTo>
                    <a:pt x="0" y="0"/>
                  </a:moveTo>
                  <a:lnTo>
                    <a:pt x="15263745" y="0"/>
                  </a:lnTo>
                  <a:lnTo>
                    <a:pt x="15263745" y="15263745"/>
                  </a:lnTo>
                  <a:lnTo>
                    <a:pt x="0" y="152637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5238345" y="0"/>
              <a:ext cx="15263745" cy="15263745"/>
            </a:xfrm>
            <a:custGeom>
              <a:avLst/>
              <a:gdLst/>
              <a:ahLst/>
              <a:cxnLst/>
              <a:rect r="r" b="b" t="t" l="l"/>
              <a:pathLst>
                <a:path h="15263745" w="15263745">
                  <a:moveTo>
                    <a:pt x="0" y="0"/>
                  </a:moveTo>
                  <a:lnTo>
                    <a:pt x="15263745" y="0"/>
                  </a:lnTo>
                  <a:lnTo>
                    <a:pt x="15263745" y="15263745"/>
                  </a:lnTo>
                  <a:lnTo>
                    <a:pt x="0" y="152637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4553341" y="433093"/>
            <a:ext cx="8925183" cy="873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58"/>
              </a:lnSpc>
            </a:pPr>
            <a:r>
              <a:rPr lang="en-US" sz="6592">
                <a:solidFill>
                  <a:srgbClr val="211F1C"/>
                </a:solidFill>
                <a:latin typeface="Anton"/>
                <a:ea typeface="Anton"/>
                <a:cs typeface="Anton"/>
                <a:sym typeface="Anton"/>
              </a:rPr>
              <a:t>PROCESS MAP DESCRIPTION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396562" y="9854615"/>
            <a:ext cx="1066053" cy="432385"/>
            <a:chOff x="0" y="0"/>
            <a:chExt cx="3070231" cy="124526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070231" cy="1245268"/>
            </a:xfrm>
            <a:custGeom>
              <a:avLst/>
              <a:gdLst/>
              <a:ahLst/>
              <a:cxnLst/>
              <a:rect r="r" b="b" t="t" l="l"/>
              <a:pathLst>
                <a:path h="1245268" w="3070231">
                  <a:moveTo>
                    <a:pt x="225129" y="0"/>
                  </a:moveTo>
                  <a:lnTo>
                    <a:pt x="2845102" y="0"/>
                  </a:lnTo>
                  <a:cubicBezTo>
                    <a:pt x="2969438" y="0"/>
                    <a:pt x="3070231" y="100794"/>
                    <a:pt x="3070231" y="225129"/>
                  </a:cubicBezTo>
                  <a:lnTo>
                    <a:pt x="3070231" y="1020139"/>
                  </a:lnTo>
                  <a:cubicBezTo>
                    <a:pt x="3070231" y="1144474"/>
                    <a:pt x="2969438" y="1245268"/>
                    <a:pt x="2845102" y="1245268"/>
                  </a:cubicBezTo>
                  <a:lnTo>
                    <a:pt x="225129" y="1245268"/>
                  </a:lnTo>
                  <a:cubicBezTo>
                    <a:pt x="100794" y="1245268"/>
                    <a:pt x="0" y="1144474"/>
                    <a:pt x="0" y="1020139"/>
                  </a:cubicBezTo>
                  <a:lnTo>
                    <a:pt x="0" y="225129"/>
                  </a:lnTo>
                  <a:cubicBezTo>
                    <a:pt x="0" y="100794"/>
                    <a:pt x="100794" y="0"/>
                    <a:pt x="225129" y="0"/>
                  </a:cubicBezTo>
                  <a:close/>
                </a:path>
              </a:pathLst>
            </a:custGeom>
            <a:solidFill>
              <a:srgbClr val="F1F1F1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3070231" cy="1283368"/>
            </a:xfrm>
            <a:prstGeom prst="rect">
              <a:avLst/>
            </a:prstGeom>
          </p:spPr>
          <p:txBody>
            <a:bodyPr anchor="ctr" rtlCol="false" tIns="12700" lIns="12700" bIns="12700" rIns="12700"/>
            <a:lstStyle/>
            <a:p>
              <a:pPr algn="ctr" marL="0" indent="0" lvl="0">
                <a:lnSpc>
                  <a:spcPts val="2116"/>
                </a:lnSpc>
                <a:spcBef>
                  <a:spcPct val="0"/>
                </a:spcBef>
              </a:pPr>
              <a:r>
                <a:rPr lang="en-US" sz="1439" spc="211">
                  <a:solidFill>
                    <a:srgbClr val="211F1C"/>
                  </a:solidFill>
                  <a:latin typeface="Nunito Sans Expanded Semi-Bold"/>
                  <a:ea typeface="Nunito Sans Expanded Semi-Bold"/>
                  <a:cs typeface="Nunito Sans Expanded Semi-Bold"/>
                  <a:sym typeface="Nunito Sans Expanded Semi-Bold"/>
                </a:rPr>
                <a:t>6/9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028700" y="1911920"/>
            <a:ext cx="16541381" cy="5950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43"/>
              </a:lnSpc>
            </a:pPr>
            <a:r>
              <a:rPr lang="en-US" sz="1730" spc="254" u="sng">
                <a:solidFill>
                  <a:srgbClr val="211F1C"/>
                </a:solidFill>
                <a:latin typeface="Nunito Sans Expanded Bold"/>
                <a:ea typeface="Nunito Sans Expanded Bold"/>
                <a:cs typeface="Nunito Sans Expanded Bold"/>
                <a:sym typeface="Nunito Sans Expanded Bold"/>
              </a:rPr>
              <a:t>INITIALIZATION:</a:t>
            </a:r>
          </a:p>
          <a:p>
            <a:pPr algn="l">
              <a:lnSpc>
                <a:spcPts val="2543"/>
              </a:lnSpc>
            </a:pPr>
            <a:r>
              <a:rPr lang="en-US" sz="1730" spc="254">
                <a:solidFill>
                  <a:srgbClr val="211F1C"/>
                </a:solidFill>
                <a:latin typeface="Nunito Sans Expanded Semi-Bold"/>
                <a:ea typeface="Nunito Sans Expanded Semi-Bold"/>
                <a:cs typeface="Nunito Sans Expanded Semi-Bold"/>
                <a:sym typeface="Nunito Sans Expanded Semi-Bold"/>
              </a:rPr>
              <a:t>Connect to Elasticsearch: Establish connection t</a:t>
            </a:r>
            <a:r>
              <a:rPr lang="en-US" sz="1730" spc="254">
                <a:solidFill>
                  <a:srgbClr val="211F1C"/>
                </a:solidFill>
                <a:latin typeface="Nunito Sans Expanded Semi-Bold"/>
                <a:ea typeface="Nunito Sans Expanded Semi-Bold"/>
                <a:cs typeface="Nunito Sans Expanded Semi-Bold"/>
                <a:sym typeface="Nunito Sans Expanded Semi-Bold"/>
              </a:rPr>
              <a:t>O ELASTICSEARCH.</a:t>
            </a:r>
          </a:p>
          <a:p>
            <a:pPr algn="l">
              <a:lnSpc>
                <a:spcPts val="2543"/>
              </a:lnSpc>
            </a:pPr>
            <a:r>
              <a:rPr lang="en-US" sz="1730" spc="254">
                <a:solidFill>
                  <a:srgbClr val="211F1C"/>
                </a:solidFill>
                <a:latin typeface="Nunito Sans Expanded Semi-Bold"/>
                <a:ea typeface="Nunito Sans Expanded Semi-Bold"/>
                <a:cs typeface="Nunito Sans Expanded Semi-Bold"/>
                <a:sym typeface="Nunito Sans Expanded Semi-Bold"/>
              </a:rPr>
              <a:t>DEFINE INDEX NAME: SPECIFY THE ELASTICSEARCH INDEX NAME.</a:t>
            </a:r>
          </a:p>
          <a:p>
            <a:pPr algn="l">
              <a:lnSpc>
                <a:spcPts val="2543"/>
              </a:lnSpc>
            </a:pPr>
          </a:p>
          <a:p>
            <a:pPr algn="l">
              <a:lnSpc>
                <a:spcPts val="2543"/>
              </a:lnSpc>
            </a:pPr>
            <a:r>
              <a:rPr lang="en-US" sz="1730" spc="254" u="sng">
                <a:solidFill>
                  <a:srgbClr val="211F1C"/>
                </a:solidFill>
                <a:latin typeface="Nunito Sans Expanded Bold"/>
                <a:ea typeface="Nunito Sans Expanded Bold"/>
                <a:cs typeface="Nunito Sans Expanded Bold"/>
                <a:sym typeface="Nunito Sans Expanded Bold"/>
              </a:rPr>
              <a:t>MAPPING CREATION:</a:t>
            </a:r>
          </a:p>
          <a:p>
            <a:pPr algn="l">
              <a:lnSpc>
                <a:spcPts val="2543"/>
              </a:lnSpc>
            </a:pPr>
            <a:r>
              <a:rPr lang="en-US" sz="1730" spc="254">
                <a:solidFill>
                  <a:srgbClr val="211F1C"/>
                </a:solidFill>
                <a:latin typeface="Nunito Sans Expanded Semi-Bold"/>
                <a:ea typeface="Nunito Sans Expanded Semi-Bold"/>
                <a:cs typeface="Nunito Sans Expanded Semi-Bold"/>
                <a:sym typeface="Nunito Sans Expanded Semi-Bold"/>
              </a:rPr>
              <a:t>CHECK EXISTING MAPPING: DETERMINE IF THE INDEX MAPPING EXISTS IN ELASTICSEARCH.</a:t>
            </a:r>
          </a:p>
          <a:p>
            <a:pPr algn="l">
              <a:lnSpc>
                <a:spcPts val="2543"/>
              </a:lnSpc>
            </a:pPr>
            <a:r>
              <a:rPr lang="en-US" sz="1730" spc="254">
                <a:solidFill>
                  <a:srgbClr val="211F1C"/>
                </a:solidFill>
                <a:latin typeface="Nunito Sans Expanded Semi-Bold"/>
                <a:ea typeface="Nunito Sans Expanded Semi-Bold"/>
                <a:cs typeface="Nunito Sans Expanded Semi-Bold"/>
                <a:sym typeface="Nunito Sans Expanded Semi-Bold"/>
              </a:rPr>
              <a:t>CREATE DYNAMIC MAPPING: IF NECESSARY, CREATE OR UPDATE THE MAPPING BASED ON SAMPLE DATA (CREATE_DYNAMIC_MAPPING).</a:t>
            </a:r>
          </a:p>
          <a:p>
            <a:pPr algn="l">
              <a:lnSpc>
                <a:spcPts val="2543"/>
              </a:lnSpc>
            </a:pPr>
          </a:p>
          <a:p>
            <a:pPr algn="l">
              <a:lnSpc>
                <a:spcPts val="2543"/>
              </a:lnSpc>
            </a:pPr>
            <a:r>
              <a:rPr lang="en-US" sz="1730" spc="254" u="sng">
                <a:solidFill>
                  <a:srgbClr val="211F1C"/>
                </a:solidFill>
                <a:latin typeface="Nunito Sans Expanded Bold"/>
                <a:ea typeface="Nunito Sans Expanded Bold"/>
                <a:cs typeface="Nunito Sans Expanded Bold"/>
                <a:sym typeface="Nunito Sans Expanded Bold"/>
              </a:rPr>
              <a:t>DOCUMENT RETRIEVAL AND EMBEDDING:</a:t>
            </a:r>
          </a:p>
          <a:p>
            <a:pPr algn="l">
              <a:lnSpc>
                <a:spcPts val="2543"/>
              </a:lnSpc>
            </a:pPr>
            <a:r>
              <a:rPr lang="en-US" sz="1730" spc="254">
                <a:solidFill>
                  <a:srgbClr val="211F1C"/>
                </a:solidFill>
                <a:latin typeface="Nunito Sans Expanded Semi-Bold"/>
                <a:ea typeface="Nunito Sans Expanded Semi-Bold"/>
                <a:cs typeface="Nunito Sans Expanded Semi-Bold"/>
                <a:sym typeface="Nunito Sans Expanded Semi-Bold"/>
              </a:rPr>
              <a:t>RETRIEVE DOCUMENTS: FETCH ALL DOCUMENTS FROM ELASTICSEARCH.</a:t>
            </a:r>
          </a:p>
          <a:p>
            <a:pPr algn="l">
              <a:lnSpc>
                <a:spcPts val="2543"/>
              </a:lnSpc>
            </a:pPr>
            <a:r>
              <a:rPr lang="en-US" sz="1730" spc="254">
                <a:solidFill>
                  <a:srgbClr val="211F1C"/>
                </a:solidFill>
                <a:latin typeface="Nunito Sans Expanded Semi-Bold"/>
                <a:ea typeface="Nunito Sans Expanded Semi-Bold"/>
                <a:cs typeface="Nunito Sans Expanded Semi-Bold"/>
                <a:sym typeface="Nunito Sans Expanded Semi-Bold"/>
              </a:rPr>
              <a:t>EMBED DOCUMENT CONTENT: USE OLLAMA EMBEDDINGS TO EMBED DOCUMENT CONTENT.</a:t>
            </a:r>
          </a:p>
          <a:p>
            <a:pPr algn="l">
              <a:lnSpc>
                <a:spcPts val="2543"/>
              </a:lnSpc>
            </a:pPr>
          </a:p>
          <a:p>
            <a:pPr algn="l">
              <a:lnSpc>
                <a:spcPts val="2543"/>
              </a:lnSpc>
            </a:pPr>
            <a:r>
              <a:rPr lang="en-US" sz="1730" spc="254" u="sng">
                <a:solidFill>
                  <a:srgbClr val="211F1C"/>
                </a:solidFill>
                <a:latin typeface="Nunito Sans Expanded Bold"/>
                <a:ea typeface="Nunito Sans Expanded Bold"/>
                <a:cs typeface="Nunito Sans Expanded Bold"/>
                <a:sym typeface="Nunito Sans Expanded Bold"/>
              </a:rPr>
              <a:t>FAISS INDEX CONSTRUCTION:</a:t>
            </a:r>
          </a:p>
          <a:p>
            <a:pPr algn="l">
              <a:lnSpc>
                <a:spcPts val="2543"/>
              </a:lnSpc>
            </a:pPr>
            <a:r>
              <a:rPr lang="en-US" sz="1730" spc="254">
                <a:solidFill>
                  <a:srgbClr val="211F1C"/>
                </a:solidFill>
                <a:latin typeface="Nunito Sans Expanded Semi-Bold"/>
                <a:ea typeface="Nunito Sans Expanded Semi-Bold"/>
                <a:cs typeface="Nunito Sans Expanded Semi-Bold"/>
                <a:sym typeface="Nunito Sans Expanded Semi-Bold"/>
              </a:rPr>
              <a:t>BUILD FAISS INDEX: CONSTRUCT A FAISS INDEX USING DOCUMENT EMBEDDINGS.</a:t>
            </a:r>
          </a:p>
          <a:p>
            <a:pPr algn="l">
              <a:lnSpc>
                <a:spcPts val="2543"/>
              </a:lnSpc>
            </a:pPr>
          </a:p>
          <a:p>
            <a:pPr algn="l">
              <a:lnSpc>
                <a:spcPts val="2543"/>
              </a:lnSpc>
            </a:pPr>
            <a:r>
              <a:rPr lang="en-US" sz="1730" spc="254" u="sng">
                <a:solidFill>
                  <a:srgbClr val="211F1C"/>
                </a:solidFill>
                <a:latin typeface="Nunito Sans Expanded Bold"/>
                <a:ea typeface="Nunito Sans Expanded Bold"/>
                <a:cs typeface="Nunito Sans Expanded Bold"/>
                <a:sym typeface="Nunito Sans Expanded Bold"/>
              </a:rPr>
              <a:t>USER INTERFACE:</a:t>
            </a:r>
          </a:p>
          <a:p>
            <a:pPr algn="l">
              <a:lnSpc>
                <a:spcPts val="2543"/>
              </a:lnSpc>
            </a:pPr>
            <a:r>
              <a:rPr lang="en-US" sz="1730" spc="254">
                <a:solidFill>
                  <a:srgbClr val="211F1C"/>
                </a:solidFill>
                <a:latin typeface="Nunito Sans Expanded Semi-Bold"/>
                <a:ea typeface="Nunito Sans Expanded Semi-Bold"/>
                <a:cs typeface="Nunito Sans Expanded Semi-Bold"/>
                <a:sym typeface="Nunito Sans Expanded Semi-Bold"/>
              </a:rPr>
              <a:t>STREAMLIT UI: INTERACT WITH USERS THROUGH A STREAMLIT WEB INTERFACE.</a:t>
            </a:r>
          </a:p>
          <a:p>
            <a:pPr algn="l">
              <a:lnSpc>
                <a:spcPts val="2543"/>
              </a:lnSpc>
            </a:pP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3509241" y="374436"/>
            <a:ext cx="834980" cy="834980"/>
          </a:xfrm>
          <a:custGeom>
            <a:avLst/>
            <a:gdLst/>
            <a:ahLst/>
            <a:cxnLst/>
            <a:rect r="r" b="b" t="t" l="l"/>
            <a:pathLst>
              <a:path h="834980" w="834980">
                <a:moveTo>
                  <a:pt x="0" y="0"/>
                </a:moveTo>
                <a:lnTo>
                  <a:pt x="834980" y="0"/>
                </a:lnTo>
                <a:lnTo>
                  <a:pt x="834980" y="834980"/>
                </a:lnTo>
                <a:lnTo>
                  <a:pt x="0" y="83498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703476" y="-580404"/>
            <a:ext cx="22876567" cy="11447809"/>
            <a:chOff x="0" y="0"/>
            <a:chExt cx="30502090" cy="152637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263745" cy="15263745"/>
            </a:xfrm>
            <a:custGeom>
              <a:avLst/>
              <a:gdLst/>
              <a:ahLst/>
              <a:cxnLst/>
              <a:rect r="r" b="b" t="t" l="l"/>
              <a:pathLst>
                <a:path h="15263745" w="15263745">
                  <a:moveTo>
                    <a:pt x="0" y="0"/>
                  </a:moveTo>
                  <a:lnTo>
                    <a:pt x="15263745" y="0"/>
                  </a:lnTo>
                  <a:lnTo>
                    <a:pt x="15263745" y="15263745"/>
                  </a:lnTo>
                  <a:lnTo>
                    <a:pt x="0" y="152637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5238345" y="0"/>
              <a:ext cx="15263745" cy="15263745"/>
            </a:xfrm>
            <a:custGeom>
              <a:avLst/>
              <a:gdLst/>
              <a:ahLst/>
              <a:cxnLst/>
              <a:rect r="r" b="b" t="t" l="l"/>
              <a:pathLst>
                <a:path h="15263745" w="15263745">
                  <a:moveTo>
                    <a:pt x="0" y="0"/>
                  </a:moveTo>
                  <a:lnTo>
                    <a:pt x="15263745" y="0"/>
                  </a:lnTo>
                  <a:lnTo>
                    <a:pt x="15263745" y="15263745"/>
                  </a:lnTo>
                  <a:lnTo>
                    <a:pt x="0" y="152637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4553341" y="433093"/>
            <a:ext cx="8925183" cy="873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58"/>
              </a:lnSpc>
            </a:pPr>
            <a:r>
              <a:rPr lang="en-US" sz="6592">
                <a:solidFill>
                  <a:srgbClr val="211F1C"/>
                </a:solidFill>
                <a:latin typeface="Anton"/>
                <a:ea typeface="Anton"/>
                <a:cs typeface="Anton"/>
                <a:sym typeface="Anton"/>
              </a:rPr>
              <a:t>PROCESS MAP DESCRIPTION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396562" y="9854615"/>
            <a:ext cx="1066053" cy="432385"/>
            <a:chOff x="0" y="0"/>
            <a:chExt cx="3070231" cy="124526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070231" cy="1245268"/>
            </a:xfrm>
            <a:custGeom>
              <a:avLst/>
              <a:gdLst/>
              <a:ahLst/>
              <a:cxnLst/>
              <a:rect r="r" b="b" t="t" l="l"/>
              <a:pathLst>
                <a:path h="1245268" w="3070231">
                  <a:moveTo>
                    <a:pt x="225129" y="0"/>
                  </a:moveTo>
                  <a:lnTo>
                    <a:pt x="2845102" y="0"/>
                  </a:lnTo>
                  <a:cubicBezTo>
                    <a:pt x="2969438" y="0"/>
                    <a:pt x="3070231" y="100794"/>
                    <a:pt x="3070231" y="225129"/>
                  </a:cubicBezTo>
                  <a:lnTo>
                    <a:pt x="3070231" y="1020139"/>
                  </a:lnTo>
                  <a:cubicBezTo>
                    <a:pt x="3070231" y="1144474"/>
                    <a:pt x="2969438" y="1245268"/>
                    <a:pt x="2845102" y="1245268"/>
                  </a:cubicBezTo>
                  <a:lnTo>
                    <a:pt x="225129" y="1245268"/>
                  </a:lnTo>
                  <a:cubicBezTo>
                    <a:pt x="100794" y="1245268"/>
                    <a:pt x="0" y="1144474"/>
                    <a:pt x="0" y="1020139"/>
                  </a:cubicBezTo>
                  <a:lnTo>
                    <a:pt x="0" y="225129"/>
                  </a:lnTo>
                  <a:cubicBezTo>
                    <a:pt x="0" y="100794"/>
                    <a:pt x="100794" y="0"/>
                    <a:pt x="225129" y="0"/>
                  </a:cubicBezTo>
                  <a:close/>
                </a:path>
              </a:pathLst>
            </a:custGeom>
            <a:solidFill>
              <a:srgbClr val="F1F1F1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3070231" cy="1283368"/>
            </a:xfrm>
            <a:prstGeom prst="rect">
              <a:avLst/>
            </a:prstGeom>
          </p:spPr>
          <p:txBody>
            <a:bodyPr anchor="ctr" rtlCol="false" tIns="12700" lIns="12700" bIns="12700" rIns="12700"/>
            <a:lstStyle/>
            <a:p>
              <a:pPr algn="ctr" marL="0" indent="0" lvl="0">
                <a:lnSpc>
                  <a:spcPts val="2116"/>
                </a:lnSpc>
                <a:spcBef>
                  <a:spcPct val="0"/>
                </a:spcBef>
              </a:pPr>
              <a:r>
                <a:rPr lang="en-US" sz="1439" spc="211">
                  <a:solidFill>
                    <a:srgbClr val="211F1C"/>
                  </a:solidFill>
                  <a:latin typeface="Nunito Sans Expanded Semi-Bold"/>
                  <a:ea typeface="Nunito Sans Expanded Semi-Bold"/>
                  <a:cs typeface="Nunito Sans Expanded Semi-Bold"/>
                  <a:sym typeface="Nunito Sans Expanded Semi-Bold"/>
                </a:rPr>
                <a:t>7/9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731626" y="1867107"/>
            <a:ext cx="17556374" cy="5636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2543"/>
              </a:lnSpc>
              <a:spcBef>
                <a:spcPct val="0"/>
              </a:spcBef>
            </a:pPr>
            <a:r>
              <a:rPr lang="en-US" sz="1730" spc="254" strike="noStrike" u="sng">
                <a:solidFill>
                  <a:srgbClr val="211F1C"/>
                </a:solidFill>
                <a:latin typeface="Nunito Sans Expanded Bold"/>
                <a:ea typeface="Nunito Sans Expanded Bold"/>
                <a:cs typeface="Nunito Sans Expanded Bold"/>
                <a:sym typeface="Nunito Sans Expanded Bold"/>
              </a:rPr>
              <a:t>QUERY PROCESSING:</a:t>
            </a:r>
          </a:p>
          <a:p>
            <a:pPr algn="l" marL="0" indent="0" lvl="1">
              <a:lnSpc>
                <a:spcPts val="2543"/>
              </a:lnSpc>
              <a:spcBef>
                <a:spcPct val="0"/>
              </a:spcBef>
            </a:pPr>
            <a:r>
              <a:rPr lang="en-US" sz="1730" spc="254" strike="noStrike">
                <a:solidFill>
                  <a:srgbClr val="211F1C"/>
                </a:solidFill>
                <a:latin typeface="Nunito Sans Expanded"/>
                <a:ea typeface="Nunito Sans Expanded"/>
                <a:cs typeface="Nunito Sans Expanded"/>
                <a:sym typeface="Nunito Sans Expanded"/>
              </a:rPr>
              <a:t>QUERY INPUT: RECEIVE USER QUERY INPUT.</a:t>
            </a:r>
          </a:p>
          <a:p>
            <a:pPr algn="l">
              <a:lnSpc>
                <a:spcPts val="2543"/>
              </a:lnSpc>
              <a:spcBef>
                <a:spcPct val="0"/>
              </a:spcBef>
            </a:pPr>
            <a:r>
              <a:rPr lang="en-US" sz="1730" spc="254" strike="noStrike">
                <a:solidFill>
                  <a:srgbClr val="211F1C"/>
                </a:solidFill>
                <a:latin typeface="Nunito Sans Expanded"/>
                <a:ea typeface="Nunito Sans Expanded"/>
                <a:cs typeface="Nunito Sans Expanded"/>
                <a:sym typeface="Nunito Sans Expanded"/>
              </a:rPr>
              <a:t>EMBED QUERY: EMBED THE QUERY USING CACHED EMBEDDING FUNCTION.</a:t>
            </a:r>
          </a:p>
          <a:p>
            <a:pPr algn="l" marL="0" indent="0" lvl="1">
              <a:lnSpc>
                <a:spcPts val="2543"/>
              </a:lnSpc>
              <a:spcBef>
                <a:spcPct val="0"/>
              </a:spcBef>
            </a:pPr>
          </a:p>
          <a:p>
            <a:pPr algn="l" marL="0" indent="0" lvl="1">
              <a:lnSpc>
                <a:spcPts val="2543"/>
              </a:lnSpc>
              <a:spcBef>
                <a:spcPct val="0"/>
              </a:spcBef>
            </a:pPr>
            <a:r>
              <a:rPr lang="en-US" sz="1730" spc="254" strike="noStrike" u="sng">
                <a:solidFill>
                  <a:srgbClr val="211F1C"/>
                </a:solidFill>
                <a:latin typeface="Nunito Sans Expanded Bold"/>
                <a:ea typeface="Nunito Sans Expanded Bold"/>
                <a:cs typeface="Nunito Sans Expanded Bold"/>
                <a:sym typeface="Nunito Sans Expanded Bold"/>
              </a:rPr>
              <a:t>SIMILARITY SEARCH:</a:t>
            </a:r>
          </a:p>
          <a:p>
            <a:pPr algn="l">
              <a:lnSpc>
                <a:spcPts val="2543"/>
              </a:lnSpc>
              <a:spcBef>
                <a:spcPct val="0"/>
              </a:spcBef>
            </a:pPr>
            <a:r>
              <a:rPr lang="en-US" sz="1730" spc="254" strike="noStrike">
                <a:solidFill>
                  <a:srgbClr val="211F1C"/>
                </a:solidFill>
                <a:latin typeface="Nunito Sans Expanded"/>
                <a:ea typeface="Nunito Sans Expanded"/>
                <a:cs typeface="Nunito Sans Expanded"/>
                <a:sym typeface="Nunito Sans Expanded"/>
              </a:rPr>
              <a:t>FAISS SEARCH: UTILIZE FAISS FOR SIMILARITY SEARCH BASED ON QUERY EMBEDDINGS (FAISS_SIMILARITY_SEARCH).</a:t>
            </a:r>
          </a:p>
          <a:p>
            <a:pPr algn="l" marL="0" indent="0" lvl="1">
              <a:lnSpc>
                <a:spcPts val="2543"/>
              </a:lnSpc>
              <a:spcBef>
                <a:spcPct val="0"/>
              </a:spcBef>
            </a:pPr>
          </a:p>
          <a:p>
            <a:pPr algn="l" marL="0" indent="0" lvl="1">
              <a:lnSpc>
                <a:spcPts val="2543"/>
              </a:lnSpc>
              <a:spcBef>
                <a:spcPct val="0"/>
              </a:spcBef>
            </a:pPr>
            <a:r>
              <a:rPr lang="en-US" sz="1730" spc="254" strike="noStrike" u="sng">
                <a:solidFill>
                  <a:srgbClr val="211F1C"/>
                </a:solidFill>
                <a:latin typeface="Nunito Sans Expanded Bold"/>
                <a:ea typeface="Nunito Sans Expanded Bold"/>
                <a:cs typeface="Nunito Sans Expanded Bold"/>
                <a:sym typeface="Nunito Sans Expanded Bold"/>
              </a:rPr>
              <a:t>ANSWER GENERATION:</a:t>
            </a:r>
          </a:p>
          <a:p>
            <a:pPr algn="l" marL="0" indent="0" lvl="1">
              <a:lnSpc>
                <a:spcPts val="2543"/>
              </a:lnSpc>
              <a:spcBef>
                <a:spcPct val="0"/>
              </a:spcBef>
            </a:pPr>
            <a:r>
              <a:rPr lang="en-US" sz="1730" spc="254" strike="noStrike">
                <a:solidFill>
                  <a:srgbClr val="211F1C"/>
                </a:solidFill>
                <a:latin typeface="Nunito Sans Expanded"/>
                <a:ea typeface="Nunito Sans Expanded"/>
                <a:cs typeface="Nunito Sans Expanded"/>
                <a:sym typeface="Nunito Sans Expanded"/>
              </a:rPr>
              <a:t>RETRIEVE RELEVANT DOCUMENTS: RETRIEVE RELEVANT DOCUMENTS BASED ON SIMILARITY SCORES.</a:t>
            </a:r>
          </a:p>
          <a:p>
            <a:pPr algn="l">
              <a:lnSpc>
                <a:spcPts val="2543"/>
              </a:lnSpc>
              <a:spcBef>
                <a:spcPct val="0"/>
              </a:spcBef>
            </a:pPr>
            <a:r>
              <a:rPr lang="en-US" sz="1730" spc="254" strike="noStrike">
                <a:solidFill>
                  <a:srgbClr val="211F1C"/>
                </a:solidFill>
                <a:latin typeface="Nunito Sans Expanded"/>
                <a:ea typeface="Nunito Sans Expanded"/>
                <a:cs typeface="Nunito Sans Expanded"/>
                <a:sym typeface="Nunito Sans Expanded"/>
              </a:rPr>
              <a:t>FORMAT CONTEXT: COMBINE RETRIEVED DOCUMENTS INTO A FORMATTED CONTEXT FOR LLAMA3 INPUT.</a:t>
            </a:r>
          </a:p>
          <a:p>
            <a:pPr algn="l" marL="0" indent="0" lvl="1">
              <a:lnSpc>
                <a:spcPts val="2543"/>
              </a:lnSpc>
              <a:spcBef>
                <a:spcPct val="0"/>
              </a:spcBef>
            </a:pPr>
          </a:p>
          <a:p>
            <a:pPr algn="l" marL="0" indent="0" lvl="1">
              <a:lnSpc>
                <a:spcPts val="2543"/>
              </a:lnSpc>
              <a:spcBef>
                <a:spcPct val="0"/>
              </a:spcBef>
            </a:pPr>
            <a:r>
              <a:rPr lang="en-US" sz="1730" spc="254" strike="noStrike" u="sng">
                <a:solidFill>
                  <a:srgbClr val="211F1C"/>
                </a:solidFill>
                <a:latin typeface="Nunito Sans Expanded Bold"/>
                <a:ea typeface="Nunito Sans Expanded Bold"/>
                <a:cs typeface="Nunito Sans Expanded Bold"/>
                <a:sym typeface="Nunito Sans Expanded Bold"/>
              </a:rPr>
              <a:t>LLAMA3 QUESTION ANSWERING:</a:t>
            </a:r>
          </a:p>
          <a:p>
            <a:pPr algn="l">
              <a:lnSpc>
                <a:spcPts val="2543"/>
              </a:lnSpc>
              <a:spcBef>
                <a:spcPct val="0"/>
              </a:spcBef>
            </a:pPr>
            <a:r>
              <a:rPr lang="en-US" sz="1730" spc="254" strike="noStrike">
                <a:solidFill>
                  <a:srgbClr val="211F1C"/>
                </a:solidFill>
                <a:latin typeface="Nunito Sans Expanded"/>
                <a:ea typeface="Nunito Sans Expanded"/>
                <a:cs typeface="Nunito Sans Expanded"/>
                <a:sym typeface="Nunito Sans Expanded"/>
              </a:rPr>
              <a:t>LLAMA3 INTERACTION: INTERACT WITH LLAMA3 MODEL FOR QUESTION ANSWERING.</a:t>
            </a:r>
          </a:p>
          <a:p>
            <a:pPr algn="l" marL="0" indent="0" lvl="1">
              <a:lnSpc>
                <a:spcPts val="2543"/>
              </a:lnSpc>
              <a:spcBef>
                <a:spcPct val="0"/>
              </a:spcBef>
            </a:pPr>
          </a:p>
          <a:p>
            <a:pPr algn="l" marL="0" indent="0" lvl="1">
              <a:lnSpc>
                <a:spcPts val="2543"/>
              </a:lnSpc>
              <a:spcBef>
                <a:spcPct val="0"/>
              </a:spcBef>
            </a:pPr>
            <a:r>
              <a:rPr lang="en-US" sz="1730" spc="254" strike="noStrike" u="sng">
                <a:solidFill>
                  <a:srgbClr val="211F1C"/>
                </a:solidFill>
                <a:latin typeface="Nunito Sans Expanded Bold"/>
                <a:ea typeface="Nunito Sans Expanded Bold"/>
                <a:cs typeface="Nunito Sans Expanded Bold"/>
                <a:sym typeface="Nunito Sans Expanded Bold"/>
              </a:rPr>
              <a:t>DISPLAY RESULTS:</a:t>
            </a:r>
          </a:p>
          <a:p>
            <a:pPr algn="l" marL="0" indent="0" lvl="1">
              <a:lnSpc>
                <a:spcPts val="2543"/>
              </a:lnSpc>
              <a:spcBef>
                <a:spcPct val="0"/>
              </a:spcBef>
            </a:pPr>
            <a:r>
              <a:rPr lang="en-US" sz="1730" spc="254" strike="noStrike">
                <a:solidFill>
                  <a:srgbClr val="211F1C"/>
                </a:solidFill>
                <a:latin typeface="Nunito Sans Expanded"/>
                <a:ea typeface="Nunito Sans Expanded"/>
                <a:cs typeface="Nunito Sans Expanded"/>
                <a:sym typeface="Nunito Sans Expanded"/>
              </a:rPr>
              <a:t>DISPLAY ANSWER: PRESENT THE GENERATED ANSWER OR RESPONSES TO THE USER VIA THE STREAMLIT INTERFACE.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3450040" y="378476"/>
            <a:ext cx="834980" cy="834980"/>
          </a:xfrm>
          <a:custGeom>
            <a:avLst/>
            <a:gdLst/>
            <a:ahLst/>
            <a:cxnLst/>
            <a:rect r="r" b="b" t="t" l="l"/>
            <a:pathLst>
              <a:path h="834980" w="834980">
                <a:moveTo>
                  <a:pt x="0" y="0"/>
                </a:moveTo>
                <a:lnTo>
                  <a:pt x="834979" y="0"/>
                </a:lnTo>
                <a:lnTo>
                  <a:pt x="834979" y="834979"/>
                </a:lnTo>
                <a:lnTo>
                  <a:pt x="0" y="83497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703476" y="-580404"/>
            <a:ext cx="22876567" cy="11447809"/>
            <a:chOff x="0" y="0"/>
            <a:chExt cx="30502090" cy="152637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263745" cy="15263745"/>
            </a:xfrm>
            <a:custGeom>
              <a:avLst/>
              <a:gdLst/>
              <a:ahLst/>
              <a:cxnLst/>
              <a:rect r="r" b="b" t="t" l="l"/>
              <a:pathLst>
                <a:path h="15263745" w="15263745">
                  <a:moveTo>
                    <a:pt x="0" y="0"/>
                  </a:moveTo>
                  <a:lnTo>
                    <a:pt x="15263745" y="0"/>
                  </a:lnTo>
                  <a:lnTo>
                    <a:pt x="15263745" y="15263745"/>
                  </a:lnTo>
                  <a:lnTo>
                    <a:pt x="0" y="152637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5238345" y="0"/>
              <a:ext cx="15263745" cy="15263745"/>
            </a:xfrm>
            <a:custGeom>
              <a:avLst/>
              <a:gdLst/>
              <a:ahLst/>
              <a:cxnLst/>
              <a:rect r="r" b="b" t="t" l="l"/>
              <a:pathLst>
                <a:path h="15263745" w="15263745">
                  <a:moveTo>
                    <a:pt x="0" y="0"/>
                  </a:moveTo>
                  <a:lnTo>
                    <a:pt x="15263745" y="0"/>
                  </a:lnTo>
                  <a:lnTo>
                    <a:pt x="15263745" y="15263745"/>
                  </a:lnTo>
                  <a:lnTo>
                    <a:pt x="0" y="152637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344600" y="9854615"/>
            <a:ext cx="1066053" cy="432385"/>
            <a:chOff x="0" y="0"/>
            <a:chExt cx="3070231" cy="124526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070231" cy="1245268"/>
            </a:xfrm>
            <a:custGeom>
              <a:avLst/>
              <a:gdLst/>
              <a:ahLst/>
              <a:cxnLst/>
              <a:rect r="r" b="b" t="t" l="l"/>
              <a:pathLst>
                <a:path h="1245268" w="3070231">
                  <a:moveTo>
                    <a:pt x="225129" y="0"/>
                  </a:moveTo>
                  <a:lnTo>
                    <a:pt x="2845102" y="0"/>
                  </a:lnTo>
                  <a:cubicBezTo>
                    <a:pt x="2969438" y="0"/>
                    <a:pt x="3070231" y="100794"/>
                    <a:pt x="3070231" y="225129"/>
                  </a:cubicBezTo>
                  <a:lnTo>
                    <a:pt x="3070231" y="1020139"/>
                  </a:lnTo>
                  <a:cubicBezTo>
                    <a:pt x="3070231" y="1144474"/>
                    <a:pt x="2969438" y="1245268"/>
                    <a:pt x="2845102" y="1245268"/>
                  </a:cubicBezTo>
                  <a:lnTo>
                    <a:pt x="225129" y="1245268"/>
                  </a:lnTo>
                  <a:cubicBezTo>
                    <a:pt x="100794" y="1245268"/>
                    <a:pt x="0" y="1144474"/>
                    <a:pt x="0" y="1020139"/>
                  </a:cubicBezTo>
                  <a:lnTo>
                    <a:pt x="0" y="225129"/>
                  </a:lnTo>
                  <a:cubicBezTo>
                    <a:pt x="0" y="100794"/>
                    <a:pt x="100794" y="0"/>
                    <a:pt x="225129" y="0"/>
                  </a:cubicBezTo>
                  <a:close/>
                </a:path>
              </a:pathLst>
            </a:custGeom>
            <a:solidFill>
              <a:srgbClr val="F1F1F1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3070231" cy="1283368"/>
            </a:xfrm>
            <a:prstGeom prst="rect">
              <a:avLst/>
            </a:prstGeom>
          </p:spPr>
          <p:txBody>
            <a:bodyPr anchor="ctr" rtlCol="false" tIns="12700" lIns="12700" bIns="12700" rIns="12700"/>
            <a:lstStyle/>
            <a:p>
              <a:pPr algn="ctr" marL="0" indent="0" lvl="0">
                <a:lnSpc>
                  <a:spcPts val="2116"/>
                </a:lnSpc>
                <a:spcBef>
                  <a:spcPct val="0"/>
                </a:spcBef>
              </a:pPr>
              <a:r>
                <a:rPr lang="en-US" sz="1439" spc="211">
                  <a:solidFill>
                    <a:srgbClr val="211F1C"/>
                  </a:solidFill>
                  <a:latin typeface="Nunito Sans Expanded Semi-Bold"/>
                  <a:ea typeface="Nunito Sans Expanded Semi-Bold"/>
                  <a:cs typeface="Nunito Sans Expanded Semi-Bold"/>
                  <a:sym typeface="Nunito Sans Expanded Semi-Bold"/>
                </a:rPr>
                <a:t>8/9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410652" y="2561978"/>
            <a:ext cx="8275783" cy="3372570"/>
          </a:xfrm>
          <a:custGeom>
            <a:avLst/>
            <a:gdLst/>
            <a:ahLst/>
            <a:cxnLst/>
            <a:rect r="r" b="b" t="t" l="l"/>
            <a:pathLst>
              <a:path h="3372570" w="8275783">
                <a:moveTo>
                  <a:pt x="0" y="0"/>
                </a:moveTo>
                <a:lnTo>
                  <a:pt x="8275783" y="0"/>
                </a:lnTo>
                <a:lnTo>
                  <a:pt x="8275783" y="3372571"/>
                </a:lnTo>
                <a:lnTo>
                  <a:pt x="0" y="337257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3767" t="0" r="-7277" b="-88803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976415" y="1658205"/>
            <a:ext cx="6745743" cy="4914414"/>
          </a:xfrm>
          <a:custGeom>
            <a:avLst/>
            <a:gdLst/>
            <a:ahLst/>
            <a:cxnLst/>
            <a:rect r="r" b="b" t="t" l="l"/>
            <a:pathLst>
              <a:path h="4914414" w="6745743">
                <a:moveTo>
                  <a:pt x="0" y="0"/>
                </a:moveTo>
                <a:lnTo>
                  <a:pt x="6745743" y="0"/>
                </a:lnTo>
                <a:lnTo>
                  <a:pt x="6745743" y="4914414"/>
                </a:lnTo>
                <a:lnTo>
                  <a:pt x="0" y="491441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5577" t="0" r="-22922" b="-29568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354720" y="1068528"/>
            <a:ext cx="4938387" cy="11049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74"/>
              </a:lnSpc>
              <a:spcBef>
                <a:spcPct val="0"/>
              </a:spcBef>
            </a:pPr>
            <a:r>
              <a:rPr lang="en-US" sz="8292">
                <a:solidFill>
                  <a:srgbClr val="211F1C"/>
                </a:solidFill>
                <a:latin typeface="Anton"/>
                <a:ea typeface="Anton"/>
                <a:cs typeface="Anton"/>
                <a:sym typeface="Anton"/>
              </a:rPr>
              <a:t>OUTCOME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10652" y="6664249"/>
            <a:ext cx="3639592" cy="3899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92"/>
              </a:lnSpc>
              <a:spcBef>
                <a:spcPct val="0"/>
              </a:spcBef>
            </a:pPr>
            <a:r>
              <a:rPr lang="en-US" sz="2239" spc="329">
                <a:solidFill>
                  <a:srgbClr val="211F1C"/>
                </a:solidFill>
                <a:latin typeface="Nunito Sans Expanded Semi-Bold"/>
                <a:ea typeface="Nunito Sans Expanded Semi-Bold"/>
                <a:cs typeface="Nunito Sans Expanded Semi-Bold"/>
                <a:sym typeface="Nunito Sans Expanded Semi-Bold"/>
              </a:rPr>
              <a:t>UI WITH PROMPT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10652" y="7016065"/>
            <a:ext cx="6349039" cy="1273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57"/>
              </a:lnSpc>
              <a:spcBef>
                <a:spcPct val="0"/>
              </a:spcBef>
            </a:pPr>
            <a:r>
              <a:rPr lang="en-US" sz="1739" spc="255">
                <a:solidFill>
                  <a:srgbClr val="211F1C"/>
                </a:solidFill>
                <a:latin typeface="Nunito Sans Expanded Semi-Bold"/>
                <a:ea typeface="Nunito Sans Expanded Semi-Bold"/>
                <a:cs typeface="Nunito Sans Expanded Semi-Bold"/>
                <a:sym typeface="Nunito Sans Expanded Semi-Bold"/>
              </a:rPr>
              <a:t>HERE THE INDEX TO BE SEARCHED IS ALREADY LOADED USING THE PYTHON CODE, NOW ALL WE HAVE TO DO IS ASK QUESTIONS BASED ON THE DATA.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976415" y="6849682"/>
            <a:ext cx="7620704" cy="6261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57"/>
              </a:lnSpc>
              <a:spcBef>
                <a:spcPct val="0"/>
              </a:spcBef>
            </a:pPr>
            <a:r>
              <a:rPr lang="en-US" sz="1739" spc="255">
                <a:solidFill>
                  <a:srgbClr val="211F1C"/>
                </a:solidFill>
                <a:latin typeface="Nunito Sans Expanded Semi-Bold"/>
                <a:ea typeface="Nunito Sans Expanded Semi-Bold"/>
                <a:cs typeface="Nunito Sans Expanded Semi-Bold"/>
                <a:sym typeface="Nunito Sans Expanded Semi-Bold"/>
              </a:rPr>
              <a:t>I ASKED THE RAG TO PULL JUNE DATA AND IT PULLED IT PERFECTLY!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410652" y="1138051"/>
            <a:ext cx="834980" cy="834980"/>
          </a:xfrm>
          <a:custGeom>
            <a:avLst/>
            <a:gdLst/>
            <a:ahLst/>
            <a:cxnLst/>
            <a:rect r="r" b="b" t="t" l="l"/>
            <a:pathLst>
              <a:path h="834980" w="834980">
                <a:moveTo>
                  <a:pt x="0" y="0"/>
                </a:moveTo>
                <a:lnTo>
                  <a:pt x="834980" y="0"/>
                </a:lnTo>
                <a:lnTo>
                  <a:pt x="834980" y="834980"/>
                </a:lnTo>
                <a:lnTo>
                  <a:pt x="0" y="83498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589537" y="-580404"/>
            <a:ext cx="22876567" cy="11447809"/>
            <a:chOff x="0" y="0"/>
            <a:chExt cx="30502090" cy="152637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263745" cy="15263745"/>
            </a:xfrm>
            <a:custGeom>
              <a:avLst/>
              <a:gdLst/>
              <a:ahLst/>
              <a:cxnLst/>
              <a:rect r="r" b="b" t="t" l="l"/>
              <a:pathLst>
                <a:path h="15263745" w="15263745">
                  <a:moveTo>
                    <a:pt x="0" y="0"/>
                  </a:moveTo>
                  <a:lnTo>
                    <a:pt x="15263745" y="0"/>
                  </a:lnTo>
                  <a:lnTo>
                    <a:pt x="15263745" y="15263745"/>
                  </a:lnTo>
                  <a:lnTo>
                    <a:pt x="0" y="152637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5238345" y="0"/>
              <a:ext cx="15263745" cy="15263745"/>
            </a:xfrm>
            <a:custGeom>
              <a:avLst/>
              <a:gdLst/>
              <a:ahLst/>
              <a:cxnLst/>
              <a:rect r="r" b="b" t="t" l="l"/>
              <a:pathLst>
                <a:path h="15263745" w="15263745">
                  <a:moveTo>
                    <a:pt x="0" y="0"/>
                  </a:moveTo>
                  <a:lnTo>
                    <a:pt x="15263745" y="0"/>
                  </a:lnTo>
                  <a:lnTo>
                    <a:pt x="15263745" y="15263745"/>
                  </a:lnTo>
                  <a:lnTo>
                    <a:pt x="0" y="152637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347731" y="9854615"/>
            <a:ext cx="1066053" cy="432385"/>
            <a:chOff x="0" y="0"/>
            <a:chExt cx="3070231" cy="124526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070231" cy="1245268"/>
            </a:xfrm>
            <a:custGeom>
              <a:avLst/>
              <a:gdLst/>
              <a:ahLst/>
              <a:cxnLst/>
              <a:rect r="r" b="b" t="t" l="l"/>
              <a:pathLst>
                <a:path h="1245268" w="3070231">
                  <a:moveTo>
                    <a:pt x="225129" y="0"/>
                  </a:moveTo>
                  <a:lnTo>
                    <a:pt x="2845102" y="0"/>
                  </a:lnTo>
                  <a:cubicBezTo>
                    <a:pt x="2969438" y="0"/>
                    <a:pt x="3070231" y="100794"/>
                    <a:pt x="3070231" y="225129"/>
                  </a:cubicBezTo>
                  <a:lnTo>
                    <a:pt x="3070231" y="1020139"/>
                  </a:lnTo>
                  <a:cubicBezTo>
                    <a:pt x="3070231" y="1144474"/>
                    <a:pt x="2969438" y="1245268"/>
                    <a:pt x="2845102" y="1245268"/>
                  </a:cubicBezTo>
                  <a:lnTo>
                    <a:pt x="225129" y="1245268"/>
                  </a:lnTo>
                  <a:cubicBezTo>
                    <a:pt x="100794" y="1245268"/>
                    <a:pt x="0" y="1144474"/>
                    <a:pt x="0" y="1020139"/>
                  </a:cubicBezTo>
                  <a:lnTo>
                    <a:pt x="0" y="225129"/>
                  </a:lnTo>
                  <a:cubicBezTo>
                    <a:pt x="0" y="100794"/>
                    <a:pt x="100794" y="0"/>
                    <a:pt x="225129" y="0"/>
                  </a:cubicBezTo>
                  <a:close/>
                </a:path>
              </a:pathLst>
            </a:custGeom>
            <a:solidFill>
              <a:srgbClr val="F1F1F1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3070231" cy="1283368"/>
            </a:xfrm>
            <a:prstGeom prst="rect">
              <a:avLst/>
            </a:prstGeom>
          </p:spPr>
          <p:txBody>
            <a:bodyPr anchor="ctr" rtlCol="false" tIns="12700" lIns="12700" bIns="12700" rIns="12700"/>
            <a:lstStyle/>
            <a:p>
              <a:pPr algn="ctr" marL="0" indent="0" lvl="0">
                <a:lnSpc>
                  <a:spcPts val="2116"/>
                </a:lnSpc>
                <a:spcBef>
                  <a:spcPct val="0"/>
                </a:spcBef>
              </a:pPr>
              <a:r>
                <a:rPr lang="en-US" sz="1439" spc="211">
                  <a:solidFill>
                    <a:srgbClr val="211F1C"/>
                  </a:solidFill>
                  <a:latin typeface="Nunito Sans Expanded Semi-Bold"/>
                  <a:ea typeface="Nunito Sans Expanded Semi-Bold"/>
                  <a:cs typeface="Nunito Sans Expanded Semi-Bold"/>
                  <a:sym typeface="Nunito Sans Expanded Semi-Bold"/>
                </a:rPr>
                <a:t>9/9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6484350" y="227878"/>
            <a:ext cx="4717050" cy="4717050"/>
          </a:xfrm>
          <a:custGeom>
            <a:avLst/>
            <a:gdLst/>
            <a:ahLst/>
            <a:cxnLst/>
            <a:rect r="r" b="b" t="t" l="l"/>
            <a:pathLst>
              <a:path h="4717050" w="4717050">
                <a:moveTo>
                  <a:pt x="0" y="0"/>
                </a:moveTo>
                <a:lnTo>
                  <a:pt x="4717050" y="0"/>
                </a:lnTo>
                <a:lnTo>
                  <a:pt x="4717050" y="4717050"/>
                </a:lnTo>
                <a:lnTo>
                  <a:pt x="0" y="47170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9" id="9">
            <a:hlinkClick r:id="rId7" tooltip="http://www.youtube.com/@MervinPraison"/>
          </p:cNvPr>
          <p:cNvSpPr/>
          <p:nvPr/>
        </p:nvSpPr>
        <p:spPr>
          <a:xfrm flipH="false" flipV="false" rot="0">
            <a:off x="17129524" y="8441241"/>
            <a:ext cx="476885" cy="476885"/>
          </a:xfrm>
          <a:custGeom>
            <a:avLst/>
            <a:gdLst/>
            <a:ahLst/>
            <a:cxnLst/>
            <a:rect r="r" b="b" t="t" l="l"/>
            <a:pathLst>
              <a:path h="476885" w="476885">
                <a:moveTo>
                  <a:pt x="0" y="0"/>
                </a:moveTo>
                <a:lnTo>
                  <a:pt x="476885" y="0"/>
                </a:lnTo>
                <a:lnTo>
                  <a:pt x="476885" y="476885"/>
                </a:lnTo>
                <a:lnTo>
                  <a:pt x="0" y="47688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>
            <a:hlinkClick r:id="rId8" tooltip="http://www.youtube.com/@TotalTechnologyZonne"/>
          </p:cNvPr>
          <p:cNvSpPr/>
          <p:nvPr/>
        </p:nvSpPr>
        <p:spPr>
          <a:xfrm flipH="false" flipV="false" rot="0">
            <a:off x="16533181" y="8441241"/>
            <a:ext cx="476885" cy="476885"/>
          </a:xfrm>
          <a:custGeom>
            <a:avLst/>
            <a:gdLst/>
            <a:ahLst/>
            <a:cxnLst/>
            <a:rect r="r" b="b" t="t" l="l"/>
            <a:pathLst>
              <a:path h="476885" w="476885">
                <a:moveTo>
                  <a:pt x="0" y="0"/>
                </a:moveTo>
                <a:lnTo>
                  <a:pt x="476885" y="0"/>
                </a:lnTo>
                <a:lnTo>
                  <a:pt x="476885" y="476885"/>
                </a:lnTo>
                <a:lnTo>
                  <a:pt x="0" y="47688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>
            <a:hlinkClick r:id="rId11" tooltip="https://lightning.ai/lightning-ai/studios/rag-using-llama-3-by-meta-ai?utm_source=akshay&amp;tab=overview"/>
          </p:cNvPr>
          <p:cNvSpPr/>
          <p:nvPr/>
        </p:nvSpPr>
        <p:spPr>
          <a:xfrm flipH="false" flipV="false" rot="0">
            <a:off x="15893319" y="8441241"/>
            <a:ext cx="516037" cy="516037"/>
          </a:xfrm>
          <a:custGeom>
            <a:avLst/>
            <a:gdLst/>
            <a:ahLst/>
            <a:cxnLst/>
            <a:rect r="r" b="b" t="t" l="l"/>
            <a:pathLst>
              <a:path h="516037" w="516037">
                <a:moveTo>
                  <a:pt x="0" y="0"/>
                </a:moveTo>
                <a:lnTo>
                  <a:pt x="516037" y="0"/>
                </a:lnTo>
                <a:lnTo>
                  <a:pt x="516037" y="516037"/>
                </a:lnTo>
                <a:lnTo>
                  <a:pt x="0" y="51603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123912" y="2155947"/>
            <a:ext cx="13437926" cy="15629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748"/>
              </a:lnSpc>
              <a:spcBef>
                <a:spcPct val="0"/>
              </a:spcBef>
            </a:pPr>
            <a:r>
              <a:rPr lang="en-US" sz="11632" strike="noStrike" u="none">
                <a:solidFill>
                  <a:srgbClr val="211F1C"/>
                </a:solidFill>
                <a:latin typeface="Anton"/>
                <a:ea typeface="Anton"/>
                <a:cs typeface="Anton"/>
                <a:sym typeface="Anton"/>
              </a:rPr>
              <a:t>THANK YOU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679645" y="4906828"/>
            <a:ext cx="8928711" cy="1273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57"/>
              </a:lnSpc>
              <a:spcBef>
                <a:spcPct val="0"/>
              </a:spcBef>
            </a:pPr>
            <a:r>
              <a:rPr lang="en-US" sz="1739" spc="255">
                <a:solidFill>
                  <a:srgbClr val="211F1C"/>
                </a:solidFill>
                <a:latin typeface="Nunito Sans Expanded Semi-Bold"/>
                <a:ea typeface="Nunito Sans Expanded Semi-Bold"/>
                <a:cs typeface="Nunito Sans Expanded Semi-Bold"/>
                <a:sym typeface="Nunito Sans Expanded Semi-Bold"/>
              </a:rPr>
              <a:t>THE PROJECT WAS DONE IN A PERIOD OF 2 WEEKS, FROM SCRATCH BY ME(AN AI &amp; ML STUDENT), WITH NO PRIOR KNOWLEDGE, IT WAS FUN AND CHALLENGING TO ACCOMPLISH THIS.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354104" y="6403315"/>
            <a:ext cx="9579792" cy="905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10"/>
              </a:lnSpc>
              <a:spcBef>
                <a:spcPct val="0"/>
              </a:spcBef>
            </a:pPr>
            <a:r>
              <a:rPr lang="en-US" sz="1639" spc="241">
                <a:solidFill>
                  <a:srgbClr val="211F1C"/>
                </a:solidFill>
                <a:latin typeface="Nunito Sans Expanded Semi-Bold"/>
                <a:ea typeface="Nunito Sans Expanded Semi-Bold"/>
                <a:cs typeface="Nunito Sans Expanded Semi-Bold"/>
                <a:sym typeface="Nunito Sans Expanded Semi-Bold"/>
              </a:rPr>
              <a:t>I WILL LINK BELOW THE RESOURCES AND YOUTUBE CHANNELS THAT  HELPED ME LEARN AND COMPLETE THE PROJECT.</a:t>
            </a:r>
          </a:p>
        </p:txBody>
      </p:sp>
      <p:sp>
        <p:nvSpPr>
          <p:cNvPr name="Freeform 15" id="15">
            <a:hlinkClick r:id="rId12" tooltip="https://www.elastic.co/search-labs/blog/elasticsearch-rag-with-llama3-opensource-and-elastic#elasticsearch-setup"/>
          </p:cNvPr>
          <p:cNvSpPr/>
          <p:nvPr/>
        </p:nvSpPr>
        <p:spPr>
          <a:xfrm flipH="false" flipV="false" rot="0">
            <a:off x="15253457" y="8421665"/>
            <a:ext cx="516037" cy="516037"/>
          </a:xfrm>
          <a:custGeom>
            <a:avLst/>
            <a:gdLst/>
            <a:ahLst/>
            <a:cxnLst/>
            <a:rect r="r" b="b" t="t" l="l"/>
            <a:pathLst>
              <a:path h="516037" w="516037">
                <a:moveTo>
                  <a:pt x="0" y="0"/>
                </a:moveTo>
                <a:lnTo>
                  <a:pt x="516037" y="0"/>
                </a:lnTo>
                <a:lnTo>
                  <a:pt x="516037" y="516037"/>
                </a:lnTo>
                <a:lnTo>
                  <a:pt x="0" y="51603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DAGKT62yf44</dc:identifier>
  <dcterms:modified xsi:type="dcterms:W3CDTF">2011-08-01T06:04:30Z</dcterms:modified>
  <cp:revision>1</cp:revision>
  <dc:title>ElasticRAG</dc:title>
</cp:coreProperties>
</file>