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1" r:id="rId4"/>
    <p:sldId id="260" r:id="rId5"/>
    <p:sldId id="280" r:id="rId6"/>
    <p:sldId id="262" r:id="rId7"/>
    <p:sldId id="282" r:id="rId8"/>
    <p:sldId id="263" r:id="rId9"/>
    <p:sldId id="283" r:id="rId10"/>
    <p:sldId id="265" r:id="rId11"/>
    <p:sldId id="264" r:id="rId12"/>
    <p:sldId id="277" r:id="rId13"/>
    <p:sldId id="273" r:id="rId14"/>
    <p:sldId id="278" r:id="rId15"/>
    <p:sldId id="267" r:id="rId16"/>
    <p:sldId id="269" r:id="rId17"/>
    <p:sldId id="270" r:id="rId18"/>
    <p:sldId id="271" r:id="rId19"/>
    <p:sldId id="272" r:id="rId20"/>
    <p:sldId id="274" r:id="rId21"/>
    <p:sldId id="281" r:id="rId22"/>
    <p:sldId id="275" r:id="rId23"/>
    <p:sldId id="276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D536B80-A26B-4B89-A8C7-AC74CEAEF3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F0460D4-B7FA-4CF9-B4E2-FA9E0434E5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6F753E3-6491-4435-AA99-AD76B31430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846A58F-A8D5-4DCC-9AF5-2A6AF9F331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A9BF7C3-B3AB-4A11-9969-CEE68BD0DE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713875B3-4435-471E-BDC5-BDE1306BB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0AFE46-0376-4348-8A21-F0B045A082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AFF5A2-FBAD-4694-82C6-3457C5479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5513" y="3803650"/>
            <a:ext cx="6697662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EE2F43E-B914-42FC-B353-5C9F48B829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95513" y="4595813"/>
            <a:ext cx="6697662" cy="561975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BBB-11DF-40DA-9FCE-EE818FA0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4F475-D0AD-4E9D-8510-B6A124D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6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C34F-147F-4242-B304-BD48EDC61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50075" y="617538"/>
            <a:ext cx="1943100" cy="5764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429E-7C6F-4B78-A920-060E4220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617538"/>
            <a:ext cx="5681662" cy="5764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8D21-67BE-42C3-8330-E0BB7529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CAE2-432B-49F4-8EAC-600BFD69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8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B9E6-EEF7-4637-A1E0-F89D3199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00AB-87A4-4DDF-A711-0C39AB4A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52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73E-FCF6-4DA2-B1B4-BF4C250B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94CA-23A7-46F8-A9EF-E3702ABA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412875"/>
            <a:ext cx="3811587" cy="4968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6EA9-8EB7-443B-85A6-09FB80A3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412875"/>
            <a:ext cx="3813175" cy="4968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31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F774-5143-4B99-8C1B-001890BA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F578-E001-4574-8033-43173B6C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6644-5081-4B7D-A885-01DE63FB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D0EDD-3979-47F1-B33F-78694B96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B8864-3586-4A3E-8C70-B7040B23B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5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E8A-45BB-447E-98C4-73045668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2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5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BF93-CD29-40E0-9828-49266953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244B-9494-4CFC-9C39-AD582068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014-A8A7-4B7A-A6CA-69BE4CA3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8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AA6-77BD-43DA-973B-0086F35B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5C937-1D1D-4BA5-8000-A4C1EAD0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715DE-DCD6-4269-B8B3-00E29375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1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E3ED25-DECD-40F9-B9DF-000BB93B8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617538"/>
            <a:ext cx="68405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57C699-1623-4556-A3C7-71653B374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12875"/>
            <a:ext cx="77771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9CABCE-13CA-434A-91E9-B7BC104E9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19400" y="3733800"/>
            <a:ext cx="6127750" cy="720725"/>
          </a:xfrm>
          <a:noFill/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Data mining on a Mushroom Dataset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59EE58B-2A4D-4A0D-AF53-67086C848E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47925" y="4579938"/>
            <a:ext cx="6300788" cy="43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/>
              <a:t>Madhurima</a:t>
            </a:r>
            <a:r>
              <a:rPr lang="en-US" altLang="en-US" dirty="0"/>
              <a:t> Bhattacharyya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Prithi</a:t>
            </a:r>
            <a:r>
              <a:rPr lang="en-US" altLang="en-US" dirty="0"/>
              <a:t> Dominic Savio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E4790A-43DA-4530-8DB2-7293FE986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" r="620" b="-2"/>
          <a:stretch/>
        </p:blipFill>
        <p:spPr>
          <a:xfrm>
            <a:off x="-3241" y="10"/>
            <a:ext cx="9032240" cy="6857990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4512879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3337139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887" y="1178576"/>
            <a:ext cx="3153102" cy="13427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900" dirty="0"/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A25F-7C77-4282-8702-2D74AFE4B907}"/>
              </a:ext>
            </a:extLst>
          </p:cNvPr>
          <p:cNvSpPr txBox="1"/>
          <p:nvPr/>
        </p:nvSpPr>
        <p:spPr>
          <a:xfrm>
            <a:off x="946258" y="2349035"/>
            <a:ext cx="262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Odor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Less than 50% cut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7D457-8D76-48BE-8A4F-CFFED7D99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3" b="911"/>
          <a:stretch/>
        </p:blipFill>
        <p:spPr>
          <a:xfrm>
            <a:off x="0" y="55880"/>
            <a:ext cx="9144000" cy="6771640"/>
          </a:xfrm>
          <a:prstGeom prst="rect">
            <a:avLst/>
          </a:prstGeom>
        </p:spPr>
      </p:pic>
      <p:sp>
        <p:nvSpPr>
          <p:cNvPr id="11469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4512879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4697" name="Straight Connector 7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3337139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98175"/>
            <a:ext cx="3153102" cy="13427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900" dirty="0"/>
              <a:t>Data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D5171-7C27-4E8E-B26A-43731C9B2D24}"/>
              </a:ext>
            </a:extLst>
          </p:cNvPr>
          <p:cNvSpPr txBox="1"/>
          <p:nvPr/>
        </p:nvSpPr>
        <p:spPr>
          <a:xfrm>
            <a:off x="1001768" y="217672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More than 50% cut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A2129A-5B51-4121-82B1-4569E7CD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" r="2342"/>
          <a:stretch/>
        </p:blipFill>
        <p:spPr>
          <a:xfrm>
            <a:off x="141889" y="-11422"/>
            <a:ext cx="8860221" cy="6857990"/>
          </a:xfrm>
          <a:prstGeom prst="rect">
            <a:avLst/>
          </a:prstGeom>
        </p:spPr>
      </p:pic>
      <p:sp>
        <p:nvSpPr>
          <p:cNvPr id="11469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4512879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4696" name="Straight Connector 7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3337139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110" y="1061491"/>
            <a:ext cx="3153102" cy="13427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900" dirty="0"/>
              <a:t>Data Visualization</a:t>
            </a:r>
            <a:br>
              <a:rPr lang="en-US" altLang="en-US" sz="2900" dirty="0"/>
            </a:br>
            <a:endParaRPr lang="en-US" altLang="en-US" sz="2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3860-B2FD-4176-A0A6-14C4C8CDAF22}"/>
              </a:ext>
            </a:extLst>
          </p:cNvPr>
          <p:cNvSpPr txBox="1"/>
          <p:nvPr/>
        </p:nvSpPr>
        <p:spPr>
          <a:xfrm>
            <a:off x="1045013" y="2115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Gill Spacing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100% cut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Modeling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9917" y="1295400"/>
            <a:ext cx="7104063" cy="5761038"/>
          </a:xfrm>
        </p:spPr>
        <p:txBody>
          <a:bodyPr/>
          <a:lstStyle/>
          <a:p>
            <a:r>
              <a:rPr lang="en-US" altLang="en-US" dirty="0"/>
              <a:t>Divide dataset intro training and testing dataset</a:t>
            </a:r>
          </a:p>
          <a:p>
            <a:endParaRPr lang="en-US" altLang="en-US" dirty="0"/>
          </a:p>
          <a:p>
            <a:r>
              <a:rPr lang="en-US" altLang="en-US" dirty="0"/>
              <a:t>Training dataset has 70% of the data </a:t>
            </a:r>
          </a:p>
          <a:p>
            <a:endParaRPr lang="en-US" altLang="en-US" dirty="0"/>
          </a:p>
          <a:p>
            <a:r>
              <a:rPr lang="en-US" altLang="en-US" dirty="0"/>
              <a:t>Testing dataset has 30% of the data</a:t>
            </a:r>
          </a:p>
        </p:txBody>
      </p:sp>
    </p:spTree>
    <p:extLst>
      <p:ext uri="{BB962C8B-B14F-4D97-AF65-F5344CB8AC3E}">
        <p14:creationId xmlns:p14="http://schemas.microsoft.com/office/powerpoint/2010/main" val="287049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Modeling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0870" y="1219200"/>
            <a:ext cx="7104063" cy="57610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following models were built:</a:t>
            </a:r>
          </a:p>
          <a:p>
            <a:r>
              <a:rPr lang="en-US" altLang="en-US" dirty="0"/>
              <a:t>Bayes Logistic Regression</a:t>
            </a:r>
          </a:p>
          <a:p>
            <a:r>
              <a:rPr lang="en-US" altLang="en-US" dirty="0"/>
              <a:t>Random Forest</a:t>
            </a:r>
          </a:p>
          <a:p>
            <a:r>
              <a:rPr lang="en-US" altLang="en-US" dirty="0"/>
              <a:t>Boosting</a:t>
            </a:r>
          </a:p>
          <a:p>
            <a:r>
              <a:rPr lang="en-US" altLang="en-US" dirty="0"/>
              <a:t>Decision Tree</a:t>
            </a:r>
          </a:p>
          <a:p>
            <a:r>
              <a:rPr lang="en-US" alt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46591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68243-5DE4-42C7-99ED-A178959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9" y="1245863"/>
            <a:ext cx="3786904" cy="27822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33F9FE-BD12-4B71-B771-EFAFE8AA1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6" r="11953" b="4293"/>
          <a:stretch/>
        </p:blipFill>
        <p:spPr>
          <a:xfrm>
            <a:off x="5052296" y="1250943"/>
            <a:ext cx="3786904" cy="2716536"/>
          </a:xfrm>
          <a:prstGeom prst="rect">
            <a:avLst/>
          </a:prstGeom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Bayes Logistic Regression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5BD3A-63F6-45B2-ACF9-09999B37A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96" y="3861069"/>
            <a:ext cx="4263855" cy="27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8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C9B7A-848B-47E5-8DC1-692917D7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63" y="4099786"/>
            <a:ext cx="4195835" cy="2793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B2BCD-22D6-4315-9376-F199D68CA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" t="-1" b="2668"/>
          <a:stretch/>
        </p:blipFill>
        <p:spPr>
          <a:xfrm>
            <a:off x="756921" y="1191645"/>
            <a:ext cx="3809999" cy="2793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2AC83-1288-4087-85B3-90967E584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3" r="11530" b="3929"/>
          <a:stretch/>
        </p:blipFill>
        <p:spPr>
          <a:xfrm>
            <a:off x="4743837" y="1192937"/>
            <a:ext cx="3982898" cy="2793774"/>
          </a:xfrm>
          <a:prstGeom prst="rect">
            <a:avLst/>
          </a:prstGeom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Random Forest Model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53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Boosting Model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7EA05-21FE-456A-8503-D30887E6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64994"/>
            <a:ext cx="4371975" cy="2804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E9DAF-2581-4F4F-9375-3E7C1887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64" y="1212341"/>
            <a:ext cx="3733800" cy="2694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1B777-1B06-49B7-80F5-5645B88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81" y="1212341"/>
            <a:ext cx="3605212" cy="26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7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6C371-AE70-49C8-B2C9-FD91CFAE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45" y="3799689"/>
            <a:ext cx="4067175" cy="2945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08675A-C632-4A87-A476-F3F98C8C8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5" b="3116"/>
          <a:stretch/>
        </p:blipFill>
        <p:spPr>
          <a:xfrm>
            <a:off x="447677" y="1086249"/>
            <a:ext cx="3886200" cy="2771140"/>
          </a:xfrm>
          <a:prstGeom prst="rect">
            <a:avLst/>
          </a:prstGeom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Decision Tree Model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05AD6-8894-4492-BCBF-F155EB38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72" y="1086249"/>
            <a:ext cx="4067176" cy="29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ECBFA-7194-4317-9CF2-FC0D081F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" y="1100250"/>
            <a:ext cx="3689659" cy="2866615"/>
          </a:xfrm>
          <a:prstGeom prst="rect">
            <a:avLst/>
          </a:prstGeom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0550" y="457200"/>
            <a:ext cx="7092950" cy="647700"/>
          </a:xfrm>
        </p:spPr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DA627-EB22-4388-963E-9B5830EB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62215"/>
            <a:ext cx="3848100" cy="2875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C3D02-F02E-49A5-90C8-C148F818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14" y="1100250"/>
            <a:ext cx="3848100" cy="28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Business Objective</a:t>
            </a:r>
          </a:p>
          <a:p>
            <a:r>
              <a:rPr lang="en-US" altLang="en-US" dirty="0"/>
              <a:t>Mushroom Dataset</a:t>
            </a:r>
          </a:p>
          <a:p>
            <a:r>
              <a:rPr lang="en-US" altLang="en-US" dirty="0"/>
              <a:t>Exploring Data</a:t>
            </a:r>
          </a:p>
          <a:p>
            <a:r>
              <a:rPr lang="en-US" altLang="en-US" dirty="0"/>
              <a:t>Data Visualization</a:t>
            </a:r>
          </a:p>
          <a:p>
            <a:r>
              <a:rPr lang="en-US" altLang="en-US" dirty="0"/>
              <a:t>Modeling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2EF7-933E-4D21-A5DB-6632228A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963342"/>
            <a:ext cx="6840537" cy="508000"/>
          </a:xfrm>
        </p:spPr>
        <p:txBody>
          <a:bodyPr/>
          <a:lstStyle/>
          <a:p>
            <a:r>
              <a:rPr lang="en-US" dirty="0"/>
              <a:t>Summarized Metrics for the Mushroom Dataset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170B8-4649-4538-A0BC-49B250BD2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9" r="17286"/>
          <a:stretch/>
        </p:blipFill>
        <p:spPr>
          <a:xfrm>
            <a:off x="936308" y="1256917"/>
            <a:ext cx="3046413" cy="273888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1A318-3B56-4970-B9BC-A774837A5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" r="6857"/>
          <a:stretch/>
        </p:blipFill>
        <p:spPr>
          <a:xfrm>
            <a:off x="5181600" y="1221357"/>
            <a:ext cx="3046413" cy="273888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3C01D-908F-41E6-AFE6-7D5C5F3A6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9"/>
          <a:stretch/>
        </p:blipFill>
        <p:spPr>
          <a:xfrm>
            <a:off x="3257144" y="4060747"/>
            <a:ext cx="3276600" cy="273888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6151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E42E9-46A0-4DC9-829A-CFF151CA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3859"/>
            <a:ext cx="6858000" cy="4630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072EF7-933E-4D21-A5DB-6632228A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963342"/>
            <a:ext cx="6840537" cy="508000"/>
          </a:xfrm>
        </p:spPr>
        <p:txBody>
          <a:bodyPr/>
          <a:lstStyle/>
          <a:p>
            <a:r>
              <a:rPr lang="en-US" dirty="0"/>
              <a:t>Summarized Metrics for the Mushroom Dataset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0672-42C2-47D9-951E-5CDB2EA06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9"/>
          <a:stretch/>
        </p:blipFill>
        <p:spPr>
          <a:xfrm>
            <a:off x="5105401" y="3733800"/>
            <a:ext cx="3336692" cy="247064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4303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Best Model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663" y="1752600"/>
            <a:ext cx="7104063" cy="2673350"/>
          </a:xfrm>
        </p:spPr>
        <p:txBody>
          <a:bodyPr/>
          <a:lstStyle/>
          <a:p>
            <a:r>
              <a:rPr lang="en-US" altLang="en-US" dirty="0"/>
              <a:t>Our best model is Random Forest </a:t>
            </a:r>
          </a:p>
          <a:p>
            <a:r>
              <a:rPr lang="en-US" altLang="en-US" dirty="0"/>
              <a:t>Highest Accuracy </a:t>
            </a:r>
          </a:p>
          <a:p>
            <a:r>
              <a:rPr lang="en-US" altLang="en-US" dirty="0"/>
              <a:t>High Value of AUC from the ROC Curve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18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9CABCE-13CA-434A-91E9-B7BC104E9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133600"/>
            <a:ext cx="6127750" cy="2244725"/>
          </a:xfrm>
          <a:noFill/>
        </p:spPr>
        <p:txBody>
          <a:bodyPr/>
          <a:lstStyle/>
          <a:p>
            <a:r>
              <a:rPr lang="en-US" altLang="en-US" sz="4400" dirty="0">
                <a:latin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66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r>
              <a:rPr lang="en-US" altLang="en-US" dirty="0"/>
              <a:t>Company X is mushroom wholesale company</a:t>
            </a:r>
          </a:p>
          <a:p>
            <a:r>
              <a:rPr lang="en-US" altLang="en-US" dirty="0"/>
              <a:t>Dealing with large quantity of mushrooms</a:t>
            </a:r>
          </a:p>
          <a:p>
            <a:r>
              <a:rPr lang="en-US" altLang="en-US" dirty="0"/>
              <a:t>Being a fungi, it can be poisonous.</a:t>
            </a:r>
          </a:p>
          <a:p>
            <a:r>
              <a:rPr lang="en-US" altLang="en-US" dirty="0"/>
              <a:t>Need to separate edible mushrooms from the poisonous ones</a:t>
            </a:r>
          </a:p>
        </p:txBody>
      </p:sp>
    </p:spTree>
    <p:extLst>
      <p:ext uri="{BB962C8B-B14F-4D97-AF65-F5344CB8AC3E}">
        <p14:creationId xmlns:p14="http://schemas.microsoft.com/office/powerpoint/2010/main" val="11405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Objective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2292350"/>
          </a:xfrm>
        </p:spPr>
        <p:txBody>
          <a:bodyPr/>
          <a:lstStyle/>
          <a:p>
            <a:r>
              <a:rPr lang="en-US" altLang="en-US" dirty="0"/>
              <a:t>Optimize the process of distinguishing edible mushrooms from the poisonous ones</a:t>
            </a:r>
          </a:p>
          <a:p>
            <a:r>
              <a:rPr lang="en-US" altLang="en-US" dirty="0"/>
              <a:t>Cut down the time and resource required to identify mushrooms</a:t>
            </a:r>
          </a:p>
        </p:txBody>
      </p:sp>
    </p:spTree>
    <p:extLst>
      <p:ext uri="{BB962C8B-B14F-4D97-AF65-F5344CB8AC3E}">
        <p14:creationId xmlns:p14="http://schemas.microsoft.com/office/powerpoint/2010/main" val="42259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ack&#10;&#10;Description generated with high confidence">
            <a:extLst>
              <a:ext uri="{FF2B5EF4-FFF2-40B4-BE49-F238E27FC236}">
                <a16:creationId xmlns:a16="http://schemas.microsoft.com/office/drawing/2014/main" id="{AD0A6DA0-A7F3-416B-94B7-632DC301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4"/>
          <a:stretch/>
        </p:blipFill>
        <p:spPr>
          <a:xfrm>
            <a:off x="0" y="0"/>
            <a:ext cx="9143979" cy="6857990"/>
          </a:xfrm>
          <a:prstGeom prst="rect">
            <a:avLst/>
          </a:prstGeom>
        </p:spPr>
      </p:pic>
      <p:sp>
        <p:nvSpPr>
          <p:cNvPr id="7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4512879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3337139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4BBB3D2-0148-40B5-9D75-E02C3A6DE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480" y="904360"/>
            <a:ext cx="3153102" cy="1342754"/>
          </a:xfrm>
        </p:spPr>
        <p:txBody>
          <a:bodyPr>
            <a:normAutofit/>
          </a:bodyPr>
          <a:lstStyle/>
          <a:p>
            <a:pPr algn="ctr"/>
            <a:r>
              <a:rPr lang="en-US" altLang="en-US" sz="3100" dirty="0">
                <a:latin typeface="Tahoma" panose="020B0604030504040204" pitchFamily="34" charset="0"/>
              </a:rPr>
              <a:t>Mushroom Dataset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BA28E9D-7C8F-4546-87A0-E6C0C64D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10000"/>
            <a:ext cx="3956531" cy="297934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Response Variable : Class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Edible (e) or poisonous (p)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Predictor Variables : 22 attributes and 8124 rows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18 visual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4 non-visual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Habitat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Population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Bruises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Odor</a:t>
            </a:r>
          </a:p>
        </p:txBody>
      </p:sp>
    </p:spTree>
    <p:extLst>
      <p:ext uri="{BB962C8B-B14F-4D97-AF65-F5344CB8AC3E}">
        <p14:creationId xmlns:p14="http://schemas.microsoft.com/office/powerpoint/2010/main" val="240296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Exploring Data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r>
              <a:rPr lang="en-US" altLang="en-US" dirty="0"/>
              <a:t>Dataset contains only categorical values</a:t>
            </a:r>
          </a:p>
          <a:p>
            <a:r>
              <a:rPr lang="en-US" altLang="en-US" dirty="0"/>
              <a:t>For example:</a:t>
            </a:r>
          </a:p>
          <a:p>
            <a:pPr lvl="1"/>
            <a:r>
              <a:rPr lang="en-US" dirty="0"/>
              <a:t>Visual attribute</a:t>
            </a:r>
          </a:p>
          <a:p>
            <a:pPr lvl="2"/>
            <a:r>
              <a:rPr lang="en-US" b="0" dirty="0"/>
              <a:t>Attribute stalk-shape has 2 factors; enlarging=e, tapering=t</a:t>
            </a:r>
          </a:p>
          <a:p>
            <a:pPr lvl="1"/>
            <a:r>
              <a:rPr lang="en-US" altLang="en-US" dirty="0"/>
              <a:t>Non visual attribute</a:t>
            </a:r>
          </a:p>
          <a:p>
            <a:pPr lvl="2"/>
            <a:r>
              <a:rPr lang="en-US" dirty="0"/>
              <a:t>Habitat has 7 factors; grasses=g, leaves=l, meadows=m, paths=p, urban=u, waste=w, woods=d</a:t>
            </a:r>
          </a:p>
        </p:txBody>
      </p:sp>
    </p:spTree>
    <p:extLst>
      <p:ext uri="{BB962C8B-B14F-4D97-AF65-F5344CB8AC3E}">
        <p14:creationId xmlns:p14="http://schemas.microsoft.com/office/powerpoint/2010/main" val="18548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Exploring Data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r>
              <a:rPr lang="en-US" altLang="en-US" b="0" dirty="0" err="1"/>
              <a:t>Stalk.root</a:t>
            </a:r>
            <a:r>
              <a:rPr lang="en-US" altLang="en-US" b="0" dirty="0"/>
              <a:t> had</a:t>
            </a:r>
          </a:p>
          <a:p>
            <a:pPr lvl="1"/>
            <a:r>
              <a:rPr lang="en-US" altLang="en-US" b="0" dirty="0"/>
              <a:t>6 factors: bulbous=b, club=c, cup=u, equal=e, rhizomorphs=z, rooted=r, </a:t>
            </a:r>
            <a:r>
              <a:rPr lang="en-US" altLang="en-US" dirty="0"/>
              <a:t>missing=?</a:t>
            </a:r>
          </a:p>
          <a:p>
            <a:r>
              <a:rPr lang="en-US" altLang="en-US" dirty="0"/>
              <a:t>Removed rows having ‘?’ </a:t>
            </a:r>
          </a:p>
          <a:p>
            <a:r>
              <a:rPr lang="en-US" altLang="en-US" dirty="0"/>
              <a:t>Number of rows reduced from 8124 to  5644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3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9CABCE-13CA-434A-91E9-B7BC104E9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67200" y="228600"/>
            <a:ext cx="4679950" cy="4191000"/>
          </a:xfrm>
          <a:noFill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ahoma" panose="020B0604030504040204" pitchFamily="34" charset="0"/>
              </a:rPr>
              <a:t>Response variable is Edible or Poisonous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Classification method to build models</a:t>
            </a:r>
          </a:p>
        </p:txBody>
      </p:sp>
    </p:spTree>
    <p:extLst>
      <p:ext uri="{BB962C8B-B14F-4D97-AF65-F5344CB8AC3E}">
        <p14:creationId xmlns:p14="http://schemas.microsoft.com/office/powerpoint/2010/main" val="312114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360FFE-8083-4AA5-BD58-49D1D716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r>
              <a:rPr lang="en-US" altLang="en-US" dirty="0"/>
              <a:t>Data Visualization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5351929-5059-49BC-9641-C7164A2B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r>
              <a:rPr lang="en-US" altLang="en-US" sz="2400" dirty="0"/>
              <a:t>Prepare bar charts of explanatory variables</a:t>
            </a:r>
          </a:p>
          <a:p>
            <a:r>
              <a:rPr lang="en-US" altLang="en-US" sz="2400" dirty="0"/>
              <a:t>Understand whether they are related to an edible mushroom or a poisonous one or both</a:t>
            </a:r>
          </a:p>
          <a:p>
            <a:r>
              <a:rPr lang="en-US" altLang="en-US" sz="2400" dirty="0"/>
              <a:t>A variable that has high tendency of being found in both edible and poisonous mushrooms-more than 50%</a:t>
            </a:r>
          </a:p>
          <a:p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F1D6E-8050-4EF6-A3C2-3C4994751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9" r="17286"/>
          <a:stretch/>
        </p:blipFill>
        <p:spPr>
          <a:xfrm>
            <a:off x="3505200" y="3429000"/>
            <a:ext cx="3778250" cy="31242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22681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000000"/>
      </a:dk2>
      <a:lt2>
        <a:srgbClr val="663300"/>
      </a:lt2>
      <a:accent1>
        <a:srgbClr val="C4B198"/>
      </a:accent1>
      <a:accent2>
        <a:srgbClr val="5C3F2A"/>
      </a:accent2>
      <a:accent3>
        <a:srgbClr val="FFFFFF"/>
      </a:accent3>
      <a:accent4>
        <a:srgbClr val="404040"/>
      </a:accent4>
      <a:accent5>
        <a:srgbClr val="DED5CA"/>
      </a:accent5>
      <a:accent6>
        <a:srgbClr val="533825"/>
      </a:accent6>
      <a:hlink>
        <a:srgbClr val="AC9482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02D26"/>
        </a:lt2>
        <a:accent1>
          <a:srgbClr val="C4B198"/>
        </a:accent1>
        <a:accent2>
          <a:srgbClr val="5C3F2A"/>
        </a:accent2>
        <a:accent3>
          <a:srgbClr val="FFFFFF"/>
        </a:accent3>
        <a:accent4>
          <a:srgbClr val="404040"/>
        </a:accent4>
        <a:accent5>
          <a:srgbClr val="DED5CA"/>
        </a:accent5>
        <a:accent6>
          <a:srgbClr val="533825"/>
        </a:accent6>
        <a:hlink>
          <a:srgbClr val="AC948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C4B198"/>
        </a:accent1>
        <a:accent2>
          <a:srgbClr val="5C3F2A"/>
        </a:accent2>
        <a:accent3>
          <a:srgbClr val="FFFFFF"/>
        </a:accent3>
        <a:accent4>
          <a:srgbClr val="404040"/>
        </a:accent4>
        <a:accent5>
          <a:srgbClr val="DED5CA"/>
        </a:accent5>
        <a:accent6>
          <a:srgbClr val="533825"/>
        </a:accent6>
        <a:hlink>
          <a:srgbClr val="AC948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1756</TotalTime>
  <Words>377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Tahoma</vt:lpstr>
      <vt:lpstr>template</vt:lpstr>
      <vt:lpstr>Data mining on a Mushroom Dataset</vt:lpstr>
      <vt:lpstr>Contents</vt:lpstr>
      <vt:lpstr>Introduction</vt:lpstr>
      <vt:lpstr>Objective</vt:lpstr>
      <vt:lpstr>Mushroom Dataset</vt:lpstr>
      <vt:lpstr>Exploring Data</vt:lpstr>
      <vt:lpstr>Exploring Data</vt:lpstr>
      <vt:lpstr>Response variable is Edible or Poisonous  Classification method to build models</vt:lpstr>
      <vt:lpstr>Data Visualization</vt:lpstr>
      <vt:lpstr>Data Visualization</vt:lpstr>
      <vt:lpstr>Data Visualization</vt:lpstr>
      <vt:lpstr>Data Visualization </vt:lpstr>
      <vt:lpstr>Modeling</vt:lpstr>
      <vt:lpstr>Modeling</vt:lpstr>
      <vt:lpstr>Bayes Logistic Regression</vt:lpstr>
      <vt:lpstr>Random Forest Model</vt:lpstr>
      <vt:lpstr>Boosting Model</vt:lpstr>
      <vt:lpstr>Decision Tree Model</vt:lpstr>
      <vt:lpstr>Support Vector Machines</vt:lpstr>
      <vt:lpstr>Summarized Metrics for the Mushroom Dataset  </vt:lpstr>
      <vt:lpstr>Summarized Metrics for the Mushroom Dataset  </vt:lpstr>
      <vt:lpstr>Best Model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on a Mushroom Dataset</dc:title>
  <dc:creator>madhurimab.816@gmail.com</dc:creator>
  <cp:lastModifiedBy>madhurimab.816@gmail.com</cp:lastModifiedBy>
  <cp:revision>65</cp:revision>
  <dcterms:created xsi:type="dcterms:W3CDTF">2017-11-28T23:05:48Z</dcterms:created>
  <dcterms:modified xsi:type="dcterms:W3CDTF">2017-11-30T20:57:53Z</dcterms:modified>
</cp:coreProperties>
</file>