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6"/>
  </p:notesMasterIdLst>
  <p:sldIdLst>
    <p:sldId id="258" r:id="rId2"/>
    <p:sldId id="259" r:id="rId3"/>
    <p:sldId id="260" r:id="rId4"/>
    <p:sldId id="273" r:id="rId5"/>
    <p:sldId id="274" r:id="rId6"/>
    <p:sldId id="266" r:id="rId7"/>
    <p:sldId id="264" r:id="rId8"/>
    <p:sldId id="263" r:id="rId9"/>
    <p:sldId id="262" r:id="rId10"/>
    <p:sldId id="267" r:id="rId11"/>
    <p:sldId id="268" r:id="rId12"/>
    <p:sldId id="269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70" r:id="rId24"/>
    <p:sldId id="271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956" autoAdjust="0"/>
    <p:restoredTop sz="94660"/>
  </p:normalViewPr>
  <p:slideViewPr>
    <p:cSldViewPr>
      <p:cViewPr>
        <p:scale>
          <a:sx n="66" d="100"/>
          <a:sy n="66" d="100"/>
        </p:scale>
        <p:origin x="-1488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B43DA9-8832-49CD-8624-B6F7C69780A0}" type="datetimeFigureOut">
              <a:rPr lang="en-US" smtClean="0"/>
              <a:pPr/>
              <a:t>4/3/2017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812CD1-A71C-4D40-87C0-BD36B9D5115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26E1DF-33F9-49CC-A1EF-1F8A6793376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26E1DF-33F9-49CC-A1EF-1F8A67933760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26E1DF-33F9-49CC-A1EF-1F8A67933760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26E1DF-33F9-49CC-A1EF-1F8A67933760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26E1DF-33F9-49CC-A1EF-1F8A67933760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26E1DF-33F9-49CC-A1EF-1F8A67933760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26E1DF-33F9-49CC-A1EF-1F8A67933760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26E1DF-33F9-49CC-A1EF-1F8A67933760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26E1DF-33F9-49CC-A1EF-1F8A67933760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26E1DF-33F9-49CC-A1EF-1F8A67933760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26E1DF-33F9-49CC-A1EF-1F8A67933760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26E1DF-33F9-49CC-A1EF-1F8A6793376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26E1DF-33F9-49CC-A1EF-1F8A67933760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26E1DF-33F9-49CC-A1EF-1F8A67933760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26E1DF-33F9-49CC-A1EF-1F8A67933760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26E1DF-33F9-49CC-A1EF-1F8A67933760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26E1DF-33F9-49CC-A1EF-1F8A6793376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862F1-7C31-4483-99C9-A9DD13EAB9D9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26E1DF-33F9-49CC-A1EF-1F8A6793376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26E1DF-33F9-49CC-A1EF-1F8A6793376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26E1DF-33F9-49CC-A1EF-1F8A67933760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26E1DF-33F9-49CC-A1EF-1F8A67933760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26E1DF-33F9-49CC-A1EF-1F8A67933760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0F099-88A8-42FA-A596-E2D229D34141}" type="datetimeFigureOut">
              <a:rPr lang="en-US" smtClean="0"/>
              <a:pPr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35251-89DB-476B-8B1F-43FE40D7F2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0F099-88A8-42FA-A596-E2D229D34141}" type="datetimeFigureOut">
              <a:rPr lang="en-US" smtClean="0"/>
              <a:pPr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35251-89DB-476B-8B1F-43FE40D7F2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0F099-88A8-42FA-A596-E2D229D34141}" type="datetimeFigureOut">
              <a:rPr lang="en-US" smtClean="0"/>
              <a:pPr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35251-89DB-476B-8B1F-43FE40D7F2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0F099-88A8-42FA-A596-E2D229D34141}" type="datetimeFigureOut">
              <a:rPr lang="en-US" smtClean="0"/>
              <a:pPr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35251-89DB-476B-8B1F-43FE40D7F2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0F099-88A8-42FA-A596-E2D229D34141}" type="datetimeFigureOut">
              <a:rPr lang="en-US" smtClean="0"/>
              <a:pPr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35251-89DB-476B-8B1F-43FE40D7F2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0F099-88A8-42FA-A596-E2D229D34141}" type="datetimeFigureOut">
              <a:rPr lang="en-US" smtClean="0"/>
              <a:pPr/>
              <a:t>4/3/2017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35251-89DB-476B-8B1F-43FE40D7F2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0F099-88A8-42FA-A596-E2D229D34141}" type="datetimeFigureOut">
              <a:rPr lang="en-US" smtClean="0"/>
              <a:pPr/>
              <a:t>4/3/2017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35251-89DB-476B-8B1F-43FE40D7F2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0F099-88A8-42FA-A596-E2D229D34141}" type="datetimeFigureOut">
              <a:rPr lang="en-US" smtClean="0"/>
              <a:pPr/>
              <a:t>4/3/2017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35251-89DB-476B-8B1F-43FE40D7F2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0F099-88A8-42FA-A596-E2D229D34141}" type="datetimeFigureOut">
              <a:rPr lang="en-US" smtClean="0"/>
              <a:pPr/>
              <a:t>4/3/2017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35251-89DB-476B-8B1F-43FE40D7F2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0F099-88A8-42FA-A596-E2D229D34141}" type="datetimeFigureOut">
              <a:rPr lang="en-US" smtClean="0"/>
              <a:pPr/>
              <a:t>4/3/2017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35251-89DB-476B-8B1F-43FE40D7F2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0F099-88A8-42FA-A596-E2D229D34141}" type="datetimeFigureOut">
              <a:rPr lang="en-US" smtClean="0"/>
              <a:pPr/>
              <a:t>4/3/2017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35251-89DB-476B-8B1F-43FE40D7F2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10F099-88A8-42FA-A596-E2D229D34141}" type="datetimeFigureOut">
              <a:rPr lang="en-US" smtClean="0"/>
              <a:pPr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35251-89DB-476B-8B1F-43FE40D7F2E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0"/>
            <a:ext cx="7848600" cy="1143000"/>
          </a:xfrm>
          <a:solidFill>
            <a:schemeClr val="accent3"/>
          </a:solidFill>
        </p:spPr>
        <p:txBody>
          <a:bodyPr>
            <a:no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SMART ELECTRICITY MONITORING SYSTEM (SEMS) 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38599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TEAM MEMBERS-</a:t>
            </a:r>
          </a:p>
          <a:p>
            <a:pPr>
              <a:buNone/>
            </a:pP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                             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SHIVARANJANI.T 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--  412513205069         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                             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SUBATHRA.P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      --  412513205079</a:t>
            </a:r>
          </a:p>
          <a:p>
            <a:pPr>
              <a:buNone/>
            </a:pP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                                 VAISHALI.V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        --  412513205090</a:t>
            </a:r>
          </a:p>
          <a:p>
            <a:pPr>
              <a:buNone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GUIDED BY –</a:t>
            </a:r>
          </a:p>
          <a:p>
            <a:pPr>
              <a:buNone/>
            </a:pP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                                 MS. M.ANANTHI, B.E, M.E, </a:t>
            </a:r>
            <a:endParaRPr lang="en-IN" b="1" i="1" dirty="0" smtClean="0">
              <a:latin typeface="Times New Roman" pitchFamily="18" charset="0"/>
              <a:cs typeface="Times New Roman" pitchFamily="18" charset="0"/>
            </a:endParaRPr>
          </a:p>
          <a:p>
            <a:pPr lvl="0" algn="ctr">
              <a:buNone/>
            </a:pP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             - ASSOCIATE PROFESSOR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		</a:t>
            </a:r>
          </a:p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			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330216" cy="1143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791200"/>
            <a:ext cx="9144000" cy="10668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Smart Electricity Monitoring System (SEMS)</a:t>
            </a:r>
          </a:p>
          <a:p>
            <a:r>
              <a:rPr lang="en-US" sz="1600" b="1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Department of Information Technology</a:t>
            </a:r>
          </a:p>
          <a:p>
            <a:r>
              <a:rPr lang="en-US" sz="1600" b="1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Sri Sairam Engineering College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5943600"/>
            <a:ext cx="2438400" cy="777875"/>
          </a:xfrm>
        </p:spPr>
        <p:txBody>
          <a:bodyPr/>
          <a:lstStyle/>
          <a:p>
            <a:pPr algn="l"/>
            <a:r>
              <a:rPr lang="en-US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Slide number 1</a:t>
            </a:r>
            <a:endParaRPr lang="en-US" sz="1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5943600" y="3962400"/>
          <a:ext cx="609600" cy="381000"/>
        </p:xfrm>
        <a:graphic>
          <a:graphicData uri="http://schemas.openxmlformats.org/presentationml/2006/ole">
            <p:oleObj spid="_x0000_s1026" name="Equation" r:id="rId5" imgW="330120" imgH="215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0"/>
            <a:ext cx="7848600" cy="1143000"/>
          </a:xfrm>
          <a:solidFill>
            <a:schemeClr val="accent3"/>
          </a:solidFill>
        </p:spPr>
        <p:txBody>
          <a:bodyPr>
            <a:no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MODULES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67200"/>
          </a:xfrm>
        </p:spPr>
        <p:txBody>
          <a:bodyPr>
            <a:normAutofit fontScale="55000" lnSpcReduction="20000"/>
          </a:bodyPr>
          <a:lstStyle/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4500" b="1" dirty="0" smtClean="0">
                <a:latin typeface="Times New Roman" pitchFamily="18" charset="0"/>
                <a:cs typeface="Times New Roman" pitchFamily="18" charset="0"/>
              </a:rPr>
              <a:t>MODULE 1:</a:t>
            </a:r>
            <a:r>
              <a:rPr lang="en-US" sz="4500" dirty="0" smtClean="0">
                <a:latin typeface="Times New Roman" pitchFamily="18" charset="0"/>
                <a:cs typeface="Times New Roman" pitchFamily="18" charset="0"/>
              </a:rPr>
              <a:t> Parameters (Current, Voltage &amp; Power) capturing &amp; processing in MP Kit</a:t>
            </a:r>
          </a:p>
          <a:p>
            <a:r>
              <a:rPr lang="en-US" sz="4500" b="1" dirty="0" smtClean="0">
                <a:latin typeface="Times New Roman" pitchFamily="18" charset="0"/>
                <a:cs typeface="Times New Roman" pitchFamily="18" charset="0"/>
              </a:rPr>
              <a:t>MODULE 2: </a:t>
            </a:r>
            <a:r>
              <a:rPr lang="en-US" sz="4500" dirty="0" smtClean="0">
                <a:latin typeface="Times New Roman" pitchFamily="18" charset="0"/>
                <a:cs typeface="Times New Roman" pitchFamily="18" charset="0"/>
              </a:rPr>
              <a:t>Temperature &amp; Light sensing</a:t>
            </a:r>
          </a:p>
          <a:p>
            <a:r>
              <a:rPr lang="en-US" sz="4500" b="1" dirty="0" smtClean="0">
                <a:latin typeface="Times New Roman" pitchFamily="18" charset="0"/>
                <a:cs typeface="Times New Roman" pitchFamily="18" charset="0"/>
              </a:rPr>
              <a:t>MODULE 3: </a:t>
            </a:r>
            <a:r>
              <a:rPr lang="en-US" sz="4500" dirty="0" smtClean="0">
                <a:latin typeface="Times New Roman" pitchFamily="18" charset="0"/>
                <a:cs typeface="Times New Roman" pitchFamily="18" charset="0"/>
              </a:rPr>
              <a:t>Energy computation using ASSEMBLY LANGUAGE code in MP Kit.</a:t>
            </a:r>
          </a:p>
          <a:p>
            <a:r>
              <a:rPr lang="en-US" sz="4500" b="1" dirty="0" smtClean="0">
                <a:latin typeface="Times New Roman" pitchFamily="18" charset="0"/>
                <a:cs typeface="Times New Roman" pitchFamily="18" charset="0"/>
              </a:rPr>
              <a:t>MODULE 4: </a:t>
            </a:r>
            <a:r>
              <a:rPr lang="en-US" sz="4500" dirty="0" smtClean="0">
                <a:latin typeface="Times New Roman" pitchFamily="18" charset="0"/>
                <a:cs typeface="Times New Roman" pitchFamily="18" charset="0"/>
              </a:rPr>
              <a:t>Data sent to PC </a:t>
            </a:r>
          </a:p>
          <a:p>
            <a:r>
              <a:rPr lang="en-US" sz="4500" b="1" dirty="0" smtClean="0">
                <a:latin typeface="Times New Roman" pitchFamily="18" charset="0"/>
                <a:cs typeface="Times New Roman" pitchFamily="18" charset="0"/>
              </a:rPr>
              <a:t>MODULE 5: </a:t>
            </a:r>
            <a:r>
              <a:rPr lang="en-US" sz="4500" dirty="0" smtClean="0">
                <a:latin typeface="Times New Roman" pitchFamily="18" charset="0"/>
                <a:cs typeface="Times New Roman" pitchFamily="18" charset="0"/>
              </a:rPr>
              <a:t>SMS alert is sent.</a:t>
            </a:r>
          </a:p>
          <a:p>
            <a:pPr algn="just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		</a:t>
            </a:r>
          </a:p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		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330216" cy="1143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791200"/>
            <a:ext cx="9144000" cy="10668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Smart Electricity Monitoring System (SEMS)</a:t>
            </a:r>
          </a:p>
          <a:p>
            <a:r>
              <a:rPr lang="en-US" sz="1600" b="1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Department of Information Technology</a:t>
            </a:r>
          </a:p>
          <a:p>
            <a:r>
              <a:rPr lang="en-US" sz="1600" b="1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Sri Sairam Engineering College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r>
              <a:rPr lang="en-US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Slide number 10</a:t>
            </a:r>
            <a:endParaRPr lang="en-US" sz="1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0"/>
            <a:ext cx="7848600" cy="1143000"/>
          </a:xfrm>
          <a:solidFill>
            <a:schemeClr val="accent3"/>
          </a:solidFill>
        </p:spPr>
        <p:txBody>
          <a:bodyPr>
            <a:no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SCREENSHOT OF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SMART ELECTRICITY MONITORING SYSTEM KIT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67200"/>
          </a:xfrm>
        </p:spPr>
        <p:txBody>
          <a:bodyPr>
            <a:normAutofit/>
          </a:bodyPr>
          <a:lstStyle/>
          <a:p>
            <a:pPr algn="just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		</a:t>
            </a:r>
          </a:p>
          <a:p>
            <a:pPr algn="just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		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330216" cy="1143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791200"/>
            <a:ext cx="9144000" cy="10668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Smart Electricity Monitoring System (SEMS)</a:t>
            </a:r>
          </a:p>
          <a:p>
            <a:r>
              <a:rPr lang="en-US" sz="1600" b="1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Department of Information Technology</a:t>
            </a:r>
          </a:p>
          <a:p>
            <a:r>
              <a:rPr lang="en-US" sz="1600" b="1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Sri Sairam Engineering College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r>
              <a:rPr lang="en-US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Slide number 11</a:t>
            </a:r>
            <a:endParaRPr lang="en-US" sz="1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Users\ADMIN\Desktop\5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95400" y="1371600"/>
            <a:ext cx="7391400" cy="4191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0"/>
            <a:ext cx="7848600" cy="1143000"/>
          </a:xfrm>
          <a:solidFill>
            <a:schemeClr val="accent3"/>
          </a:solidFill>
        </p:spPr>
        <p:txBody>
          <a:bodyPr>
            <a:no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MODULE 1-PARAMETERS CAPTURING AND PROCESSING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67200"/>
          </a:xfrm>
        </p:spPr>
        <p:txBody>
          <a:bodyPr>
            <a:normAutofit/>
          </a:bodyPr>
          <a:lstStyle/>
          <a:p>
            <a:pPr algn="just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		</a:t>
            </a:r>
          </a:p>
          <a:p>
            <a:pPr algn="just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		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330216" cy="1143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791200"/>
            <a:ext cx="9144000" cy="10668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Smart Electricity Monitoring System (SEMS)</a:t>
            </a:r>
          </a:p>
          <a:p>
            <a:r>
              <a:rPr lang="en-US" sz="1600" b="1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Department of Information Technology</a:t>
            </a:r>
          </a:p>
          <a:p>
            <a:r>
              <a:rPr lang="en-US" sz="1600" b="1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Sri Sairam Engineering College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r>
              <a:rPr lang="en-US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Slide number 12</a:t>
            </a:r>
            <a:endParaRPr lang="en-US" sz="1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 descr="collage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143000"/>
            <a:ext cx="9144000" cy="472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0"/>
            <a:ext cx="7848600" cy="1143000"/>
          </a:xfrm>
          <a:solidFill>
            <a:schemeClr val="accent3"/>
          </a:solidFill>
        </p:spPr>
        <p:txBody>
          <a:bodyPr>
            <a:no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MODULE 1-PRE-DEFINING THRESHOLD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67200"/>
          </a:xfrm>
        </p:spPr>
        <p:txBody>
          <a:bodyPr>
            <a:normAutofit/>
          </a:bodyPr>
          <a:lstStyle/>
          <a:p>
            <a:pPr algn="just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		</a:t>
            </a:r>
          </a:p>
          <a:p>
            <a:pPr algn="just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		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330216" cy="1143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791200"/>
            <a:ext cx="9144000" cy="10668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Smart Electricity Monitoring System (SEMS)</a:t>
            </a:r>
          </a:p>
          <a:p>
            <a:r>
              <a:rPr lang="en-US" sz="1600" b="1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Department of Information Technology</a:t>
            </a:r>
          </a:p>
          <a:p>
            <a:r>
              <a:rPr lang="en-US" sz="1600" b="1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Sri Sairam Engineering College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r>
              <a:rPr lang="en-US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Slide number 13</a:t>
            </a:r>
            <a:endParaRPr lang="en-US" sz="1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5362" name="Picture 2" descr="C:\Users\ADMIN\Desktop\Project- SEMS (Final Year)\Diagrams\s1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965609"/>
            <a:ext cx="9144000" cy="492678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0"/>
            <a:ext cx="7848600" cy="1143000"/>
          </a:xfrm>
          <a:solidFill>
            <a:schemeClr val="accent3"/>
          </a:solidFill>
        </p:spPr>
        <p:txBody>
          <a:bodyPr>
            <a:no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MODULE 2-COMPUTING ENERGY AND COST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67200"/>
          </a:xfrm>
        </p:spPr>
        <p:txBody>
          <a:bodyPr>
            <a:normAutofit/>
          </a:bodyPr>
          <a:lstStyle/>
          <a:p>
            <a:pPr algn="just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		</a:t>
            </a:r>
          </a:p>
          <a:p>
            <a:pPr algn="just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		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330216" cy="1143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791200"/>
            <a:ext cx="9144000" cy="10668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Smart Electricity Monitoring System (SEMS)</a:t>
            </a:r>
          </a:p>
          <a:p>
            <a:r>
              <a:rPr lang="en-US" sz="1600" b="1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Department of Information Technology</a:t>
            </a:r>
          </a:p>
          <a:p>
            <a:r>
              <a:rPr lang="en-US" sz="1600" b="1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Sri Sairam Engineering College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r>
              <a:rPr lang="en-US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Slide number 14</a:t>
            </a:r>
            <a:endParaRPr lang="en-US" sz="1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 descr="s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295401"/>
            <a:ext cx="9144000" cy="45969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0"/>
            <a:ext cx="7848600" cy="1143000"/>
          </a:xfrm>
          <a:solidFill>
            <a:schemeClr val="accent3"/>
          </a:solidFill>
        </p:spPr>
        <p:txBody>
          <a:bodyPr>
            <a:no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MODULE 3-COMPARING CONSUMED WITH THRESHOLD 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67200"/>
          </a:xfrm>
        </p:spPr>
        <p:txBody>
          <a:bodyPr>
            <a:normAutofit/>
          </a:bodyPr>
          <a:lstStyle/>
          <a:p>
            <a:pPr algn="just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		</a:t>
            </a:r>
          </a:p>
          <a:p>
            <a:pPr algn="just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		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330216" cy="1143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791200"/>
            <a:ext cx="9144000" cy="10668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Smart Electricity Monitoring System (SEMS)</a:t>
            </a:r>
          </a:p>
          <a:p>
            <a:r>
              <a:rPr lang="en-US" sz="1600" b="1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Department of Information Technology</a:t>
            </a:r>
          </a:p>
          <a:p>
            <a:r>
              <a:rPr lang="en-US" sz="1600" b="1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Sri Sairam Engineering College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r>
              <a:rPr lang="en-US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Slide number 15</a:t>
            </a:r>
            <a:endParaRPr lang="en-US" sz="1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 descr="collage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1066800"/>
            <a:ext cx="8077200" cy="4800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0"/>
            <a:ext cx="7848600" cy="1143000"/>
          </a:xfrm>
          <a:solidFill>
            <a:schemeClr val="accent3"/>
          </a:solidFill>
        </p:spPr>
        <p:txBody>
          <a:bodyPr>
            <a:no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MODULE 4- SMS ALERT SENT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67200"/>
          </a:xfrm>
        </p:spPr>
        <p:txBody>
          <a:bodyPr>
            <a:normAutofit/>
          </a:bodyPr>
          <a:lstStyle/>
          <a:p>
            <a:pPr algn="just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		</a:t>
            </a:r>
          </a:p>
          <a:p>
            <a:pPr algn="just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		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330216" cy="1143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791200"/>
            <a:ext cx="9144000" cy="10668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Smart Electricity Monitoring System (SEMS)</a:t>
            </a:r>
          </a:p>
          <a:p>
            <a:r>
              <a:rPr lang="en-US" sz="1600" b="1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Department of Information Technology</a:t>
            </a:r>
          </a:p>
          <a:p>
            <a:r>
              <a:rPr lang="en-US" sz="1600" b="1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Sri Sairam Engineering College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r>
              <a:rPr lang="en-US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Slide number 16</a:t>
            </a:r>
            <a:endParaRPr lang="en-US" sz="1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8" descr="s6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7400" y="1066800"/>
            <a:ext cx="4724399" cy="4800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0"/>
            <a:ext cx="7848600" cy="1143000"/>
          </a:xfrm>
          <a:solidFill>
            <a:schemeClr val="accent3"/>
          </a:solidFill>
        </p:spPr>
        <p:txBody>
          <a:bodyPr>
            <a:no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SAMPLE CODE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72001"/>
          </a:xfrm>
        </p:spPr>
        <p:txBody>
          <a:bodyPr>
            <a:normAutofit/>
          </a:bodyPr>
          <a:lstStyle/>
          <a:p>
            <a:pPr algn="just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		</a:t>
            </a:r>
          </a:p>
          <a:p>
            <a:pPr algn="just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		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330216" cy="1143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791200"/>
            <a:ext cx="9144000" cy="10668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Smart Electricity Monitoring System (SEMS)</a:t>
            </a:r>
          </a:p>
          <a:p>
            <a:r>
              <a:rPr lang="en-US" sz="1600" b="1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Department of Information Technology</a:t>
            </a:r>
          </a:p>
          <a:p>
            <a:r>
              <a:rPr lang="en-US" sz="1600" b="1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Sri Sairam Engineering College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r>
              <a:rPr lang="en-US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Slide number </a:t>
            </a:r>
            <a:r>
              <a:rPr lang="en-US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17</a:t>
            </a:r>
            <a:endParaRPr lang="en-US" sz="1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371600" y="1066801"/>
            <a:ext cx="73914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AT1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                Text41.Text = "AT" + </a:t>
            </a:r>
            <a:r>
              <a:rPr lang="en-IN" b="1" dirty="0" err="1" smtClean="0">
                <a:latin typeface="Times New Roman" pitchFamily="18" charset="0"/>
                <a:cs typeface="Times New Roman" pitchFamily="18" charset="0"/>
              </a:rPr>
              <a:t>Chr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(13)</a:t>
            </a:r>
          </a:p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                Text40.Text = ""</a:t>
            </a:r>
          </a:p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                MSComm1.Output = Text41.Text</a:t>
            </a:r>
          </a:p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                Text40.BackColor = </a:t>
            </a:r>
            <a:r>
              <a:rPr lang="en-IN" b="1" dirty="0" err="1" smtClean="0">
                <a:latin typeface="Times New Roman" pitchFamily="18" charset="0"/>
                <a:cs typeface="Times New Roman" pitchFamily="18" charset="0"/>
              </a:rPr>
              <a:t>vbBlue</a:t>
            </a:r>
            <a:endParaRPr lang="en-IN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            MSComm1.InputLen = 0</a:t>
            </a:r>
          </a:p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            Do</a:t>
            </a:r>
          </a:p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IN" b="1" dirty="0" err="1" smtClean="0">
                <a:latin typeface="Times New Roman" pitchFamily="18" charset="0"/>
                <a:cs typeface="Times New Roman" pitchFamily="18" charset="0"/>
              </a:rPr>
              <a:t>DoEvents</a:t>
            </a:r>
            <a:endParaRPr lang="en-IN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            Loop Until MSComm1.InBufferCount &gt;= 1</a:t>
            </a:r>
          </a:p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             </a:t>
            </a:r>
            <a:r>
              <a:rPr lang="en-IN" b="1" dirty="0" err="1" smtClean="0">
                <a:latin typeface="Times New Roman" pitchFamily="18" charset="0"/>
                <a:cs typeface="Times New Roman" pitchFamily="18" charset="0"/>
              </a:rPr>
              <a:t>inval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 = MSComm1.Input</a:t>
            </a:r>
          </a:p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                         Text40.Text = </a:t>
            </a:r>
            <a:r>
              <a:rPr lang="en-IN" b="1" dirty="0" err="1" smtClean="0">
                <a:latin typeface="Times New Roman" pitchFamily="18" charset="0"/>
                <a:cs typeface="Times New Roman" pitchFamily="18" charset="0"/>
              </a:rPr>
              <a:t>inval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     </a:t>
            </a:r>
            <a:endParaRPr lang="en-IN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                For </a:t>
            </a:r>
            <a:r>
              <a:rPr lang="en-IN" b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 = 1 To del</a:t>
            </a:r>
          </a:p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en-IN" b="1" dirty="0" err="1" smtClean="0">
                <a:latin typeface="Times New Roman" pitchFamily="18" charset="0"/>
                <a:cs typeface="Times New Roman" pitchFamily="18" charset="0"/>
              </a:rPr>
              <a:t>DoEvents</a:t>
            </a:r>
            <a:endParaRPr lang="en-IN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                Next </a:t>
            </a:r>
            <a:r>
              <a:rPr lang="en-IN" b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         </a:t>
            </a:r>
            <a:endParaRPr lang="en-IN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        If Text40.Text = "" Then</a:t>
            </a:r>
          </a:p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IN" b="1" dirty="0" err="1" smtClean="0">
                <a:latin typeface="Times New Roman" pitchFamily="18" charset="0"/>
                <a:cs typeface="Times New Roman" pitchFamily="18" charset="0"/>
              </a:rPr>
              <a:t>GoTo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 AT1</a:t>
            </a:r>
          </a:p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        End If</a:t>
            </a:r>
          </a:p>
          <a:p>
            <a:r>
              <a:rPr lang="en-IN" dirty="0" smtClean="0"/>
              <a:t>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0"/>
            <a:ext cx="7848600" cy="1143000"/>
          </a:xfrm>
          <a:solidFill>
            <a:schemeClr val="accent3"/>
          </a:solidFill>
        </p:spPr>
        <p:txBody>
          <a:bodyPr>
            <a:no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SAMPLE CODE (Contd…)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648201"/>
          </a:xfrm>
        </p:spPr>
        <p:txBody>
          <a:bodyPr>
            <a:normAutofit/>
          </a:bodyPr>
          <a:lstStyle/>
          <a:p>
            <a:pPr algn="just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		</a:t>
            </a:r>
          </a:p>
          <a:p>
            <a:pPr algn="just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		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330216" cy="1143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791200"/>
            <a:ext cx="9144000" cy="10668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Smart Electricity Monitoring System (SEMS)</a:t>
            </a:r>
          </a:p>
          <a:p>
            <a:r>
              <a:rPr lang="en-US" sz="1600" b="1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Department of Information Technology</a:t>
            </a:r>
          </a:p>
          <a:p>
            <a:r>
              <a:rPr lang="en-US" sz="1600" b="1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Sri Sairam Engineering College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r>
              <a:rPr lang="en-US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Slide number </a:t>
            </a:r>
            <a:r>
              <a:rPr lang="en-US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18</a:t>
            </a:r>
            <a:endParaRPr lang="en-US" sz="1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752600" y="1142999"/>
            <a:ext cx="61722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ATCMGF1:</a:t>
            </a:r>
          </a:p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                Text40.Text = ""</a:t>
            </a:r>
          </a:p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                Text41.Text = "AT+CMGF=1" + </a:t>
            </a:r>
            <a:r>
              <a:rPr lang="en-IN" b="1" dirty="0" err="1" smtClean="0">
                <a:latin typeface="Times New Roman" pitchFamily="18" charset="0"/>
                <a:cs typeface="Times New Roman" pitchFamily="18" charset="0"/>
              </a:rPr>
              <a:t>Chr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(13)</a:t>
            </a:r>
          </a:p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                MSComm1.Output = Text41.Text</a:t>
            </a:r>
          </a:p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                Text40.BackColor = </a:t>
            </a:r>
            <a:r>
              <a:rPr lang="en-IN" b="1" dirty="0" err="1" smtClean="0">
                <a:latin typeface="Times New Roman" pitchFamily="18" charset="0"/>
                <a:cs typeface="Times New Roman" pitchFamily="18" charset="0"/>
              </a:rPr>
              <a:t>vbGreen</a:t>
            </a:r>
            <a:endParaRPr lang="en-IN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            MSComm1.InputLen = 0</a:t>
            </a:r>
          </a:p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            Do</a:t>
            </a:r>
          </a:p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IN" b="1" dirty="0" err="1" smtClean="0">
                <a:latin typeface="Times New Roman" pitchFamily="18" charset="0"/>
                <a:cs typeface="Times New Roman" pitchFamily="18" charset="0"/>
              </a:rPr>
              <a:t>DoEvents</a:t>
            </a:r>
            <a:endParaRPr lang="en-IN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            Loop Until MSComm1.InBufferCount &gt;= 1</a:t>
            </a:r>
          </a:p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             </a:t>
            </a:r>
            <a:r>
              <a:rPr lang="en-IN" b="1" dirty="0" err="1" smtClean="0">
                <a:latin typeface="Times New Roman" pitchFamily="18" charset="0"/>
                <a:cs typeface="Times New Roman" pitchFamily="18" charset="0"/>
              </a:rPr>
              <a:t>inval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 = MSComm1.Input</a:t>
            </a:r>
          </a:p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                         Text40.Text = </a:t>
            </a:r>
            <a:r>
              <a:rPr lang="en-IN" b="1" dirty="0" err="1" smtClean="0">
                <a:latin typeface="Times New Roman" pitchFamily="18" charset="0"/>
                <a:cs typeface="Times New Roman" pitchFamily="18" charset="0"/>
              </a:rPr>
              <a:t>inval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endParaRPr lang="en-IN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                For </a:t>
            </a:r>
            <a:r>
              <a:rPr lang="en-IN" b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 = 1 To del</a:t>
            </a:r>
          </a:p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en-IN" b="1" dirty="0" err="1" smtClean="0">
                <a:latin typeface="Times New Roman" pitchFamily="18" charset="0"/>
                <a:cs typeface="Times New Roman" pitchFamily="18" charset="0"/>
              </a:rPr>
              <a:t>DoEvents</a:t>
            </a:r>
            <a:endParaRPr lang="en-IN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                Next </a:t>
            </a:r>
            <a:r>
              <a:rPr lang="en-IN" b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    </a:t>
            </a:r>
            <a:endParaRPr lang="en-IN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        If Text40.Text = "" Then</a:t>
            </a:r>
          </a:p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IN" b="1" dirty="0" err="1" smtClean="0">
                <a:latin typeface="Times New Roman" pitchFamily="18" charset="0"/>
                <a:cs typeface="Times New Roman" pitchFamily="18" charset="0"/>
              </a:rPr>
              <a:t>GoTo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 ATCMGF1</a:t>
            </a:r>
          </a:p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        End If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0"/>
            <a:ext cx="7848600" cy="1143000"/>
          </a:xfrm>
          <a:solidFill>
            <a:schemeClr val="accent3"/>
          </a:solidFill>
        </p:spPr>
        <p:txBody>
          <a:bodyPr>
            <a:no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SAMPLE CODE (Contd…)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648201"/>
          </a:xfrm>
        </p:spPr>
        <p:txBody>
          <a:bodyPr>
            <a:normAutofit/>
          </a:bodyPr>
          <a:lstStyle/>
          <a:p>
            <a:pPr algn="just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		</a:t>
            </a:r>
          </a:p>
          <a:p>
            <a:pPr algn="just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		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330216" cy="1143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791200"/>
            <a:ext cx="9144000" cy="10668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Smart Electricity Monitoring System (SEMS)</a:t>
            </a:r>
          </a:p>
          <a:p>
            <a:r>
              <a:rPr lang="en-US" sz="1600" b="1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Department of Information Technology</a:t>
            </a:r>
          </a:p>
          <a:p>
            <a:r>
              <a:rPr lang="en-US" sz="1600" b="1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Sri Sairam Engineering College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r>
              <a:rPr lang="en-US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Slide number </a:t>
            </a:r>
            <a:r>
              <a:rPr lang="en-US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19</a:t>
            </a:r>
            <a:endParaRPr lang="en-US" sz="1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752600" y="1142999"/>
            <a:ext cx="61722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ATCMGS1:</a:t>
            </a:r>
          </a:p>
          <a:p>
            <a:endParaRPr lang="en-IN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                </a:t>
            </a:r>
          </a:p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                Text41.Text = Trim("AT+CMGS=" + """" + "+91" + Text33.Text + """")</a:t>
            </a:r>
          </a:p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                Text40.Text = ""</a:t>
            </a:r>
          </a:p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                MSComm1.Output = Text41.Text + </a:t>
            </a:r>
            <a:r>
              <a:rPr lang="en-IN" b="1" dirty="0" err="1" smtClean="0">
                <a:latin typeface="Times New Roman" pitchFamily="18" charset="0"/>
                <a:cs typeface="Times New Roman" pitchFamily="18" charset="0"/>
              </a:rPr>
              <a:t>Chr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(13)</a:t>
            </a:r>
          </a:p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                Text40.BackColor = </a:t>
            </a:r>
            <a:r>
              <a:rPr lang="en-IN" b="1" dirty="0" err="1" smtClean="0">
                <a:latin typeface="Times New Roman" pitchFamily="18" charset="0"/>
                <a:cs typeface="Times New Roman" pitchFamily="18" charset="0"/>
              </a:rPr>
              <a:t>vbYellow</a:t>
            </a:r>
            <a:endParaRPr lang="en-IN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              </a:t>
            </a:r>
          </a:p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                For </a:t>
            </a:r>
            <a:r>
              <a:rPr lang="en-IN" b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 = 1 To (del * 5)</a:t>
            </a:r>
          </a:p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en-IN" b="1" dirty="0" err="1" smtClean="0">
                <a:latin typeface="Times New Roman" pitchFamily="18" charset="0"/>
                <a:cs typeface="Times New Roman" pitchFamily="18" charset="0"/>
              </a:rPr>
              <a:t>DoEvents</a:t>
            </a:r>
            <a:endParaRPr lang="en-IN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                Next </a:t>
            </a:r>
            <a:r>
              <a:rPr lang="en-IN" b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       </a:t>
            </a:r>
            <a:endParaRPr lang="en-IN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                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0"/>
            <a:ext cx="7848600" cy="1143000"/>
          </a:xfrm>
          <a:solidFill>
            <a:schemeClr val="accent3"/>
          </a:solidFill>
        </p:spPr>
        <p:txBody>
          <a:bodyPr>
            <a:no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OBJECTIVE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67200"/>
          </a:xfrm>
        </p:spPr>
        <p:txBody>
          <a:bodyPr>
            <a:normAutofit fontScale="62500" lnSpcReduction="20000"/>
          </a:bodyPr>
          <a:lstStyle/>
          <a:p>
            <a:endParaRPr lang="en-IN" sz="4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4600" dirty="0" smtClean="0">
                <a:latin typeface="Times New Roman" pitchFamily="18" charset="0"/>
                <a:cs typeface="Times New Roman" pitchFamily="18" charset="0"/>
              </a:rPr>
              <a:t>Electricity is taking lion’s share of the income.</a:t>
            </a:r>
          </a:p>
          <a:p>
            <a:r>
              <a:rPr lang="en-IN" sz="4600" dirty="0" smtClean="0">
                <a:latin typeface="Times New Roman" pitchFamily="18" charset="0"/>
                <a:cs typeface="Times New Roman" pitchFamily="18" charset="0"/>
              </a:rPr>
              <a:t>Greater control over the electricity consumed.</a:t>
            </a:r>
          </a:p>
          <a:p>
            <a:r>
              <a:rPr lang="en-IN" sz="4600" dirty="0" smtClean="0">
                <a:latin typeface="Times New Roman" pitchFamily="18" charset="0"/>
                <a:cs typeface="Times New Roman" pitchFamily="18" charset="0"/>
              </a:rPr>
              <a:t>Power consumption of devices computed by an integrated embedded kit.</a:t>
            </a:r>
          </a:p>
          <a:p>
            <a:r>
              <a:rPr lang="en-IN" sz="4600" dirty="0" smtClean="0">
                <a:latin typeface="Times New Roman" pitchFamily="18" charset="0"/>
                <a:cs typeface="Times New Roman" pitchFamily="18" charset="0"/>
              </a:rPr>
              <a:t>Senses the natural light and temperature </a:t>
            </a:r>
          </a:p>
          <a:p>
            <a:r>
              <a:rPr lang="en-IN" sz="4600" dirty="0" smtClean="0">
                <a:latin typeface="Times New Roman" pitchFamily="18" charset="0"/>
                <a:cs typeface="Times New Roman" pitchFamily="18" charset="0"/>
              </a:rPr>
              <a:t>Alerts sent to user through SMS.</a:t>
            </a:r>
            <a:endParaRPr lang="en-US" sz="46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		</a:t>
            </a:r>
          </a:p>
          <a:p>
            <a:pPr algn="just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		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330216" cy="1143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791200"/>
            <a:ext cx="9144000" cy="10668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Smart Electricity Monitoring System (SEMS)</a:t>
            </a:r>
          </a:p>
          <a:p>
            <a:r>
              <a:rPr lang="en-US" sz="1600" b="1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Department of Information Technology</a:t>
            </a:r>
          </a:p>
          <a:p>
            <a:r>
              <a:rPr lang="en-US" sz="1600" b="1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Sri Sairam Engineering College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r>
              <a:rPr lang="en-US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Slide number 2</a:t>
            </a:r>
            <a:endParaRPr lang="en-US" sz="1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0"/>
            <a:ext cx="7848600" cy="1143000"/>
          </a:xfrm>
          <a:solidFill>
            <a:schemeClr val="accent3"/>
          </a:solidFill>
        </p:spPr>
        <p:txBody>
          <a:bodyPr>
            <a:no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SAMPLE CODE (Contd…)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648201"/>
          </a:xfrm>
        </p:spPr>
        <p:txBody>
          <a:bodyPr>
            <a:normAutofit/>
          </a:bodyPr>
          <a:lstStyle/>
          <a:p>
            <a:pPr algn="just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		</a:t>
            </a:r>
          </a:p>
          <a:p>
            <a:pPr algn="just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		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330216" cy="1143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791200"/>
            <a:ext cx="9144000" cy="10668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Smart Electricity Monitoring System (SEMS)</a:t>
            </a:r>
          </a:p>
          <a:p>
            <a:r>
              <a:rPr lang="en-US" sz="1600" b="1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Department of Information Technology</a:t>
            </a:r>
          </a:p>
          <a:p>
            <a:r>
              <a:rPr lang="en-US" sz="1600" b="1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Sri Sairam Engineering College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r>
              <a:rPr lang="en-US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Slide number </a:t>
            </a:r>
            <a:r>
              <a:rPr lang="en-US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20</a:t>
            </a:r>
            <a:endParaRPr lang="en-US" sz="1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752600" y="1142999"/>
            <a:ext cx="617220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SENDMES1:</a:t>
            </a:r>
          </a:p>
          <a:p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                MSComm1.Output = Text36.Text + </a:t>
            </a:r>
            <a:r>
              <a:rPr lang="en-IN" sz="1400" b="1" dirty="0" err="1" smtClean="0">
                <a:latin typeface="Times New Roman" pitchFamily="18" charset="0"/>
                <a:cs typeface="Times New Roman" pitchFamily="18" charset="0"/>
              </a:rPr>
              <a:t>Chr</a:t>
            </a:r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(13)</a:t>
            </a:r>
          </a:p>
          <a:p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                Text40.Text = ""</a:t>
            </a:r>
          </a:p>
          <a:p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                MSComm1.Output = </a:t>
            </a:r>
            <a:r>
              <a:rPr lang="en-IN" sz="1400" b="1" dirty="0" err="1" smtClean="0">
                <a:latin typeface="Times New Roman" pitchFamily="18" charset="0"/>
                <a:cs typeface="Times New Roman" pitchFamily="18" charset="0"/>
              </a:rPr>
              <a:t>Chr</a:t>
            </a:r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(26</a:t>
            </a:r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)            </a:t>
            </a:r>
            <a:endParaRPr lang="en-IN" sz="1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            MSComm1.InputLen = 0</a:t>
            </a:r>
          </a:p>
          <a:p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            Do</a:t>
            </a:r>
          </a:p>
          <a:p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IN" sz="1400" b="1" dirty="0" err="1" smtClean="0">
                <a:latin typeface="Times New Roman" pitchFamily="18" charset="0"/>
                <a:cs typeface="Times New Roman" pitchFamily="18" charset="0"/>
              </a:rPr>
              <a:t>DoEvents</a:t>
            </a:r>
            <a:endParaRPr lang="en-IN" sz="1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            Loop Until MSComm1.InBufferCount &gt;= 1</a:t>
            </a:r>
          </a:p>
          <a:p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             </a:t>
            </a:r>
            <a:r>
              <a:rPr lang="en-IN" sz="1400" b="1" dirty="0" err="1" smtClean="0">
                <a:latin typeface="Times New Roman" pitchFamily="18" charset="0"/>
                <a:cs typeface="Times New Roman" pitchFamily="18" charset="0"/>
              </a:rPr>
              <a:t>inval</a:t>
            </a:r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 = MSComm1.Input</a:t>
            </a:r>
          </a:p>
          <a:p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                         Text40.Text = </a:t>
            </a:r>
            <a:r>
              <a:rPr lang="en-IN" sz="1400" b="1" dirty="0" err="1" smtClean="0">
                <a:latin typeface="Times New Roman" pitchFamily="18" charset="0"/>
                <a:cs typeface="Times New Roman" pitchFamily="18" charset="0"/>
              </a:rPr>
              <a:t>inval</a:t>
            </a:r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      </a:t>
            </a:r>
          </a:p>
          <a:p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                 If Text40.Text &lt;&gt; "" Then</a:t>
            </a:r>
          </a:p>
          <a:p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                 Text41.Text = "The Message has been Sent"</a:t>
            </a:r>
          </a:p>
          <a:p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                 End If</a:t>
            </a:r>
          </a:p>
          <a:p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                For </a:t>
            </a:r>
            <a:r>
              <a:rPr lang="en-IN" sz="1400" b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 = 1 To del</a:t>
            </a:r>
          </a:p>
          <a:p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en-IN" sz="1400" b="1" dirty="0" err="1" smtClean="0">
                <a:latin typeface="Times New Roman" pitchFamily="18" charset="0"/>
                <a:cs typeface="Times New Roman" pitchFamily="18" charset="0"/>
              </a:rPr>
              <a:t>DoEvents</a:t>
            </a:r>
            <a:endParaRPr lang="en-IN" sz="1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                Next </a:t>
            </a:r>
            <a:r>
              <a:rPr lang="en-IN" sz="1400" b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endParaRPr lang="en-IN" sz="1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                Text40.Text = ""</a:t>
            </a:r>
          </a:p>
          <a:p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                Text40.BackColor = </a:t>
            </a:r>
            <a:r>
              <a:rPr lang="en-IN" sz="1400" b="1" dirty="0" err="1" smtClean="0">
                <a:latin typeface="Times New Roman" pitchFamily="18" charset="0"/>
                <a:cs typeface="Times New Roman" pitchFamily="18" charset="0"/>
              </a:rPr>
              <a:t>vbWhite</a:t>
            </a:r>
            <a:endParaRPr lang="en-IN" sz="1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                If MSComm1.PortOpen = True Then</a:t>
            </a:r>
          </a:p>
          <a:p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                MSComm1.PortOpen = False</a:t>
            </a:r>
          </a:p>
          <a:p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                End If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0"/>
            <a:ext cx="7848600" cy="1143000"/>
          </a:xfrm>
          <a:solidFill>
            <a:schemeClr val="accent3"/>
          </a:solidFill>
        </p:spPr>
        <p:txBody>
          <a:bodyPr>
            <a:no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SAMPLE CODE (Contd…)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648201"/>
          </a:xfrm>
        </p:spPr>
        <p:txBody>
          <a:bodyPr>
            <a:normAutofit/>
          </a:bodyPr>
          <a:lstStyle/>
          <a:p>
            <a:pPr algn="just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		</a:t>
            </a:r>
          </a:p>
          <a:p>
            <a:pPr algn="just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		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330216" cy="1143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791200"/>
            <a:ext cx="9144000" cy="10668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Smart Electricity Monitoring System (SEMS)</a:t>
            </a:r>
          </a:p>
          <a:p>
            <a:r>
              <a:rPr lang="en-US" sz="1600" b="1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Department of Information Technology</a:t>
            </a:r>
          </a:p>
          <a:p>
            <a:r>
              <a:rPr lang="en-US" sz="1600" b="1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Sri Sairam Engineering College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r>
              <a:rPr lang="en-US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Slide number </a:t>
            </a:r>
            <a:r>
              <a:rPr lang="en-US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21</a:t>
            </a:r>
            <a:endParaRPr lang="en-US" sz="1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752600" y="1142998"/>
            <a:ext cx="617220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>
                <a:latin typeface="Times New Roman" pitchFamily="18" charset="0"/>
                <a:cs typeface="Times New Roman" pitchFamily="18" charset="0"/>
              </a:rPr>
              <a:t>For computation of consumption and cost per day.</a:t>
            </a:r>
          </a:p>
          <a:p>
            <a:r>
              <a:rPr lang="en-IN" sz="1600" b="1" dirty="0" smtClean="0">
                <a:latin typeface="Times New Roman" pitchFamily="18" charset="0"/>
                <a:cs typeface="Times New Roman" pitchFamily="18" charset="0"/>
              </a:rPr>
              <a:t>------------------------------------------------</a:t>
            </a:r>
          </a:p>
          <a:p>
            <a:r>
              <a:rPr lang="en-IN" sz="1600" b="1" dirty="0" smtClean="0">
                <a:latin typeface="Times New Roman" pitchFamily="18" charset="0"/>
                <a:cs typeface="Times New Roman" pitchFamily="18" charset="0"/>
              </a:rPr>
              <a:t>Dim </a:t>
            </a:r>
            <a:r>
              <a:rPr lang="en-IN" sz="1600" b="1" dirty="0" err="1" smtClean="0">
                <a:latin typeface="Times New Roman" pitchFamily="18" charset="0"/>
                <a:cs typeface="Times New Roman" pitchFamily="18" charset="0"/>
              </a:rPr>
              <a:t>consday</a:t>
            </a:r>
            <a:r>
              <a:rPr lang="en-IN" sz="1600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1600" b="1" dirty="0" err="1" smtClean="0">
                <a:latin typeface="Times New Roman" pitchFamily="18" charset="0"/>
                <a:cs typeface="Times New Roman" pitchFamily="18" charset="0"/>
              </a:rPr>
              <a:t>consadd</a:t>
            </a:r>
            <a:r>
              <a:rPr lang="en-IN" sz="1600" b="1" dirty="0" smtClean="0">
                <a:latin typeface="Times New Roman" pitchFamily="18" charset="0"/>
                <a:cs typeface="Times New Roman" pitchFamily="18" charset="0"/>
              </a:rPr>
              <a:t> As Double</a:t>
            </a:r>
          </a:p>
          <a:p>
            <a:r>
              <a:rPr lang="en-IN" sz="16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IN" sz="1600" b="1" dirty="0" err="1" smtClean="0">
                <a:latin typeface="Times New Roman" pitchFamily="18" charset="0"/>
                <a:cs typeface="Times New Roman" pitchFamily="18" charset="0"/>
              </a:rPr>
              <a:t>consday</a:t>
            </a:r>
            <a:r>
              <a:rPr lang="en-IN" sz="1600" b="1" dirty="0" smtClean="0">
                <a:latin typeface="Times New Roman" pitchFamily="18" charset="0"/>
                <a:cs typeface="Times New Roman" pitchFamily="18" charset="0"/>
              </a:rPr>
              <a:t> = Val(Trim(Text50.Text))  -  the last stored for the day</a:t>
            </a:r>
          </a:p>
          <a:p>
            <a:r>
              <a:rPr lang="en-IN" sz="16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IN" sz="1600" b="1" dirty="0" err="1" smtClean="0">
                <a:latin typeface="Times New Roman" pitchFamily="18" charset="0"/>
                <a:cs typeface="Times New Roman" pitchFamily="18" charset="0"/>
              </a:rPr>
              <a:t>consadd</a:t>
            </a:r>
            <a:r>
              <a:rPr lang="en-IN" sz="1600" b="1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IN" sz="1600" b="1" dirty="0" err="1" smtClean="0">
                <a:latin typeface="Times New Roman" pitchFamily="18" charset="0"/>
                <a:cs typeface="Times New Roman" pitchFamily="18" charset="0"/>
              </a:rPr>
              <a:t>consday</a:t>
            </a:r>
            <a:r>
              <a:rPr lang="en-IN" sz="1600" b="1" dirty="0" smtClean="0">
                <a:latin typeface="Times New Roman" pitchFamily="18" charset="0"/>
                <a:cs typeface="Times New Roman" pitchFamily="18" charset="0"/>
              </a:rPr>
              <a:t> + Val(Trim(Text30.Text)) - energy in last 15 seconds</a:t>
            </a:r>
          </a:p>
          <a:p>
            <a:r>
              <a:rPr lang="en-IN" sz="1600" b="1" dirty="0" smtClean="0">
                <a:latin typeface="Times New Roman" pitchFamily="18" charset="0"/>
                <a:cs typeface="Times New Roman" pitchFamily="18" charset="0"/>
              </a:rPr>
              <a:t>  Text50.Text = </a:t>
            </a:r>
            <a:r>
              <a:rPr lang="en-IN" sz="1600" b="1" dirty="0" err="1" smtClean="0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IN" sz="16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1600" b="1" dirty="0" err="1" smtClean="0">
                <a:latin typeface="Times New Roman" pitchFamily="18" charset="0"/>
                <a:cs typeface="Times New Roman" pitchFamily="18" charset="0"/>
              </a:rPr>
              <a:t>consadd</a:t>
            </a:r>
            <a:r>
              <a:rPr lang="en-IN" sz="1600" b="1" dirty="0" smtClean="0">
                <a:latin typeface="Times New Roman" pitchFamily="18" charset="0"/>
                <a:cs typeface="Times New Roman" pitchFamily="18" charset="0"/>
              </a:rPr>
              <a:t>) - final energy now</a:t>
            </a:r>
          </a:p>
          <a:p>
            <a:r>
              <a:rPr lang="en-IN" sz="1600" b="1" dirty="0" smtClean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r>
              <a:rPr lang="en-IN" sz="1600" b="1" dirty="0" smtClean="0">
                <a:latin typeface="Times New Roman" pitchFamily="18" charset="0"/>
                <a:cs typeface="Times New Roman" pitchFamily="18" charset="0"/>
              </a:rPr>
              <a:t>  Dim </a:t>
            </a:r>
            <a:r>
              <a:rPr lang="en-IN" sz="1600" b="1" dirty="0" err="1" smtClean="0">
                <a:latin typeface="Times New Roman" pitchFamily="18" charset="0"/>
                <a:cs typeface="Times New Roman" pitchFamily="18" charset="0"/>
              </a:rPr>
              <a:t>tcnt</a:t>
            </a:r>
            <a:r>
              <a:rPr lang="en-IN" sz="1600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1600" b="1" dirty="0" err="1" smtClean="0">
                <a:latin typeface="Times New Roman" pitchFamily="18" charset="0"/>
                <a:cs typeface="Times New Roman" pitchFamily="18" charset="0"/>
              </a:rPr>
              <a:t>tnow</a:t>
            </a:r>
            <a:r>
              <a:rPr lang="en-IN" sz="1600" b="1" dirty="0" smtClean="0">
                <a:latin typeface="Times New Roman" pitchFamily="18" charset="0"/>
                <a:cs typeface="Times New Roman" pitchFamily="18" charset="0"/>
              </a:rPr>
              <a:t> As Double</a:t>
            </a:r>
          </a:p>
          <a:p>
            <a:r>
              <a:rPr lang="en-IN" sz="16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IN" sz="1600" b="1" dirty="0" err="1" smtClean="0">
                <a:latin typeface="Times New Roman" pitchFamily="18" charset="0"/>
                <a:cs typeface="Times New Roman" pitchFamily="18" charset="0"/>
              </a:rPr>
              <a:t>tcnt</a:t>
            </a:r>
            <a:r>
              <a:rPr lang="en-IN" sz="1600" b="1" dirty="0" smtClean="0">
                <a:latin typeface="Times New Roman" pitchFamily="18" charset="0"/>
                <a:cs typeface="Times New Roman" pitchFamily="18" charset="0"/>
              </a:rPr>
              <a:t> = Val(Trim(Text49.Text)) -  last recorded time</a:t>
            </a:r>
          </a:p>
          <a:p>
            <a:r>
              <a:rPr lang="en-IN" sz="1600" b="1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IN" sz="1600" b="1" dirty="0" err="1" smtClean="0">
                <a:latin typeface="Times New Roman" pitchFamily="18" charset="0"/>
                <a:cs typeface="Times New Roman" pitchFamily="18" charset="0"/>
              </a:rPr>
              <a:t>tnow</a:t>
            </a:r>
            <a:r>
              <a:rPr lang="en-IN" sz="1600" b="1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IN" sz="1600" b="1" dirty="0" err="1" smtClean="0">
                <a:latin typeface="Times New Roman" pitchFamily="18" charset="0"/>
                <a:cs typeface="Times New Roman" pitchFamily="18" charset="0"/>
              </a:rPr>
              <a:t>tcnt</a:t>
            </a:r>
            <a:r>
              <a:rPr lang="en-IN" sz="1600" b="1" dirty="0" smtClean="0">
                <a:latin typeface="Times New Roman" pitchFamily="18" charset="0"/>
                <a:cs typeface="Times New Roman" pitchFamily="18" charset="0"/>
              </a:rPr>
              <a:t> + 0.25  - added 0.25minutes - 15 seconds</a:t>
            </a:r>
          </a:p>
          <a:p>
            <a:r>
              <a:rPr lang="en-IN" sz="1600" b="1" dirty="0" smtClean="0">
                <a:latin typeface="Times New Roman" pitchFamily="18" charset="0"/>
                <a:cs typeface="Times New Roman" pitchFamily="18" charset="0"/>
              </a:rPr>
              <a:t>        Text49.Text = </a:t>
            </a:r>
            <a:r>
              <a:rPr lang="en-IN" sz="1600" b="1" dirty="0" err="1" smtClean="0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IN" sz="16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1600" b="1" dirty="0" err="1" smtClean="0">
                <a:latin typeface="Times New Roman" pitchFamily="18" charset="0"/>
                <a:cs typeface="Times New Roman" pitchFamily="18" charset="0"/>
              </a:rPr>
              <a:t>tnow</a:t>
            </a:r>
            <a:r>
              <a:rPr lang="en-IN" sz="1600" b="1" dirty="0" smtClean="0">
                <a:latin typeface="Times New Roman" pitchFamily="18" charset="0"/>
                <a:cs typeface="Times New Roman" pitchFamily="18" charset="0"/>
              </a:rPr>
              <a:t>) - time so far</a:t>
            </a:r>
          </a:p>
          <a:p>
            <a:r>
              <a:rPr lang="en-IN" sz="1600" b="1" dirty="0" smtClean="0">
                <a:latin typeface="Times New Roman" pitchFamily="18" charset="0"/>
                <a:cs typeface="Times New Roman" pitchFamily="18" charset="0"/>
              </a:rPr>
              <a:t>        </a:t>
            </a:r>
          </a:p>
          <a:p>
            <a:r>
              <a:rPr lang="en-IN" sz="1600" b="1" dirty="0" smtClean="0">
                <a:latin typeface="Times New Roman" pitchFamily="18" charset="0"/>
                <a:cs typeface="Times New Roman" pitchFamily="18" charset="0"/>
              </a:rPr>
              <a:t>   Dim </a:t>
            </a:r>
            <a:r>
              <a:rPr lang="en-IN" sz="1600" b="1" dirty="0" err="1" smtClean="0">
                <a:latin typeface="Times New Roman" pitchFamily="18" charset="0"/>
                <a:cs typeface="Times New Roman" pitchFamily="18" charset="0"/>
              </a:rPr>
              <a:t>tarif</a:t>
            </a:r>
            <a:r>
              <a:rPr lang="en-IN" sz="1600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1600" b="1" dirty="0" err="1" smtClean="0">
                <a:latin typeface="Times New Roman" pitchFamily="18" charset="0"/>
                <a:cs typeface="Times New Roman" pitchFamily="18" charset="0"/>
              </a:rPr>
              <a:t>daycost</a:t>
            </a:r>
            <a:r>
              <a:rPr lang="en-IN" sz="1600" b="1" dirty="0" smtClean="0">
                <a:latin typeface="Times New Roman" pitchFamily="18" charset="0"/>
                <a:cs typeface="Times New Roman" pitchFamily="18" charset="0"/>
              </a:rPr>
              <a:t> As Double</a:t>
            </a:r>
          </a:p>
          <a:p>
            <a:r>
              <a:rPr lang="en-IN" sz="1600" b="1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IN" sz="1600" b="1" dirty="0" err="1" smtClean="0">
                <a:latin typeface="Times New Roman" pitchFamily="18" charset="0"/>
                <a:cs typeface="Times New Roman" pitchFamily="18" charset="0"/>
              </a:rPr>
              <a:t>tarif</a:t>
            </a:r>
            <a:r>
              <a:rPr lang="en-IN" sz="1600" b="1" dirty="0" smtClean="0">
                <a:latin typeface="Times New Roman" pitchFamily="18" charset="0"/>
                <a:cs typeface="Times New Roman" pitchFamily="18" charset="0"/>
              </a:rPr>
              <a:t> = Val(Trim(Text54.Text)) - assumed tariff for consumption </a:t>
            </a:r>
            <a:r>
              <a:rPr lang="en-IN" sz="1600" b="1" dirty="0" err="1" smtClean="0">
                <a:latin typeface="Times New Roman" pitchFamily="18" charset="0"/>
                <a:cs typeface="Times New Roman" pitchFamily="18" charset="0"/>
              </a:rPr>
              <a:t>upto</a:t>
            </a:r>
            <a:r>
              <a:rPr lang="en-IN" sz="1600" b="1" dirty="0" smtClean="0">
                <a:latin typeface="Times New Roman" pitchFamily="18" charset="0"/>
                <a:cs typeface="Times New Roman" pitchFamily="18" charset="0"/>
              </a:rPr>
              <a:t> 200 units</a:t>
            </a:r>
          </a:p>
          <a:p>
            <a:r>
              <a:rPr lang="en-IN" sz="1600" b="1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IN" sz="1600" b="1" dirty="0" err="1" smtClean="0">
                <a:latin typeface="Times New Roman" pitchFamily="18" charset="0"/>
                <a:cs typeface="Times New Roman" pitchFamily="18" charset="0"/>
              </a:rPr>
              <a:t>daycost</a:t>
            </a:r>
            <a:r>
              <a:rPr lang="en-IN" sz="1600" b="1" dirty="0" smtClean="0">
                <a:latin typeface="Times New Roman" pitchFamily="18" charset="0"/>
                <a:cs typeface="Times New Roman" pitchFamily="18" charset="0"/>
              </a:rPr>
              <a:t> = Round((</a:t>
            </a:r>
            <a:r>
              <a:rPr lang="en-IN" sz="1600" b="1" dirty="0" err="1" smtClean="0">
                <a:latin typeface="Times New Roman" pitchFamily="18" charset="0"/>
                <a:cs typeface="Times New Roman" pitchFamily="18" charset="0"/>
              </a:rPr>
              <a:t>tarif</a:t>
            </a:r>
            <a:r>
              <a:rPr lang="en-IN" sz="1600" b="1" dirty="0" smtClean="0">
                <a:latin typeface="Times New Roman" pitchFamily="18" charset="0"/>
                <a:cs typeface="Times New Roman" pitchFamily="18" charset="0"/>
              </a:rPr>
              <a:t> * </a:t>
            </a:r>
            <a:r>
              <a:rPr lang="en-IN" sz="1600" b="1" dirty="0" err="1" smtClean="0">
                <a:latin typeface="Times New Roman" pitchFamily="18" charset="0"/>
                <a:cs typeface="Times New Roman" pitchFamily="18" charset="0"/>
              </a:rPr>
              <a:t>consadd</a:t>
            </a:r>
            <a:r>
              <a:rPr lang="en-IN" sz="1600" b="1" dirty="0" smtClean="0">
                <a:latin typeface="Times New Roman" pitchFamily="18" charset="0"/>
                <a:cs typeface="Times New Roman" pitchFamily="18" charset="0"/>
              </a:rPr>
              <a:t>), 2) </a:t>
            </a:r>
          </a:p>
          <a:p>
            <a:r>
              <a:rPr lang="en-IN" sz="1600" b="1" dirty="0" smtClean="0">
                <a:latin typeface="Times New Roman" pitchFamily="18" charset="0"/>
                <a:cs typeface="Times New Roman" pitchFamily="18" charset="0"/>
              </a:rPr>
              <a:t>   Text51.Text = </a:t>
            </a:r>
            <a:r>
              <a:rPr lang="en-IN" sz="1600" b="1" dirty="0" err="1" smtClean="0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IN" sz="16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1600" b="1" dirty="0" err="1" smtClean="0">
                <a:latin typeface="Times New Roman" pitchFamily="18" charset="0"/>
                <a:cs typeface="Times New Roman" pitchFamily="18" charset="0"/>
              </a:rPr>
              <a:t>daycost</a:t>
            </a:r>
            <a:r>
              <a:rPr lang="en-IN" sz="1600" b="1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IN" sz="1600" b="1" dirty="0" smtClean="0">
                <a:latin typeface="Times New Roman" pitchFamily="18" charset="0"/>
                <a:cs typeface="Times New Roman" pitchFamily="18" charset="0"/>
              </a:rPr>
              <a:t>End If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0"/>
            <a:ext cx="7848600" cy="1143000"/>
          </a:xfrm>
          <a:solidFill>
            <a:schemeClr val="accent3"/>
          </a:solidFill>
        </p:spPr>
        <p:txBody>
          <a:bodyPr>
            <a:no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SAMPLE CODE (Contd…)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648201"/>
          </a:xfrm>
        </p:spPr>
        <p:txBody>
          <a:bodyPr>
            <a:normAutofit/>
          </a:bodyPr>
          <a:lstStyle/>
          <a:p>
            <a:pPr algn="just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		</a:t>
            </a:r>
          </a:p>
          <a:p>
            <a:pPr algn="just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		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330216" cy="1143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791200"/>
            <a:ext cx="9144000" cy="10668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Smart Electricity Monitoring System (SEMS)</a:t>
            </a:r>
          </a:p>
          <a:p>
            <a:r>
              <a:rPr lang="en-US" sz="1600" b="1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Department of Information Technology</a:t>
            </a:r>
          </a:p>
          <a:p>
            <a:r>
              <a:rPr lang="en-US" sz="1600" b="1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Sri Sairam Engineering College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r>
              <a:rPr lang="en-US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Slide number </a:t>
            </a:r>
            <a:r>
              <a:rPr lang="en-US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22</a:t>
            </a:r>
            <a:endParaRPr lang="en-US" sz="1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752600" y="1142998"/>
            <a:ext cx="61722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sending SMS on consumption and energy</a:t>
            </a:r>
          </a:p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-------------------------------------</a:t>
            </a:r>
          </a:p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Dim </a:t>
            </a:r>
            <a:r>
              <a:rPr lang="en-IN" b="1" dirty="0" err="1" smtClean="0">
                <a:latin typeface="Times New Roman" pitchFamily="18" charset="0"/>
                <a:cs typeface="Times New Roman" pitchFamily="18" charset="0"/>
              </a:rPr>
              <a:t>tset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b="1" dirty="0" err="1" smtClean="0">
                <a:latin typeface="Times New Roman" pitchFamily="18" charset="0"/>
                <a:cs typeface="Times New Roman" pitchFamily="18" charset="0"/>
              </a:rPr>
              <a:t>tnow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 As Double</a:t>
            </a:r>
          </a:p>
          <a:p>
            <a:r>
              <a:rPr lang="en-IN" b="1" dirty="0" err="1" smtClean="0">
                <a:latin typeface="Times New Roman" pitchFamily="18" charset="0"/>
                <a:cs typeface="Times New Roman" pitchFamily="18" charset="0"/>
              </a:rPr>
              <a:t>tset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 = Val(Trim(Text52.Text))</a:t>
            </a:r>
          </a:p>
          <a:p>
            <a:r>
              <a:rPr lang="en-IN" b="1" dirty="0" err="1" smtClean="0">
                <a:latin typeface="Times New Roman" pitchFamily="18" charset="0"/>
                <a:cs typeface="Times New Roman" pitchFamily="18" charset="0"/>
              </a:rPr>
              <a:t>tnow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 = Val(Trim(Text49.Text))</a:t>
            </a:r>
          </a:p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IN" b="1" dirty="0" err="1" smtClean="0">
                <a:latin typeface="Times New Roman" pitchFamily="18" charset="0"/>
                <a:cs typeface="Times New Roman" pitchFamily="18" charset="0"/>
              </a:rPr>
              <a:t>tnow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 &gt;= </a:t>
            </a:r>
            <a:r>
              <a:rPr lang="en-IN" b="1" dirty="0" err="1" smtClean="0">
                <a:latin typeface="Times New Roman" pitchFamily="18" charset="0"/>
                <a:cs typeface="Times New Roman" pitchFamily="18" charset="0"/>
              </a:rPr>
              <a:t>tset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 Then</a:t>
            </a:r>
          </a:p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    Text36.Text = "DATE -" &amp; Date &amp; " :::  TIME - " &amp; Time() &amp; " Energy Today :(units)  " &amp; Text50.Text &amp; " Cost Today (Rs) : " &amp; Text51.Text</a:t>
            </a:r>
          </a:p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IN" b="1" dirty="0" err="1" smtClean="0">
                <a:latin typeface="Times New Roman" pitchFamily="18" charset="0"/>
                <a:cs typeface="Times New Roman" pitchFamily="18" charset="0"/>
              </a:rPr>
              <a:t>MsgBox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 " Send SMS"</a:t>
            </a:r>
          </a:p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    Call Command11_Click</a:t>
            </a:r>
          </a:p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    Text48.Text = "0"</a:t>
            </a:r>
          </a:p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    Text49.Text = "0"</a:t>
            </a:r>
          </a:p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    Text50.Text = "0"</a:t>
            </a:r>
          </a:p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    Text51.Text = "0"</a:t>
            </a:r>
          </a:p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End If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0"/>
            <a:ext cx="7848600" cy="1143000"/>
          </a:xfrm>
          <a:solidFill>
            <a:schemeClr val="accent3"/>
          </a:solidFill>
        </p:spPr>
        <p:txBody>
          <a:bodyPr>
            <a:no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4343400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6400" dirty="0" smtClean="0">
                <a:latin typeface="Times New Roman" pitchFamily="18" charset="0"/>
                <a:cs typeface="Times New Roman" pitchFamily="18" charset="0"/>
              </a:rPr>
              <a:t>[1]</a:t>
            </a:r>
            <a:r>
              <a:rPr lang="en-US" sz="6400" b="1" dirty="0" smtClean="0">
                <a:latin typeface="Times New Roman" pitchFamily="18" charset="0"/>
                <a:cs typeface="Times New Roman" pitchFamily="18" charset="0"/>
              </a:rPr>
              <a:t> Households electricity consumption analysis with data mining techniques</a:t>
            </a:r>
          </a:p>
          <a:p>
            <a:pPr>
              <a:buNone/>
            </a:pPr>
            <a:r>
              <a:rPr lang="en-US" sz="6400" dirty="0" err="1" smtClean="0">
                <a:latin typeface="Times New Roman" pitchFamily="18" charset="0"/>
                <a:cs typeface="Times New Roman" pitchFamily="18" charset="0"/>
              </a:rPr>
              <a:t>Usman</a:t>
            </a:r>
            <a:r>
              <a:rPr lang="en-US" sz="6400" dirty="0" smtClean="0">
                <a:latin typeface="Times New Roman" pitchFamily="18" charset="0"/>
                <a:cs typeface="Times New Roman" pitchFamily="18" charset="0"/>
              </a:rPr>
              <a:t> Ali </a:t>
            </a:r>
            <a:r>
              <a:rPr lang="en-US" sz="6400" dirty="0" err="1" smtClean="0">
                <a:latin typeface="Times New Roman" pitchFamily="18" charset="0"/>
                <a:cs typeface="Times New Roman" pitchFamily="18" charset="0"/>
              </a:rPr>
              <a:t>Concettina</a:t>
            </a:r>
            <a:r>
              <a:rPr lang="en-US" sz="6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6400" dirty="0" err="1" smtClean="0">
                <a:latin typeface="Times New Roman" pitchFamily="18" charset="0"/>
                <a:cs typeface="Times New Roman" pitchFamily="18" charset="0"/>
              </a:rPr>
              <a:t>BuccellaA</a:t>
            </a:r>
            <a:r>
              <a:rPr lang="en-US" sz="6400" dirty="0" smtClean="0">
                <a:latin typeface="Times New Roman" pitchFamily="18" charset="0"/>
                <a:cs typeface="Times New Roman" pitchFamily="18" charset="0"/>
              </a:rPr>
              <a:t> Carlo </a:t>
            </a:r>
            <a:r>
              <a:rPr lang="en-US" sz="6400" dirty="0" err="1" smtClean="0">
                <a:latin typeface="Times New Roman" pitchFamily="18" charset="0"/>
                <a:cs typeface="Times New Roman" pitchFamily="18" charset="0"/>
              </a:rPr>
              <a:t>Cecati</a:t>
            </a:r>
            <a:endParaRPr lang="en-US" sz="6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6400" dirty="0" smtClean="0">
                <a:latin typeface="Times New Roman" pitchFamily="18" charset="0"/>
                <a:cs typeface="Times New Roman" pitchFamily="18" charset="0"/>
              </a:rPr>
              <a:t>IECON 2016 - 42nd Annual Conference of the IEEE Industrial Electronics Society  year: 2016</a:t>
            </a:r>
          </a:p>
          <a:p>
            <a:pPr fontAlgn="t">
              <a:buNone/>
            </a:pPr>
            <a:r>
              <a:rPr lang="en-US" sz="6400" dirty="0" smtClean="0">
                <a:latin typeface="Times New Roman" pitchFamily="18" charset="0"/>
                <a:cs typeface="Times New Roman" pitchFamily="18" charset="0"/>
              </a:rPr>
              <a:t>[2]  </a:t>
            </a:r>
            <a:r>
              <a:rPr lang="en-US" sz="6400" b="1" dirty="0" smtClean="0">
                <a:latin typeface="Times New Roman" pitchFamily="18" charset="0"/>
                <a:cs typeface="Times New Roman" pitchFamily="18" charset="0"/>
              </a:rPr>
              <a:t>Electricity consumption analysis and power quality monitoring in commercial buildings</a:t>
            </a:r>
          </a:p>
          <a:p>
            <a:pPr fontAlgn="t">
              <a:buNone/>
            </a:pPr>
            <a:r>
              <a:rPr lang="en-US" sz="6400" dirty="0" err="1" smtClean="0">
                <a:latin typeface="Times New Roman" pitchFamily="18" charset="0"/>
                <a:cs typeface="Times New Roman" pitchFamily="18" charset="0"/>
              </a:rPr>
              <a:t>Imre</a:t>
            </a:r>
            <a:r>
              <a:rPr lang="en-US" sz="6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6400" dirty="0" err="1" smtClean="0">
                <a:latin typeface="Times New Roman" pitchFamily="18" charset="0"/>
                <a:cs typeface="Times New Roman" pitchFamily="18" charset="0"/>
              </a:rPr>
              <a:t>Drovar</a:t>
            </a:r>
            <a:r>
              <a:rPr lang="en-US" sz="6400" dirty="0" smtClean="0">
                <a:latin typeface="Times New Roman" pitchFamily="18" charset="0"/>
                <a:cs typeface="Times New Roman" pitchFamily="18" charset="0"/>
              </a:rPr>
              <a:t>; </a:t>
            </a:r>
            <a:r>
              <a:rPr lang="en-US" sz="6400" dirty="0" err="1" smtClean="0">
                <a:latin typeface="Times New Roman" pitchFamily="18" charset="0"/>
                <a:cs typeface="Times New Roman" pitchFamily="18" charset="0"/>
              </a:rPr>
              <a:t>Jaan</a:t>
            </a:r>
            <a:r>
              <a:rPr lang="en-US" sz="6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6400" dirty="0" err="1" smtClean="0">
                <a:latin typeface="Times New Roman" pitchFamily="18" charset="0"/>
                <a:cs typeface="Times New Roman" pitchFamily="18" charset="0"/>
              </a:rPr>
              <a:t>Niitsoo</a:t>
            </a:r>
            <a:r>
              <a:rPr lang="en-US" sz="6400" dirty="0" smtClean="0">
                <a:latin typeface="Times New Roman" pitchFamily="18" charset="0"/>
                <a:cs typeface="Times New Roman" pitchFamily="18" charset="0"/>
              </a:rPr>
              <a:t>; Argo Rosin; </a:t>
            </a:r>
            <a:r>
              <a:rPr lang="en-US" sz="6400" dirty="0" err="1" smtClean="0">
                <a:latin typeface="Times New Roman" pitchFamily="18" charset="0"/>
                <a:cs typeface="Times New Roman" pitchFamily="18" charset="0"/>
              </a:rPr>
              <a:t>Jako</a:t>
            </a:r>
            <a:r>
              <a:rPr lang="en-US" sz="6400" dirty="0" smtClean="0">
                <a:latin typeface="Times New Roman" pitchFamily="18" charset="0"/>
                <a:cs typeface="Times New Roman" pitchFamily="18" charset="0"/>
              </a:rPr>
              <a:t> Kilter; </a:t>
            </a:r>
            <a:r>
              <a:rPr lang="en-US" sz="6400" dirty="0" err="1" smtClean="0">
                <a:latin typeface="Times New Roman" pitchFamily="18" charset="0"/>
                <a:cs typeface="Times New Roman" pitchFamily="18" charset="0"/>
              </a:rPr>
              <a:t>Ivo</a:t>
            </a:r>
            <a:r>
              <a:rPr lang="en-US" sz="6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6400" dirty="0" err="1" smtClean="0">
                <a:latin typeface="Times New Roman" pitchFamily="18" charset="0"/>
                <a:cs typeface="Times New Roman" pitchFamily="18" charset="0"/>
              </a:rPr>
              <a:t>Palu</a:t>
            </a:r>
            <a:endParaRPr lang="en-US" sz="6400" dirty="0" smtClean="0">
              <a:latin typeface="Times New Roman" pitchFamily="18" charset="0"/>
              <a:cs typeface="Times New Roman" pitchFamily="18" charset="0"/>
            </a:endParaRPr>
          </a:p>
          <a:p>
            <a:pPr fontAlgn="t">
              <a:buNone/>
            </a:pPr>
            <a:r>
              <a:rPr lang="en-US" sz="6400" u="sng" dirty="0" smtClean="0">
                <a:latin typeface="Times New Roman" pitchFamily="18" charset="0"/>
                <a:cs typeface="Times New Roman" pitchFamily="18" charset="0"/>
              </a:rPr>
              <a:t>2012 Electric Power </a:t>
            </a:r>
            <a:r>
              <a:rPr lang="en-US" sz="6400" u="sng" dirty="0" err="1" smtClean="0">
                <a:latin typeface="Times New Roman" pitchFamily="18" charset="0"/>
                <a:cs typeface="Times New Roman" pitchFamily="18" charset="0"/>
              </a:rPr>
              <a:t>Qualiy</a:t>
            </a:r>
            <a:r>
              <a:rPr lang="en-US" sz="6400" u="sng" dirty="0" smtClean="0">
                <a:latin typeface="Times New Roman" pitchFamily="18" charset="0"/>
                <a:cs typeface="Times New Roman" pitchFamily="18" charset="0"/>
              </a:rPr>
              <a:t> and Supply Reliability </a:t>
            </a:r>
            <a:r>
              <a:rPr lang="en-US" sz="6400" dirty="0" smtClean="0">
                <a:latin typeface="Times New Roman" pitchFamily="18" charset="0"/>
                <a:cs typeface="Times New Roman" pitchFamily="18" charset="0"/>
              </a:rPr>
              <a:t> year: 2016</a:t>
            </a:r>
          </a:p>
          <a:p>
            <a:pPr>
              <a:buNone/>
            </a:pPr>
            <a:r>
              <a:rPr lang="en-US" sz="6400" dirty="0" smtClean="0">
                <a:latin typeface="Times New Roman" pitchFamily="18" charset="0"/>
                <a:cs typeface="Times New Roman" pitchFamily="18" charset="0"/>
              </a:rPr>
              <a:t>[3]</a:t>
            </a:r>
            <a:r>
              <a:rPr lang="en-US" sz="6400" b="1" dirty="0" smtClean="0">
                <a:latin typeface="Times New Roman" pitchFamily="18" charset="0"/>
                <a:cs typeface="Times New Roman" pitchFamily="18" charset="0"/>
              </a:rPr>
              <a:t> Electricity-Metering in a Connected World: Virtual Sensors for Estimating the Electricity Consumption of IoT Appliances</a:t>
            </a:r>
          </a:p>
          <a:p>
            <a:pPr>
              <a:buNone/>
            </a:pPr>
            <a:r>
              <a:rPr lang="en-US" sz="6400" dirty="0" smtClean="0">
                <a:latin typeface="Times New Roman" pitchFamily="18" charset="0"/>
                <a:cs typeface="Times New Roman" pitchFamily="18" charset="0"/>
              </a:rPr>
              <a:t>Frank </a:t>
            </a:r>
            <a:r>
              <a:rPr lang="en-US" sz="6400" dirty="0" err="1" smtClean="0">
                <a:latin typeface="Times New Roman" pitchFamily="18" charset="0"/>
                <a:cs typeface="Times New Roman" pitchFamily="18" charset="0"/>
              </a:rPr>
              <a:t>Englert</a:t>
            </a:r>
            <a:r>
              <a:rPr lang="en-US" sz="6400" dirty="0" smtClean="0">
                <a:latin typeface="Times New Roman" pitchFamily="18" charset="0"/>
                <a:cs typeface="Times New Roman" pitchFamily="18" charset="0"/>
              </a:rPr>
              <a:t>; </a:t>
            </a:r>
            <a:r>
              <a:rPr lang="en-US" sz="6400" u="sng" dirty="0" smtClean="0">
                <a:latin typeface="Times New Roman" pitchFamily="18" charset="0"/>
                <a:cs typeface="Times New Roman" pitchFamily="18" charset="0"/>
              </a:rPr>
              <a:t>Patrick </a:t>
            </a:r>
            <a:r>
              <a:rPr lang="en-US" sz="6400" u="sng" dirty="0" err="1" smtClean="0">
                <a:latin typeface="Times New Roman" pitchFamily="18" charset="0"/>
                <a:cs typeface="Times New Roman" pitchFamily="18" charset="0"/>
              </a:rPr>
              <a:t>Lieser</a:t>
            </a:r>
            <a:r>
              <a:rPr lang="en-US" sz="6400" dirty="0" smtClean="0">
                <a:latin typeface="Times New Roman" pitchFamily="18" charset="0"/>
                <a:cs typeface="Times New Roman" pitchFamily="18" charset="0"/>
              </a:rPr>
              <a:t>; </a:t>
            </a:r>
            <a:r>
              <a:rPr lang="en-US" sz="6400" dirty="0" err="1" smtClean="0">
                <a:latin typeface="Times New Roman" pitchFamily="18" charset="0"/>
                <a:cs typeface="Times New Roman" pitchFamily="18" charset="0"/>
              </a:rPr>
              <a:t>Alaa</a:t>
            </a:r>
            <a:r>
              <a:rPr lang="en-US" sz="6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6400" dirty="0" err="1" smtClean="0">
                <a:latin typeface="Times New Roman" pitchFamily="18" charset="0"/>
                <a:cs typeface="Times New Roman" pitchFamily="18" charset="0"/>
              </a:rPr>
              <a:t>Alhamoud</a:t>
            </a:r>
            <a:r>
              <a:rPr lang="en-US" sz="6400" dirty="0" smtClean="0">
                <a:latin typeface="Times New Roman" pitchFamily="18" charset="0"/>
                <a:cs typeface="Times New Roman" pitchFamily="18" charset="0"/>
              </a:rPr>
              <a:t>; Doreen </a:t>
            </a:r>
            <a:r>
              <a:rPr lang="en-US" sz="6400" dirty="0" err="1" smtClean="0">
                <a:latin typeface="Times New Roman" pitchFamily="18" charset="0"/>
                <a:cs typeface="Times New Roman" pitchFamily="18" charset="0"/>
              </a:rPr>
              <a:t>Boehnstedt;Ralf</a:t>
            </a:r>
            <a:r>
              <a:rPr lang="en-US" sz="6400" dirty="0" smtClean="0">
                <a:latin typeface="Times New Roman" pitchFamily="18" charset="0"/>
                <a:cs typeface="Times New Roman" pitchFamily="18" charset="0"/>
              </a:rPr>
              <a:t> Steinmetz</a:t>
            </a:r>
          </a:p>
          <a:p>
            <a:pPr>
              <a:buNone/>
            </a:pPr>
            <a:r>
              <a:rPr lang="en-US" sz="6400" dirty="0" smtClean="0">
                <a:latin typeface="Times New Roman" pitchFamily="18" charset="0"/>
                <a:cs typeface="Times New Roman" pitchFamily="18" charset="0"/>
              </a:rPr>
              <a:t>2015 3rd International Conference on Future Internet of Things and Cloud  year: 2015</a:t>
            </a:r>
          </a:p>
          <a:p>
            <a:pPr>
              <a:buNone/>
            </a:pPr>
            <a:r>
              <a:rPr lang="en-US" sz="6400" dirty="0" smtClean="0">
                <a:latin typeface="Times New Roman" pitchFamily="18" charset="0"/>
                <a:cs typeface="Times New Roman" pitchFamily="18" charset="0"/>
              </a:rPr>
              <a:t>[4] </a:t>
            </a:r>
            <a:r>
              <a:rPr lang="en-US" sz="6400" b="1" dirty="0" smtClean="0">
                <a:latin typeface="Times New Roman" pitchFamily="18" charset="0"/>
                <a:cs typeface="Times New Roman" pitchFamily="18" charset="0"/>
              </a:rPr>
              <a:t>Analysis of the residential, commercial and industrial </a:t>
            </a:r>
            <a:r>
              <a:rPr lang="en-US" sz="6400" b="1" dirty="0" err="1" smtClean="0">
                <a:latin typeface="Times New Roman" pitchFamily="18" charset="0"/>
                <a:cs typeface="Times New Roman" pitchFamily="18" charset="0"/>
              </a:rPr>
              <a:t>electricityconsumption</a:t>
            </a:r>
            <a:endParaRPr lang="en-US" sz="6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6400" dirty="0" smtClean="0">
                <a:latin typeface="Times New Roman" pitchFamily="18" charset="0"/>
                <a:cs typeface="Times New Roman" pitchFamily="18" charset="0"/>
              </a:rPr>
              <a:t>John D. Hobby; Gabriel H. </a:t>
            </a:r>
            <a:r>
              <a:rPr lang="en-US" sz="6400" dirty="0" err="1" smtClean="0">
                <a:latin typeface="Times New Roman" pitchFamily="18" charset="0"/>
                <a:cs typeface="Times New Roman" pitchFamily="18" charset="0"/>
              </a:rPr>
              <a:t>Tucci</a:t>
            </a:r>
            <a:endParaRPr lang="en-US" sz="6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6400" dirty="0" smtClean="0">
                <a:latin typeface="Times New Roman" pitchFamily="18" charset="0"/>
                <a:cs typeface="Times New Roman" pitchFamily="18" charset="0"/>
              </a:rPr>
              <a:t>2011 IEEE PES Innovative Smart Grid Technologies  year: 2015</a:t>
            </a:r>
          </a:p>
          <a:p>
            <a:pPr>
              <a:buNone/>
            </a:pPr>
            <a:r>
              <a:rPr lang="en-US" sz="6400" dirty="0" smtClean="0">
                <a:latin typeface="Times New Roman" pitchFamily="18" charset="0"/>
                <a:cs typeface="Times New Roman" pitchFamily="18" charset="0"/>
              </a:rPr>
              <a:t>[5]</a:t>
            </a:r>
            <a:r>
              <a:rPr lang="en-US" sz="6400" b="1" dirty="0" smtClean="0">
                <a:latin typeface="Times New Roman" pitchFamily="18" charset="0"/>
                <a:cs typeface="Times New Roman" pitchFamily="18" charset="0"/>
              </a:rPr>
              <a:t>An Intelligent Energy Management Scheme with Monitoring and </a:t>
            </a:r>
            <a:r>
              <a:rPr lang="en-US" sz="6400" b="1" dirty="0" err="1" smtClean="0">
                <a:latin typeface="Times New Roman" pitchFamily="18" charset="0"/>
                <a:cs typeface="Times New Roman" pitchFamily="18" charset="0"/>
              </a:rPr>
              <a:t>SchedulingApproach</a:t>
            </a:r>
            <a:r>
              <a:rPr lang="en-US" sz="6400" b="1" dirty="0" smtClean="0">
                <a:latin typeface="Times New Roman" pitchFamily="18" charset="0"/>
                <a:cs typeface="Times New Roman" pitchFamily="18" charset="0"/>
              </a:rPr>
              <a:t> for IoT Applications in Smart Home</a:t>
            </a:r>
          </a:p>
          <a:p>
            <a:pPr>
              <a:buNone/>
            </a:pPr>
            <a:r>
              <a:rPr lang="en-US" sz="6400" dirty="0" err="1" smtClean="0">
                <a:latin typeface="Times New Roman" pitchFamily="18" charset="0"/>
                <a:cs typeface="Times New Roman" pitchFamily="18" charset="0"/>
              </a:rPr>
              <a:t>Tui</a:t>
            </a:r>
            <a:r>
              <a:rPr lang="en-US" sz="6400" dirty="0" smtClean="0">
                <a:latin typeface="Times New Roman" pitchFamily="18" charset="0"/>
                <a:cs typeface="Times New Roman" pitchFamily="18" charset="0"/>
              </a:rPr>
              <a:t>-Yi Yang Chu-Sing Yang </a:t>
            </a:r>
            <a:r>
              <a:rPr lang="en-US" sz="6400" dirty="0" err="1" smtClean="0">
                <a:latin typeface="Times New Roman" pitchFamily="18" charset="0"/>
                <a:cs typeface="Times New Roman" pitchFamily="18" charset="0"/>
              </a:rPr>
              <a:t>Tien-Wen</a:t>
            </a:r>
            <a:r>
              <a:rPr lang="en-US" sz="6400" dirty="0" smtClean="0">
                <a:latin typeface="Times New Roman" pitchFamily="18" charset="0"/>
                <a:cs typeface="Times New Roman" pitchFamily="18" charset="0"/>
              </a:rPr>
              <a:t> Sung</a:t>
            </a:r>
          </a:p>
          <a:p>
            <a:pPr>
              <a:buNone/>
            </a:pPr>
            <a:r>
              <a:rPr lang="en-US" sz="6400" dirty="0" smtClean="0">
                <a:latin typeface="Times New Roman" pitchFamily="18" charset="0"/>
                <a:cs typeface="Times New Roman" pitchFamily="18" charset="0"/>
              </a:rPr>
              <a:t>2015 Third International Conference on Robot, Vision and Signal Processing (RVSP) year: 2015</a:t>
            </a:r>
          </a:p>
          <a:p>
            <a:pPr algn="just">
              <a:buNone/>
            </a:pPr>
            <a:endParaRPr lang="en-US" sz="6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		</a:t>
            </a:r>
          </a:p>
          <a:p>
            <a:pPr algn="just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		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330216" cy="1143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791200"/>
            <a:ext cx="9144000" cy="10668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Smart Electricity Monitoring System (SEMS)</a:t>
            </a:r>
          </a:p>
          <a:p>
            <a:r>
              <a:rPr lang="en-US" sz="1600" b="1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Department of Information Technology</a:t>
            </a:r>
          </a:p>
          <a:p>
            <a:r>
              <a:rPr lang="en-US" sz="1600" b="1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Sri Sairam Engineering College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r>
              <a:rPr lang="en-US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Slide number </a:t>
            </a:r>
            <a:r>
              <a:rPr lang="en-US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23</a:t>
            </a:r>
            <a:endParaRPr lang="en-US" sz="1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0"/>
            <a:ext cx="7848600" cy="1143000"/>
          </a:xfrm>
          <a:solidFill>
            <a:schemeClr val="accent3"/>
          </a:solidFill>
        </p:spPr>
        <p:txBody>
          <a:bodyPr>
            <a:noAutofit/>
          </a:bodyPr>
          <a:lstStyle/>
          <a:p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67200"/>
          </a:xfrm>
        </p:spPr>
        <p:txBody>
          <a:bodyPr>
            <a:normAutofit/>
          </a:bodyPr>
          <a:lstStyle/>
          <a:p>
            <a:pPr algn="just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		</a:t>
            </a:r>
          </a:p>
          <a:p>
            <a:pPr algn="just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	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330216" cy="1143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791200"/>
            <a:ext cx="9144000" cy="10668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Smart Electricity Monitoring System (SEMS)</a:t>
            </a:r>
          </a:p>
          <a:p>
            <a:r>
              <a:rPr lang="en-US" sz="1600" b="1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Department of Information Technology</a:t>
            </a:r>
          </a:p>
          <a:p>
            <a:r>
              <a:rPr lang="en-US" sz="1600" b="1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Sri Sairam Engineering College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r>
              <a:rPr lang="en-US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Slide number </a:t>
            </a:r>
            <a:r>
              <a:rPr lang="en-US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24</a:t>
            </a:r>
            <a:endParaRPr lang="en-US" sz="1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Content Placeholder 3" descr="slid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1143000"/>
            <a:ext cx="7772400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0"/>
            <a:ext cx="7848600" cy="1143000"/>
          </a:xfrm>
          <a:solidFill>
            <a:schemeClr val="accent3"/>
          </a:solidFill>
        </p:spPr>
        <p:txBody>
          <a:bodyPr>
            <a:noAutofit/>
          </a:bodyPr>
          <a:lstStyle/>
          <a:p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PRESENT SCENARIO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67200"/>
          </a:xfrm>
        </p:spPr>
        <p:txBody>
          <a:bodyPr>
            <a:normAutofit fontScale="47500" lnSpcReduction="20000"/>
          </a:bodyPr>
          <a:lstStyle/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5900" dirty="0" smtClean="0">
                <a:latin typeface="Times New Roman" pitchFamily="18" charset="0"/>
                <a:cs typeface="Times New Roman" pitchFamily="18" charset="0"/>
              </a:rPr>
              <a:t>TNEB readings - Bimonthly</a:t>
            </a:r>
          </a:p>
          <a:p>
            <a:r>
              <a:rPr lang="en-US" sz="5900" dirty="0" smtClean="0">
                <a:latin typeface="Times New Roman" pitchFamily="18" charset="0"/>
                <a:cs typeface="Times New Roman" pitchFamily="18" charset="0"/>
              </a:rPr>
              <a:t>Manual and e-bill payment</a:t>
            </a:r>
          </a:p>
          <a:p>
            <a:endParaRPr lang="en-US" sz="59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5900" b="1" dirty="0" smtClean="0">
                <a:latin typeface="Times New Roman" pitchFamily="18" charset="0"/>
                <a:cs typeface="Times New Roman" pitchFamily="18" charset="0"/>
              </a:rPr>
              <a:t>DISADVANTAGES:</a:t>
            </a:r>
          </a:p>
          <a:p>
            <a:endParaRPr lang="en-US" sz="59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5900" dirty="0" smtClean="0">
                <a:latin typeface="Times New Roman" pitchFamily="18" charset="0"/>
                <a:cs typeface="Times New Roman" pitchFamily="18" charset="0"/>
              </a:rPr>
              <a:t>Per device consumption unknown.</a:t>
            </a:r>
          </a:p>
          <a:p>
            <a:r>
              <a:rPr lang="en-US" sz="5900" dirty="0" smtClean="0">
                <a:latin typeface="Times New Roman" pitchFamily="18" charset="0"/>
                <a:cs typeface="Times New Roman" pitchFamily="18" charset="0"/>
              </a:rPr>
              <a:t>SMS received bimonthly stating amount.</a:t>
            </a:r>
            <a:endParaRPr lang="en-IN" sz="59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		</a:t>
            </a:r>
          </a:p>
          <a:p>
            <a:pPr algn="just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		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330216" cy="1143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791200"/>
            <a:ext cx="9144000" cy="10668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Smart Electricity Monitoring System (SEMS)</a:t>
            </a:r>
          </a:p>
          <a:p>
            <a:r>
              <a:rPr lang="en-US" sz="1600" b="1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Department of Information Technology</a:t>
            </a:r>
          </a:p>
          <a:p>
            <a:r>
              <a:rPr lang="en-US" sz="1600" b="1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Sri Sairam Engineering College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r>
              <a:rPr lang="en-US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Slide number 3</a:t>
            </a:r>
            <a:endParaRPr lang="en-US" sz="1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LITERATURE SURVEY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285852" y="1214423"/>
          <a:ext cx="7499349" cy="487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99783"/>
                <a:gridCol w="2499783"/>
                <a:gridCol w="2499783"/>
              </a:tblGrid>
              <a:tr h="429817">
                <a:tc>
                  <a:txBody>
                    <a:bodyPr/>
                    <a:lstStyle/>
                    <a:p>
                      <a:pPr algn="ctr"/>
                      <a:r>
                        <a:rPr lang="en-US" sz="1600" b="1" u="none" dirty="0" smtClean="0">
                          <a:latin typeface="Times New Roman" pitchFamily="18" charset="0"/>
                          <a:cs typeface="Times New Roman" pitchFamily="18" charset="0"/>
                        </a:rPr>
                        <a:t>PAPER </a:t>
                      </a:r>
                      <a:r>
                        <a:rPr lang="en-US" sz="1600" b="1" u="none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NAME</a:t>
                      </a:r>
                      <a:endParaRPr lang="en-US" sz="1600" b="1" u="non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u="none" dirty="0" smtClean="0">
                          <a:latin typeface="Times New Roman" pitchFamily="18" charset="0"/>
                          <a:cs typeface="Times New Roman" pitchFamily="18" charset="0"/>
                        </a:rPr>
                        <a:t>EXISTING SYSTEM</a:t>
                      </a:r>
                      <a:endParaRPr lang="en-US" sz="1600" b="1" u="non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u="none" dirty="0" smtClean="0">
                          <a:latin typeface="Times New Roman" pitchFamily="18" charset="0"/>
                          <a:cs typeface="Times New Roman" pitchFamily="18" charset="0"/>
                        </a:rPr>
                        <a:t>ENHANCEMENT REQUIRED</a:t>
                      </a:r>
                      <a:endParaRPr lang="en-US" sz="1600" b="1" u="non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9727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dirty="0" smtClean="0">
                          <a:latin typeface="Times New Roman" pitchFamily="18" charset="0"/>
                          <a:cs typeface="Times New Roman" pitchFamily="18" charset="0"/>
                        </a:rPr>
                        <a:t>[1]   </a:t>
                      </a:r>
                      <a:r>
                        <a:rPr lang="en-US" sz="1400" b="1" u="none" dirty="0" smtClean="0">
                          <a:latin typeface="Times New Roman" pitchFamily="18" charset="0"/>
                          <a:cs typeface="Times New Roman" pitchFamily="18" charset="0"/>
                        </a:rPr>
                        <a:t>Household Electricity consumption analysis with Data Mining Techniques</a:t>
                      </a:r>
                      <a:endParaRPr kumimoji="0" lang="en-US" sz="1400" b="1" i="0" u="sng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2016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600" u="none" dirty="0" smtClean="0">
                          <a:latin typeface="Times New Roman" pitchFamily="18" charset="0"/>
                          <a:cs typeface="Times New Roman" pitchFamily="18" charset="0"/>
                        </a:rPr>
                        <a:t>Data mining techniques  </a:t>
                      </a:r>
                      <a:r>
                        <a:rPr lang="en-US" sz="1600" u="none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on two different public data set .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600" u="none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Electricity consumption patterns analyzed.</a:t>
                      </a:r>
                      <a:endParaRPr lang="en-US" sz="1600" u="non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u="none" dirty="0" smtClean="0">
                          <a:latin typeface="Times New Roman" pitchFamily="18" charset="0"/>
                          <a:cs typeface="Times New Roman" pitchFamily="18" charset="0"/>
                        </a:rPr>
                        <a:t>Only analysis.</a:t>
                      </a:r>
                    </a:p>
                    <a:p>
                      <a:r>
                        <a:rPr lang="en-US" sz="1600" u="none" dirty="0" smtClean="0">
                          <a:latin typeface="Times New Roman" pitchFamily="18" charset="0"/>
                          <a:cs typeface="Times New Roman" pitchFamily="18" charset="0"/>
                        </a:rPr>
                        <a:t>No control</a:t>
                      </a:r>
                      <a:r>
                        <a:rPr lang="en-US" sz="1600" u="none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measures.</a:t>
                      </a:r>
                      <a:endParaRPr lang="en-US" sz="1600" u="non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972744">
                <a:tc>
                  <a:txBody>
                    <a:bodyPr/>
                    <a:lstStyle/>
                    <a:p>
                      <a:pPr algn="ctr"/>
                      <a:r>
                        <a:rPr lang="en-US" sz="1600" u="none" dirty="0" smtClean="0">
                          <a:latin typeface="Times New Roman" pitchFamily="18" charset="0"/>
                          <a:cs typeface="Times New Roman" pitchFamily="18" charset="0"/>
                        </a:rPr>
                        <a:t> [2</a:t>
                      </a:r>
                      <a:r>
                        <a:rPr lang="en-US" sz="1400" u="none" dirty="0" smtClean="0">
                          <a:latin typeface="Times New Roman" pitchFamily="18" charset="0"/>
                          <a:cs typeface="Times New Roman" pitchFamily="18" charset="0"/>
                        </a:rPr>
                        <a:t>]   </a:t>
                      </a:r>
                      <a:r>
                        <a:rPr lang="en-US" sz="1400" u="none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400" u="none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400" b="1" u="none" dirty="0" smtClean="0">
                          <a:latin typeface="Times New Roman" pitchFamily="18" charset="0"/>
                          <a:cs typeface="Times New Roman" pitchFamily="18" charset="0"/>
                        </a:rPr>
                        <a:t>Electricity consumption analysis and power quality monitoring in commercial buildings 2015</a:t>
                      </a:r>
                      <a:endParaRPr lang="en-US" sz="1600" b="1" u="none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600" u="none" dirty="0" smtClean="0">
                          <a:latin typeface="Times New Roman" pitchFamily="18" charset="0"/>
                          <a:cs typeface="Times New Roman" pitchFamily="18" charset="0"/>
                        </a:rPr>
                        <a:t>Meta-heuristic</a:t>
                      </a:r>
                      <a:r>
                        <a:rPr lang="en-US" sz="1600" u="none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algorithms are used on power consumption data sets 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600" u="none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Efficiency and quality are analyzed. </a:t>
                      </a:r>
                      <a:endParaRPr lang="en-US" sz="1600" u="non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u="none" dirty="0" smtClean="0">
                          <a:latin typeface="Times New Roman" pitchFamily="18" charset="0"/>
                          <a:cs typeface="Times New Roman" pitchFamily="18" charset="0"/>
                        </a:rPr>
                        <a:t>Efficiency</a:t>
                      </a:r>
                      <a:r>
                        <a:rPr lang="en-US" sz="1600" u="none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and quality of power alone is measured</a:t>
                      </a:r>
                      <a:endParaRPr lang="en-US" sz="1600" u="non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15156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dirty="0" smtClean="0">
                          <a:latin typeface="Times New Roman" pitchFamily="18" charset="0"/>
                          <a:cs typeface="Times New Roman" pitchFamily="18" charset="0"/>
                        </a:rPr>
                        <a:t>[3]   </a:t>
                      </a:r>
                      <a:r>
                        <a:rPr kumimoji="0" lang="en-US" sz="1600" b="1" u="none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1" u="none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Electricity-Metering in a Connected World: Virtual Sensors for Estimating the Electricity Consumption of IoT Appliances</a:t>
                      </a:r>
                      <a:endParaRPr kumimoji="0" lang="en-US" sz="1600" b="1" u="none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u="none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2015</a:t>
                      </a:r>
                      <a:endParaRPr kumimoji="0" lang="en-US" sz="1600" u="none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algn="ctr"/>
                      <a:endParaRPr lang="en-US" sz="1600" u="non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u="none" dirty="0" smtClean="0">
                          <a:latin typeface="Times New Roman" pitchFamily="18" charset="0"/>
                          <a:cs typeface="Times New Roman" pitchFamily="18" charset="0"/>
                        </a:rPr>
                        <a:t>Software based virtual energy sensors calculates</a:t>
                      </a:r>
                      <a:r>
                        <a:rPr lang="en-US" sz="1600" u="none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energy consumed by </a:t>
                      </a:r>
                      <a:r>
                        <a:rPr lang="en-US" sz="1600" u="none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IoT</a:t>
                      </a:r>
                      <a:r>
                        <a:rPr lang="en-US" sz="1600" u="none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devices.</a:t>
                      </a:r>
                      <a:endParaRPr lang="en-US" sz="1600" u="non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u="none" dirty="0" smtClean="0">
                          <a:latin typeface="Times New Roman" pitchFamily="18" charset="0"/>
                          <a:cs typeface="Times New Roman" pitchFamily="18" charset="0"/>
                        </a:rPr>
                        <a:t>Enhancement-Mobile</a:t>
                      </a:r>
                      <a:r>
                        <a:rPr lang="en-US" sz="1600" u="none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alerts.</a:t>
                      </a:r>
                      <a:endParaRPr lang="en-US" sz="1600" u="non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1295400" y="0"/>
            <a:ext cx="7848600" cy="1143000"/>
          </a:xfrm>
          <a:prstGeom prst="rect">
            <a:avLst/>
          </a:prstGeom>
          <a:solidFill>
            <a:schemeClr val="accent3"/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LITERATURE SURVEY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791200"/>
            <a:ext cx="9144000" cy="10668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Smart Electricity Monitoring System (SEMS)</a:t>
            </a:r>
          </a:p>
          <a:p>
            <a:r>
              <a:rPr lang="en-US" sz="1600" b="1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Department of Information Technology</a:t>
            </a:r>
          </a:p>
          <a:p>
            <a:r>
              <a:rPr lang="en-US" sz="1600" b="1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Sri Sairam Engineering College</a:t>
            </a:r>
          </a:p>
        </p:txBody>
      </p:sp>
      <p:pic>
        <p:nvPicPr>
          <p:cNvPr id="7" name="Picture 6" descr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330216" cy="1143000"/>
          </a:xfrm>
          <a:prstGeom prst="rect">
            <a:avLst/>
          </a:prstGeom>
        </p:spPr>
      </p:pic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 algn="l"/>
            <a:r>
              <a:rPr lang="en-US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Slide number 4</a:t>
            </a:r>
            <a:endParaRPr lang="en-US" sz="1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3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435100" y="1447800"/>
          <a:ext cx="7499349" cy="3962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99783"/>
                <a:gridCol w="2499783"/>
                <a:gridCol w="249978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PAPER NAME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EXISTING</a:t>
                      </a:r>
                      <a:r>
                        <a:rPr lang="en-US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SYSTEM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ENHANCEMENT REQUIRED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[4] </a:t>
                      </a:r>
                      <a:r>
                        <a:rPr kumimoji="0" lang="en-US" sz="1600" b="1" i="0" u="none" strike="noStrike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Analysis of the residential, commercial</a:t>
                      </a:r>
                      <a:r>
                        <a:rPr kumimoji="0" lang="en-US" sz="1600" b="1" i="0" u="none" strike="noStrik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600" b="1" i="0" u="none" strike="noStrike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 industrial electricity consumption</a:t>
                      </a:r>
                      <a:endParaRPr kumimoji="0" lang="en-US" sz="1600" b="1" i="0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2015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Electricity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consumption along with light and temp parameters are gathered on daily basis.</a:t>
                      </a:r>
                    </a:p>
                    <a:p>
                      <a:pPr>
                        <a:buFont typeface="Arial" pitchFamily="34" charset="0"/>
                        <a:buNone/>
                      </a:pP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No alerts provided.</a:t>
                      </a:r>
                    </a:p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 [5] </a:t>
                      </a:r>
                      <a:r>
                        <a:rPr kumimoji="0"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 Intelligent Energy Management Scheme with Monitoring and Scheduling Approach for IoT Applications in Smart Home</a:t>
                      </a:r>
                    </a:p>
                    <a:p>
                      <a:pPr algn="ctr"/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2015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Electrical usage and 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appliance 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history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 is collected through statistical analysis and context-aware technologies.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Enhancement: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Light and temperature sensors are additionally used to save energy.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1600200" y="228600"/>
            <a:ext cx="7010400" cy="1143000"/>
          </a:xfrm>
          <a:prstGeom prst="rect">
            <a:avLst/>
          </a:prstGeom>
          <a:solidFill>
            <a:schemeClr val="accent3"/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LITERATURE SURVEY (Contd…)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6" name="Picture 5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4800"/>
            <a:ext cx="1330216" cy="1143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5791200"/>
            <a:ext cx="9144000" cy="10668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Smart Electricity Monitoring System (SEMS)</a:t>
            </a:r>
          </a:p>
          <a:p>
            <a:r>
              <a:rPr lang="en-US" sz="1600" b="1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Department of Information Technology</a:t>
            </a:r>
          </a:p>
          <a:p>
            <a:r>
              <a:rPr lang="en-US" sz="1600" b="1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Sri Sairam Engineering College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172200"/>
            <a:ext cx="2133600" cy="365125"/>
          </a:xfrm>
        </p:spPr>
        <p:txBody>
          <a:bodyPr/>
          <a:lstStyle/>
          <a:p>
            <a:pPr algn="l"/>
            <a:r>
              <a:rPr lang="en-US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Slide number 5</a:t>
            </a:r>
            <a:endParaRPr lang="en-US" sz="1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0"/>
            <a:ext cx="7848600" cy="1143000"/>
          </a:xfrm>
          <a:solidFill>
            <a:schemeClr val="accent3"/>
          </a:solidFill>
        </p:spPr>
        <p:txBody>
          <a:bodyPr>
            <a:no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PROPOSED SYSTEM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67200"/>
          </a:xfrm>
        </p:spPr>
        <p:txBody>
          <a:bodyPr>
            <a:normAutofit fontScale="25000" lnSpcReduction="20000"/>
          </a:bodyPr>
          <a:lstStyle/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8000" dirty="0" smtClean="0">
                <a:latin typeface="Times New Roman" pitchFamily="18" charset="0"/>
                <a:cs typeface="Times New Roman" pitchFamily="18" charset="0"/>
              </a:rPr>
              <a:t>Power consumption of each device is monitored.</a:t>
            </a:r>
          </a:p>
          <a:p>
            <a:r>
              <a:rPr lang="en-US" sz="8000" dirty="0" smtClean="0">
                <a:latin typeface="Times New Roman" pitchFamily="18" charset="0"/>
                <a:cs typeface="Times New Roman" pitchFamily="18" charset="0"/>
              </a:rPr>
              <a:t>Cumulative consumption computed</a:t>
            </a:r>
          </a:p>
          <a:p>
            <a:r>
              <a:rPr lang="en-US" sz="8000" dirty="0" smtClean="0">
                <a:latin typeface="Times New Roman" pitchFamily="18" charset="0"/>
                <a:cs typeface="Times New Roman" pitchFamily="18" charset="0"/>
              </a:rPr>
              <a:t>SMS Alert if it overruns threshold.</a:t>
            </a:r>
          </a:p>
          <a:p>
            <a:r>
              <a:rPr lang="en-US" sz="8000" dirty="0" smtClean="0">
                <a:latin typeface="Times New Roman" pitchFamily="18" charset="0"/>
                <a:cs typeface="Times New Roman" pitchFamily="18" charset="0"/>
              </a:rPr>
              <a:t>Natural light &amp; Temperature sensed periodically.</a:t>
            </a:r>
          </a:p>
          <a:p>
            <a:r>
              <a:rPr lang="en-US" sz="8000" dirty="0" smtClean="0">
                <a:latin typeface="Times New Roman" pitchFamily="18" charset="0"/>
                <a:cs typeface="Times New Roman" pitchFamily="18" charset="0"/>
              </a:rPr>
              <a:t>SMS Alert if sufficient light intensity/ temperature available.</a:t>
            </a:r>
          </a:p>
          <a:p>
            <a:pPr>
              <a:buNone/>
            </a:pPr>
            <a:endParaRPr lang="en-US" sz="8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8000" b="1" dirty="0" smtClean="0">
                <a:latin typeface="Times New Roman" pitchFamily="18" charset="0"/>
                <a:cs typeface="Times New Roman" pitchFamily="18" charset="0"/>
              </a:rPr>
              <a:t>ADVANTAGES:</a:t>
            </a:r>
          </a:p>
          <a:p>
            <a:r>
              <a:rPr lang="en-US" sz="8000" dirty="0" smtClean="0">
                <a:latin typeface="Times New Roman" pitchFamily="18" charset="0"/>
                <a:cs typeface="Times New Roman" pitchFamily="18" charset="0"/>
              </a:rPr>
              <a:t>Monitors the power consumption periodically.</a:t>
            </a:r>
          </a:p>
          <a:p>
            <a:r>
              <a:rPr lang="en-US" sz="8000" dirty="0" smtClean="0">
                <a:latin typeface="Times New Roman" pitchFamily="18" charset="0"/>
                <a:cs typeface="Times New Roman" pitchFamily="18" charset="0"/>
              </a:rPr>
              <a:t>Periodic alerts on reaching threshold.</a:t>
            </a:r>
          </a:p>
          <a:p>
            <a:r>
              <a:rPr lang="en-US" sz="8000" dirty="0" smtClean="0">
                <a:latin typeface="Times New Roman" pitchFamily="18" charset="0"/>
                <a:cs typeface="Times New Roman" pitchFamily="18" charset="0"/>
              </a:rPr>
              <a:t>Helps save electricity.</a:t>
            </a:r>
          </a:p>
          <a:p>
            <a:r>
              <a:rPr lang="en-US" sz="8000" dirty="0" smtClean="0">
                <a:latin typeface="Times New Roman" pitchFamily="18" charset="0"/>
                <a:cs typeface="Times New Roman" pitchFamily="18" charset="0"/>
              </a:rPr>
              <a:t>Cumulative report of usage.</a:t>
            </a:r>
          </a:p>
          <a:p>
            <a:pPr algn="just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		</a:t>
            </a:r>
          </a:p>
          <a:p>
            <a:pPr algn="just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		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330216" cy="1143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791200"/>
            <a:ext cx="9144000" cy="10668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Smart Electricity Monitoring System (SEMS)</a:t>
            </a:r>
          </a:p>
          <a:p>
            <a:r>
              <a:rPr lang="en-US" sz="1600" b="1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Department of Information Technology</a:t>
            </a:r>
          </a:p>
          <a:p>
            <a:r>
              <a:rPr lang="en-US" sz="1600" b="1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Sri Sairam Engineering College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r>
              <a:rPr lang="en-US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Slide number 6</a:t>
            </a:r>
            <a:endParaRPr lang="en-US" sz="1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0"/>
            <a:ext cx="7848600" cy="1143000"/>
          </a:xfrm>
          <a:solidFill>
            <a:schemeClr val="accent3"/>
          </a:solidFill>
        </p:spPr>
        <p:txBody>
          <a:bodyPr>
            <a:no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HARDWARE REQUIREMENTS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72001"/>
          </a:xfrm>
        </p:spPr>
        <p:txBody>
          <a:bodyPr>
            <a:noAutofit/>
          </a:bodyPr>
          <a:lstStyle/>
          <a:p>
            <a:pPr lvl="0"/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Plug Sockets</a:t>
            </a:r>
          </a:p>
          <a:p>
            <a:pPr lvl="0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ADC 0809</a:t>
            </a:r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Microcontroller 89S52 </a:t>
            </a:r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Temperature sensor LM35</a:t>
            </a: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Light sensor LDR</a:t>
            </a:r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Max 232 chip</a:t>
            </a:r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Transistor Amplifier 2003</a:t>
            </a:r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Rectifier 1N4007</a:t>
            </a:r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Capacitor</a:t>
            </a:r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Regulator 7805</a:t>
            </a: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Global System for Mobile communications (GSM)</a:t>
            </a: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2 bulbs</a:t>
            </a: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Laptop – </a:t>
            </a:r>
          </a:p>
          <a:p>
            <a:pPr lvl="1">
              <a:buNone/>
            </a:pPr>
            <a:r>
              <a:rPr lang="en-US" sz="1400" b="1" i="1" dirty="0" smtClean="0">
                <a:latin typeface="Times New Roman" pitchFamily="18" charset="0"/>
                <a:cs typeface="Times New Roman" pitchFamily="18" charset="0"/>
              </a:rPr>
              <a:t>CPU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                 i5 CORE processer</a:t>
            </a:r>
          </a:p>
          <a:p>
            <a:pPr lvl="1">
              <a:buNone/>
            </a:pP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RAM               1 GB</a:t>
            </a:r>
          </a:p>
          <a:p>
            <a:pPr lvl="1">
              <a:buNone/>
            </a:pP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Hard Disk      80 GB</a:t>
            </a: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Mobile Phone</a:t>
            </a:r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				</a:t>
            </a:r>
          </a:p>
          <a:p>
            <a:pPr algn="just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			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330216" cy="1143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791200"/>
            <a:ext cx="9144000" cy="10668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Smart Electricity Monitoring System (SEMS)</a:t>
            </a:r>
          </a:p>
          <a:p>
            <a:r>
              <a:rPr lang="en-US" sz="1600" b="1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Department of Information Technology</a:t>
            </a:r>
          </a:p>
          <a:p>
            <a:r>
              <a:rPr lang="en-US" sz="1600" b="1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Sri Sairam Engineering College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r>
              <a:rPr lang="en-US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Slide number 7</a:t>
            </a:r>
            <a:endParaRPr lang="en-US" sz="1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0"/>
            <a:ext cx="7848600" cy="1143000"/>
          </a:xfrm>
          <a:solidFill>
            <a:schemeClr val="accent3"/>
          </a:solidFill>
        </p:spPr>
        <p:txBody>
          <a:bodyPr>
            <a:no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SOFTWARE REQUIREMENTS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67200"/>
          </a:xfrm>
        </p:spPr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Operating System  - Windows 7/8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Assembly language  89s52 kit Software  -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for Assembly Language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Microsoft Visual Studio</a:t>
            </a:r>
          </a:p>
          <a:p>
            <a:pPr algn="just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		</a:t>
            </a:r>
          </a:p>
          <a:p>
            <a:pPr algn="just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330216" cy="1143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791200"/>
            <a:ext cx="9144000" cy="10668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Smart Electricity Monitoring System (SEMS)</a:t>
            </a:r>
          </a:p>
          <a:p>
            <a:r>
              <a:rPr lang="en-US" sz="1600" b="1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Department of Information Technology</a:t>
            </a:r>
          </a:p>
          <a:p>
            <a:r>
              <a:rPr lang="en-US" sz="1600" b="1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Sri Sairam Engineering College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r>
              <a:rPr lang="en-US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Slide number 8</a:t>
            </a:r>
            <a:endParaRPr lang="en-US" sz="1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0"/>
            <a:ext cx="7848600" cy="1143000"/>
          </a:xfrm>
          <a:solidFill>
            <a:schemeClr val="accent3"/>
          </a:solidFill>
        </p:spPr>
        <p:txBody>
          <a:bodyPr>
            <a:no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SYSTEM FLOW DIAGRAM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67200"/>
          </a:xfrm>
        </p:spPr>
        <p:txBody>
          <a:bodyPr>
            <a:normAutofit/>
          </a:bodyPr>
          <a:lstStyle/>
          <a:p>
            <a:pPr algn="just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		</a:t>
            </a:r>
          </a:p>
          <a:p>
            <a:pPr algn="just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330216" cy="1143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791200"/>
            <a:ext cx="9144000" cy="10668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Smart Electricity Monitoring System (SEMS)</a:t>
            </a:r>
          </a:p>
          <a:p>
            <a:r>
              <a:rPr lang="en-US" sz="1600" b="1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Department of Information Technology</a:t>
            </a:r>
          </a:p>
          <a:p>
            <a:r>
              <a:rPr lang="en-US" sz="1600" b="1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Sri Sairam Engineering College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r>
              <a:rPr lang="en-US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Slide number 9</a:t>
            </a:r>
            <a:endParaRPr lang="en-US" sz="1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6386" name="Picture 2" descr="C:\Users\ADMIN\Desktop\architecture edited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95400" y="990600"/>
            <a:ext cx="6781800" cy="4800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219</TotalTime>
  <Words>1512</Words>
  <Application>Microsoft Office PowerPoint</Application>
  <PresentationFormat>On-screen Show (4:3)</PresentationFormat>
  <Paragraphs>437</Paragraphs>
  <Slides>24</Slides>
  <Notes>23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Office Theme</vt:lpstr>
      <vt:lpstr>Equation</vt:lpstr>
      <vt:lpstr>SMART ELECTRICITY MONITORING SYSTEM (SEMS) </vt:lpstr>
      <vt:lpstr>OBJECTIVE</vt:lpstr>
      <vt:lpstr>PRESENT SCENARIO</vt:lpstr>
      <vt:lpstr>LITERATURE SURVEY</vt:lpstr>
      <vt:lpstr>Slide 5</vt:lpstr>
      <vt:lpstr>PROPOSED SYSTEM</vt:lpstr>
      <vt:lpstr>HARDWARE REQUIREMENTS</vt:lpstr>
      <vt:lpstr>SOFTWARE REQUIREMENTS</vt:lpstr>
      <vt:lpstr>SYSTEM FLOW DIAGRAM</vt:lpstr>
      <vt:lpstr>MODULES</vt:lpstr>
      <vt:lpstr>SCREENSHOT OF SMART ELECTRICITY MONITORING SYSTEM KIT</vt:lpstr>
      <vt:lpstr>MODULE 1-PARAMETERS CAPTURING AND PROCESSING </vt:lpstr>
      <vt:lpstr>MODULE 1-PRE-DEFINING THRESHOLD</vt:lpstr>
      <vt:lpstr>MODULE 2-COMPUTING ENERGY AND COST</vt:lpstr>
      <vt:lpstr>MODULE 3-COMPARING CONSUMED WITH THRESHOLD </vt:lpstr>
      <vt:lpstr>MODULE 4- SMS ALERT SENT</vt:lpstr>
      <vt:lpstr>SAMPLE CODE</vt:lpstr>
      <vt:lpstr>SAMPLE CODE (Contd…)</vt:lpstr>
      <vt:lpstr>SAMPLE CODE (Contd…)</vt:lpstr>
      <vt:lpstr>SAMPLE CODE (Contd…)</vt:lpstr>
      <vt:lpstr>SAMPLE CODE (Contd…)</vt:lpstr>
      <vt:lpstr>SAMPLE CODE (Contd…)</vt:lpstr>
      <vt:lpstr>REFERENCES</vt:lpstr>
      <vt:lpstr>Slide 24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inet</dc:creator>
  <cp:lastModifiedBy>ADMIN</cp:lastModifiedBy>
  <cp:revision>59</cp:revision>
  <dcterms:created xsi:type="dcterms:W3CDTF">2017-01-10T07:51:30Z</dcterms:created>
  <dcterms:modified xsi:type="dcterms:W3CDTF">2017-04-03T17:19:04Z</dcterms:modified>
</cp:coreProperties>
</file>