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1"/>
  </p:notesMasterIdLst>
  <p:sldIdLst>
    <p:sldId id="256" r:id="rId2"/>
    <p:sldId id="257" r:id="rId3"/>
    <p:sldId id="262" r:id="rId4"/>
    <p:sldId id="263" r:id="rId5"/>
    <p:sldId id="268" r:id="rId6"/>
    <p:sldId id="282" r:id="rId7"/>
    <p:sldId id="287" r:id="rId8"/>
    <p:sldId id="264" r:id="rId9"/>
    <p:sldId id="267" r:id="rId10"/>
    <p:sldId id="260" r:id="rId11"/>
    <p:sldId id="271" r:id="rId12"/>
    <p:sldId id="272" r:id="rId13"/>
    <p:sldId id="273" r:id="rId14"/>
    <p:sldId id="274" r:id="rId15"/>
    <p:sldId id="275" r:id="rId16"/>
    <p:sldId id="276" r:id="rId17"/>
    <p:sldId id="259" r:id="rId18"/>
    <p:sldId id="261" r:id="rId19"/>
    <p:sldId id="278" r:id="rId20"/>
    <p:sldId id="279" r:id="rId21"/>
    <p:sldId id="280" r:id="rId22"/>
    <p:sldId id="265" r:id="rId23"/>
    <p:sldId id="270" r:id="rId24"/>
    <p:sldId id="283" r:id="rId25"/>
    <p:sldId id="284" r:id="rId26"/>
    <p:sldId id="285" r:id="rId27"/>
    <p:sldId id="286" r:id="rId28"/>
    <p:sldId id="288" r:id="rId29"/>
    <p:sldId id="26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15" autoAdjust="0"/>
    <p:restoredTop sz="94265" autoAdjust="0"/>
  </p:normalViewPr>
  <p:slideViewPr>
    <p:cSldViewPr>
      <p:cViewPr varScale="1">
        <p:scale>
          <a:sx n="69" d="100"/>
          <a:sy n="69"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29B330-CA47-4F4C-B40C-412F8B5FC6AA}" type="datetimeFigureOut">
              <a:rPr lang="en-US" smtClean="0"/>
              <a:pPr/>
              <a:t>4/1/2017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D8536B-AB2A-4295-8935-AC8CD64AE42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418D691-A310-4F34-8DCF-63EFF51DA53A}" type="datetimeFigureOut">
              <a:rPr lang="en-US" smtClean="0"/>
              <a:pPr/>
              <a:t>4/1/2017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A92557C-EB46-4321-BE2C-A9D8F77EE70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418D691-A310-4F34-8DCF-63EFF51DA53A}" type="datetimeFigureOut">
              <a:rPr lang="en-US" smtClean="0"/>
              <a:pPr/>
              <a:t>4/1/2017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A92557C-EB46-4321-BE2C-A9D8F77EE7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418D691-A310-4F34-8DCF-63EFF51DA53A}" type="datetimeFigureOut">
              <a:rPr lang="en-US" smtClean="0"/>
              <a:pPr/>
              <a:t>4/1/2017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A92557C-EB46-4321-BE2C-A9D8F77EE70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418D691-A310-4F34-8DCF-63EFF51DA53A}" type="datetimeFigureOut">
              <a:rPr lang="en-US" smtClean="0"/>
              <a:pPr/>
              <a:t>4/1/2017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A92557C-EB46-4321-BE2C-A9D8F77EE700}"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418D691-A310-4F34-8DCF-63EFF51DA53A}" type="datetimeFigureOut">
              <a:rPr lang="en-US" smtClean="0"/>
              <a:pPr/>
              <a:t>4/1/2017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A92557C-EB46-4321-BE2C-A9D8F77EE700}"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418D691-A310-4F34-8DCF-63EFF51DA53A}" type="datetimeFigureOut">
              <a:rPr lang="en-US" smtClean="0"/>
              <a:pPr/>
              <a:t>4/1/2017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A92557C-EB46-4321-BE2C-A9D8F77EE700}"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418D691-A310-4F34-8DCF-63EFF51DA53A}" type="datetimeFigureOut">
              <a:rPr lang="en-US" smtClean="0"/>
              <a:pPr/>
              <a:t>4/1/2017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A92557C-EB46-4321-BE2C-A9D8F77EE70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F418D691-A310-4F34-8DCF-63EFF51DA53A}" type="datetimeFigureOut">
              <a:rPr lang="en-US" smtClean="0"/>
              <a:pPr/>
              <a:t>4/1/2017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A92557C-EB46-4321-BE2C-A9D8F77EE700}"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418D691-A310-4F34-8DCF-63EFF51DA53A}" type="datetimeFigureOut">
              <a:rPr lang="en-US" smtClean="0"/>
              <a:pPr/>
              <a:t>4/1/2017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A92557C-EB46-4321-BE2C-A9D8F77EE70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F418D691-A310-4F34-8DCF-63EFF51DA53A}" type="datetimeFigureOut">
              <a:rPr lang="en-US" smtClean="0"/>
              <a:pPr/>
              <a:t>4/1/2017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A92557C-EB46-4321-BE2C-A9D8F77EE70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418D691-A310-4F34-8DCF-63EFF51DA53A}" type="datetimeFigureOut">
              <a:rPr lang="en-US" smtClean="0"/>
              <a:pPr/>
              <a:t>4/1/2017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A92557C-EB46-4321-BE2C-A9D8F77EE700}"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418D691-A310-4F34-8DCF-63EFF51DA53A}" type="datetimeFigureOut">
              <a:rPr lang="en-US" smtClean="0"/>
              <a:pPr/>
              <a:t>4/1/2017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A92557C-EB46-4321-BE2C-A9D8F77EE70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352800"/>
            <a:ext cx="4038600" cy="1752600"/>
          </a:xfrm>
        </p:spPr>
        <p:txBody>
          <a:bodyPr>
            <a:normAutofit fontScale="90000"/>
          </a:bodyPr>
          <a:lstStyle/>
          <a:p>
            <a:pPr algn="l"/>
            <a:r>
              <a:rPr lang="en-US" sz="2700" dirty="0" smtClean="0">
                <a:effectLst/>
                <a:latin typeface="Times New Roman" pitchFamily="18" charset="0"/>
                <a:cs typeface="Times New Roman" pitchFamily="18" charset="0"/>
              </a:rPr>
              <a:t>TEAM MEMBERS</a:t>
            </a:r>
            <a:r>
              <a:rPr lang="en-US" sz="2400" dirty="0" smtClean="0"/>
              <a:t>:</a:t>
            </a:r>
            <a:br>
              <a:rPr lang="en-US" sz="2400" dirty="0" smtClean="0"/>
            </a:br>
            <a:r>
              <a:rPr lang="en-US" sz="2400" b="0" dirty="0" err="1" smtClean="0">
                <a:latin typeface="Times New Roman" pitchFamily="18" charset="0"/>
                <a:cs typeface="Times New Roman" pitchFamily="18" charset="0"/>
              </a:rPr>
              <a:t>A.N.Jayakeerthi</a:t>
            </a:r>
            <a:r>
              <a:rPr lang="en-US" sz="2400" b="0" dirty="0" smtClean="0">
                <a:latin typeface="Times New Roman" pitchFamily="18" charset="0"/>
                <a:cs typeface="Times New Roman" pitchFamily="18" charset="0"/>
              </a:rPr>
              <a:t>(412513104044)</a:t>
            </a:r>
            <a:br>
              <a:rPr lang="en-US" sz="2400" b="0" dirty="0" smtClean="0">
                <a:latin typeface="Times New Roman" pitchFamily="18" charset="0"/>
                <a:cs typeface="Times New Roman" pitchFamily="18" charset="0"/>
              </a:rPr>
            </a:br>
            <a:r>
              <a:rPr lang="en-US" sz="2400" b="0" dirty="0" err="1" smtClean="0">
                <a:latin typeface="Times New Roman" pitchFamily="18" charset="0"/>
                <a:cs typeface="Times New Roman" pitchFamily="18" charset="0"/>
              </a:rPr>
              <a:t>R.Pavithra</a:t>
            </a:r>
            <a:r>
              <a:rPr lang="en-US" sz="2400" b="0" dirty="0" smtClean="0">
                <a:latin typeface="Times New Roman" pitchFamily="18" charset="0"/>
                <a:cs typeface="Times New Roman" pitchFamily="18" charset="0"/>
              </a:rPr>
              <a:t>(412513104081)</a:t>
            </a:r>
            <a:br>
              <a:rPr lang="en-US" sz="2400" b="0" dirty="0" smtClean="0">
                <a:latin typeface="Times New Roman" pitchFamily="18" charset="0"/>
                <a:cs typeface="Times New Roman" pitchFamily="18" charset="0"/>
              </a:rPr>
            </a:br>
            <a:r>
              <a:rPr lang="en-US" sz="2400" b="0" dirty="0" err="1" smtClean="0">
                <a:latin typeface="Times New Roman" pitchFamily="18" charset="0"/>
                <a:cs typeface="Times New Roman" pitchFamily="18" charset="0"/>
              </a:rPr>
              <a:t>V.Prithikka</a:t>
            </a:r>
            <a:r>
              <a:rPr lang="en-US" sz="2400" b="0" dirty="0" smtClean="0">
                <a:latin typeface="Times New Roman" pitchFamily="18" charset="0"/>
                <a:cs typeface="Times New Roman" pitchFamily="18" charset="0"/>
              </a:rPr>
              <a:t>(412513104087)</a:t>
            </a:r>
            <a:br>
              <a:rPr lang="en-US" sz="2400" b="0" dirty="0" smtClean="0">
                <a:latin typeface="Times New Roman" pitchFamily="18" charset="0"/>
                <a:cs typeface="Times New Roman" pitchFamily="18" charset="0"/>
              </a:rPr>
            </a:br>
            <a:endParaRPr lang="en-US" sz="2400" b="0" dirty="0">
              <a:latin typeface="Times New Roman" pitchFamily="18" charset="0"/>
              <a:cs typeface="Times New Roman" pitchFamily="18" charset="0"/>
            </a:endParaRPr>
          </a:p>
        </p:txBody>
      </p:sp>
      <p:sp>
        <p:nvSpPr>
          <p:cNvPr id="3" name="Subtitle 2"/>
          <p:cNvSpPr>
            <a:spLocks noGrp="1"/>
          </p:cNvSpPr>
          <p:nvPr>
            <p:ph type="subTitle" idx="1"/>
          </p:nvPr>
        </p:nvSpPr>
        <p:spPr>
          <a:xfrm>
            <a:off x="4419600" y="3276600"/>
            <a:ext cx="4495800" cy="1600200"/>
          </a:xfrm>
        </p:spPr>
        <p:txBody>
          <a:bodyPr>
            <a:normAutofit/>
          </a:bodyPr>
          <a:lstStyle/>
          <a:p>
            <a:pPr algn="l"/>
            <a:r>
              <a:rPr lang="en-US" sz="2400" b="1" dirty="0" smtClean="0">
                <a:latin typeface="Times New Roman" pitchFamily="18" charset="0"/>
                <a:cs typeface="Times New Roman" pitchFamily="18" charset="0"/>
              </a:rPr>
              <a:t>      GUIDED BY:</a:t>
            </a:r>
          </a:p>
          <a:p>
            <a:pPr algn="l"/>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Mrs.M.Kiruthiga Devi,M.E.</a:t>
            </a:r>
            <a:endParaRPr lang="en-US" sz="2400" dirty="0">
              <a:latin typeface="Times New Roman" pitchFamily="18" charset="0"/>
              <a:cs typeface="Times New Roman" pitchFamily="18" charset="0"/>
            </a:endParaRPr>
          </a:p>
        </p:txBody>
      </p:sp>
      <p:sp>
        <p:nvSpPr>
          <p:cNvPr id="5" name="TextBox 4"/>
          <p:cNvSpPr txBox="1"/>
          <p:nvPr/>
        </p:nvSpPr>
        <p:spPr>
          <a:xfrm>
            <a:off x="304800" y="838200"/>
            <a:ext cx="8001000" cy="1200329"/>
          </a:xfrm>
          <a:prstGeom prst="rect">
            <a:avLst/>
          </a:prstGeom>
          <a:noFill/>
        </p:spPr>
        <p:txBody>
          <a:bodyPr wrap="square" rtlCol="0">
            <a:spAutoFit/>
          </a:bodyPr>
          <a:lstStyle/>
          <a:p>
            <a:pPr algn="just"/>
            <a:r>
              <a:rPr lang="en-US" sz="2400" b="1" u="sng" dirty="0" smtClean="0">
                <a:latin typeface="Times New Roman" pitchFamily="18" charset="0"/>
                <a:cs typeface="Times New Roman" pitchFamily="18" charset="0"/>
              </a:rPr>
              <a:t>INTEGRATION OF MULTI BANK MULTI USER IN SINGLE CARD WITH USER BEHAVIOR MONITORING USING HMM &amp; FORMULA VERIFICATION</a:t>
            </a:r>
            <a:endParaRPr lang="en-US" sz="2400" b="1" u="sng" dirty="0">
              <a:latin typeface="Times New Roman" pitchFamily="18" charset="0"/>
              <a:cs typeface="Times New Roman" pitchFamily="18" charset="0"/>
            </a:endParaRPr>
          </a:p>
        </p:txBody>
      </p:sp>
      <p:sp>
        <p:nvSpPr>
          <p:cNvPr id="6" name="TextBox 5"/>
          <p:cNvSpPr txBox="1"/>
          <p:nvPr/>
        </p:nvSpPr>
        <p:spPr>
          <a:xfrm>
            <a:off x="1676400" y="5791200"/>
            <a:ext cx="5926622" cy="461665"/>
          </a:xfrm>
          <a:prstGeom prst="rect">
            <a:avLst/>
          </a:prstGeom>
          <a:noFill/>
        </p:spPr>
        <p:txBody>
          <a:bodyPr wrap="none" rtlCol="0">
            <a:spAutoFit/>
          </a:bodyPr>
          <a:lstStyle/>
          <a:p>
            <a:r>
              <a:rPr lang="en-US" sz="2400" b="1" dirty="0" smtClean="0">
                <a:latin typeface="Times New Roman" pitchFamily="18" charset="0"/>
                <a:cs typeface="Times New Roman" pitchFamily="18" charset="0"/>
              </a:rPr>
              <a:t>SRI SAIRAM ENGINEERING COLLEGE</a:t>
            </a:r>
            <a:endParaRPr lang="en-US" sz="2400"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257800"/>
          </a:xfrm>
        </p:spPr>
        <p:txBody>
          <a:bodyPr>
            <a:normAutofit lnSpcReduction="10000"/>
          </a:bodyPr>
          <a:lstStyle/>
          <a:p>
            <a:pPr algn="just">
              <a:lnSpc>
                <a:spcPct val="120000"/>
              </a:lnSpc>
            </a:pPr>
            <a:r>
              <a:rPr lang="en-US" sz="2800" b="1" u="sng" dirty="0" smtClean="0">
                <a:latin typeface="Times New Roman" pitchFamily="18" charset="0"/>
                <a:cs typeface="Times New Roman" pitchFamily="18" charset="0"/>
              </a:rPr>
              <a:t>HMM(Hidden Markov Model)</a:t>
            </a:r>
          </a:p>
          <a:p>
            <a:pPr algn="just">
              <a:lnSpc>
                <a:spcPct val="120000"/>
              </a:lnSpc>
              <a:buNone/>
            </a:pPr>
            <a:r>
              <a:rPr lang="en-US" dirty="0" smtClean="0">
                <a:latin typeface="Times New Roman" pitchFamily="18" charset="0"/>
                <a:cs typeface="Times New Roman" pitchFamily="18" charset="0"/>
              </a:rPr>
              <a:t>                          </a:t>
            </a:r>
            <a:r>
              <a:rPr lang="en-US" dirty="0" smtClean="0"/>
              <a:t> </a:t>
            </a:r>
            <a:r>
              <a:rPr lang="en-US" sz="2400" dirty="0" smtClean="0">
                <a:latin typeface="Times New Roman" pitchFamily="18" charset="0"/>
                <a:cs typeface="Times New Roman" pitchFamily="18" charset="0"/>
              </a:rPr>
              <a:t>A statistical </a:t>
            </a:r>
            <a:r>
              <a:rPr lang="en-US" sz="2400" b="1" dirty="0" smtClean="0">
                <a:latin typeface="Times New Roman" pitchFamily="18" charset="0"/>
                <a:cs typeface="Times New Roman" pitchFamily="18" charset="0"/>
              </a:rPr>
              <a:t>Markov model</a:t>
            </a:r>
            <a:r>
              <a:rPr lang="en-US" sz="2400" dirty="0" smtClean="0">
                <a:latin typeface="Times New Roman" pitchFamily="18" charset="0"/>
                <a:cs typeface="Times New Roman" pitchFamily="18" charset="0"/>
              </a:rPr>
              <a:t> in which the system being modeled is assumed to be a </a:t>
            </a:r>
            <a:r>
              <a:rPr lang="en-US" sz="2400" b="1" dirty="0" smtClean="0">
                <a:latin typeface="Times New Roman" pitchFamily="18" charset="0"/>
                <a:cs typeface="Times New Roman" pitchFamily="18" charset="0"/>
              </a:rPr>
              <a:t>Markov process</a:t>
            </a:r>
            <a:r>
              <a:rPr lang="en-US" sz="2400" dirty="0" smtClean="0">
                <a:latin typeface="Times New Roman" pitchFamily="18" charset="0"/>
                <a:cs typeface="Times New Roman" pitchFamily="18" charset="0"/>
              </a:rPr>
              <a:t> with unobserved (</a:t>
            </a:r>
            <a:r>
              <a:rPr lang="en-US" sz="2400" b="1" dirty="0" smtClean="0">
                <a:latin typeface="Times New Roman" pitchFamily="18" charset="0"/>
                <a:cs typeface="Times New Roman" pitchFamily="18" charset="0"/>
              </a:rPr>
              <a:t>hidden</a:t>
            </a:r>
            <a:r>
              <a:rPr lang="en-US" sz="2400" dirty="0" smtClean="0">
                <a:latin typeface="Times New Roman" pitchFamily="18" charset="0"/>
                <a:cs typeface="Times New Roman" pitchFamily="18" charset="0"/>
              </a:rPr>
              <a:t>) states. An </a:t>
            </a:r>
            <a:r>
              <a:rPr lang="en-US" sz="2400" b="1" dirty="0" smtClean="0">
                <a:latin typeface="Times New Roman" pitchFamily="18" charset="0"/>
                <a:cs typeface="Times New Roman" pitchFamily="18" charset="0"/>
              </a:rPr>
              <a:t>HMM</a:t>
            </a:r>
            <a:r>
              <a:rPr lang="en-US" sz="2400" dirty="0" smtClean="0">
                <a:latin typeface="Times New Roman" pitchFamily="18" charset="0"/>
                <a:cs typeface="Times New Roman" pitchFamily="18" charset="0"/>
              </a:rPr>
              <a:t> can be presented as the simplest dynamic Bayesian network. </a:t>
            </a:r>
          </a:p>
          <a:p>
            <a:pPr algn="just">
              <a:lnSpc>
                <a:spcPct val="120000"/>
              </a:lnSpc>
            </a:pPr>
            <a:r>
              <a:rPr lang="en-US" sz="2800" b="1" u="sng" dirty="0" smtClean="0">
                <a:latin typeface="Times New Roman" pitchFamily="18" charset="0"/>
                <a:cs typeface="Times New Roman" pitchFamily="18" charset="0"/>
              </a:rPr>
              <a:t>Formula based algorithm</a:t>
            </a:r>
          </a:p>
          <a:p>
            <a:pPr algn="just">
              <a:lnSpc>
                <a:spcPct val="120000"/>
              </a:lnSpc>
              <a:buNone/>
            </a:pPr>
            <a:r>
              <a:rPr lang="en-US" sz="2400" dirty="0" smtClean="0">
                <a:latin typeface="Times New Roman" pitchFamily="18" charset="0"/>
                <a:cs typeface="Times New Roman" pitchFamily="18" charset="0"/>
              </a:rPr>
              <a:t>                          A panel is displayed and the value for a particular formula is to be computed.</a:t>
            </a:r>
          </a:p>
          <a:p>
            <a:pPr algn="just">
              <a:lnSpc>
                <a:spcPct val="120000"/>
              </a:lnSpc>
            </a:pPr>
            <a:r>
              <a:rPr lang="en-US" sz="2800" b="1" u="sng" dirty="0" smtClean="0">
                <a:latin typeface="Times New Roman" pitchFamily="18" charset="0"/>
                <a:cs typeface="Times New Roman" pitchFamily="18" charset="0"/>
              </a:rPr>
              <a:t>SMS </a:t>
            </a:r>
            <a:r>
              <a:rPr lang="en-US" sz="2800" b="1" u="sng" dirty="0" smtClean="0">
                <a:latin typeface="Times New Roman" pitchFamily="18" charset="0"/>
                <a:cs typeface="Times New Roman" pitchFamily="18" charset="0"/>
              </a:rPr>
              <a:t>Alert </a:t>
            </a:r>
            <a:r>
              <a:rPr lang="en-US" sz="2800" b="1" u="sng" dirty="0" smtClean="0">
                <a:latin typeface="Times New Roman" pitchFamily="18" charset="0"/>
                <a:cs typeface="Times New Roman" pitchFamily="18" charset="0"/>
              </a:rPr>
              <a:t>Algorithm</a:t>
            </a:r>
            <a:endParaRPr lang="en-US" sz="2800" b="1" dirty="0" smtClean="0">
              <a:latin typeface="Times New Roman" pitchFamily="18" charset="0"/>
              <a:cs typeface="Times New Roman" pitchFamily="18" charset="0"/>
            </a:endParaRPr>
          </a:p>
          <a:p>
            <a:pPr algn="just">
              <a:lnSpc>
                <a:spcPct val="120000"/>
              </a:lnSpc>
              <a:buNone/>
            </a:pPr>
            <a:r>
              <a:rPr lang="en-US" sz="2400" dirty="0" smtClean="0">
                <a:latin typeface="Times New Roman" pitchFamily="18" charset="0"/>
                <a:cs typeface="Times New Roman" pitchFamily="18" charset="0"/>
              </a:rPr>
              <a:t>                          To notify the user about unauthorized transactions</a:t>
            </a:r>
          </a:p>
          <a:p>
            <a:pPr algn="just">
              <a:lnSpc>
                <a:spcPct val="120000"/>
              </a:lnSpc>
              <a:buNone/>
            </a:pPr>
            <a:endParaRPr lang="en-US" sz="2400" dirty="0" smtClean="0">
              <a:latin typeface="Times New Roman" pitchFamily="18" charset="0"/>
              <a:cs typeface="Times New Roman" pitchFamily="18" charset="0"/>
            </a:endParaRPr>
          </a:p>
          <a:p>
            <a:pPr>
              <a:lnSpc>
                <a:spcPct val="120000"/>
              </a:lnSpc>
              <a:buNone/>
            </a:pPr>
            <a:endParaRPr lang="en-US" sz="2400" dirty="0" smtClean="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200" dirty="0" smtClean="0">
                <a:effectLst/>
                <a:latin typeface="Times New Roman" pitchFamily="18" charset="0"/>
                <a:cs typeface="Times New Roman" pitchFamily="18" charset="0"/>
              </a:rPr>
              <a:t>ALGORITHM AND METHODOLOGY</a:t>
            </a:r>
            <a:endParaRPr lang="en-US" sz="3200" dirty="0">
              <a:effectLst/>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50000"/>
              </a:lnSpc>
            </a:pPr>
            <a:r>
              <a:rPr lang="en-US" sz="2400" dirty="0" smtClean="0">
                <a:latin typeface="Times New Roman" pitchFamily="18" charset="0"/>
                <a:cs typeface="Times New Roman" pitchFamily="18" charset="0"/>
              </a:rPr>
              <a:t>Creation of database for storing user details.</a:t>
            </a:r>
          </a:p>
          <a:p>
            <a:pPr algn="just">
              <a:lnSpc>
                <a:spcPct val="150000"/>
              </a:lnSpc>
            </a:pPr>
            <a:r>
              <a:rPr lang="en-US" sz="2400" dirty="0" smtClean="0">
                <a:latin typeface="Times New Roman" pitchFamily="18" charset="0"/>
                <a:cs typeface="Times New Roman" pitchFamily="18" charset="0"/>
              </a:rPr>
              <a:t>Integration of multiple banks and multiple user in RFID card.</a:t>
            </a:r>
          </a:p>
          <a:p>
            <a:pPr algn="just">
              <a:lnSpc>
                <a:spcPct val="150000"/>
              </a:lnSpc>
            </a:pPr>
            <a:r>
              <a:rPr lang="en-US" sz="2400" dirty="0" smtClean="0">
                <a:latin typeface="Times New Roman" pitchFamily="18" charset="0"/>
                <a:cs typeface="Times New Roman" pitchFamily="18" charset="0"/>
              </a:rPr>
              <a:t>Tracking of transaction using HMM Model.</a:t>
            </a:r>
          </a:p>
          <a:p>
            <a:pPr algn="just">
              <a:lnSpc>
                <a:spcPct val="150000"/>
              </a:lnSpc>
            </a:pPr>
            <a:r>
              <a:rPr lang="en-US" sz="2400" dirty="0" smtClean="0">
                <a:latin typeface="Times New Roman" pitchFamily="18" charset="0"/>
                <a:cs typeface="Times New Roman" pitchFamily="18" charset="0"/>
              </a:rPr>
              <a:t>Formula based authentication.</a:t>
            </a:r>
          </a:p>
        </p:txBody>
      </p:sp>
      <p:sp>
        <p:nvSpPr>
          <p:cNvPr id="3" name="Title 2"/>
          <p:cNvSpPr>
            <a:spLocks noGrp="1"/>
          </p:cNvSpPr>
          <p:nvPr>
            <p:ph type="title"/>
          </p:nvPr>
        </p:nvSpPr>
        <p:spPr/>
        <p:txBody>
          <a:bodyPr>
            <a:normAutofit/>
          </a:bodyPr>
          <a:lstStyle/>
          <a:p>
            <a:r>
              <a:rPr lang="en-US" sz="3200" dirty="0" smtClean="0">
                <a:effectLst/>
                <a:latin typeface="Times New Roman" pitchFamily="18" charset="0"/>
                <a:cs typeface="Times New Roman" pitchFamily="18" charset="0"/>
              </a:rPr>
              <a:t>LIST OF MODULES</a:t>
            </a:r>
            <a:endParaRPr lang="en-US" sz="3200" dirty="0">
              <a:effectLst/>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buFont typeface="Wingdings" pitchFamily="2" charset="2"/>
              <a:buChar char="Ø"/>
            </a:pPr>
            <a:endParaRPr lang="en-IN" u="sng" dirty="0" smtClean="0"/>
          </a:p>
          <a:p>
            <a:pPr algn="just">
              <a:buFont typeface="Wingdings" pitchFamily="2" charset="2"/>
              <a:buChar char="Ø"/>
            </a:pPr>
            <a:r>
              <a:rPr lang="en-IN" sz="3100" dirty="0" smtClean="0">
                <a:latin typeface="Times New Roman" pitchFamily="18" charset="0"/>
                <a:cs typeface="Times New Roman" pitchFamily="18" charset="0"/>
              </a:rPr>
              <a:t>In this module the user needs to create an account and then they are allowed to access the Network. </a:t>
            </a:r>
          </a:p>
          <a:p>
            <a:pPr algn="just">
              <a:buFont typeface="Wingdings" pitchFamily="2" charset="2"/>
              <a:buChar char="Ø"/>
            </a:pPr>
            <a:r>
              <a:rPr lang="en-IN" sz="3100" dirty="0" smtClean="0">
                <a:latin typeface="Times New Roman" pitchFamily="18" charset="0"/>
                <a:cs typeface="Times New Roman" pitchFamily="18" charset="0"/>
              </a:rPr>
              <a:t>Once the user creates an account, they login into their account and requests the job from the service provider. Based on the user’s request, the service provider will process the user’s request and respond to them. </a:t>
            </a:r>
          </a:p>
          <a:p>
            <a:pPr algn="just">
              <a:buFont typeface="Wingdings" pitchFamily="2" charset="2"/>
              <a:buChar char="Ø"/>
            </a:pPr>
            <a:r>
              <a:rPr lang="en-IN" sz="3100" dirty="0" smtClean="0">
                <a:latin typeface="Times New Roman" pitchFamily="18" charset="0"/>
                <a:cs typeface="Times New Roman" pitchFamily="18" charset="0"/>
              </a:rPr>
              <a:t>All the user details will be stored in the database of the Service Provider. The user Interface frame is designed to Communicate with the  Server using programming language like java. </a:t>
            </a:r>
          </a:p>
          <a:p>
            <a:pPr algn="just">
              <a:buFont typeface="Wingdings" pitchFamily="2" charset="2"/>
              <a:buChar char="Ø"/>
            </a:pPr>
            <a:r>
              <a:rPr lang="en-IN" sz="3100" dirty="0" smtClean="0">
                <a:latin typeface="Times New Roman" pitchFamily="18" charset="0"/>
                <a:cs typeface="Times New Roman" pitchFamily="18" charset="0"/>
              </a:rPr>
              <a:t>By sending the request to Server Provider, the User can access the requested data if they are authenticated by the Service Provider. </a:t>
            </a:r>
          </a:p>
          <a:p>
            <a:endParaRPr lang="en-IN" sz="3100" dirty="0" smtClean="0">
              <a:latin typeface="Times New Roman" pitchFamily="18" charset="0"/>
              <a:cs typeface="Times New Roman" pitchFamily="18" charset="0"/>
            </a:endParaRPr>
          </a:p>
          <a:p>
            <a:endParaRPr lang="en-US" sz="31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sz="3200" dirty="0" smtClean="0">
                <a:effectLst/>
                <a:latin typeface="Times New Roman" pitchFamily="18" charset="0"/>
                <a:cs typeface="Times New Roman" pitchFamily="18" charset="0"/>
              </a:rPr>
              <a:t>CREATION OF DATABASE FOR STORING USER DETAILS</a:t>
            </a:r>
            <a:endParaRPr lang="en-US" sz="3200" dirty="0">
              <a:effectLst/>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None/>
            </a:pPr>
            <a:endParaRPr lang="en-IN" u="sng" dirty="0" smtClean="0"/>
          </a:p>
          <a:p>
            <a:pPr algn="just">
              <a:buFont typeface="Wingdings" pitchFamily="2" charset="2"/>
              <a:buChar char="Ø"/>
            </a:pPr>
            <a:r>
              <a:rPr lang="en-IN" sz="2600" dirty="0" smtClean="0">
                <a:latin typeface="Times New Roman" pitchFamily="18" charset="0"/>
                <a:cs typeface="Times New Roman" pitchFamily="18" charset="0"/>
              </a:rPr>
              <a:t>Bank Service Provider contains information about the users in their Data Storage. </a:t>
            </a:r>
          </a:p>
          <a:p>
            <a:pPr algn="just">
              <a:buFont typeface="Wingdings" pitchFamily="2" charset="2"/>
              <a:buChar char="Ø"/>
            </a:pPr>
            <a:r>
              <a:rPr lang="en-IN" sz="2600" dirty="0" smtClean="0">
                <a:latin typeface="Times New Roman" pitchFamily="18" charset="0"/>
                <a:cs typeface="Times New Roman" pitchFamily="18" charset="0"/>
              </a:rPr>
              <a:t>Bank Service provider also maintains all the User information that are required for the authentication of the user at the time of logging into the account. </a:t>
            </a:r>
          </a:p>
          <a:p>
            <a:pPr algn="just">
              <a:buFont typeface="Wingdings" pitchFamily="2" charset="2"/>
              <a:buChar char="Ø"/>
            </a:pPr>
            <a:r>
              <a:rPr lang="en-IN" sz="2600" dirty="0" smtClean="0">
                <a:latin typeface="Times New Roman" pitchFamily="18" charset="0"/>
                <a:cs typeface="Times New Roman" pitchFamily="18" charset="0"/>
              </a:rPr>
              <a:t>The User information will be stored in the Database of the Bank Service Provider. </a:t>
            </a:r>
          </a:p>
          <a:p>
            <a:pPr algn="just">
              <a:buFont typeface="Wingdings" pitchFamily="2" charset="2"/>
              <a:buChar char="Ø"/>
            </a:pPr>
            <a:r>
              <a:rPr lang="en-IN" sz="2600" dirty="0" smtClean="0">
                <a:latin typeface="Times New Roman" pitchFamily="18" charset="0"/>
                <a:cs typeface="Times New Roman" pitchFamily="18" charset="0"/>
              </a:rPr>
              <a:t>To communicate with the Client and the with the other modules of the Company server, the Bank Server will establish connection between them. For this Purpose User Interface Frame is created.</a:t>
            </a:r>
          </a:p>
          <a:p>
            <a:endParaRPr lang="en-IN" sz="3200" dirty="0" smtClean="0"/>
          </a:p>
          <a:p>
            <a:endParaRPr lang="en-US" dirty="0"/>
          </a:p>
        </p:txBody>
      </p:sp>
      <p:sp>
        <p:nvSpPr>
          <p:cNvPr id="3" name="Title 2"/>
          <p:cNvSpPr>
            <a:spLocks noGrp="1"/>
          </p:cNvSpPr>
          <p:nvPr>
            <p:ph type="title"/>
          </p:nvPr>
        </p:nvSpPr>
        <p:spPr/>
        <p:txBody>
          <a:bodyPr/>
          <a:lstStyle/>
          <a:p>
            <a:r>
              <a:rPr lang="en-US" sz="3200" dirty="0" smtClean="0">
                <a:effectLst/>
                <a:latin typeface="Times New Roman" pitchFamily="18" charset="0"/>
                <a:cs typeface="Times New Roman" pitchFamily="18" charset="0"/>
              </a:rPr>
              <a:t>CREATION OF DATABASE FOR STORING USER DETAILS</a:t>
            </a:r>
            <a:endParaRPr lang="en-US" sz="3200" dirty="0">
              <a:effectLst/>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None/>
            </a:pPr>
            <a:endParaRPr lang="en-IN" u="sng" dirty="0" smtClean="0"/>
          </a:p>
          <a:p>
            <a:pPr algn="just">
              <a:buFont typeface="Wingdings" pitchFamily="2" charset="2"/>
              <a:buChar char="Ø"/>
            </a:pPr>
            <a:r>
              <a:rPr lang="en-IN" sz="2400" dirty="0" smtClean="0">
                <a:latin typeface="Times New Roman" pitchFamily="18" charset="0"/>
                <a:cs typeface="Times New Roman" pitchFamily="18" charset="0"/>
              </a:rPr>
              <a:t>In this module, design and implementation of family member registration is considered. Using single card like credit and debit for entire family members. </a:t>
            </a:r>
          </a:p>
          <a:p>
            <a:pPr algn="just">
              <a:buFont typeface="Wingdings" pitchFamily="2" charset="2"/>
              <a:buChar char="Ø"/>
            </a:pPr>
            <a:r>
              <a:rPr lang="en-IN" sz="2400" dirty="0" smtClean="0">
                <a:latin typeface="Times New Roman" pitchFamily="18" charset="0"/>
                <a:cs typeface="Times New Roman" pitchFamily="18" charset="0"/>
              </a:rPr>
              <a:t>But maintain unique PIN numbers for different banks.  We will provide a button add “Family card” in our user card. </a:t>
            </a:r>
          </a:p>
          <a:p>
            <a:pPr algn="just">
              <a:buFont typeface="Wingdings" pitchFamily="2" charset="2"/>
              <a:buChar char="Ø"/>
            </a:pPr>
            <a:r>
              <a:rPr lang="en-IN" sz="2400" dirty="0" smtClean="0">
                <a:latin typeface="Times New Roman" pitchFamily="18" charset="0"/>
                <a:cs typeface="Times New Roman" pitchFamily="18" charset="0"/>
              </a:rPr>
              <a:t>Now user can add his family members bank </a:t>
            </a:r>
            <a:r>
              <a:rPr lang="en-IN" sz="2400" dirty="0" err="1" smtClean="0">
                <a:latin typeface="Times New Roman" pitchFamily="18" charset="0"/>
                <a:cs typeface="Times New Roman" pitchFamily="18" charset="0"/>
              </a:rPr>
              <a:t>atm</a:t>
            </a:r>
            <a:r>
              <a:rPr lang="en-IN" sz="2400" dirty="0" smtClean="0">
                <a:latin typeface="Times New Roman" pitchFamily="18" charset="0"/>
                <a:cs typeface="Times New Roman" pitchFamily="18" charset="0"/>
              </a:rPr>
              <a:t> details also along with pin number details. User can include like further bank account no, bank name, pin number same way for other family members also. </a:t>
            </a:r>
          </a:p>
          <a:p>
            <a:endParaRPr lang="en-IN" dirty="0" smtClean="0"/>
          </a:p>
          <a:p>
            <a:endParaRPr lang="en-US" dirty="0"/>
          </a:p>
        </p:txBody>
      </p:sp>
      <p:sp>
        <p:nvSpPr>
          <p:cNvPr id="3" name="Title 2"/>
          <p:cNvSpPr>
            <a:spLocks noGrp="1"/>
          </p:cNvSpPr>
          <p:nvPr>
            <p:ph type="title"/>
          </p:nvPr>
        </p:nvSpPr>
        <p:spPr>
          <a:xfrm>
            <a:off x="457200" y="381000"/>
            <a:ext cx="8229600" cy="1036638"/>
          </a:xfrm>
        </p:spPr>
        <p:txBody>
          <a:bodyPr>
            <a:normAutofit fontScale="90000"/>
          </a:bodyPr>
          <a:lstStyle/>
          <a:p>
            <a:r>
              <a:rPr lang="en-IN" sz="3600" dirty="0" smtClean="0">
                <a:effectLst/>
                <a:latin typeface="Times New Roman" pitchFamily="18" charset="0"/>
                <a:cs typeface="Times New Roman" pitchFamily="18" charset="0"/>
              </a:rPr>
              <a:t>INTEGRATION OF MULTI BANK AND MULTI USER</a:t>
            </a:r>
            <a:r>
              <a:rPr lang="en-IN" u="sng" dirty="0" smtClean="0"/>
              <a:t> </a:t>
            </a:r>
            <a:br>
              <a:rPr lang="en-IN" u="sng" dirty="0" smtClean="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buNone/>
            </a:pPr>
            <a:endParaRPr lang="en-IN" u="sng" dirty="0" smtClean="0"/>
          </a:p>
          <a:p>
            <a:pPr algn="just">
              <a:buFont typeface="Wingdings" pitchFamily="2" charset="2"/>
              <a:buChar char="Ø"/>
            </a:pPr>
            <a:r>
              <a:rPr lang="en-IN" sz="2600" dirty="0" smtClean="0">
                <a:latin typeface="Times New Roman" pitchFamily="18" charset="0"/>
                <a:cs typeface="Times New Roman" pitchFamily="18" charset="0"/>
              </a:rPr>
              <a:t>Hidden </a:t>
            </a:r>
            <a:r>
              <a:rPr lang="en-IN" sz="2600" dirty="0" err="1" smtClean="0">
                <a:latin typeface="Times New Roman" pitchFamily="18" charset="0"/>
                <a:cs typeface="Times New Roman" pitchFamily="18" charset="0"/>
              </a:rPr>
              <a:t>markov</a:t>
            </a:r>
            <a:r>
              <a:rPr lang="en-IN" sz="2600" dirty="0" smtClean="0">
                <a:latin typeface="Times New Roman" pitchFamily="18" charset="0"/>
                <a:cs typeface="Times New Roman" pitchFamily="18" charset="0"/>
              </a:rPr>
              <a:t> model used for user behaviour analysis of cash withdrawal. Hidden </a:t>
            </a:r>
            <a:r>
              <a:rPr lang="en-IN" sz="2600" dirty="0" err="1" smtClean="0">
                <a:latin typeface="Times New Roman" pitchFamily="18" charset="0"/>
                <a:cs typeface="Times New Roman" pitchFamily="18" charset="0"/>
              </a:rPr>
              <a:t>markov</a:t>
            </a:r>
            <a:r>
              <a:rPr lang="en-IN" sz="2600" dirty="0" smtClean="0">
                <a:latin typeface="Times New Roman" pitchFamily="18" charset="0"/>
                <a:cs typeface="Times New Roman" pitchFamily="18" charset="0"/>
              </a:rPr>
              <a:t> model is applied to understand users money withdrawal sequence in which first condition is total amount withdrawal in every month.</a:t>
            </a:r>
          </a:p>
          <a:p>
            <a:pPr algn="just">
              <a:buFont typeface="Wingdings" pitchFamily="2" charset="2"/>
              <a:buChar char="Ø"/>
            </a:pPr>
            <a:r>
              <a:rPr lang="en-IN" sz="2600" dirty="0" smtClean="0">
                <a:latin typeface="Times New Roman" pitchFamily="18" charset="0"/>
                <a:cs typeface="Times New Roman" pitchFamily="18" charset="0"/>
              </a:rPr>
              <a:t> Second one is Frequency of withdrawal of money using credit card. User can withdraw the cash as per money requirement and time frequency is also monitored &amp; recorded. </a:t>
            </a:r>
          </a:p>
          <a:p>
            <a:pPr algn="just">
              <a:buFont typeface="Wingdings" pitchFamily="2" charset="2"/>
              <a:buChar char="Ø"/>
            </a:pPr>
            <a:r>
              <a:rPr lang="en-IN" sz="2600" dirty="0" smtClean="0">
                <a:latin typeface="Times New Roman" pitchFamily="18" charset="0"/>
                <a:cs typeface="Times New Roman" pitchFamily="18" charset="0"/>
              </a:rPr>
              <a:t>During registration of the card, user has to give a formula for secured authentication system. User can also add multiple bank accounts in single card. </a:t>
            </a:r>
          </a:p>
          <a:p>
            <a:endParaRPr lang="en-IN" dirty="0" smtClean="0"/>
          </a:p>
          <a:p>
            <a:endParaRPr lang="en-US" dirty="0"/>
          </a:p>
        </p:txBody>
      </p:sp>
      <p:sp>
        <p:nvSpPr>
          <p:cNvPr id="3" name="Title 2"/>
          <p:cNvSpPr>
            <a:spLocks noGrp="1"/>
          </p:cNvSpPr>
          <p:nvPr>
            <p:ph type="title"/>
          </p:nvPr>
        </p:nvSpPr>
        <p:spPr/>
        <p:txBody>
          <a:bodyPr/>
          <a:lstStyle/>
          <a:p>
            <a:r>
              <a:rPr lang="en-US" sz="3200" dirty="0" smtClean="0">
                <a:effectLst/>
                <a:latin typeface="Times New Roman" pitchFamily="18" charset="0"/>
                <a:cs typeface="Times New Roman" pitchFamily="18" charset="0"/>
              </a:rPr>
              <a:t>TRACKING TRANSACTIONS USING HMM</a:t>
            </a:r>
            <a:endParaRPr lang="en-US" sz="3200" dirty="0">
              <a:effectLst/>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buNone/>
            </a:pPr>
            <a:endParaRPr lang="en-IN" u="sng" dirty="0" smtClean="0"/>
          </a:p>
          <a:p>
            <a:pPr algn="just">
              <a:buFont typeface="Wingdings" pitchFamily="2" charset="2"/>
              <a:buChar char="Ø"/>
            </a:pPr>
            <a:r>
              <a:rPr lang="en-IN" sz="2800" dirty="0" smtClean="0">
                <a:latin typeface="Times New Roman" pitchFamily="18" charset="0"/>
                <a:cs typeface="Times New Roman" pitchFamily="18" charset="0"/>
              </a:rPr>
              <a:t>In this module, We provide security by using formula like (A+B-C) while registration. In this formula using alphabets and two operators like (+ and -).</a:t>
            </a:r>
          </a:p>
          <a:p>
            <a:pPr algn="just">
              <a:buFont typeface="Wingdings" pitchFamily="2" charset="2"/>
              <a:buChar char="Ø"/>
            </a:pPr>
            <a:r>
              <a:rPr lang="en-IN" sz="2800" dirty="0" smtClean="0">
                <a:latin typeface="Times New Roman" pitchFamily="18" charset="0"/>
                <a:cs typeface="Times New Roman" pitchFamily="18" charset="0"/>
              </a:rPr>
              <a:t> The formula is constant, but numbers will randomly change for every transaction. User is not required to provide the formula at any time, user is only required to submit the answer after substitution of the corresponding values in their formula. </a:t>
            </a:r>
          </a:p>
          <a:p>
            <a:pPr algn="just">
              <a:buFont typeface="Wingdings" pitchFamily="2" charset="2"/>
              <a:buChar char="Ø"/>
            </a:pPr>
            <a:r>
              <a:rPr lang="en-IN" sz="2800" dirty="0" smtClean="0">
                <a:latin typeface="Times New Roman" pitchFamily="18" charset="0"/>
                <a:cs typeface="Times New Roman" pitchFamily="18" charset="0"/>
              </a:rPr>
              <a:t>This formula based authentication is required only when user tries to withdraw money beyond the permitted 10% extra and increases the withdrawal frequency.  </a:t>
            </a:r>
          </a:p>
          <a:p>
            <a:pPr algn="just">
              <a:buFont typeface="Wingdings" pitchFamily="2" charset="2"/>
              <a:buChar char="Ø"/>
            </a:pPr>
            <a:r>
              <a:rPr lang="en-IN" sz="2800" dirty="0" smtClean="0">
                <a:latin typeface="Times New Roman" pitchFamily="18" charset="0"/>
                <a:cs typeface="Times New Roman" pitchFamily="18" charset="0"/>
              </a:rPr>
              <a:t>Once user is registered by specifying his master bank account details &amp; formula for authentication. Now user can add his family card details also</a:t>
            </a:r>
            <a:r>
              <a:rPr lang="en-IN" sz="2800" dirty="0" smtClean="0"/>
              <a:t>.</a:t>
            </a:r>
          </a:p>
          <a:p>
            <a:pPr algn="just"/>
            <a:endParaRPr lang="en-IN" sz="2800" dirty="0" smtClean="0"/>
          </a:p>
          <a:p>
            <a:endParaRPr lang="en-US" dirty="0"/>
          </a:p>
        </p:txBody>
      </p:sp>
      <p:sp>
        <p:nvSpPr>
          <p:cNvPr id="3" name="Title 2"/>
          <p:cNvSpPr>
            <a:spLocks noGrp="1"/>
          </p:cNvSpPr>
          <p:nvPr>
            <p:ph type="title"/>
          </p:nvPr>
        </p:nvSpPr>
        <p:spPr/>
        <p:txBody>
          <a:bodyPr>
            <a:normAutofit/>
          </a:bodyPr>
          <a:lstStyle/>
          <a:p>
            <a:r>
              <a:rPr lang="en-US" sz="3200" dirty="0" smtClean="0">
                <a:effectLst/>
                <a:latin typeface="Times New Roman" pitchFamily="18" charset="0"/>
                <a:cs typeface="Times New Roman" pitchFamily="18" charset="0"/>
              </a:rPr>
              <a:t>FORMULA BASED AUTHENTICATION</a:t>
            </a:r>
            <a:endParaRPr lang="en-US" sz="3200" dirty="0">
              <a:effectLst/>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8458200" cy="4525963"/>
          </a:xfrm>
        </p:spPr>
        <p:txBody>
          <a:bodyPr numCol="2">
            <a:normAutofit/>
          </a:bodyPr>
          <a:lstStyle/>
          <a:p>
            <a:pPr>
              <a:buNone/>
            </a:pPr>
            <a:r>
              <a:rPr lang="en-US" b="1" u="sng" dirty="0" smtClean="0">
                <a:latin typeface="Times New Roman" pitchFamily="18" charset="0"/>
                <a:cs typeface="Times New Roman" pitchFamily="18" charset="0"/>
              </a:rPr>
              <a:t>Hardware Requirements</a:t>
            </a:r>
            <a:endParaRPr lang="en-US" dirty="0" smtClean="0"/>
          </a:p>
          <a:p>
            <a:pPr>
              <a:lnSpc>
                <a:spcPct val="150000"/>
              </a:lnSpc>
              <a:buFont typeface="Wingdings" pitchFamily="2" charset="2"/>
              <a:buChar char="Ø"/>
            </a:pPr>
            <a:r>
              <a:rPr lang="en-US" sz="2400" dirty="0" smtClean="0">
                <a:latin typeface="Times New Roman" pitchFamily="18" charset="0"/>
                <a:cs typeface="Times New Roman" pitchFamily="18" charset="0"/>
              </a:rPr>
              <a:t>Processor :Core i3/i5/i7 </a:t>
            </a:r>
          </a:p>
          <a:p>
            <a:pPr>
              <a:lnSpc>
                <a:spcPct val="150000"/>
              </a:lnSpc>
              <a:buFont typeface="Wingdings" pitchFamily="2" charset="2"/>
              <a:buChar char="Ø"/>
            </a:pPr>
            <a:r>
              <a:rPr lang="en-US" sz="2400" dirty="0" smtClean="0">
                <a:latin typeface="Times New Roman" pitchFamily="18" charset="0"/>
                <a:cs typeface="Times New Roman" pitchFamily="18" charset="0"/>
              </a:rPr>
              <a:t>RAM        :2-4GB</a:t>
            </a:r>
          </a:p>
          <a:p>
            <a:pPr>
              <a:lnSpc>
                <a:spcPct val="150000"/>
              </a:lnSpc>
              <a:buFont typeface="Wingdings" pitchFamily="2" charset="2"/>
              <a:buChar char="Ø"/>
            </a:pPr>
            <a:r>
              <a:rPr lang="en-US" sz="2400" dirty="0" smtClean="0">
                <a:latin typeface="Times New Roman" pitchFamily="18" charset="0"/>
                <a:cs typeface="Times New Roman" pitchFamily="18" charset="0"/>
              </a:rPr>
              <a:t>HDD         :500 GB</a:t>
            </a:r>
          </a:p>
          <a:p>
            <a:pPr>
              <a:lnSpc>
                <a:spcPct val="150000"/>
              </a:lnSpc>
              <a:buFont typeface="Wingdings" pitchFamily="2" charset="2"/>
              <a:buChar char="Ø"/>
            </a:pPr>
            <a:r>
              <a:rPr lang="en-US" sz="2400" dirty="0" smtClean="0">
                <a:latin typeface="Times New Roman" pitchFamily="18" charset="0"/>
                <a:cs typeface="Times New Roman" pitchFamily="18" charset="0"/>
              </a:rPr>
              <a:t>Embedded Fabrication Kit</a:t>
            </a:r>
          </a:p>
          <a:p>
            <a:pPr>
              <a:buNone/>
            </a:pPr>
            <a:endParaRPr lang="en-US" b="1" u="sng" dirty="0" smtClean="0">
              <a:cs typeface="Times New Roman" pitchFamily="18" charset="0"/>
            </a:endParaRPr>
          </a:p>
          <a:p>
            <a:pPr lvl="0">
              <a:buNone/>
            </a:pPr>
            <a:endParaRPr lang="en-US" dirty="0" smtClean="0"/>
          </a:p>
          <a:p>
            <a:pPr>
              <a:buFont typeface="Wingdings" pitchFamily="2" charset="2"/>
              <a:buChar char="Ø"/>
            </a:pPr>
            <a:endParaRPr lang="en-US" sz="2400" dirty="0" smtClean="0">
              <a:latin typeface="Times New Roman" pitchFamily="18" charset="0"/>
              <a:cs typeface="Times New Roman" pitchFamily="18" charset="0"/>
            </a:endParaRPr>
          </a:p>
          <a:p>
            <a:pPr>
              <a:buNone/>
            </a:pPr>
            <a:r>
              <a:rPr lang="en-US" sz="2400" b="1" u="sng" dirty="0" smtClean="0">
                <a:latin typeface="Times New Roman" pitchFamily="18" charset="0"/>
                <a:cs typeface="Times New Roman" pitchFamily="18" charset="0"/>
              </a:rPr>
              <a:t>Software requirements</a:t>
            </a:r>
            <a:endParaRPr lang="en-US" sz="2400" b="1" u="sng" dirty="0" smtClean="0"/>
          </a:p>
          <a:p>
            <a:pPr>
              <a:buFont typeface="Wingdings" pitchFamily="2" charset="2"/>
              <a:buChar char="Ø"/>
            </a:pPr>
            <a:r>
              <a:rPr lang="en-US" sz="2400" dirty="0" smtClean="0">
                <a:latin typeface="Times New Roman" pitchFamily="18" charset="0"/>
                <a:cs typeface="Times New Roman" pitchFamily="18" charset="0"/>
              </a:rPr>
              <a:t>Platform: </a:t>
            </a:r>
            <a:r>
              <a:rPr lang="en-US" sz="2400" dirty="0" err="1" smtClean="0">
                <a:latin typeface="Times New Roman" pitchFamily="18" charset="0"/>
                <a:cs typeface="Times New Roman" pitchFamily="18" charset="0"/>
              </a:rPr>
              <a:t>WindowsXp</a:t>
            </a:r>
            <a:r>
              <a:rPr lang="en-US" sz="2400" dirty="0" smtClean="0">
                <a:latin typeface="Times New Roman" pitchFamily="18" charset="0"/>
                <a:cs typeface="Times New Roman" pitchFamily="18" charset="0"/>
              </a:rPr>
              <a:t>/7/8</a:t>
            </a:r>
          </a:p>
          <a:p>
            <a:endParaRPr lang="en-US" sz="2400" dirty="0" smtClean="0">
              <a:latin typeface="Times New Roman" pitchFamily="18" charset="0"/>
              <a:cs typeface="Times New Roman" pitchFamily="18" charset="0"/>
            </a:endParaRPr>
          </a:p>
          <a:p>
            <a:pPr lvl="0">
              <a:buFont typeface="Wingdings" pitchFamily="2" charset="2"/>
              <a:buChar char="Ø"/>
            </a:pPr>
            <a:r>
              <a:rPr lang="en-US" sz="2400" dirty="0" smtClean="0">
                <a:latin typeface="Times New Roman" pitchFamily="18" charset="0"/>
                <a:cs typeface="Times New Roman" pitchFamily="18" charset="0"/>
              </a:rPr>
              <a:t>Front End	:  Java-JDK1.7 </a:t>
            </a:r>
          </a:p>
          <a:p>
            <a:pPr lvl="0">
              <a:buFont typeface="Wingdings" pitchFamily="2" charset="2"/>
              <a:buChar char="Ø"/>
            </a:pPr>
            <a:endParaRPr lang="en-US" sz="2400" dirty="0" smtClean="0">
              <a:latin typeface="Times New Roman" pitchFamily="18" charset="0"/>
              <a:cs typeface="Times New Roman" pitchFamily="18" charset="0"/>
            </a:endParaRPr>
          </a:p>
          <a:p>
            <a:pPr lvl="0">
              <a:buFont typeface="Wingdings" pitchFamily="2" charset="2"/>
              <a:buChar char="Ø"/>
            </a:pPr>
            <a:r>
              <a:rPr lang="en-US" sz="2400" dirty="0" smtClean="0">
                <a:latin typeface="Times New Roman" pitchFamily="18" charset="0"/>
                <a:cs typeface="Times New Roman" pitchFamily="18" charset="0"/>
              </a:rPr>
              <a:t>Back End	: MYSQL 	</a:t>
            </a:r>
          </a:p>
          <a:p>
            <a:pPr lvl="0">
              <a:buNone/>
            </a:pPr>
            <a:r>
              <a:rPr lang="en-US" sz="2400" dirty="0" smtClean="0">
                <a:latin typeface="Times New Roman" pitchFamily="18" charset="0"/>
                <a:cs typeface="Times New Roman" pitchFamily="18" charset="0"/>
              </a:rPr>
              <a:t>                       Embedded C</a:t>
            </a:r>
          </a:p>
          <a:p>
            <a:pPr lvl="0">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Big </a:t>
            </a:r>
            <a:r>
              <a:rPr lang="en-US" sz="2400" dirty="0" err="1" smtClean="0">
                <a:latin typeface="Times New Roman" pitchFamily="18" charset="0"/>
                <a:cs typeface="Times New Roman" pitchFamily="18" charset="0"/>
              </a:rPr>
              <a:t>Data:ApacheHadoop</a:t>
            </a:r>
            <a:r>
              <a:rPr lang="en-US" sz="2400" dirty="0" smtClean="0">
                <a:latin typeface="Times New Roman" pitchFamily="18" charset="0"/>
                <a:cs typeface="Times New Roman" pitchFamily="18" charset="0"/>
              </a:rPr>
              <a:t> -2.5</a:t>
            </a:r>
            <a:endParaRPr lang="en-US" sz="2400" b="1" dirty="0">
              <a:latin typeface="Times New Roman" pitchFamily="18" charset="0"/>
              <a:cs typeface="Times New Roman" pitchFamily="18" charset="0"/>
            </a:endParaRPr>
          </a:p>
        </p:txBody>
      </p:sp>
      <p:sp>
        <p:nvSpPr>
          <p:cNvPr id="3" name="Title 2"/>
          <p:cNvSpPr>
            <a:spLocks noGrp="1"/>
          </p:cNvSpPr>
          <p:nvPr>
            <p:ph type="title"/>
          </p:nvPr>
        </p:nvSpPr>
        <p:spPr>
          <a:xfrm>
            <a:off x="381000" y="228600"/>
            <a:ext cx="8229600" cy="1143000"/>
          </a:xfrm>
        </p:spPr>
        <p:txBody>
          <a:bodyPr>
            <a:normAutofit/>
          </a:bodyPr>
          <a:lstStyle/>
          <a:p>
            <a:r>
              <a:rPr lang="en-US" sz="3200" dirty="0" smtClean="0">
                <a:effectLst/>
                <a:latin typeface="Times New Roman" pitchFamily="18" charset="0"/>
                <a:cs typeface="Times New Roman" pitchFamily="18" charset="0"/>
              </a:rPr>
              <a:t>REQUIREMENTS</a:t>
            </a:r>
            <a:endParaRPr lang="en-US" sz="3200" dirty="0">
              <a:effectLst/>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lgn="just"/>
            <a:r>
              <a:rPr lang="en-US" sz="2400" dirty="0" smtClean="0">
                <a:latin typeface="Times New Roman" pitchFamily="18" charset="0"/>
                <a:cs typeface="Times New Roman" pitchFamily="18" charset="0"/>
              </a:rPr>
              <a:t>This system reduces multiple numbers of ATM cards for every account.</a:t>
            </a:r>
          </a:p>
          <a:p>
            <a:pPr lvl="0" algn="just"/>
            <a:endParaRPr lang="en-US" sz="2400" dirty="0" smtClean="0">
              <a:latin typeface="Times New Roman" pitchFamily="18" charset="0"/>
              <a:cs typeface="Times New Roman" pitchFamily="18" charset="0"/>
            </a:endParaRPr>
          </a:p>
          <a:p>
            <a:pPr lvl="0" algn="just"/>
            <a:r>
              <a:rPr lang="en-US" sz="2400" dirty="0" smtClean="0">
                <a:latin typeface="Times New Roman" pitchFamily="18" charset="0"/>
                <a:cs typeface="Times New Roman" pitchFamily="18" charset="0"/>
              </a:rPr>
              <a:t>Shoulder surfing attack is prevented.</a:t>
            </a:r>
          </a:p>
          <a:p>
            <a:pPr lvl="0" algn="just"/>
            <a:endParaRPr lang="en-US" sz="2400" dirty="0" smtClean="0">
              <a:latin typeface="Times New Roman" pitchFamily="18" charset="0"/>
              <a:cs typeface="Times New Roman" pitchFamily="18" charset="0"/>
            </a:endParaRPr>
          </a:p>
          <a:p>
            <a:pPr lvl="0" algn="just"/>
            <a:r>
              <a:rPr lang="en-US" sz="2400" dirty="0" smtClean="0">
                <a:latin typeface="Times New Roman" pitchFamily="18" charset="0"/>
                <a:cs typeface="Times New Roman" pitchFamily="18" charset="0"/>
              </a:rPr>
              <a:t>User can withdraw cash using their single ATM card from their family members’ account in case of emergency.</a:t>
            </a:r>
          </a:p>
          <a:p>
            <a:pPr lvl="0" algn="just"/>
            <a:endParaRPr lang="en-US" sz="2400" dirty="0" smtClean="0">
              <a:latin typeface="Times New Roman" pitchFamily="18" charset="0"/>
              <a:cs typeface="Times New Roman" pitchFamily="18" charset="0"/>
            </a:endParaRPr>
          </a:p>
          <a:p>
            <a:pPr lvl="0" algn="just"/>
            <a:r>
              <a:rPr lang="en-US" sz="2400" dirty="0" smtClean="0">
                <a:latin typeface="Times New Roman" pitchFamily="18" charset="0"/>
                <a:cs typeface="Times New Roman" pitchFamily="18" charset="0"/>
              </a:rPr>
              <a:t>Security is ensured by the implementation of formula based authentication.</a:t>
            </a:r>
          </a:p>
          <a:p>
            <a:pPr lvl="0" algn="just"/>
            <a:endParaRPr lang="en-US" sz="2400" dirty="0" smtClean="0">
              <a:latin typeface="Times New Roman" pitchFamily="18" charset="0"/>
              <a:cs typeface="Times New Roman" pitchFamily="18" charset="0"/>
            </a:endParaRPr>
          </a:p>
          <a:p>
            <a:pPr lvl="0" algn="just"/>
            <a:r>
              <a:rPr lang="en-US" sz="2400" dirty="0" smtClean="0">
                <a:latin typeface="Times New Roman" pitchFamily="18" charset="0"/>
                <a:cs typeface="Times New Roman" pitchFamily="18" charset="0"/>
              </a:rPr>
              <a:t>Big data helps to analyze huge volume of data.</a:t>
            </a: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200" dirty="0" smtClean="0">
                <a:effectLst/>
                <a:latin typeface="Times New Roman" pitchFamily="18" charset="0"/>
                <a:cs typeface="Times New Roman" pitchFamily="18" charset="0"/>
              </a:rPr>
              <a:t>ADVANTAGES</a:t>
            </a:r>
            <a:endParaRPr lang="en-US" sz="3200" dirty="0">
              <a:effectLst/>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level 0.png"/>
          <p:cNvPicPr>
            <a:picLocks noGrp="1" noChangeAspect="1"/>
          </p:cNvPicPr>
          <p:nvPr>
            <p:ph idx="1"/>
          </p:nvPr>
        </p:nvPicPr>
        <p:blipFill>
          <a:blip r:embed="rId2"/>
          <a:stretch>
            <a:fillRect/>
          </a:stretch>
        </p:blipFill>
        <p:spPr>
          <a:xfrm>
            <a:off x="1466416" y="1996037"/>
            <a:ext cx="6211167" cy="3496163"/>
          </a:xfrm>
        </p:spPr>
      </p:pic>
      <p:sp>
        <p:nvSpPr>
          <p:cNvPr id="5" name="Title 1"/>
          <p:cNvSpPr>
            <a:spLocks noGrp="1"/>
          </p:cNvSpPr>
          <p:nvPr>
            <p:ph type="title"/>
          </p:nvPr>
        </p:nvSpPr>
        <p:spPr>
          <a:xfrm>
            <a:off x="500034" y="357166"/>
            <a:ext cx="8229600" cy="1143000"/>
          </a:xfrm>
        </p:spPr>
        <p:txBody>
          <a:bodyPr>
            <a:normAutofit/>
          </a:bodyPr>
          <a:lstStyle/>
          <a:p>
            <a:r>
              <a:rPr lang="en-US" sz="3200" b="1" dirty="0" smtClean="0">
                <a:effectLst/>
                <a:latin typeface="Times New Roman" pitchFamily="18" charset="0"/>
                <a:cs typeface="Times New Roman" pitchFamily="18" charset="0"/>
              </a:rPr>
              <a:t>DATA FLOW DIAGRAM</a:t>
            </a:r>
            <a:endParaRPr lang="en-IN" sz="3200" b="1" dirty="0">
              <a:effectLst/>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19200"/>
            <a:ext cx="8229600" cy="4480560"/>
          </a:xfrm>
        </p:spPr>
        <p:txBody>
          <a:bodyPr>
            <a:noAutofit/>
          </a:bodyPr>
          <a:lstStyle/>
          <a:p>
            <a:pPr algn="just">
              <a:lnSpc>
                <a:spcPct val="150000"/>
              </a:lnSpc>
              <a:buNone/>
            </a:pPr>
            <a:r>
              <a:rPr lang="en-US" sz="2400" dirty="0" smtClean="0">
                <a:latin typeface="Times New Roman" pitchFamily="18" charset="0"/>
                <a:cs typeface="Times New Roman" pitchFamily="18" charset="0"/>
              </a:rPr>
              <a:t>   Usage of ATM cards for transaction has become very common. Managing multiple cards has become tedious. RFID smart card is used as ATM Card for transaction. Multiple bank accounts of single user and multiple users are to be integrated in a single card. Users can access their cards with unique identity numbers accordingly. Users can include their family members’accounts details in the same card and their behavior is monitored through HMM algorithm, verified using OTP and authenticated using formula based method. </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a:xfrm>
            <a:off x="304800" y="0"/>
            <a:ext cx="8229600" cy="1143000"/>
          </a:xfrm>
        </p:spPr>
        <p:txBody>
          <a:bodyPr>
            <a:normAutofit/>
          </a:bodyPr>
          <a:lstStyle/>
          <a:p>
            <a:r>
              <a:rPr lang="en-US" sz="3200" dirty="0" smtClean="0">
                <a:effectLst/>
                <a:latin typeface="Times New Roman" pitchFamily="18" charset="0"/>
                <a:cs typeface="Times New Roman" pitchFamily="18" charset="0"/>
              </a:rPr>
              <a:t>ABSTRACT</a:t>
            </a:r>
            <a:endParaRPr lang="en-US" sz="3200" dirty="0">
              <a:effectLst/>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evel 1.png"/>
          <p:cNvPicPr>
            <a:picLocks noGrp="1" noChangeAspect="1"/>
          </p:cNvPicPr>
          <p:nvPr>
            <p:ph idx="1"/>
          </p:nvPr>
        </p:nvPicPr>
        <p:blipFill>
          <a:blip r:embed="rId2"/>
          <a:stretch>
            <a:fillRect/>
          </a:stretch>
        </p:blipFill>
        <p:spPr>
          <a:xfrm>
            <a:off x="990600" y="3048000"/>
            <a:ext cx="7011379" cy="1657581"/>
          </a:xfrm>
        </p:spPr>
      </p:pic>
      <p:sp>
        <p:nvSpPr>
          <p:cNvPr id="5" name="Title 2"/>
          <p:cNvSpPr>
            <a:spLocks noGrp="1"/>
          </p:cNvSpPr>
          <p:nvPr>
            <p:ph type="title"/>
          </p:nvPr>
        </p:nvSpPr>
        <p:spPr>
          <a:xfrm>
            <a:off x="610090" y="1809072"/>
            <a:ext cx="4191000" cy="685800"/>
          </a:xfrm>
        </p:spPr>
        <p:txBody>
          <a:bodyPr>
            <a:normAutofit/>
          </a:bodyPr>
          <a:lstStyle/>
          <a:p>
            <a:r>
              <a:rPr lang="en-US" sz="1800" dirty="0" smtClean="0">
                <a:effectLst/>
                <a:latin typeface="Times New Roman" pitchFamily="18" charset="0"/>
                <a:cs typeface="Times New Roman" pitchFamily="18" charset="0"/>
              </a:rPr>
              <a:t>LEVEL 1</a:t>
            </a:r>
            <a:endParaRPr lang="en-US" sz="1800" dirty="0">
              <a:effectLst/>
              <a:latin typeface="Times New Roman" pitchFamily="18" charset="0"/>
              <a:cs typeface="Times New Roman" pitchFamily="18" charset="0"/>
            </a:endParaRPr>
          </a:p>
        </p:txBody>
      </p:sp>
      <p:sp>
        <p:nvSpPr>
          <p:cNvPr id="6" name="TextBox 5"/>
          <p:cNvSpPr txBox="1"/>
          <p:nvPr/>
        </p:nvSpPr>
        <p:spPr>
          <a:xfrm>
            <a:off x="610090" y="894672"/>
            <a:ext cx="5105400" cy="584775"/>
          </a:xfrm>
          <a:prstGeom prst="rect">
            <a:avLst/>
          </a:prstGeom>
          <a:noFill/>
        </p:spPr>
        <p:txBody>
          <a:bodyPr wrap="square" rtlCol="0">
            <a:spAutoFit/>
          </a:bodyPr>
          <a:lstStyle/>
          <a:p>
            <a:r>
              <a:rPr lang="en-US" sz="3200" b="1" dirty="0" smtClean="0">
                <a:latin typeface="Times New Roman" pitchFamily="18" charset="0"/>
                <a:cs typeface="Times New Roman" pitchFamily="18" charset="0"/>
              </a:rPr>
              <a:t>DATA FLOW DIAGRAM</a:t>
            </a:r>
            <a:endParaRPr lang="en-US" sz="3200" b="1"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srcRect/>
          <a:stretch>
            <a:fillRect/>
          </a:stretch>
        </p:blipFill>
        <p:spPr bwMode="auto">
          <a:xfrm>
            <a:off x="609600" y="990600"/>
            <a:ext cx="7786742" cy="5286412"/>
          </a:xfrm>
          <a:prstGeom prst="rect">
            <a:avLst/>
          </a:prstGeom>
          <a:noFill/>
          <a:ln w="9525">
            <a:noFill/>
            <a:miter lim="800000"/>
            <a:headEnd/>
            <a:tailEnd/>
          </a:ln>
          <a:effectLst/>
        </p:spPr>
      </p:pic>
      <p:sp>
        <p:nvSpPr>
          <p:cNvPr id="5" name="TextBox 4"/>
          <p:cNvSpPr txBox="1"/>
          <p:nvPr/>
        </p:nvSpPr>
        <p:spPr>
          <a:xfrm>
            <a:off x="304800" y="381000"/>
            <a:ext cx="6400800" cy="584775"/>
          </a:xfrm>
          <a:prstGeom prst="rect">
            <a:avLst/>
          </a:prstGeom>
          <a:noFill/>
        </p:spPr>
        <p:txBody>
          <a:bodyPr wrap="square" rtlCol="0">
            <a:spAutoFit/>
          </a:bodyPr>
          <a:lstStyle/>
          <a:p>
            <a:r>
              <a:rPr lang="en-US" sz="3200" b="1" dirty="0" smtClean="0">
                <a:latin typeface="Times New Roman" pitchFamily="18" charset="0"/>
                <a:cs typeface="Times New Roman" pitchFamily="18" charset="0"/>
              </a:rPr>
              <a:t>DATA FLOW DIAGRAM</a:t>
            </a:r>
            <a:endParaRPr lang="en-US" sz="3200" b="1"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305800" cy="4876800"/>
          </a:xfrm>
        </p:spPr>
        <p:txBody>
          <a:bodyPr>
            <a:noAutofit/>
          </a:bodyPr>
          <a:lstStyle/>
          <a:p>
            <a:pPr algn="just">
              <a:buNone/>
            </a:pPr>
            <a:r>
              <a:rPr lang="en-US" sz="2400" dirty="0" smtClean="0">
                <a:latin typeface="Times New Roman" pitchFamily="18" charset="0"/>
                <a:cs typeface="Times New Roman" pitchFamily="18" charset="0"/>
              </a:rPr>
              <a:t>[1]</a:t>
            </a:r>
            <a:r>
              <a:rPr lang="en-US" sz="2400" dirty="0" err="1" smtClean="0">
                <a:latin typeface="Times New Roman" pitchFamily="18" charset="0"/>
                <a:cs typeface="Times New Roman" pitchFamily="18" charset="0"/>
              </a:rPr>
              <a:t>Tsan</a:t>
            </a:r>
            <a:r>
              <a:rPr lang="en-US" sz="2400" dirty="0" smtClean="0">
                <a:latin typeface="Times New Roman" pitchFamily="18" charset="0"/>
                <a:cs typeface="Times New Roman" pitchFamily="18" charset="0"/>
              </a:rPr>
              <a:t>-Ming Choi, Member, IEEE, </a:t>
            </a:r>
            <a:r>
              <a:rPr lang="en-US" sz="2400" dirty="0" err="1" smtClean="0">
                <a:latin typeface="Times New Roman" pitchFamily="18" charset="0"/>
                <a:cs typeface="Times New Roman" pitchFamily="18" charset="0"/>
              </a:rPr>
              <a:t>Hing</a:t>
            </a:r>
            <a:r>
              <a:rPr lang="en-US" sz="2400" dirty="0" smtClean="0">
                <a:latin typeface="Times New Roman" pitchFamily="18" charset="0"/>
                <a:cs typeface="Times New Roman" pitchFamily="18" charset="0"/>
              </a:rPr>
              <a:t> Kai Chan, Senior Member, </a:t>
            </a:r>
            <a:r>
              <a:rPr lang="en-US" sz="2400" i="1" dirty="0" smtClean="0">
                <a:latin typeface="Times New Roman" pitchFamily="18" charset="0"/>
                <a:cs typeface="Times New Roman" pitchFamily="18" charset="0"/>
              </a:rPr>
              <a:t>IEEE Trans</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Cybern</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Xiaohang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Yue</a:t>
            </a:r>
            <a:r>
              <a:rPr lang="en-US" sz="2400" dirty="0" smtClean="0">
                <a:latin typeface="Times New Roman" pitchFamily="18" charset="0"/>
                <a:cs typeface="Times New Roman" pitchFamily="18" charset="0"/>
              </a:rPr>
              <a:t>, May 2016.</a:t>
            </a:r>
          </a:p>
          <a:p>
            <a:pPr algn="just">
              <a:buNone/>
            </a:pPr>
            <a:endParaRPr lang="en-US" sz="2400" dirty="0" smtClean="0">
              <a:latin typeface="Times New Roman" pitchFamily="18" charset="0"/>
              <a:cs typeface="Times New Roman" pitchFamily="18" charset="0"/>
            </a:endParaRPr>
          </a:p>
          <a:p>
            <a:pPr algn="just">
              <a:buNone/>
            </a:pPr>
            <a:r>
              <a:rPr lang="en-IN" sz="2400" dirty="0" smtClean="0">
                <a:latin typeface="Times New Roman" pitchFamily="18" charset="0"/>
                <a:cs typeface="Times New Roman" pitchFamily="18" charset="0"/>
              </a:rPr>
              <a:t>[2] K. Govindan, A. Jafarian, M. E. Azbari, and T.-M. Choi, “Optimal</a:t>
            </a:r>
            <a:r>
              <a:rPr lang="en-US"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bi-objective redundancy allocation for systems reliability and risk</a:t>
            </a:r>
            <a:r>
              <a:rPr lang="en-US"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management,” </a:t>
            </a:r>
            <a:r>
              <a:rPr lang="en-IN" sz="2400" i="1" dirty="0" smtClean="0">
                <a:latin typeface="Times New Roman" pitchFamily="18" charset="0"/>
                <a:cs typeface="Times New Roman" pitchFamily="18" charset="0"/>
              </a:rPr>
              <a:t>IEEE Trans. Cybern.</a:t>
            </a:r>
            <a:r>
              <a:rPr lang="en-IN" sz="2400" dirty="0" smtClean="0">
                <a:latin typeface="Times New Roman" pitchFamily="18" charset="0"/>
                <a:cs typeface="Times New Roman" pitchFamily="18" charset="0"/>
              </a:rPr>
              <a:t>, May 2016</a:t>
            </a:r>
          </a:p>
          <a:p>
            <a:pPr algn="just">
              <a:buNone/>
            </a:pPr>
            <a:endParaRPr lang="en-US" sz="2400" dirty="0" smtClean="0">
              <a:latin typeface="Times New Roman" pitchFamily="18" charset="0"/>
              <a:cs typeface="Times New Roman" pitchFamily="18" charset="0"/>
            </a:endParaRPr>
          </a:p>
          <a:p>
            <a:pPr algn="just">
              <a:buNone/>
            </a:pPr>
            <a:r>
              <a:rPr lang="en-IN" sz="2400" dirty="0" smtClean="0">
                <a:latin typeface="Times New Roman" pitchFamily="18" charset="0"/>
                <a:cs typeface="Times New Roman" pitchFamily="18" charset="0"/>
              </a:rPr>
              <a:t>[3] N. Manwani and P. S. Sastry, “Noise tolerance under risk minimization,”</a:t>
            </a:r>
            <a:r>
              <a:rPr lang="en-US" sz="2400" dirty="0" smtClean="0">
                <a:latin typeface="Times New Roman" pitchFamily="18" charset="0"/>
                <a:cs typeface="Times New Roman" pitchFamily="18" charset="0"/>
              </a:rPr>
              <a:t> </a:t>
            </a:r>
            <a:r>
              <a:rPr lang="en-IN" sz="2400" i="1" dirty="0" smtClean="0">
                <a:latin typeface="Times New Roman" pitchFamily="18" charset="0"/>
                <a:cs typeface="Times New Roman" pitchFamily="18" charset="0"/>
              </a:rPr>
              <a:t>IEEE Trans. Cybern.</a:t>
            </a:r>
            <a:r>
              <a:rPr lang="en-IN" sz="2400" dirty="0" smtClean="0">
                <a:latin typeface="Times New Roman" pitchFamily="18" charset="0"/>
                <a:cs typeface="Times New Roman" pitchFamily="18" charset="0"/>
              </a:rPr>
              <a:t>, vol. 43, no. 3, pp. 1146–1151, Jun. 2013.</a:t>
            </a:r>
            <a:endParaRPr lang="en-US" sz="2400" dirty="0" smtClean="0">
              <a:latin typeface="Times New Roman" pitchFamily="18" charset="0"/>
              <a:cs typeface="Times New Roman" pitchFamily="18" charset="0"/>
            </a:endParaRPr>
          </a:p>
          <a:p>
            <a:pPr algn="just">
              <a:buNone/>
            </a:pPr>
            <a:endParaRPr lang="en-US" sz="1800" dirty="0" smtClean="0">
              <a:latin typeface="Times New Roman" pitchFamily="18" charset="0"/>
              <a:cs typeface="Times New Roman" pitchFamily="18" charset="0"/>
            </a:endParaRPr>
          </a:p>
          <a:p>
            <a:pPr algn="just"/>
            <a:endParaRPr lang="en-US" sz="1800" dirty="0"/>
          </a:p>
        </p:txBody>
      </p:sp>
      <p:sp>
        <p:nvSpPr>
          <p:cNvPr id="3" name="Title 2"/>
          <p:cNvSpPr>
            <a:spLocks noGrp="1"/>
          </p:cNvSpPr>
          <p:nvPr>
            <p:ph type="title"/>
          </p:nvPr>
        </p:nvSpPr>
        <p:spPr>
          <a:xfrm>
            <a:off x="457200" y="0"/>
            <a:ext cx="8229600" cy="1143000"/>
          </a:xfrm>
        </p:spPr>
        <p:txBody>
          <a:bodyPr>
            <a:normAutofit/>
          </a:bodyPr>
          <a:lstStyle/>
          <a:p>
            <a:r>
              <a:rPr lang="en-US" sz="3200" dirty="0" smtClean="0">
                <a:effectLst/>
                <a:latin typeface="Times New Roman" pitchFamily="18" charset="0"/>
                <a:cs typeface="Times New Roman" pitchFamily="18" charset="0"/>
              </a:rPr>
              <a:t>REFERENCES</a:t>
            </a:r>
            <a:endParaRPr lang="en-US" sz="3200" dirty="0">
              <a:effectLst/>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None/>
            </a:pPr>
            <a:r>
              <a:rPr lang="en-IN" sz="2800" dirty="0" smtClean="0">
                <a:latin typeface="Times New Roman" pitchFamily="18" charset="0"/>
                <a:cs typeface="Times New Roman" pitchFamily="18" charset="0"/>
              </a:rPr>
              <a:t>[4</a:t>
            </a:r>
            <a:r>
              <a:rPr lang="en-IN" sz="2400" dirty="0" smtClean="0">
                <a:latin typeface="Times New Roman" pitchFamily="18" charset="0"/>
                <a:cs typeface="Times New Roman" pitchFamily="18" charset="0"/>
              </a:rPr>
              <a:t>] B. </a:t>
            </a:r>
            <a:r>
              <a:rPr lang="en-IN" sz="2400" dirty="0" err="1" smtClean="0">
                <a:latin typeface="Times New Roman" pitchFamily="18" charset="0"/>
                <a:cs typeface="Times New Roman" pitchFamily="18" charset="0"/>
              </a:rPr>
              <a:t>Shen</a:t>
            </a:r>
            <a:r>
              <a:rPr lang="en-IN" sz="2400" dirty="0" smtClean="0">
                <a:latin typeface="Times New Roman" pitchFamily="18" charset="0"/>
                <a:cs typeface="Times New Roman" pitchFamily="18" charset="0"/>
              </a:rPr>
              <a:t>, T.-M. </a:t>
            </a:r>
            <a:r>
              <a:rPr lang="en-IN" sz="2400" dirty="0" err="1" smtClean="0">
                <a:latin typeface="Times New Roman" pitchFamily="18" charset="0"/>
                <a:cs typeface="Times New Roman" pitchFamily="18" charset="0"/>
              </a:rPr>
              <a:t>Choi</a:t>
            </a:r>
            <a:r>
              <a:rPr lang="en-IN" sz="2400" dirty="0" smtClean="0">
                <a:latin typeface="Times New Roman" pitchFamily="18" charset="0"/>
                <a:cs typeface="Times New Roman" pitchFamily="18" charset="0"/>
              </a:rPr>
              <a:t>, Y. Wang, and C. K. Y. Lo, “The coordination of</a:t>
            </a:r>
            <a:r>
              <a:rPr lang="en-US"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fashion supply chains with a risk-averse supplier under the markdown</a:t>
            </a:r>
            <a:r>
              <a:rPr lang="en-US"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money policy,” </a:t>
            </a:r>
            <a:r>
              <a:rPr lang="en-IN" sz="2400" i="1" dirty="0" smtClean="0">
                <a:latin typeface="Times New Roman" pitchFamily="18" charset="0"/>
                <a:cs typeface="Times New Roman" pitchFamily="18" charset="0"/>
              </a:rPr>
              <a:t>IEEE Trans. Syst., Man, </a:t>
            </a:r>
            <a:r>
              <a:rPr lang="en-IN" sz="2400" i="1" dirty="0" err="1" smtClean="0">
                <a:latin typeface="Times New Roman" pitchFamily="18" charset="0"/>
                <a:cs typeface="Times New Roman" pitchFamily="18" charset="0"/>
              </a:rPr>
              <a:t>Cybern</a:t>
            </a:r>
            <a:r>
              <a:rPr lang="en-IN" sz="2400" i="1" dirty="0" smtClean="0">
                <a:latin typeface="Times New Roman" pitchFamily="18" charset="0"/>
                <a:cs typeface="Times New Roman" pitchFamily="18" charset="0"/>
              </a:rPr>
              <a:t>., Syst.</a:t>
            </a:r>
            <a:r>
              <a:rPr lang="en-IN" sz="2400" dirty="0" smtClean="0">
                <a:latin typeface="Times New Roman" pitchFamily="18" charset="0"/>
                <a:cs typeface="Times New Roman" pitchFamily="18" charset="0"/>
              </a:rPr>
              <a:t>, vol. 43, no. 2,</a:t>
            </a:r>
            <a:r>
              <a:rPr lang="en-US"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pp. 266–276, Mar. 2013.</a:t>
            </a:r>
          </a:p>
          <a:p>
            <a:pPr algn="just">
              <a:buNone/>
            </a:pPr>
            <a:endParaRPr lang="en-IN" sz="2400" dirty="0" smtClean="0">
              <a:latin typeface="Times New Roman" pitchFamily="18" charset="0"/>
              <a:cs typeface="Times New Roman" pitchFamily="18" charset="0"/>
            </a:endParaRPr>
          </a:p>
          <a:p>
            <a:pPr algn="just">
              <a:buNone/>
            </a:pPr>
            <a:r>
              <a:rPr lang="en-IN" sz="2400" dirty="0" smtClean="0">
                <a:latin typeface="Times New Roman" pitchFamily="18" charset="0"/>
                <a:cs typeface="Times New Roman" pitchFamily="18" charset="0"/>
              </a:rPr>
              <a:t>[5] G. M. </a:t>
            </a:r>
            <a:r>
              <a:rPr lang="en-IN" sz="2400" dirty="0" err="1" smtClean="0">
                <a:latin typeface="Times New Roman" pitchFamily="18" charset="0"/>
                <a:cs typeface="Times New Roman" pitchFamily="18" charset="0"/>
              </a:rPr>
              <a:t>Gaukler</a:t>
            </a:r>
            <a:r>
              <a:rPr lang="en-IN" sz="2400" dirty="0" smtClean="0">
                <a:latin typeface="Times New Roman" pitchFamily="18" charset="0"/>
                <a:cs typeface="Times New Roman" pitchFamily="18" charset="0"/>
              </a:rPr>
              <a:t>, “Item-level RFID in a retail supply chain with </a:t>
            </a:r>
            <a:r>
              <a:rPr lang="en-IN" sz="2400" dirty="0" err="1" smtClean="0">
                <a:latin typeface="Times New Roman" pitchFamily="18" charset="0"/>
                <a:cs typeface="Times New Roman" pitchFamily="18" charset="0"/>
              </a:rPr>
              <a:t>stockout</a:t>
            </a:r>
            <a:r>
              <a:rPr lang="en-IN"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based substitution,” </a:t>
            </a:r>
            <a:r>
              <a:rPr lang="en-IN" sz="2400" i="1" dirty="0" smtClean="0">
                <a:latin typeface="Times New Roman" pitchFamily="18" charset="0"/>
                <a:cs typeface="Times New Roman" pitchFamily="18" charset="0"/>
              </a:rPr>
              <a:t>IEEE Trans. Ind. </a:t>
            </a:r>
            <a:r>
              <a:rPr lang="en-IN" sz="2400" i="1" dirty="0" err="1" smtClean="0">
                <a:latin typeface="Times New Roman" pitchFamily="18" charset="0"/>
                <a:cs typeface="Times New Roman" pitchFamily="18" charset="0"/>
              </a:rPr>
              <a:t>Informat</a:t>
            </a:r>
            <a:r>
              <a:rPr lang="en-IN" sz="2400" i="1" dirty="0" smtClean="0">
                <a:latin typeface="Times New Roman" pitchFamily="18" charset="0"/>
                <a:cs typeface="Times New Roman" pitchFamily="18" charset="0"/>
              </a:rPr>
              <a:t>.</a:t>
            </a:r>
            <a:r>
              <a:rPr lang="en-IN" sz="2400" dirty="0" smtClean="0">
                <a:latin typeface="Times New Roman" pitchFamily="18" charset="0"/>
                <a:cs typeface="Times New Roman" pitchFamily="18" charset="0"/>
              </a:rPr>
              <a:t>, vol. 7, no. 2,</a:t>
            </a:r>
            <a:r>
              <a:rPr lang="en-US"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pp. 362–370, May 2011.</a:t>
            </a:r>
            <a:endParaRPr lang="en-US" sz="2400" dirty="0" smtClean="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r>
              <a:rPr lang="en-US" sz="3200" dirty="0" smtClean="0">
                <a:effectLst/>
                <a:latin typeface="Times New Roman" pitchFamily="18" charset="0"/>
                <a:cs typeface="Times New Roman" pitchFamily="18" charset="0"/>
              </a:rPr>
              <a:t>REFERENCES</a:t>
            </a:r>
            <a:endParaRPr lang="en-US" sz="3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idx="1"/>
          </p:nvPr>
        </p:nvPicPr>
        <p:blipFill>
          <a:blip r:embed="rId2"/>
          <a:stretch>
            <a:fillRect/>
          </a:stretch>
        </p:blipFill>
        <p:spPr>
          <a:xfrm>
            <a:off x="1947862" y="2105819"/>
            <a:ext cx="5248275" cy="3276600"/>
          </a:xfrm>
          <a:prstGeom prst="rect">
            <a:avLst/>
          </a:prstGeom>
        </p:spPr>
      </p:pic>
      <p:sp>
        <p:nvSpPr>
          <p:cNvPr id="3" name="TextBox 2"/>
          <p:cNvSpPr txBox="1"/>
          <p:nvPr/>
        </p:nvSpPr>
        <p:spPr>
          <a:xfrm>
            <a:off x="838200" y="762000"/>
            <a:ext cx="28956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SCREENSHOTS</a:t>
            </a:r>
            <a:endParaRPr lang="en-US" sz="2800" b="1"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IMAGE.png"/>
          <p:cNvPicPr>
            <a:picLocks noGrp="1" noChangeAspect="1"/>
          </p:cNvPicPr>
          <p:nvPr>
            <p:ph idx="1"/>
          </p:nvPr>
        </p:nvPicPr>
        <p:blipFill>
          <a:blip r:embed="rId2"/>
          <a:stretch>
            <a:fillRect/>
          </a:stretch>
        </p:blipFill>
        <p:spPr>
          <a:xfrm>
            <a:off x="2286000" y="914400"/>
            <a:ext cx="4724401" cy="5410200"/>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2590800" y="838200"/>
            <a:ext cx="2514600" cy="1400175"/>
          </a:xfrm>
          <a:prstGeom prst="rect">
            <a:avLst/>
          </a:prstGeom>
        </p:spPr>
      </p:pic>
      <p:pic>
        <p:nvPicPr>
          <p:cNvPr id="5" name="Picture 4" descr="IMAGE2.png"/>
          <p:cNvPicPr>
            <a:picLocks noChangeAspect="1"/>
          </p:cNvPicPr>
          <p:nvPr/>
        </p:nvPicPr>
        <p:blipFill>
          <a:blip r:embed="rId3"/>
          <a:stretch>
            <a:fillRect/>
          </a:stretch>
        </p:blipFill>
        <p:spPr>
          <a:xfrm>
            <a:off x="2209800" y="2819400"/>
            <a:ext cx="5277587" cy="329611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2743200" y="4724400"/>
            <a:ext cx="2514600" cy="1400175"/>
          </a:xfrm>
          <a:prstGeom prst="rect">
            <a:avLst/>
          </a:prstGeom>
        </p:spPr>
      </p:pic>
      <p:pic>
        <p:nvPicPr>
          <p:cNvPr id="7" name="Content Placeholder 6" descr="IMAGE1.png"/>
          <p:cNvPicPr>
            <a:picLocks noGrp="1" noChangeAspect="1"/>
          </p:cNvPicPr>
          <p:nvPr>
            <p:ph idx="1"/>
          </p:nvPr>
        </p:nvPicPr>
        <p:blipFill>
          <a:blip r:embed="rId3"/>
          <a:stretch>
            <a:fillRect/>
          </a:stretch>
        </p:blipFill>
        <p:spPr>
          <a:xfrm>
            <a:off x="1371600" y="533400"/>
            <a:ext cx="5572903" cy="4010585"/>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609600" y="1143000"/>
            <a:ext cx="8229600" cy="1354817"/>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09600" y="3505200"/>
            <a:ext cx="3114675" cy="14097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5562600" y="3505200"/>
            <a:ext cx="2514600" cy="139065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8000" dirty="0" smtClean="0"/>
          </a:p>
          <a:p>
            <a:pPr>
              <a:buNone/>
            </a:pPr>
            <a:r>
              <a:rPr lang="en-US" sz="8000" dirty="0" smtClean="0"/>
              <a:t>    </a:t>
            </a:r>
            <a:r>
              <a:rPr lang="en-US" sz="8000" dirty="0" smtClean="0">
                <a:latin typeface="Algerian" pitchFamily="82" charset="0"/>
              </a:rPr>
              <a:t>THANK YOU</a:t>
            </a:r>
            <a:endParaRPr lang="en-US" sz="8000" dirty="0">
              <a:latin typeface="Algerian"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50000"/>
              </a:lnSpc>
            </a:pPr>
            <a:r>
              <a:rPr lang="en-US" sz="2400" dirty="0" smtClean="0">
                <a:latin typeface="Times New Roman" pitchFamily="18" charset="0"/>
                <a:cs typeface="Times New Roman" pitchFamily="18" charset="0"/>
              </a:rPr>
              <a:t>To integrate multiple accounts of multiple banks in a single card.</a:t>
            </a:r>
          </a:p>
          <a:p>
            <a:pPr algn="just">
              <a:lnSpc>
                <a:spcPct val="150000"/>
              </a:lnSpc>
            </a:pPr>
            <a:r>
              <a:rPr lang="en-US" sz="2400" dirty="0" smtClean="0">
                <a:latin typeface="Times New Roman" pitchFamily="18" charset="0"/>
                <a:cs typeface="Times New Roman" pitchFamily="18" charset="0"/>
              </a:rPr>
              <a:t>To overcome an emergency situation where the user don’t have money in his/her account.</a:t>
            </a:r>
          </a:p>
          <a:p>
            <a:pPr algn="just">
              <a:lnSpc>
                <a:spcPct val="150000"/>
              </a:lnSpc>
            </a:pPr>
            <a:r>
              <a:rPr lang="en-US" sz="2400" dirty="0" smtClean="0">
                <a:latin typeface="Times New Roman" pitchFamily="18" charset="0"/>
                <a:cs typeface="Times New Roman" pitchFamily="18" charset="0"/>
              </a:rPr>
              <a:t>To enhance security and to prevent unauthorized access formula based authentication and user behavior tracking with HMM model is used</a:t>
            </a:r>
          </a:p>
          <a:p>
            <a:pPr>
              <a:lnSpc>
                <a:spcPct val="150000"/>
              </a:lnSpc>
            </a:pPr>
            <a:endParaRPr lang="en-US" dirty="0"/>
          </a:p>
        </p:txBody>
      </p:sp>
      <p:sp>
        <p:nvSpPr>
          <p:cNvPr id="3" name="Title 2"/>
          <p:cNvSpPr>
            <a:spLocks noGrp="1"/>
          </p:cNvSpPr>
          <p:nvPr>
            <p:ph type="title"/>
          </p:nvPr>
        </p:nvSpPr>
        <p:spPr/>
        <p:txBody>
          <a:bodyPr>
            <a:normAutofit/>
          </a:bodyPr>
          <a:lstStyle/>
          <a:p>
            <a:r>
              <a:rPr lang="en-US" sz="3200" dirty="0" smtClean="0">
                <a:effectLst/>
                <a:latin typeface="Times New Roman" pitchFamily="18" charset="0"/>
                <a:cs typeface="Times New Roman" pitchFamily="18" charset="0"/>
              </a:rPr>
              <a:t>OBJECTIVE</a:t>
            </a:r>
            <a:endParaRPr lang="en-US" sz="3200" dirty="0">
              <a:effectLst/>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US" sz="2400" dirty="0" smtClean="0">
                <a:latin typeface="Times New Roman" pitchFamily="18" charset="0"/>
                <a:cs typeface="Times New Roman" pitchFamily="18" charset="0"/>
              </a:rPr>
              <a:t>In the existing system big data is used in many applications in banking sector such as fraud detection and prevention .</a:t>
            </a:r>
          </a:p>
          <a:p>
            <a:pPr algn="just">
              <a:lnSpc>
                <a:spcPct val="150000"/>
              </a:lnSpc>
            </a:pPr>
            <a:r>
              <a:rPr lang="en-US" sz="2400" dirty="0" smtClean="0">
                <a:latin typeface="Times New Roman" pitchFamily="18" charset="0"/>
                <a:cs typeface="Times New Roman" pitchFamily="18" charset="0"/>
              </a:rPr>
              <a:t>Big data is also used to provide enhanced compliance to cater billions of customers’ needs in a meaningful way.</a:t>
            </a:r>
          </a:p>
          <a:p>
            <a:pPr algn="just">
              <a:lnSpc>
                <a:spcPct val="150000"/>
              </a:lnSpc>
            </a:pPr>
            <a:r>
              <a:rPr lang="en-US" sz="2400" dirty="0" smtClean="0">
                <a:latin typeface="Times New Roman" pitchFamily="18" charset="0"/>
                <a:cs typeface="Times New Roman" pitchFamily="18" charset="0"/>
              </a:rPr>
              <a:t>RFID cards are used in item level inventory tracking and attendee tracking.</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sz="3200" dirty="0" smtClean="0">
                <a:effectLst/>
                <a:latin typeface="Times New Roman" pitchFamily="18" charset="0"/>
                <a:cs typeface="Times New Roman" pitchFamily="18" charset="0"/>
              </a:rPr>
              <a:t>EXISTING SYSTEM</a:t>
            </a:r>
            <a:endParaRPr lang="en-US" sz="3200" dirty="0">
              <a:effectLst/>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04800" y="549058"/>
          <a:ext cx="8610600" cy="6308942"/>
        </p:xfrm>
        <a:graphic>
          <a:graphicData uri="http://schemas.openxmlformats.org/drawingml/2006/table">
            <a:tbl>
              <a:tblPr firstRow="1" bandRow="1">
                <a:tableStyleId>{3C2FFA5D-87B4-456A-9821-1D502468CF0F}</a:tableStyleId>
              </a:tblPr>
              <a:tblGrid>
                <a:gridCol w="2232756"/>
                <a:gridCol w="1524597"/>
                <a:gridCol w="1425834"/>
                <a:gridCol w="1548737"/>
                <a:gridCol w="1878676"/>
              </a:tblGrid>
              <a:tr h="777659">
                <a:tc>
                  <a:txBody>
                    <a:bodyPr/>
                    <a:lstStyle/>
                    <a:p>
                      <a:pPr algn="just"/>
                      <a:r>
                        <a:rPr lang="en-US" sz="2000" dirty="0" smtClean="0">
                          <a:solidFill>
                            <a:schemeClr val="tx1"/>
                          </a:solidFill>
                          <a:latin typeface="Times New Roman" pitchFamily="18" charset="0"/>
                          <a:cs typeface="Times New Roman" pitchFamily="18" charset="0"/>
                        </a:rPr>
                        <a:t>TITLE</a:t>
                      </a:r>
                      <a:endParaRPr lang="en-US" sz="2000" dirty="0">
                        <a:solidFill>
                          <a:schemeClr val="tx1"/>
                        </a:solidFill>
                        <a:latin typeface="Times New Roman" pitchFamily="18" charset="0"/>
                        <a:cs typeface="Times New Roman" pitchFamily="18" charset="0"/>
                      </a:endParaRPr>
                    </a:p>
                  </a:txBody>
                  <a:tcPr/>
                </a:tc>
                <a:tc>
                  <a:txBody>
                    <a:bodyPr/>
                    <a:lstStyle/>
                    <a:p>
                      <a:pPr algn="just"/>
                      <a:r>
                        <a:rPr lang="en-US" dirty="0" smtClean="0">
                          <a:solidFill>
                            <a:schemeClr val="tx1"/>
                          </a:solidFill>
                          <a:latin typeface="Times New Roman" pitchFamily="18" charset="0"/>
                          <a:cs typeface="Times New Roman" pitchFamily="18" charset="0"/>
                        </a:rPr>
                        <a:t>AUTHOR</a:t>
                      </a:r>
                      <a:endParaRPr lang="en-US" dirty="0">
                        <a:solidFill>
                          <a:schemeClr val="tx1"/>
                        </a:solidFill>
                        <a:latin typeface="Times New Roman" pitchFamily="18" charset="0"/>
                        <a:cs typeface="Times New Roman" pitchFamily="18" charset="0"/>
                      </a:endParaRPr>
                    </a:p>
                  </a:txBody>
                  <a:tcPr/>
                </a:tc>
                <a:tc>
                  <a:txBody>
                    <a:bodyPr/>
                    <a:lstStyle/>
                    <a:p>
                      <a:pPr algn="just"/>
                      <a:r>
                        <a:rPr lang="en-US" dirty="0" smtClean="0">
                          <a:solidFill>
                            <a:schemeClr val="tx1"/>
                          </a:solidFill>
                          <a:latin typeface="Times New Roman" pitchFamily="18" charset="0"/>
                          <a:cs typeface="Times New Roman" pitchFamily="18" charset="0"/>
                        </a:rPr>
                        <a:t>JOURNAL/</a:t>
                      </a:r>
                    </a:p>
                    <a:p>
                      <a:pPr algn="just"/>
                      <a:r>
                        <a:rPr lang="en-US" dirty="0" smtClean="0">
                          <a:solidFill>
                            <a:schemeClr val="tx1"/>
                          </a:solidFill>
                          <a:latin typeface="Times New Roman" pitchFamily="18" charset="0"/>
                          <a:cs typeface="Times New Roman" pitchFamily="18" charset="0"/>
                        </a:rPr>
                        <a:t>CONFERENCE</a:t>
                      </a:r>
                      <a:endParaRPr lang="en-US" dirty="0">
                        <a:solidFill>
                          <a:schemeClr val="tx1"/>
                        </a:solidFill>
                        <a:latin typeface="Times New Roman" pitchFamily="18" charset="0"/>
                        <a:cs typeface="Times New Roman" pitchFamily="18" charset="0"/>
                      </a:endParaRPr>
                    </a:p>
                  </a:txBody>
                  <a:tcPr/>
                </a:tc>
                <a:tc>
                  <a:txBody>
                    <a:bodyPr/>
                    <a:lstStyle/>
                    <a:p>
                      <a:pPr algn="just"/>
                      <a:r>
                        <a:rPr lang="en-US" dirty="0" smtClean="0">
                          <a:solidFill>
                            <a:schemeClr val="tx1"/>
                          </a:solidFill>
                          <a:latin typeface="Times New Roman" pitchFamily="18" charset="0"/>
                          <a:cs typeface="Times New Roman" pitchFamily="18" charset="0"/>
                        </a:rPr>
                        <a:t>FINDINGS </a:t>
                      </a:r>
                      <a:endParaRPr lang="en-US" dirty="0">
                        <a:solidFill>
                          <a:schemeClr val="tx1"/>
                        </a:solidFill>
                        <a:latin typeface="Times New Roman" pitchFamily="18" charset="0"/>
                        <a:cs typeface="Times New Roman" pitchFamily="18" charset="0"/>
                      </a:endParaRPr>
                    </a:p>
                  </a:txBody>
                  <a:tcPr/>
                </a:tc>
                <a:tc>
                  <a:txBody>
                    <a:bodyPr/>
                    <a:lstStyle/>
                    <a:p>
                      <a:pPr algn="just"/>
                      <a:r>
                        <a:rPr lang="en-US" dirty="0" smtClean="0">
                          <a:solidFill>
                            <a:schemeClr val="tx1"/>
                          </a:solidFill>
                          <a:latin typeface="Times New Roman" pitchFamily="18" charset="0"/>
                          <a:cs typeface="Times New Roman" pitchFamily="18" charset="0"/>
                        </a:rPr>
                        <a:t>SCOPE</a:t>
                      </a:r>
                      <a:r>
                        <a:rPr lang="en-US" baseline="0" dirty="0" smtClean="0">
                          <a:solidFill>
                            <a:schemeClr val="tx1"/>
                          </a:solidFill>
                          <a:latin typeface="Times New Roman" pitchFamily="18" charset="0"/>
                          <a:cs typeface="Times New Roman" pitchFamily="18" charset="0"/>
                        </a:rPr>
                        <a:t> FOR FUTURE USE</a:t>
                      </a:r>
                      <a:endParaRPr lang="en-US" dirty="0">
                        <a:solidFill>
                          <a:schemeClr val="tx1"/>
                        </a:solidFill>
                        <a:latin typeface="Times New Roman" pitchFamily="18" charset="0"/>
                        <a:cs typeface="Times New Roman" pitchFamily="18" charset="0"/>
                      </a:endParaRPr>
                    </a:p>
                  </a:txBody>
                  <a:tcPr/>
                </a:tc>
              </a:tr>
              <a:tr h="2501865">
                <a:tc>
                  <a:txBody>
                    <a:bodyPr/>
                    <a:lstStyle/>
                    <a:p>
                      <a:pPr algn="just"/>
                      <a:r>
                        <a:rPr kumimoji="0" lang="en-US" sz="1800" kern="1200" dirty="0" smtClean="0">
                          <a:latin typeface="Times New Roman" pitchFamily="18" charset="0"/>
                          <a:cs typeface="Times New Roman" pitchFamily="18" charset="0"/>
                        </a:rPr>
                        <a:t>Recent Development in Big Data Analytics for</a:t>
                      </a:r>
                    </a:p>
                    <a:p>
                      <a:pPr algn="just"/>
                      <a:r>
                        <a:rPr kumimoji="0" lang="en-US" sz="1800" kern="1200" dirty="0" smtClean="0">
                          <a:latin typeface="Times New Roman" pitchFamily="18" charset="0"/>
                          <a:cs typeface="Times New Roman" pitchFamily="18" charset="0"/>
                        </a:rPr>
                        <a:t>Business Operations and Risk Management</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smtClean="0">
                        <a:latin typeface="Times New Roman" pitchFamily="18" charset="0"/>
                        <a:cs typeface="Times New Roman" pitchFamily="18" charset="0"/>
                      </a:endParaRPr>
                    </a:p>
                  </a:txBody>
                  <a:tcPr/>
                </a:tc>
                <a:tc>
                  <a:txBody>
                    <a:bodyPr/>
                    <a:lstStyle/>
                    <a:p>
                      <a:pPr algn="just"/>
                      <a:r>
                        <a:rPr kumimoji="0" lang="en-US" sz="1800" kern="1200" dirty="0" smtClean="0">
                          <a:latin typeface="Times New Roman" pitchFamily="18" charset="0"/>
                          <a:cs typeface="Times New Roman" pitchFamily="18" charset="0"/>
                        </a:rPr>
                        <a:t>Tsan-Ming Choi</a:t>
                      </a:r>
                      <a:endParaRPr lang="en-US" dirty="0">
                        <a:latin typeface="Times New Roman" pitchFamily="18" charset="0"/>
                        <a:cs typeface="Times New Roman" pitchFamily="18" charset="0"/>
                      </a:endParaRPr>
                    </a:p>
                  </a:txBody>
                  <a:tcPr/>
                </a:tc>
                <a:tc>
                  <a:txBody>
                    <a:bodyPr/>
                    <a:lstStyle/>
                    <a:p>
                      <a:pPr algn="just"/>
                      <a:r>
                        <a:rPr lang="en-US" sz="1800" i="0" dirty="0" smtClean="0">
                          <a:latin typeface="Times New Roman" pitchFamily="18" charset="0"/>
                          <a:cs typeface="Times New Roman" pitchFamily="18" charset="0"/>
                        </a:rPr>
                        <a:t>IEEE Trans. Cybern,May </a:t>
                      </a:r>
                      <a:r>
                        <a:rPr lang="en-US" sz="1800" i="1" dirty="0" smtClean="0">
                          <a:latin typeface="Times New Roman" pitchFamily="18" charset="0"/>
                          <a:cs typeface="Times New Roman" pitchFamily="18" charset="0"/>
                        </a:rPr>
                        <a:t>2016</a:t>
                      </a:r>
                      <a:endParaRPr lang="en-US" dirty="0">
                        <a:latin typeface="Times New Roman" pitchFamily="18" charset="0"/>
                        <a:cs typeface="Times New Roman" pitchFamily="18" charset="0"/>
                      </a:endParaRPr>
                    </a:p>
                  </a:txBody>
                  <a:tcPr/>
                </a:tc>
                <a:tc>
                  <a:txBody>
                    <a:bodyPr/>
                    <a:lstStyle/>
                    <a:p>
                      <a:pPr algn="just"/>
                      <a:r>
                        <a:rPr lang="en-US" dirty="0" smtClean="0">
                          <a:latin typeface="Times New Roman" pitchFamily="18" charset="0"/>
                          <a:cs typeface="Times New Roman" pitchFamily="18" charset="0"/>
                        </a:rPr>
                        <a:t>Used for fraud detection and prevention</a:t>
                      </a:r>
                      <a:endParaRPr lang="en-US" dirty="0">
                        <a:latin typeface="Times New Roman" pitchFamily="18" charset="0"/>
                        <a:cs typeface="Times New Roman" pitchFamily="18" charset="0"/>
                      </a:endParaRPr>
                    </a:p>
                  </a:txBody>
                  <a:tcPr/>
                </a:tc>
                <a:tc>
                  <a:txBody>
                    <a:bodyPr/>
                    <a:lstStyle/>
                    <a:p>
                      <a:pPr algn="just"/>
                      <a:r>
                        <a:rPr lang="en-US" dirty="0" smtClean="0">
                          <a:latin typeface="Times New Roman" pitchFamily="18" charset="0"/>
                          <a:cs typeface="Times New Roman" pitchFamily="18" charset="0"/>
                        </a:rPr>
                        <a:t>Shoulder surfing can be</a:t>
                      </a:r>
                      <a:r>
                        <a:rPr lang="en-US" baseline="0" dirty="0" smtClean="0">
                          <a:latin typeface="Times New Roman" pitchFamily="18" charset="0"/>
                          <a:cs typeface="Times New Roman" pitchFamily="18" charset="0"/>
                        </a:rPr>
                        <a:t> prevented and security can be improved.</a:t>
                      </a:r>
                      <a:endParaRPr lang="en-US" dirty="0">
                        <a:latin typeface="Times New Roman" pitchFamily="18" charset="0"/>
                        <a:cs typeface="Times New Roman" pitchFamily="18" charset="0"/>
                      </a:endParaRPr>
                    </a:p>
                  </a:txBody>
                  <a:tcPr/>
                </a:tc>
              </a:tr>
              <a:tr h="1429637">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u="none" strike="noStrike" kern="1200" dirty="0" smtClean="0">
                          <a:latin typeface="Times New Roman" pitchFamily="18" charset="0"/>
                          <a:cs typeface="Times New Roman" pitchFamily="18" charset="0"/>
                        </a:rPr>
                        <a:t>Fraud Detection by Monitoring Customer Behavior and Activities</a:t>
                      </a:r>
                      <a:endParaRPr kumimoji="0" lang="en-US" b="0" i="0" kern="1200" dirty="0" smtClean="0">
                        <a:solidFill>
                          <a:schemeClr val="dk1"/>
                        </a:solidFill>
                        <a:latin typeface="Times New Roman" pitchFamily="18" charset="0"/>
                        <a:ea typeface="+mn-ea"/>
                        <a:cs typeface="Times New Roman" pitchFamily="18" charset="0"/>
                      </a:endParaRPr>
                    </a:p>
                  </a:txBody>
                  <a:tcPr/>
                </a:tc>
                <a:tc>
                  <a:txBody>
                    <a:bodyPr/>
                    <a:lstStyle/>
                    <a:p>
                      <a:pPr algn="just"/>
                      <a:r>
                        <a:rPr kumimoji="0" lang="en-US" kern="1200" dirty="0" smtClean="0">
                          <a:latin typeface="Times New Roman" pitchFamily="18" charset="0"/>
                          <a:cs typeface="Times New Roman" pitchFamily="18" charset="0"/>
                        </a:rPr>
                        <a:t>P Singh</a:t>
                      </a:r>
                      <a:endParaRPr lang="en-US" dirty="0">
                        <a:latin typeface="Times New Roman" pitchFamily="18" charset="0"/>
                        <a:cs typeface="Times New Roman" pitchFamily="18" charset="0"/>
                      </a:endParaRPr>
                    </a:p>
                  </a:txBody>
                  <a:tcPr/>
                </a:tc>
                <a:tc>
                  <a:txBody>
                    <a:bodyPr/>
                    <a:lstStyle/>
                    <a:p>
                      <a:pPr algn="just"/>
                      <a:r>
                        <a:rPr lang="en-US" dirty="0" smtClean="0">
                          <a:latin typeface="Times New Roman" pitchFamily="18" charset="0"/>
                          <a:cs typeface="Times New Roman" pitchFamily="18" charset="0"/>
                        </a:rPr>
                        <a:t>IEEE</a:t>
                      </a:r>
                      <a:r>
                        <a:rPr lang="en-US"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Trans. Cybern, June</a:t>
                      </a:r>
                      <a:r>
                        <a:rPr lang="en-US"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2015</a:t>
                      </a:r>
                      <a:endParaRPr lang="en-US" dirty="0">
                        <a:latin typeface="Times New Roman" pitchFamily="18" charset="0"/>
                        <a:cs typeface="Times New Roman" pitchFamily="18" charset="0"/>
                      </a:endParaRPr>
                    </a:p>
                  </a:txBody>
                  <a:tcPr/>
                </a:tc>
                <a:tc>
                  <a:txBody>
                    <a:bodyPr/>
                    <a:lstStyle/>
                    <a:p>
                      <a:pPr algn="just"/>
                      <a:r>
                        <a:rPr lang="en-US" dirty="0" smtClean="0">
                          <a:latin typeface="Times New Roman" pitchFamily="18" charset="0"/>
                          <a:cs typeface="Times New Roman" pitchFamily="18" charset="0"/>
                        </a:rPr>
                        <a:t>HMM</a:t>
                      </a:r>
                      <a:r>
                        <a:rPr lang="en-US" baseline="0" dirty="0" smtClean="0">
                          <a:latin typeface="Times New Roman" pitchFamily="18" charset="0"/>
                          <a:cs typeface="Times New Roman" pitchFamily="18" charset="0"/>
                        </a:rPr>
                        <a:t> Model is used for user behavior monitoring</a:t>
                      </a:r>
                      <a:endParaRPr lang="en-US" dirty="0">
                        <a:latin typeface="Times New Roman" pitchFamily="18" charset="0"/>
                        <a:cs typeface="Times New Roman" pitchFamily="18" charset="0"/>
                      </a:endParaRPr>
                    </a:p>
                  </a:txBody>
                  <a:tcPr/>
                </a:tc>
                <a:tc>
                  <a:txBody>
                    <a:bodyPr/>
                    <a:lstStyle/>
                    <a:p>
                      <a:pPr algn="just"/>
                      <a:r>
                        <a:rPr lang="en-US" dirty="0" smtClean="0">
                          <a:latin typeface="Times New Roman" pitchFamily="18" charset="0"/>
                          <a:cs typeface="Times New Roman" pitchFamily="18" charset="0"/>
                        </a:rPr>
                        <a:t>Drastic</a:t>
                      </a:r>
                      <a:r>
                        <a:rPr lang="en-US" baseline="0" dirty="0" smtClean="0">
                          <a:latin typeface="Times New Roman" pitchFamily="18" charset="0"/>
                          <a:cs typeface="Times New Roman" pitchFamily="18" charset="0"/>
                        </a:rPr>
                        <a:t> change can be detected and </a:t>
                      </a:r>
                      <a:r>
                        <a:rPr lang="en-US" baseline="0" dirty="0" err="1" smtClean="0">
                          <a:latin typeface="Times New Roman" pitchFamily="18" charset="0"/>
                          <a:cs typeface="Times New Roman" pitchFamily="18" charset="0"/>
                        </a:rPr>
                        <a:t>sms</a:t>
                      </a:r>
                      <a:r>
                        <a:rPr lang="en-US" baseline="0" dirty="0" smtClean="0">
                          <a:latin typeface="Times New Roman" pitchFamily="18" charset="0"/>
                          <a:cs typeface="Times New Roman" pitchFamily="18" charset="0"/>
                        </a:rPr>
                        <a:t> alert can be used.</a:t>
                      </a:r>
                      <a:endParaRPr lang="en-US" dirty="0">
                        <a:latin typeface="Times New Roman" pitchFamily="18" charset="0"/>
                        <a:cs typeface="Times New Roman" pitchFamily="18" charset="0"/>
                      </a:endParaRPr>
                    </a:p>
                  </a:txBody>
                  <a:tcPr/>
                </a:tc>
              </a:tr>
              <a:tr h="1448218">
                <a:tc>
                  <a:txBody>
                    <a:bodyPr/>
                    <a:lstStyle/>
                    <a:p>
                      <a:pPr algn="just"/>
                      <a:r>
                        <a:rPr lang="en-US" dirty="0" smtClean="0">
                          <a:latin typeface="Times New Roman" pitchFamily="18" charset="0"/>
                          <a:cs typeface="Times New Roman" pitchFamily="18" charset="0"/>
                        </a:rPr>
                        <a:t>Credit Card Fraud Detection Using Hmm And Image Click Point Authentication</a:t>
                      </a:r>
                      <a:endParaRPr lang="en-US" dirty="0">
                        <a:latin typeface="Times New Roman" pitchFamily="18" charset="0"/>
                        <a:cs typeface="Times New Roman" pitchFamily="18" charset="0"/>
                      </a:endParaRPr>
                    </a:p>
                  </a:txBody>
                  <a:tcPr/>
                </a:tc>
                <a:tc>
                  <a:txBody>
                    <a:bodyPr/>
                    <a:lstStyle/>
                    <a:p>
                      <a:pPr algn="just"/>
                      <a:r>
                        <a:rPr lang="en-US" dirty="0" err="1" smtClean="0">
                          <a:latin typeface="Times New Roman" pitchFamily="18" charset="0"/>
                          <a:cs typeface="Times New Roman" pitchFamily="18" charset="0"/>
                        </a:rPr>
                        <a:t>Dinesh</a:t>
                      </a:r>
                      <a:r>
                        <a:rPr lang="en-US" dirty="0" smtClean="0">
                          <a:latin typeface="Times New Roman" pitchFamily="18" charset="0"/>
                          <a:cs typeface="Times New Roman" pitchFamily="18" charset="0"/>
                        </a:rPr>
                        <a:t> L.T,</a:t>
                      </a:r>
                    </a:p>
                    <a:p>
                      <a:pPr algn="just"/>
                      <a:r>
                        <a:rPr lang="en-US" dirty="0" smtClean="0">
                          <a:latin typeface="Times New Roman" pitchFamily="18" charset="0"/>
                          <a:cs typeface="Times New Roman" pitchFamily="18" charset="0"/>
                        </a:rPr>
                        <a:t>K.P. </a:t>
                      </a:r>
                      <a:r>
                        <a:rPr lang="en-US" dirty="0" err="1" smtClean="0">
                          <a:latin typeface="Times New Roman" pitchFamily="18" charset="0"/>
                          <a:cs typeface="Times New Roman" pitchFamily="18" charset="0"/>
                        </a:rPr>
                        <a:t>Adhiyaalekar</a:t>
                      </a:r>
                      <a:endParaRPr lang="en-US" dirty="0">
                        <a:latin typeface="Times New Roman" pitchFamily="18" charset="0"/>
                        <a:cs typeface="Times New Roman" pitchFamily="18" charset="0"/>
                      </a:endParaRPr>
                    </a:p>
                  </a:txBody>
                  <a:tcPr/>
                </a:tc>
                <a:tc>
                  <a:txBody>
                    <a:bodyPr/>
                    <a:lstStyle/>
                    <a:p>
                      <a:pPr algn="just"/>
                      <a:r>
                        <a:rPr lang="en-US" dirty="0" smtClean="0">
                          <a:latin typeface="Times New Roman" pitchFamily="18" charset="0"/>
                          <a:cs typeface="Times New Roman" pitchFamily="18" charset="0"/>
                        </a:rPr>
                        <a:t>IEEE journal</a:t>
                      </a:r>
                      <a:r>
                        <a:rPr lang="en-US" baseline="0" dirty="0" smtClean="0">
                          <a:latin typeface="Times New Roman" pitchFamily="18" charset="0"/>
                          <a:cs typeface="Times New Roman" pitchFamily="18" charset="0"/>
                        </a:rPr>
                        <a:t> 2015</a:t>
                      </a:r>
                      <a:endParaRPr lang="en-US" dirty="0">
                        <a:latin typeface="Times New Roman" pitchFamily="18" charset="0"/>
                        <a:cs typeface="Times New Roman" pitchFamily="18" charset="0"/>
                      </a:endParaRPr>
                    </a:p>
                  </a:txBody>
                  <a:tcPr/>
                </a:tc>
                <a:tc>
                  <a:txBody>
                    <a:bodyPr/>
                    <a:lstStyle/>
                    <a:p>
                      <a:pPr algn="just"/>
                      <a:r>
                        <a:rPr lang="en-US" dirty="0" smtClean="0">
                          <a:latin typeface="Times New Roman" pitchFamily="18" charset="0"/>
                          <a:cs typeface="Times New Roman" pitchFamily="18" charset="0"/>
                        </a:rPr>
                        <a:t>Authentication</a:t>
                      </a:r>
                      <a:r>
                        <a:rPr lang="en-US" baseline="0" dirty="0" smtClean="0">
                          <a:latin typeface="Times New Roman" pitchFamily="18" charset="0"/>
                          <a:cs typeface="Times New Roman" pitchFamily="18" charset="0"/>
                        </a:rPr>
                        <a:t> using image</a:t>
                      </a:r>
                      <a:endParaRPr lang="en-US" dirty="0">
                        <a:latin typeface="Times New Roman" pitchFamily="18" charset="0"/>
                        <a:cs typeface="Times New Roman" pitchFamily="18" charset="0"/>
                      </a:endParaRPr>
                    </a:p>
                  </a:txBody>
                  <a:tcPr/>
                </a:tc>
                <a:tc>
                  <a:txBody>
                    <a:bodyPr/>
                    <a:lstStyle/>
                    <a:p>
                      <a:pPr algn="just"/>
                      <a:r>
                        <a:rPr lang="en-US" dirty="0" smtClean="0">
                          <a:latin typeface="Times New Roman" pitchFamily="18" charset="0"/>
                          <a:cs typeface="Times New Roman" pitchFamily="18" charset="0"/>
                        </a:rPr>
                        <a:t>Formula based authentication can be used</a:t>
                      </a:r>
                      <a:endParaRPr lang="en-US" dirty="0">
                        <a:latin typeface="Times New Roman" pitchFamily="18" charset="0"/>
                        <a:cs typeface="Times New Roman" pitchFamily="18" charset="0"/>
                      </a:endParaRPr>
                    </a:p>
                  </a:txBody>
                  <a:tcPr/>
                </a:tc>
              </a:tr>
            </a:tbl>
          </a:graphicData>
        </a:graphic>
      </p:graphicFrame>
      <p:sp>
        <p:nvSpPr>
          <p:cNvPr id="5" name="TextBox 4"/>
          <p:cNvSpPr txBox="1"/>
          <p:nvPr/>
        </p:nvSpPr>
        <p:spPr>
          <a:xfrm>
            <a:off x="304800" y="1"/>
            <a:ext cx="4648200" cy="584775"/>
          </a:xfrm>
          <a:prstGeom prst="rect">
            <a:avLst/>
          </a:prstGeom>
          <a:noFill/>
        </p:spPr>
        <p:txBody>
          <a:bodyPr wrap="square" rtlCol="0">
            <a:spAutoFit/>
          </a:bodyPr>
          <a:lstStyle/>
          <a:p>
            <a:r>
              <a:rPr lang="en-US" sz="3200" b="1" dirty="0" smtClean="0">
                <a:latin typeface="Times New Roman" pitchFamily="18" charset="0"/>
                <a:cs typeface="Times New Roman" pitchFamily="18" charset="0"/>
              </a:rPr>
              <a:t>LITERATURE SURVEY</a:t>
            </a:r>
            <a:endParaRPr lang="en-US" b="1"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533400"/>
          <a:ext cx="8915400" cy="6522720"/>
        </p:xfrm>
        <a:graphic>
          <a:graphicData uri="http://schemas.openxmlformats.org/drawingml/2006/table">
            <a:tbl>
              <a:tblPr firstRow="1" bandRow="1">
                <a:tableStyleId>{5C22544A-7EE6-4342-B048-85BDC9FD1C3A}</a:tableStyleId>
              </a:tblPr>
              <a:tblGrid>
                <a:gridCol w="1783080"/>
                <a:gridCol w="1783080"/>
                <a:gridCol w="1539240"/>
                <a:gridCol w="2026920"/>
                <a:gridCol w="1783080"/>
              </a:tblGrid>
              <a:tr h="76200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TITLE</a:t>
                      </a:r>
                    </a:p>
                    <a:p>
                      <a:pPr algn="just"/>
                      <a:r>
                        <a:rPr lang="en-US" dirty="0" smtClean="0"/>
                        <a:t> </a:t>
                      </a:r>
                      <a:endParaRPr 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AUTHOR</a:t>
                      </a:r>
                    </a:p>
                    <a:p>
                      <a:pPr algn="just"/>
                      <a:endParaRPr lang="en-US" dirty="0"/>
                    </a:p>
                  </a:txBody>
                  <a:tcPr/>
                </a:tc>
                <a:tc>
                  <a:txBody>
                    <a:bodyPr/>
                    <a:lstStyle/>
                    <a:p>
                      <a:pPr algn="just"/>
                      <a:r>
                        <a:rPr lang="en-US" dirty="0" smtClean="0">
                          <a:solidFill>
                            <a:schemeClr val="tx1"/>
                          </a:solidFill>
                        </a:rPr>
                        <a:t>JOURNAL/CONFERNCE</a:t>
                      </a:r>
                      <a:endParaRPr 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FINDINGS</a:t>
                      </a:r>
                    </a:p>
                    <a:p>
                      <a:pPr algn="just"/>
                      <a:endParaRPr 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SCOPE</a:t>
                      </a:r>
                      <a:r>
                        <a:rPr lang="en-US" baseline="0" dirty="0" smtClean="0">
                          <a:solidFill>
                            <a:schemeClr val="tx1"/>
                          </a:solidFill>
                        </a:rPr>
                        <a:t> FOR FUTURE USE</a:t>
                      </a:r>
                      <a:endParaRPr lang="en-US" dirty="0" smtClean="0">
                        <a:solidFill>
                          <a:schemeClr val="tx1"/>
                        </a:solidFill>
                      </a:endParaRPr>
                    </a:p>
                    <a:p>
                      <a:pPr algn="just"/>
                      <a:endParaRPr lang="en-US" dirty="0"/>
                    </a:p>
                  </a:txBody>
                  <a:tcPr/>
                </a:tc>
              </a:tr>
              <a:tr h="370840">
                <a:tc>
                  <a:txBody>
                    <a:bodyPr/>
                    <a:lstStyle/>
                    <a:p>
                      <a:pPr algn="just"/>
                      <a:r>
                        <a:rPr lang="en-IN" sz="1800" b="0" u="none" dirty="0" smtClean="0">
                          <a:latin typeface="Times New Roman" pitchFamily="18" charset="0"/>
                          <a:cs typeface="Times New Roman" pitchFamily="18" charset="0"/>
                        </a:rPr>
                        <a:t>Developing Data Cloud Services in Various Environments</a:t>
                      </a:r>
                      <a:endParaRPr lang="en-US" dirty="0"/>
                    </a:p>
                  </a:txBody>
                  <a:tcPr/>
                </a:tc>
                <a:tc>
                  <a:txBody>
                    <a:bodyPr/>
                    <a:lstStyle/>
                    <a:p>
                      <a:pPr algn="just"/>
                      <a:r>
                        <a:rPr lang="en-IN" b="0" dirty="0" err="1" smtClean="0">
                          <a:latin typeface="Times New Roman" pitchFamily="18" charset="0"/>
                          <a:cs typeface="Times New Roman" pitchFamily="18" charset="0"/>
                        </a:rPr>
                        <a:t>S.Nageswara</a:t>
                      </a:r>
                      <a:r>
                        <a:rPr lang="en-IN" b="0" dirty="0" smtClean="0">
                          <a:latin typeface="Times New Roman" pitchFamily="18" charset="0"/>
                          <a:cs typeface="Times New Roman" pitchFamily="18" charset="0"/>
                        </a:rPr>
                        <a:t> </a:t>
                      </a:r>
                      <a:r>
                        <a:rPr lang="en-IN" b="0" dirty="0" err="1" smtClean="0">
                          <a:latin typeface="Times New Roman" pitchFamily="18" charset="0"/>
                          <a:cs typeface="Times New Roman" pitchFamily="18" charset="0"/>
                        </a:rPr>
                        <a:t>Rao</a:t>
                      </a:r>
                      <a:r>
                        <a:rPr lang="en-IN" b="0" dirty="0" smtClean="0">
                          <a:latin typeface="Times New Roman" pitchFamily="18" charset="0"/>
                          <a:cs typeface="Times New Roman" pitchFamily="18" charset="0"/>
                        </a:rPr>
                        <a:t>,</a:t>
                      </a:r>
                    </a:p>
                    <a:p>
                      <a:pPr algn="just"/>
                      <a:r>
                        <a:rPr lang="en-IN" b="0" dirty="0" err="1" smtClean="0">
                          <a:latin typeface="Times New Roman" pitchFamily="18" charset="0"/>
                          <a:cs typeface="Times New Roman" pitchFamily="18" charset="0"/>
                        </a:rPr>
                        <a:t>B.R.M.Reddy</a:t>
                      </a:r>
                      <a:endParaRPr lang="en-IN" b="0" dirty="0" smtClean="0">
                        <a:latin typeface="Times New Roman" pitchFamily="18" charset="0"/>
                        <a:cs typeface="Times New Roman" pitchFamily="18" charset="0"/>
                      </a:endParaRPr>
                    </a:p>
                    <a:p>
                      <a:pPr algn="just"/>
                      <a:endParaRPr lang="en-US" dirty="0"/>
                    </a:p>
                  </a:txBody>
                  <a:tcPr/>
                </a:tc>
                <a:tc>
                  <a:txBody>
                    <a:bodyPr/>
                    <a:lstStyle/>
                    <a:p>
                      <a:pPr algn="just"/>
                      <a:r>
                        <a:rPr lang="en-US" dirty="0" smtClean="0">
                          <a:latin typeface="Times New Roman" pitchFamily="18" charset="0"/>
                          <a:cs typeface="Times New Roman" pitchFamily="18" charset="0"/>
                        </a:rPr>
                        <a:t>International IEEE journal</a:t>
                      </a:r>
                      <a:r>
                        <a:rPr lang="en-US" baseline="0" dirty="0" smtClean="0">
                          <a:latin typeface="Times New Roman" pitchFamily="18" charset="0"/>
                          <a:cs typeface="Times New Roman" pitchFamily="18" charset="0"/>
                        </a:rPr>
                        <a:t> 2015</a:t>
                      </a:r>
                      <a:endParaRPr lang="en-US" dirty="0">
                        <a:latin typeface="Times New Roman" pitchFamily="18" charset="0"/>
                        <a:cs typeface="Times New Roman" pitchFamily="18" charset="0"/>
                      </a:endParaRPr>
                    </a:p>
                  </a:txBody>
                  <a:tcPr/>
                </a:tc>
                <a:tc>
                  <a:txBody>
                    <a:bodyPr/>
                    <a:lstStyle/>
                    <a:p>
                      <a:pPr algn="just"/>
                      <a:r>
                        <a:rPr lang="en-US" dirty="0" smtClean="0">
                          <a:latin typeface="Times New Roman" pitchFamily="18" charset="0"/>
                          <a:cs typeface="Times New Roman" pitchFamily="18" charset="0"/>
                        </a:rPr>
                        <a:t>Cloud services</a:t>
                      </a:r>
                      <a:r>
                        <a:rPr lang="en-US" baseline="0" dirty="0" smtClean="0">
                          <a:latin typeface="Times New Roman" pitchFamily="18" charset="0"/>
                          <a:cs typeface="Times New Roman" pitchFamily="18" charset="0"/>
                        </a:rPr>
                        <a:t> are used in various applications and fields</a:t>
                      </a:r>
                      <a:endParaRPr lang="en-US" dirty="0">
                        <a:latin typeface="Times New Roman" pitchFamily="18" charset="0"/>
                        <a:cs typeface="Times New Roman" pitchFamily="18" charset="0"/>
                      </a:endParaRPr>
                    </a:p>
                  </a:txBody>
                  <a:tcPr/>
                </a:tc>
                <a:tc>
                  <a:txBody>
                    <a:bodyPr/>
                    <a:lstStyle/>
                    <a:p>
                      <a:pPr algn="just"/>
                      <a:r>
                        <a:rPr lang="en-US" dirty="0" smtClean="0">
                          <a:latin typeface="Times New Roman" pitchFamily="18" charset="0"/>
                          <a:cs typeface="Times New Roman" pitchFamily="18" charset="0"/>
                        </a:rPr>
                        <a:t>Use of cloud technology to manage the</a:t>
                      </a:r>
                      <a:r>
                        <a:rPr lang="en-US" baseline="0" dirty="0" smtClean="0">
                          <a:latin typeface="Times New Roman" pitchFamily="18" charset="0"/>
                          <a:cs typeface="Times New Roman" pitchFamily="18" charset="0"/>
                        </a:rPr>
                        <a:t> bank database and user entries</a:t>
                      </a:r>
                      <a:endParaRPr lang="en-US" dirty="0">
                        <a:latin typeface="Times New Roman" pitchFamily="18" charset="0"/>
                        <a:cs typeface="Times New Roman" pitchFamily="18" charset="0"/>
                      </a:endParaRPr>
                    </a:p>
                  </a:txBody>
                  <a:tcPr/>
                </a:tc>
              </a:tr>
              <a:tr h="1508760">
                <a:tc>
                  <a:txBody>
                    <a:bodyPr/>
                    <a:lstStyle/>
                    <a:p>
                      <a:pPr algn="just"/>
                      <a:r>
                        <a:rPr lang="en-IN" sz="1800" b="0" u="none" dirty="0" smtClean="0">
                          <a:latin typeface="Times New Roman" pitchFamily="18" charset="0"/>
                          <a:cs typeface="Times New Roman" pitchFamily="18" charset="0"/>
                        </a:rPr>
                        <a:t>Application Framework and Data Processing in </a:t>
                      </a:r>
                      <a:r>
                        <a:rPr lang="en-IN" sz="1800" b="0" u="none" dirty="0" err="1" smtClean="0">
                          <a:latin typeface="Times New Roman" pitchFamily="18" charset="0"/>
                          <a:cs typeface="Times New Roman" pitchFamily="18" charset="0"/>
                        </a:rPr>
                        <a:t>IoT</a:t>
                      </a:r>
                      <a:r>
                        <a:rPr lang="en-IN" sz="1800" b="0" u="none" dirty="0" smtClean="0">
                          <a:latin typeface="Times New Roman" pitchFamily="18" charset="0"/>
                          <a:cs typeface="Times New Roman" pitchFamily="18" charset="0"/>
                        </a:rPr>
                        <a:t> based Email System </a:t>
                      </a:r>
                      <a:endParaRPr lang="en-US" b="0" u="none" dirty="0">
                        <a:latin typeface="Times New Roman" pitchFamily="18" charset="0"/>
                        <a:cs typeface="Times New Roman" pitchFamily="18" charset="0"/>
                      </a:endParaRPr>
                    </a:p>
                  </a:txBody>
                  <a:tcPr/>
                </a:tc>
                <a:tc>
                  <a:txBody>
                    <a:bodyPr/>
                    <a:lstStyle/>
                    <a:p>
                      <a:pPr algn="just"/>
                      <a:r>
                        <a:rPr lang="en-IN" b="0" dirty="0" err="1" smtClean="0">
                          <a:latin typeface="Times New Roman" pitchFamily="18" charset="0"/>
                          <a:cs typeface="Times New Roman" pitchFamily="18" charset="0"/>
                        </a:rPr>
                        <a:t>Vishakha</a:t>
                      </a:r>
                      <a:r>
                        <a:rPr lang="en-IN" b="0" dirty="0" smtClean="0">
                          <a:latin typeface="Times New Roman" pitchFamily="18" charset="0"/>
                          <a:cs typeface="Times New Roman" pitchFamily="18" charset="0"/>
                        </a:rPr>
                        <a:t> More1, Prof. </a:t>
                      </a:r>
                      <a:r>
                        <a:rPr lang="en-IN" b="0" dirty="0" err="1" smtClean="0">
                          <a:latin typeface="Times New Roman" pitchFamily="18" charset="0"/>
                          <a:cs typeface="Times New Roman" pitchFamily="18" charset="0"/>
                        </a:rPr>
                        <a:t>Raghib</a:t>
                      </a:r>
                      <a:r>
                        <a:rPr lang="en-IN" b="0" dirty="0" smtClean="0">
                          <a:latin typeface="Times New Roman" pitchFamily="18" charset="0"/>
                          <a:cs typeface="Times New Roman" pitchFamily="18" charset="0"/>
                        </a:rPr>
                        <a:t> Nasri2</a:t>
                      </a:r>
                      <a:endParaRPr lang="en-US" b="0" dirty="0">
                        <a:latin typeface="Times New Roman" pitchFamily="18" charset="0"/>
                        <a:cs typeface="Times New Roman" pitchFamily="18" charset="0"/>
                      </a:endParaRPr>
                    </a:p>
                  </a:txBody>
                  <a:tcPr/>
                </a:tc>
                <a:tc>
                  <a:txBody>
                    <a:bodyPr/>
                    <a:lstStyle/>
                    <a:p>
                      <a:pPr algn="just"/>
                      <a:r>
                        <a:rPr lang="en-US" dirty="0" smtClean="0">
                          <a:latin typeface="Times New Roman" pitchFamily="18" charset="0"/>
                          <a:cs typeface="Times New Roman" pitchFamily="18" charset="0"/>
                        </a:rPr>
                        <a:t>International IEEE journal June 2016</a:t>
                      </a:r>
                      <a:endParaRPr lang="en-US" dirty="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effectLst/>
                          <a:latin typeface="Times New Roman" pitchFamily="18" charset="0"/>
                          <a:ea typeface="Calibri"/>
                          <a:cs typeface="Times New Roman" pitchFamily="18" charset="0"/>
                        </a:rPr>
                        <a:t>In </a:t>
                      </a:r>
                      <a:r>
                        <a:rPr lang="en-US" sz="1800" dirty="0" err="1" smtClean="0">
                          <a:solidFill>
                            <a:schemeClr val="tx1"/>
                          </a:solidFill>
                          <a:effectLst/>
                          <a:latin typeface="Times New Roman" pitchFamily="18" charset="0"/>
                          <a:ea typeface="Calibri"/>
                          <a:cs typeface="Times New Roman" pitchFamily="18" charset="0"/>
                        </a:rPr>
                        <a:t>IoT</a:t>
                      </a:r>
                      <a:r>
                        <a:rPr lang="en-US" sz="1800" dirty="0" smtClean="0">
                          <a:solidFill>
                            <a:schemeClr val="tx1"/>
                          </a:solidFill>
                          <a:effectLst/>
                          <a:latin typeface="Times New Roman" pitchFamily="18" charset="0"/>
                          <a:ea typeface="Calibri"/>
                          <a:cs typeface="Times New Roman" pitchFamily="18" charset="0"/>
                        </a:rPr>
                        <a:t> enabled systems data from all connected</a:t>
                      </a:r>
                      <a:r>
                        <a:rPr lang="en-US" sz="1800" baseline="0" dirty="0" smtClean="0">
                          <a:solidFill>
                            <a:schemeClr val="tx1"/>
                          </a:solidFill>
                          <a:effectLst/>
                          <a:latin typeface="Times New Roman" pitchFamily="18" charset="0"/>
                          <a:ea typeface="Calibri"/>
                          <a:cs typeface="Times New Roman" pitchFamily="18" charset="0"/>
                        </a:rPr>
                        <a:t> </a:t>
                      </a:r>
                      <a:r>
                        <a:rPr lang="en-US" sz="1800" dirty="0" smtClean="0">
                          <a:solidFill>
                            <a:schemeClr val="tx1"/>
                          </a:solidFill>
                          <a:effectLst/>
                          <a:latin typeface="Times New Roman" pitchFamily="18" charset="0"/>
                          <a:ea typeface="Calibri"/>
                          <a:cs typeface="Times New Roman" pitchFamily="18" charset="0"/>
                        </a:rPr>
                        <a:t>devices can be generated quite rapidly the volume may be huge and types of data can be various.</a:t>
                      </a:r>
                    </a:p>
                  </a:txBody>
                  <a:tcPr/>
                </a:tc>
                <a:tc>
                  <a:txBody>
                    <a:bodyPr/>
                    <a:lstStyle/>
                    <a:p>
                      <a:pPr marL="0" marR="0" algn="just">
                        <a:spcBef>
                          <a:spcPts val="0"/>
                        </a:spcBef>
                        <a:spcAft>
                          <a:spcPts val="0"/>
                        </a:spcAft>
                      </a:pPr>
                      <a:r>
                        <a:rPr lang="en-US" dirty="0" smtClean="0">
                          <a:latin typeface="Times New Roman" pitchFamily="18" charset="0"/>
                          <a:cs typeface="Times New Roman" pitchFamily="18" charset="0"/>
                        </a:rPr>
                        <a:t>Aims to provide a framework which would allow or facilitates the users to create their </a:t>
                      </a:r>
                      <a:r>
                        <a:rPr lang="en-US" dirty="0" err="1" smtClean="0">
                          <a:latin typeface="Times New Roman" pitchFamily="18" charset="0"/>
                          <a:cs typeface="Times New Roman" pitchFamily="18" charset="0"/>
                        </a:rPr>
                        <a:t>IoT</a:t>
                      </a:r>
                      <a:r>
                        <a:rPr lang="en-US" dirty="0" smtClean="0">
                          <a:latin typeface="Times New Roman" pitchFamily="18" charset="0"/>
                          <a:cs typeface="Times New Roman" pitchFamily="18" charset="0"/>
                        </a:rPr>
                        <a:t> applications.</a:t>
                      </a:r>
                      <a:endParaRPr lang="en-US" dirty="0">
                        <a:latin typeface="Times New Roman" pitchFamily="18" charset="0"/>
                        <a:cs typeface="Times New Roman" pitchFamily="18" charset="0"/>
                      </a:endParaRPr>
                    </a:p>
                  </a:txBody>
                  <a:tcPr/>
                </a:tc>
              </a:tr>
              <a:tr h="1496567">
                <a:tc>
                  <a:txBody>
                    <a:bodyPr/>
                    <a:lstStyle/>
                    <a:p>
                      <a:pPr algn="just"/>
                      <a:r>
                        <a:rPr lang="en-US" dirty="0" smtClean="0">
                          <a:latin typeface="Times New Roman" pitchFamily="18" charset="0"/>
                          <a:cs typeface="Times New Roman" pitchFamily="18" charset="0"/>
                        </a:rPr>
                        <a:t>Security Threats on cloud Computing</a:t>
                      </a:r>
                      <a:r>
                        <a:rPr lang="en-US" baseline="0" dirty="0" smtClean="0">
                          <a:latin typeface="Times New Roman" pitchFamily="18" charset="0"/>
                          <a:cs typeface="Times New Roman" pitchFamily="18" charset="0"/>
                        </a:rPr>
                        <a:t> Vulnerabilities</a:t>
                      </a:r>
                      <a:endParaRPr lang="en-US" dirty="0">
                        <a:latin typeface="Times New Roman" pitchFamily="18" charset="0"/>
                        <a:cs typeface="Times New Roman" pitchFamily="18" charset="0"/>
                      </a:endParaRPr>
                    </a:p>
                  </a:txBody>
                  <a:tcPr/>
                </a:tc>
                <a:tc>
                  <a:txBody>
                    <a:bodyPr/>
                    <a:lstStyle/>
                    <a:p>
                      <a:pPr algn="just"/>
                      <a:r>
                        <a:rPr lang="en-US" dirty="0" smtClean="0">
                          <a:latin typeface="Times New Roman" pitchFamily="18" charset="0"/>
                          <a:cs typeface="Times New Roman" pitchFamily="18" charset="0"/>
                        </a:rPr>
                        <a:t>Te-Shun Chou</a:t>
                      </a:r>
                      <a:endParaRPr lang="en-US" dirty="0">
                        <a:latin typeface="Times New Roman" pitchFamily="18" charset="0"/>
                        <a:cs typeface="Times New Roman" pitchFamily="18" charset="0"/>
                      </a:endParaRPr>
                    </a:p>
                  </a:txBody>
                  <a:tcPr/>
                </a:tc>
                <a:tc>
                  <a:txBody>
                    <a:bodyPr/>
                    <a:lstStyle/>
                    <a:p>
                      <a:pPr algn="just"/>
                      <a:r>
                        <a:rPr lang="en-US" dirty="0" smtClean="0">
                          <a:latin typeface="Times New Roman" pitchFamily="18" charset="0"/>
                          <a:cs typeface="Times New Roman" pitchFamily="18" charset="0"/>
                        </a:rPr>
                        <a:t>International IEEE </a:t>
                      </a:r>
                      <a:r>
                        <a:rPr lang="en-US" dirty="0" err="1" smtClean="0">
                          <a:latin typeface="Times New Roman" pitchFamily="18" charset="0"/>
                          <a:cs typeface="Times New Roman" pitchFamily="18" charset="0"/>
                        </a:rPr>
                        <a:t>Journal,June</a:t>
                      </a:r>
                      <a:r>
                        <a:rPr lang="en-US" dirty="0" smtClean="0">
                          <a:latin typeface="Times New Roman" pitchFamily="18" charset="0"/>
                          <a:cs typeface="Times New Roman" pitchFamily="18" charset="0"/>
                        </a:rPr>
                        <a:t> 2013</a:t>
                      </a:r>
                      <a:endParaRPr lang="en-US" dirty="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effectLst/>
                          <a:latin typeface="Times New Roman" pitchFamily="18" charset="0"/>
                          <a:ea typeface="Calibri"/>
                          <a:cs typeface="Times New Roman" pitchFamily="18" charset="0"/>
                        </a:rPr>
                        <a:t>The security issues associated with cloud computing make us vulnerable to cybercrimes that happen every day.</a:t>
                      </a:r>
                    </a:p>
                    <a:p>
                      <a:pPr algn="just"/>
                      <a:endParaRPr lang="en-US" sz="1400" dirty="0"/>
                    </a:p>
                  </a:txBody>
                  <a:tcPr/>
                </a:tc>
                <a:tc>
                  <a:txBody>
                    <a:bodyPr/>
                    <a:lstStyle/>
                    <a:p>
                      <a:pPr marL="0" marR="0" algn="just">
                        <a:spcBef>
                          <a:spcPts val="0"/>
                        </a:spcBef>
                        <a:spcAft>
                          <a:spcPts val="0"/>
                        </a:spcAft>
                      </a:pPr>
                      <a:r>
                        <a:rPr lang="en-US" sz="1200" dirty="0" smtClean="0">
                          <a:solidFill>
                            <a:schemeClr val="tx1"/>
                          </a:solidFill>
                          <a:effectLst/>
                          <a:latin typeface="Times New Roman" pitchFamily="18" charset="0"/>
                          <a:ea typeface="Calibri"/>
                          <a:cs typeface="Times New Roman" pitchFamily="18" charset="0"/>
                        </a:rPr>
                        <a:t>Three cloud service models were compared</a:t>
                      </a:r>
                    </a:p>
                    <a:p>
                      <a:pPr marL="0" marR="0" algn="just">
                        <a:lnSpc>
                          <a:spcPct val="115000"/>
                        </a:lnSpc>
                        <a:spcBef>
                          <a:spcPts val="0"/>
                        </a:spcBef>
                        <a:spcAft>
                          <a:spcPts val="0"/>
                        </a:spcAft>
                      </a:pPr>
                      <a:r>
                        <a:rPr lang="en-US" sz="1200" dirty="0" smtClean="0">
                          <a:solidFill>
                            <a:schemeClr val="tx1"/>
                          </a:solidFill>
                          <a:effectLst/>
                          <a:latin typeface="Times New Roman" pitchFamily="18" charset="0"/>
                          <a:ea typeface="Calibri"/>
                          <a:cs typeface="Times New Roman" pitchFamily="18" charset="0"/>
                        </a:rPr>
                        <a:t> to demonstrate the techniques that hackers used against cloud computing systems.</a:t>
                      </a:r>
                      <a:endParaRPr lang="en-US" sz="1200" dirty="0" smtClean="0"/>
                    </a:p>
                    <a:p>
                      <a:pPr algn="just"/>
                      <a:endParaRPr lang="en-US" dirty="0"/>
                    </a:p>
                  </a:txBody>
                  <a:tcPr/>
                </a:tc>
              </a:tr>
            </a:tbl>
          </a:graphicData>
        </a:graphic>
      </p:graphicFrame>
      <p:sp>
        <p:nvSpPr>
          <p:cNvPr id="5" name="TextBox 4"/>
          <p:cNvSpPr txBox="1"/>
          <p:nvPr/>
        </p:nvSpPr>
        <p:spPr>
          <a:xfrm>
            <a:off x="228600" y="0"/>
            <a:ext cx="4953000" cy="584775"/>
          </a:xfrm>
          <a:prstGeom prst="rect">
            <a:avLst/>
          </a:prstGeom>
          <a:noFill/>
        </p:spPr>
        <p:txBody>
          <a:bodyPr wrap="square" rtlCol="0">
            <a:spAutoFit/>
          </a:bodyPr>
          <a:lstStyle/>
          <a:p>
            <a:r>
              <a:rPr lang="en-US" sz="3200" b="1" dirty="0" smtClean="0">
                <a:latin typeface="Times New Roman" pitchFamily="18" charset="0"/>
                <a:cs typeface="Times New Roman" pitchFamily="18" charset="0"/>
              </a:rPr>
              <a:t>LITERATURE SURVEY</a:t>
            </a:r>
            <a:endParaRPr lang="en-US" sz="3200" b="1"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3600" dirty="0" smtClean="0">
                <a:effectLst/>
                <a:latin typeface="Times New Roman" pitchFamily="18" charset="0"/>
                <a:cs typeface="Times New Roman" pitchFamily="18" charset="0"/>
              </a:rPr>
              <a:t>PROPOSED SYSTEM</a:t>
            </a:r>
            <a:r>
              <a:rPr lang="en-US" sz="3200" dirty="0" smtClean="0">
                <a:effectLst/>
                <a:latin typeface="Times New Roman" pitchFamily="18" charset="0"/>
                <a:cs typeface="Times New Roman" pitchFamily="18" charset="0"/>
              </a:rPr>
              <a:t/>
            </a:r>
            <a:br>
              <a:rPr lang="en-US" sz="3200" dirty="0" smtClean="0">
                <a:effectLst/>
                <a:latin typeface="Times New Roman" pitchFamily="18" charset="0"/>
                <a:cs typeface="Times New Roman" pitchFamily="18" charset="0"/>
              </a:rPr>
            </a:br>
            <a:r>
              <a:rPr lang="en-US" sz="3200" dirty="0" smtClean="0">
                <a:effectLst/>
                <a:latin typeface="Times New Roman" pitchFamily="18" charset="0"/>
                <a:cs typeface="Times New Roman" pitchFamily="18" charset="0"/>
              </a:rPr>
              <a:t/>
            </a:r>
            <a:br>
              <a:rPr lang="en-US" sz="3200" dirty="0" smtClean="0">
                <a:effectLst/>
                <a:latin typeface="Times New Roman" pitchFamily="18" charset="0"/>
                <a:cs typeface="Times New Roman" pitchFamily="18" charset="0"/>
              </a:rPr>
            </a:br>
            <a:r>
              <a:rPr lang="en-US" sz="2400" dirty="0" smtClean="0">
                <a:effectLst/>
                <a:latin typeface="Times New Roman" pitchFamily="18" charset="0"/>
                <a:cs typeface="Times New Roman" pitchFamily="18" charset="0"/>
              </a:rPr>
              <a:t>ARCHITECTURE DIAGRAM</a:t>
            </a:r>
            <a:endParaRPr lang="en-US" sz="2400" dirty="0">
              <a:effectLst/>
              <a:latin typeface="Times New Roman" pitchFamily="18" charset="0"/>
              <a:cs typeface="Times New Roman" pitchFamily="18" charset="0"/>
            </a:endParaRPr>
          </a:p>
        </p:txBody>
      </p:sp>
      <p:sp>
        <p:nvSpPr>
          <p:cNvPr id="5" name="Rounded Rectangle 4"/>
          <p:cNvSpPr/>
          <p:nvPr/>
        </p:nvSpPr>
        <p:spPr>
          <a:xfrm>
            <a:off x="381000" y="3505200"/>
            <a:ext cx="1371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USER</a:t>
            </a:r>
            <a:endParaRPr lang="en-US" sz="1400" b="1" dirty="0">
              <a:solidFill>
                <a:schemeClr val="tx1"/>
              </a:solidFill>
            </a:endParaRPr>
          </a:p>
        </p:txBody>
      </p:sp>
      <p:cxnSp>
        <p:nvCxnSpPr>
          <p:cNvPr id="7" name="Straight Arrow Connector 6"/>
          <p:cNvCxnSpPr/>
          <p:nvPr/>
        </p:nvCxnSpPr>
        <p:spPr>
          <a:xfrm>
            <a:off x="1752600" y="3886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2667000" y="3505200"/>
            <a:ext cx="1295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SMART CARD</a:t>
            </a:r>
            <a:endParaRPr lang="en-US" sz="1400" b="1" dirty="0">
              <a:solidFill>
                <a:schemeClr val="tx1"/>
              </a:solidFill>
            </a:endParaRPr>
          </a:p>
        </p:txBody>
      </p:sp>
      <p:cxnSp>
        <p:nvCxnSpPr>
          <p:cNvPr id="10" name="Straight Arrow Connector 9"/>
          <p:cNvCxnSpPr/>
          <p:nvPr/>
        </p:nvCxnSpPr>
        <p:spPr>
          <a:xfrm>
            <a:off x="3962400" y="3886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4953000" y="3276600"/>
            <a:ext cx="15240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REGISTER  FAMILY MEMBERS</a:t>
            </a:r>
            <a:endParaRPr lang="en-US" sz="1400" b="1" dirty="0">
              <a:solidFill>
                <a:schemeClr val="tx1"/>
              </a:solidFill>
            </a:endParaRPr>
          </a:p>
        </p:txBody>
      </p:sp>
      <p:cxnSp>
        <p:nvCxnSpPr>
          <p:cNvPr id="14" name="Straight Arrow Connector 13"/>
          <p:cNvCxnSpPr/>
          <p:nvPr/>
        </p:nvCxnSpPr>
        <p:spPr>
          <a:xfrm>
            <a:off x="6553200" y="38862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7239000" y="3200400"/>
            <a:ext cx="16764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CASH TRANSACTION</a:t>
            </a:r>
            <a:endParaRPr lang="en-US" sz="1400" b="1" dirty="0">
              <a:solidFill>
                <a:schemeClr val="tx1"/>
              </a:solidFill>
            </a:endParaRPr>
          </a:p>
        </p:txBody>
      </p:sp>
      <p:cxnSp>
        <p:nvCxnSpPr>
          <p:cNvPr id="17" name="Elbow Connector 16"/>
          <p:cNvCxnSpPr/>
          <p:nvPr/>
        </p:nvCxnSpPr>
        <p:spPr>
          <a:xfrm rot="5400000" flipH="1" flipV="1">
            <a:off x="877094" y="3161506"/>
            <a:ext cx="533400"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04800" y="2057400"/>
            <a:ext cx="1752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BEHAVIOR MONITORING USING HMM</a:t>
            </a:r>
            <a:endParaRPr lang="en-US" sz="1200" dirty="0">
              <a:solidFill>
                <a:schemeClr val="tx1"/>
              </a:solidFill>
            </a:endParaRPr>
          </a:p>
        </p:txBody>
      </p:sp>
      <p:cxnSp>
        <p:nvCxnSpPr>
          <p:cNvPr id="25" name="Straight Arrow Connector 24"/>
          <p:cNvCxnSpPr>
            <a:endCxn id="8" idx="0"/>
          </p:cNvCxnSpPr>
          <p:nvPr/>
        </p:nvCxnSpPr>
        <p:spPr>
          <a:xfrm rot="16200000" flipH="1">
            <a:off x="3028950" y="3219450"/>
            <a:ext cx="533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590800" y="2133600"/>
            <a:ext cx="1752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INTEGRATE MULTIPLE BANKS AND ACCOUNTSS </a:t>
            </a:r>
            <a:endParaRPr lang="en-US" sz="1200" dirty="0">
              <a:solidFill>
                <a:schemeClr val="tx1"/>
              </a:solidFill>
            </a:endParaRPr>
          </a:p>
        </p:txBody>
      </p:sp>
      <p:sp>
        <p:nvSpPr>
          <p:cNvPr id="27" name="Rectangle 26"/>
          <p:cNvSpPr/>
          <p:nvPr/>
        </p:nvSpPr>
        <p:spPr>
          <a:xfrm>
            <a:off x="5867400" y="1981200"/>
            <a:ext cx="1828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FORMULA BASED AUTHENTICATION</a:t>
            </a:r>
            <a:endParaRPr lang="en-US" sz="1200" dirty="0">
              <a:solidFill>
                <a:schemeClr val="tx1"/>
              </a:solidFill>
            </a:endParaRPr>
          </a:p>
        </p:txBody>
      </p:sp>
      <p:cxnSp>
        <p:nvCxnSpPr>
          <p:cNvPr id="29" name="Straight Arrow Connector 28"/>
          <p:cNvCxnSpPr/>
          <p:nvPr/>
        </p:nvCxnSpPr>
        <p:spPr>
          <a:xfrm rot="5400000" flipH="1" flipV="1">
            <a:off x="5562600" y="2819400"/>
            <a:ext cx="533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391400" y="2819400"/>
            <a:ext cx="457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715000"/>
          </a:xfrm>
        </p:spPr>
        <p:txBody>
          <a:bodyPr>
            <a:noAutofit/>
          </a:bodyPr>
          <a:lstStyle/>
          <a:p>
            <a:pPr algn="just">
              <a:lnSpc>
                <a:spcPct val="150000"/>
              </a:lnSpc>
            </a:pPr>
            <a:r>
              <a:rPr lang="en-US" sz="2400" dirty="0" smtClean="0">
                <a:latin typeface="Times New Roman" pitchFamily="18" charset="0"/>
                <a:cs typeface="Times New Roman" pitchFamily="18" charset="0"/>
              </a:rPr>
              <a:t>In this system multiple accounts are integrated in a single card.</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When the user creates a account a formula is to be attached to his account.(any variable (a-z), arithmetic sign(+,-)).</a:t>
            </a:r>
          </a:p>
          <a:p>
            <a:pPr algn="just">
              <a:lnSpc>
                <a:spcPct val="150000"/>
              </a:lnSpc>
            </a:pPr>
            <a:r>
              <a:rPr lang="en-US" sz="2400" dirty="0" smtClean="0">
                <a:latin typeface="Times New Roman" pitchFamily="18" charset="0"/>
                <a:cs typeface="Times New Roman" pitchFamily="18" charset="0"/>
              </a:rPr>
              <a:t>As the user swipes the RFID card, various accounts linked to it are displayed where he/she needs to choose one.</a:t>
            </a:r>
          </a:p>
          <a:p>
            <a:pPr algn="just">
              <a:lnSpc>
                <a:spcPct val="150000"/>
              </a:lnSpc>
            </a:pPr>
            <a:r>
              <a:rPr lang="en-US" sz="2400" dirty="0" smtClean="0">
                <a:latin typeface="Times New Roman" pitchFamily="18" charset="0"/>
                <a:cs typeface="Times New Roman" pitchFamily="18" charset="0"/>
              </a:rPr>
              <a:t>If the user chooses his/her own account the user behavior is tracked using HMM , if there is the drastic change in the behavior the panel with variables and their corresponding value is displayed . </a:t>
            </a:r>
          </a:p>
          <a:p>
            <a:endParaRPr lang="en-US" sz="2500" dirty="0" smtClean="0"/>
          </a:p>
          <a:p>
            <a:endParaRPr lang="en-US" sz="2500" dirty="0" smtClean="0"/>
          </a:p>
          <a:p>
            <a:endParaRPr lang="en-US" sz="2500" dirty="0" smtClean="0"/>
          </a:p>
          <a:p>
            <a:endParaRPr lang="en-US" sz="2500" dirty="0" smtClean="0"/>
          </a:p>
          <a:p>
            <a:endParaRPr lang="en-US" sz="2500" dirty="0"/>
          </a:p>
        </p:txBody>
      </p:sp>
      <p:sp>
        <p:nvSpPr>
          <p:cNvPr id="3" name="Title 2"/>
          <p:cNvSpPr>
            <a:spLocks noGrp="1"/>
          </p:cNvSpPr>
          <p:nvPr>
            <p:ph type="title"/>
          </p:nvPr>
        </p:nvSpPr>
        <p:spPr>
          <a:xfrm>
            <a:off x="457200" y="274638"/>
            <a:ext cx="8229600" cy="792162"/>
          </a:xfrm>
        </p:spPr>
        <p:txBody>
          <a:bodyPr>
            <a:normAutofit/>
          </a:bodyPr>
          <a:lstStyle/>
          <a:p>
            <a:r>
              <a:rPr lang="en-US" sz="3200" dirty="0" smtClean="0">
                <a:effectLst/>
                <a:latin typeface="Times New Roman" pitchFamily="18" charset="0"/>
                <a:cs typeface="Times New Roman" pitchFamily="18" charset="0"/>
              </a:rPr>
              <a:t>PROPOSED SYSTEM</a:t>
            </a:r>
            <a:endParaRPr lang="en-US" sz="3200" dirty="0">
              <a:effectLst/>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defTabSz="1188720"/>
            <a:r>
              <a:rPr lang="en-US" sz="2400" dirty="0" smtClean="0">
                <a:latin typeface="Times New Roman" pitchFamily="18" charset="0"/>
                <a:cs typeface="Times New Roman" pitchFamily="18" charset="0"/>
              </a:rPr>
              <a:t>The user computes using his formula and withdraws the amount required.</a:t>
            </a:r>
          </a:p>
          <a:p>
            <a:pPr algn="just" defTabSz="1188720"/>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If the user chooses some other account, the user behavior is checked and the OTP is send to the corresponding account owner, and the formula is revealed to the user.</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He computes value after the panel is displayed, enters the OTP and withdraws the cash.</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owner can change the formula n number of times.</a:t>
            </a:r>
          </a:p>
          <a:p>
            <a:pPr algn="just"/>
            <a:endParaRPr lang="en-US" sz="2400" dirty="0"/>
          </a:p>
        </p:txBody>
      </p:sp>
      <p:sp>
        <p:nvSpPr>
          <p:cNvPr id="3" name="Title 2"/>
          <p:cNvSpPr>
            <a:spLocks noGrp="1"/>
          </p:cNvSpPr>
          <p:nvPr>
            <p:ph type="title"/>
          </p:nvPr>
        </p:nvSpPr>
        <p:spPr/>
        <p:txBody>
          <a:bodyPr/>
          <a:lstStyle/>
          <a:p>
            <a:r>
              <a:rPr lang="en-US" sz="3200" dirty="0" smtClean="0">
                <a:effectLst/>
                <a:latin typeface="Times New Roman" pitchFamily="18" charset="0"/>
                <a:cs typeface="Times New Roman" pitchFamily="18" charset="0"/>
              </a:rPr>
              <a:t>PROPOSED SYSTEM</a:t>
            </a:r>
            <a:endParaRPr lang="en-US" sz="3600" dirty="0">
              <a:effectLst/>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1094</TotalTime>
  <Words>1523</Words>
  <Application>Microsoft Office PowerPoint</Application>
  <PresentationFormat>On-screen Show (4:3)</PresentationFormat>
  <Paragraphs>171</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Concourse</vt:lpstr>
      <vt:lpstr>TEAM MEMBERS: A.N.Jayakeerthi(412513104044) R.Pavithra(412513104081) V.Prithikka(412513104087) </vt:lpstr>
      <vt:lpstr>ABSTRACT</vt:lpstr>
      <vt:lpstr>OBJECTIVE</vt:lpstr>
      <vt:lpstr>EXISTING SYSTEM</vt:lpstr>
      <vt:lpstr>Slide 5</vt:lpstr>
      <vt:lpstr>Slide 6</vt:lpstr>
      <vt:lpstr>PROPOSED SYSTEM  ARCHITECTURE DIAGRAM</vt:lpstr>
      <vt:lpstr>PROPOSED SYSTEM</vt:lpstr>
      <vt:lpstr>PROPOSED SYSTEM</vt:lpstr>
      <vt:lpstr>ALGORITHM AND METHODOLOGY</vt:lpstr>
      <vt:lpstr>LIST OF MODULES</vt:lpstr>
      <vt:lpstr>CREATION OF DATABASE FOR STORING USER DETAILS</vt:lpstr>
      <vt:lpstr>CREATION OF DATABASE FOR STORING USER DETAILS</vt:lpstr>
      <vt:lpstr>INTEGRATION OF MULTI BANK AND MULTI USER  </vt:lpstr>
      <vt:lpstr>TRACKING TRANSACTIONS USING HMM</vt:lpstr>
      <vt:lpstr>FORMULA BASED AUTHENTICATION</vt:lpstr>
      <vt:lpstr>REQUIREMENTS</vt:lpstr>
      <vt:lpstr>ADVANTAGES</vt:lpstr>
      <vt:lpstr>DATA FLOW DIAGRAM</vt:lpstr>
      <vt:lpstr>LEVEL 1</vt:lpstr>
      <vt:lpstr>Slide 21</vt:lpstr>
      <vt:lpstr>REFERENCES</vt:lpstr>
      <vt:lpstr>REFERENCES</vt:lpstr>
      <vt:lpstr>Slide 24</vt:lpstr>
      <vt:lpstr>Slide 25</vt:lpstr>
      <vt:lpstr>Slide 26</vt:lpstr>
      <vt:lpstr>Slide 27</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Members: A</dc:title>
  <dc:creator>hp</dc:creator>
  <cp:lastModifiedBy>hp</cp:lastModifiedBy>
  <cp:revision>116</cp:revision>
  <dcterms:created xsi:type="dcterms:W3CDTF">2017-01-17T17:27:33Z</dcterms:created>
  <dcterms:modified xsi:type="dcterms:W3CDTF">2017-04-01T07:21:36Z</dcterms:modified>
</cp:coreProperties>
</file>