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7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6100F44-C627-730D-5063-7D13341E7EF5}"/>
              </a:ext>
            </a:extLst>
          </p:cNvPr>
          <p:cNvSpPr txBox="1"/>
          <p:nvPr/>
        </p:nvSpPr>
        <p:spPr>
          <a:xfrm>
            <a:off x="5198943" y="2532485"/>
            <a:ext cx="1828800" cy="369332"/>
          </a:xfrm>
          <a:prstGeom prst="rect">
            <a:avLst/>
          </a:prstGeom>
          <a:noFill/>
        </p:spPr>
        <p:txBody>
          <a:bodyPr wrap="square" rtlCol="0">
            <a:spAutoFit/>
          </a:bodyPr>
          <a:lstStyle/>
          <a:p>
            <a:pPr algn="l"/>
            <a:endParaRPr lang="en-US" b="1" dirty="0"/>
          </a:p>
        </p:txBody>
      </p:sp>
      <p:sp>
        <p:nvSpPr>
          <p:cNvPr id="6" name="TextBox 5"/>
          <p:cNvSpPr txBox="1"/>
          <p:nvPr/>
        </p:nvSpPr>
        <p:spPr>
          <a:xfrm>
            <a:off x="3124200" y="685800"/>
            <a:ext cx="3200400" cy="762000"/>
          </a:xfrm>
          <a:prstGeom prst="rect">
            <a:avLst/>
          </a:prstGeom>
          <a:noFill/>
        </p:spPr>
        <p:txBody>
          <a:bodyPr wrap="square" rtlCol="0">
            <a:prstTxWarp prst="textPlain">
              <a:avLst/>
            </a:prstTxWarp>
            <a:spAutoFit/>
          </a:bodyPr>
          <a:lstStyle/>
          <a:p>
            <a:pPr algn="just"/>
            <a:r>
              <a:rPr lang="en-US" sz="400" dirty="0" smtClean="0">
                <a:ln w="18415" cmpd="sng">
                  <a:solidFill>
                    <a:schemeClr val="tx1"/>
                  </a:solidFill>
                  <a:prstDash val="solid"/>
                </a:ln>
                <a:effectLst>
                  <a:outerShdw blurRad="63500" dir="3600000" algn="tl" rotWithShape="0">
                    <a:srgbClr val="000000">
                      <a:alpha val="70000"/>
                    </a:srgbClr>
                  </a:outerShdw>
                </a:effectLst>
                <a:latin typeface="Felix Titling" pitchFamily="82" charset="0"/>
              </a:rPr>
              <a:t>MINI PROJECT</a:t>
            </a:r>
            <a:endParaRPr lang="en-US" sz="400" dirty="0">
              <a:ln w="18415" cmpd="sng">
                <a:solidFill>
                  <a:schemeClr val="tx1"/>
                </a:solidFill>
                <a:prstDash val="solid"/>
              </a:ln>
              <a:effectLst>
                <a:outerShdw blurRad="63500" dir="3600000" algn="tl" rotWithShape="0">
                  <a:srgbClr val="000000">
                    <a:alpha val="70000"/>
                  </a:srgbClr>
                </a:outerShdw>
              </a:effectLst>
              <a:latin typeface="Felix Titling" pitchFamily="82" charset="0"/>
            </a:endParaRPr>
          </a:p>
        </p:txBody>
      </p:sp>
      <p:sp>
        <p:nvSpPr>
          <p:cNvPr id="7" name="TextBox 6"/>
          <p:cNvSpPr txBox="1"/>
          <p:nvPr/>
        </p:nvSpPr>
        <p:spPr>
          <a:xfrm>
            <a:off x="914400" y="2438400"/>
            <a:ext cx="5715000" cy="2831544"/>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2000" dirty="0" smtClean="0"/>
              <a:t> </a:t>
            </a:r>
            <a:r>
              <a:rPr lang="en-US" sz="2400" dirty="0" smtClean="0">
                <a:solidFill>
                  <a:schemeClr val="accent5">
                    <a:lumMod val="50000"/>
                  </a:schemeClr>
                </a:solidFill>
                <a:latin typeface="Bell MT" pitchFamily="18" charset="0"/>
              </a:rPr>
              <a:t>Group name</a:t>
            </a:r>
            <a:r>
              <a:rPr lang="en-US" sz="2800" dirty="0" smtClean="0">
                <a:solidFill>
                  <a:schemeClr val="accent5">
                    <a:lumMod val="50000"/>
                  </a:schemeClr>
                </a:solidFill>
                <a:latin typeface="Bell MT" pitchFamily="18" charset="0"/>
              </a:rPr>
              <a:t>: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rPr>
              <a:t>GOLD MEDALIST</a:t>
            </a: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r>
              <a:rPr lang="en-US" sz="2000" dirty="0" smtClean="0">
                <a:solidFill>
                  <a:schemeClr val="accent5">
                    <a:lumMod val="50000"/>
                  </a:schemeClr>
                </a:solidFill>
                <a:latin typeface="Bell MT" pitchFamily="18" charset="0"/>
              </a:rPr>
              <a:t> </a:t>
            </a:r>
            <a:r>
              <a:rPr lang="en-US" sz="2400" dirty="0" smtClean="0">
                <a:solidFill>
                  <a:schemeClr val="accent5">
                    <a:lumMod val="50000"/>
                  </a:schemeClr>
                </a:solidFill>
                <a:latin typeface="Bell MT" pitchFamily="18" charset="0"/>
              </a:rPr>
              <a:t>Topic</a:t>
            </a: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ll MT" pitchFamily="18" charset="0"/>
              </a:rPr>
              <a:t>:           </a:t>
            </a: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ll MT" pitchFamily="18" charset="0"/>
              </a:rPr>
              <a:t>BMI CALCULATOR</a:t>
            </a:r>
            <a:endParaRPr lang="en-US" sz="2000" b="1"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r>
              <a:rPr lang="en-US" sz="2000" dirty="0" smtClean="0">
                <a:solidFill>
                  <a:schemeClr val="accent5">
                    <a:lumMod val="50000"/>
                  </a:schemeClr>
                </a:solidFill>
                <a:latin typeface="Bell MT" pitchFamily="18" charset="0"/>
              </a:rPr>
              <a:t>   </a:t>
            </a:r>
            <a:endParaRPr lang="en-US" dirty="0" smtClean="0">
              <a:solidFill>
                <a:schemeClr val="accent5">
                  <a:lumMod val="50000"/>
                </a:schemeClr>
              </a:solidFill>
              <a:latin typeface="Bell MT" pitchFamily="18" charset="0"/>
            </a:endParaRPr>
          </a:p>
          <a:p>
            <a:pPr algn="ctr"/>
            <a:r>
              <a:rPr lang="en-US" dirty="0" smtClean="0"/>
              <a:t> </a:t>
            </a:r>
            <a:endParaRPr lang="en-US" dirty="0"/>
          </a:p>
        </p:txBody>
      </p:sp>
      <p:sp>
        <p:nvSpPr>
          <p:cNvPr id="8" name="TextBox 7"/>
          <p:cNvSpPr txBox="1"/>
          <p:nvPr/>
        </p:nvSpPr>
        <p:spPr>
          <a:xfrm>
            <a:off x="6629400" y="4734342"/>
            <a:ext cx="5334000" cy="2123658"/>
          </a:xfrm>
          <a:prstGeom prst="rect">
            <a:avLst/>
          </a:prstGeom>
          <a:noFill/>
        </p:spPr>
        <p:txBody>
          <a:bodyPr wrap="square" rtlCol="0">
            <a:spAutoFit/>
          </a:bodyPr>
          <a:lstStyle/>
          <a:p>
            <a:r>
              <a:rPr lang="en-US" dirty="0" smtClean="0">
                <a:solidFill>
                  <a:srgbClr val="0070C0"/>
                </a:solidFill>
                <a:latin typeface="Britannic Bold" pitchFamily="34" charset="0"/>
              </a:rPr>
              <a:t>Group members:                                      </a:t>
            </a:r>
          </a:p>
          <a:p>
            <a:pPr algn="just"/>
            <a:r>
              <a:rPr lang="en-US" dirty="0" smtClean="0">
                <a:solidFill>
                  <a:srgbClr val="0070C0"/>
                </a:solidFill>
                <a:latin typeface="Constantia" pitchFamily="18" charset="0"/>
              </a:rPr>
              <a:t>                                    </a:t>
            </a:r>
            <a:r>
              <a:rPr lang="en-US" sz="1600" dirty="0" smtClean="0">
                <a:solidFill>
                  <a:srgbClr val="C00000"/>
                </a:solidFill>
                <a:latin typeface="Footlight MT Light" pitchFamily="18" charset="0"/>
              </a:rPr>
              <a:t>PAVITHRA.S</a:t>
            </a:r>
          </a:p>
          <a:p>
            <a:pPr algn="just"/>
            <a:r>
              <a:rPr lang="en-US" sz="1600" dirty="0" smtClean="0">
                <a:solidFill>
                  <a:srgbClr val="C00000"/>
                </a:solidFill>
                <a:latin typeface="Footlight MT Light" pitchFamily="18" charset="0"/>
              </a:rPr>
              <a:t>                                        PRITHIKA.Y</a:t>
            </a:r>
          </a:p>
          <a:p>
            <a:pPr algn="just"/>
            <a:r>
              <a:rPr lang="en-US" sz="1600" dirty="0" smtClean="0">
                <a:solidFill>
                  <a:srgbClr val="C00000"/>
                </a:solidFill>
                <a:latin typeface="Footlight MT Light" pitchFamily="18" charset="0"/>
              </a:rPr>
              <a:t>                                        MADHU MITHA.S</a:t>
            </a:r>
          </a:p>
          <a:p>
            <a:pPr algn="just"/>
            <a:r>
              <a:rPr lang="en-US" sz="1600" dirty="0" smtClean="0">
                <a:solidFill>
                  <a:srgbClr val="C00000"/>
                </a:solidFill>
                <a:latin typeface="Footlight MT Light" pitchFamily="18" charset="0"/>
              </a:rPr>
              <a:t>                                        BHARATH.V.R</a:t>
            </a:r>
          </a:p>
          <a:p>
            <a:pPr algn="just"/>
            <a:r>
              <a:rPr lang="en-US" sz="1600" dirty="0" smtClean="0">
                <a:solidFill>
                  <a:srgbClr val="C00000"/>
                </a:solidFill>
                <a:latin typeface="Footlight MT Light" pitchFamily="18" charset="0"/>
              </a:rPr>
              <a:t>                                        HEMANATHAN.N</a:t>
            </a:r>
          </a:p>
          <a:p>
            <a:pPr algn="just"/>
            <a:r>
              <a:rPr lang="en-US" sz="1600" dirty="0" smtClean="0">
                <a:solidFill>
                  <a:srgbClr val="C00000"/>
                </a:solidFill>
                <a:latin typeface="Footlight MT Light" pitchFamily="18" charset="0"/>
              </a:rPr>
              <a:t>                                        MOHAMMED IRFAN.S</a:t>
            </a:r>
          </a:p>
          <a:p>
            <a:pPr>
              <a:buFont typeface="Wingdings" pitchFamily="2" charset="2"/>
              <a:buChar char="§"/>
            </a:pPr>
            <a:endParaRPr lang="en-US" sz="1600" dirty="0">
              <a:solidFill>
                <a:srgbClr val="0070C0"/>
              </a:solidFill>
              <a:latin typeface="Footlight MT Light" pitchFamily="18" charset="0"/>
            </a:endParaRPr>
          </a:p>
        </p:txBody>
      </p:sp>
    </p:spTree>
    <p:extLst>
      <p:ext uri="{BB962C8B-B14F-4D97-AF65-F5344CB8AC3E}">
        <p14:creationId xmlns="" xmlns:p14="http://schemas.microsoft.com/office/powerpoint/2010/main" val="1354783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EE1B3-5A8D-9AF5-F218-B243665B561D}"/>
              </a:ext>
            </a:extLst>
          </p:cNvPr>
          <p:cNvSpPr>
            <a:spLocks noGrp="1"/>
          </p:cNvSpPr>
          <p:nvPr>
            <p:ph type="title" idx="4294967295"/>
          </p:nvPr>
        </p:nvSpPr>
        <p:spPr>
          <a:xfrm>
            <a:off x="1905000" y="609600"/>
            <a:ext cx="6248401" cy="762000"/>
          </a:xfrm>
        </p:spPr>
        <p:txBody>
          <a:bodyPr>
            <a:normAutofit fontScale="90000"/>
          </a:bodyPr>
          <a:lstStyle/>
          <a:p>
            <a:pPr algn="just"/>
            <a:r>
              <a:rPr lang="en-IN" b="1" i="1" dirty="0">
                <a:solidFill>
                  <a:schemeClr val="accent5">
                    <a:lumMod val="60000"/>
                    <a:lumOff val="40000"/>
                  </a:schemeClr>
                </a:solidFill>
              </a:rPr>
              <a:t>             </a:t>
            </a:r>
            <a:r>
              <a:rPr lang="en-IN" b="1" i="1" dirty="0">
                <a:solidFill>
                  <a:schemeClr val="accent5"/>
                </a:solidFill>
                <a:latin typeface="Constantia" pitchFamily="18" charset="0"/>
              </a:rPr>
              <a:t>BMI (Body Mass Index)</a:t>
            </a:r>
            <a:endParaRPr lang="en-US" b="1" i="1" dirty="0">
              <a:solidFill>
                <a:schemeClr val="accent5"/>
              </a:solidFill>
              <a:latin typeface="Constantia" pitchFamily="18" charset="0"/>
            </a:endParaRPr>
          </a:p>
        </p:txBody>
      </p:sp>
      <p:sp>
        <p:nvSpPr>
          <p:cNvPr id="3" name="Content Placeholder 2">
            <a:extLst>
              <a:ext uri="{FF2B5EF4-FFF2-40B4-BE49-F238E27FC236}">
                <a16:creationId xmlns="" xmlns:a16="http://schemas.microsoft.com/office/drawing/2014/main" id="{502687BE-230D-647F-1772-392337A2F8A1}"/>
              </a:ext>
            </a:extLst>
          </p:cNvPr>
          <p:cNvSpPr>
            <a:spLocks noGrp="1"/>
          </p:cNvSpPr>
          <p:nvPr>
            <p:ph idx="4294967295"/>
          </p:nvPr>
        </p:nvSpPr>
        <p:spPr>
          <a:xfrm>
            <a:off x="533400" y="1828800"/>
            <a:ext cx="8000999" cy="3429000"/>
          </a:xfrm>
        </p:spPr>
        <p:txBody>
          <a:bodyPr>
            <a:normAutofit/>
          </a:bodyPr>
          <a:lstStyle/>
          <a:p>
            <a:r>
              <a:rPr lang="en-IN" sz="3200" b="0" i="0" dirty="0">
                <a:solidFill>
                  <a:srgbClr val="212B32"/>
                </a:solidFill>
                <a:effectLst/>
                <a:latin typeface="Frutiger W01"/>
              </a:rPr>
              <a:t> </a:t>
            </a:r>
            <a:r>
              <a:rPr lang="en-IN" sz="2400" i="1" dirty="0">
                <a:solidFill>
                  <a:srgbClr val="212B32"/>
                </a:solidFill>
                <a:effectLst/>
                <a:latin typeface="Georgia" pitchFamily="18" charset="0"/>
              </a:rPr>
              <a:t>The body mass index (BMI) is a measure that  </a:t>
            </a:r>
            <a:r>
              <a:rPr lang="en-IN" sz="2400" i="1" dirty="0" smtClean="0">
                <a:solidFill>
                  <a:srgbClr val="212B32"/>
                </a:solidFill>
                <a:effectLst/>
                <a:latin typeface="Georgia" pitchFamily="18" charset="0"/>
              </a:rPr>
              <a:t> </a:t>
            </a:r>
            <a:r>
              <a:rPr lang="en-IN" sz="2400" i="1" dirty="0">
                <a:solidFill>
                  <a:srgbClr val="212B32"/>
                </a:solidFill>
                <a:effectLst/>
                <a:latin typeface="Georgia" pitchFamily="18" charset="0"/>
              </a:rPr>
              <a:t>uses your height and weight to work out if your weight is healthy.</a:t>
            </a:r>
          </a:p>
          <a:p>
            <a:r>
              <a:rPr lang="en-IN" sz="2400" i="1" dirty="0">
                <a:solidFill>
                  <a:srgbClr val="212B32"/>
                </a:solidFill>
                <a:effectLst/>
                <a:latin typeface="Georgia" pitchFamily="18" charset="0"/>
              </a:rPr>
              <a:t>The BMI calculation divides an adult's weight in kilograms by their height in metres squared. For example, A BMI of 25 means 25kg/m2</a:t>
            </a:r>
            <a:endParaRPr lang="en-IN" sz="2400" i="0" dirty="0">
              <a:solidFill>
                <a:srgbClr val="212B32"/>
              </a:solidFill>
              <a:effectLst/>
              <a:latin typeface="Georgia" pitchFamily="18" charset="0"/>
            </a:endParaRPr>
          </a:p>
          <a:p>
            <a:endParaRPr lang="en-US" sz="3200" b="1" i="1" dirty="0">
              <a:solidFill>
                <a:schemeClr val="tx1">
                  <a:lumMod val="90000"/>
                  <a:lumOff val="10000"/>
                </a:schemeClr>
              </a:solidFill>
            </a:endParaRPr>
          </a:p>
        </p:txBody>
      </p:sp>
    </p:spTree>
    <p:extLst>
      <p:ext uri="{BB962C8B-B14F-4D97-AF65-F5344CB8AC3E}">
        <p14:creationId xmlns="" xmlns:p14="http://schemas.microsoft.com/office/powerpoint/2010/main" val="2149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70290B-6A15-8E97-0C77-F8B31A4E3BA0}"/>
              </a:ext>
            </a:extLst>
          </p:cNvPr>
          <p:cNvSpPr>
            <a:spLocks noGrp="1"/>
          </p:cNvSpPr>
          <p:nvPr>
            <p:ph idx="4294967295"/>
          </p:nvPr>
        </p:nvSpPr>
        <p:spPr>
          <a:xfrm>
            <a:off x="685800" y="685800"/>
            <a:ext cx="7910513" cy="5356225"/>
          </a:xfrm>
        </p:spPr>
        <p:txBody>
          <a:bodyPr>
            <a:normAutofit/>
          </a:bodyPr>
          <a:lstStyle/>
          <a:p>
            <a:pPr marL="0" indent="0">
              <a:buNone/>
            </a:pPr>
            <a:r>
              <a:rPr lang="en-IN" sz="2400" b="1" i="1" dirty="0">
                <a:latin typeface="Georgia" pitchFamily="18" charset="0"/>
              </a:rPr>
              <a:t>Using BMI a person can be classified into underweight, normal, overweight or obese </a:t>
            </a:r>
            <a:r>
              <a:rPr lang="en-IN" sz="2400" b="1" i="1" dirty="0" err="1">
                <a:latin typeface="Georgia" pitchFamily="18" charset="0"/>
              </a:rPr>
              <a:t>etc</a:t>
            </a:r>
            <a:r>
              <a:rPr lang="en-IN" sz="2400" b="1" i="1" dirty="0">
                <a:latin typeface="Georgia" pitchFamily="18" charset="0"/>
              </a:rPr>
              <a:t> according to the table below.</a:t>
            </a:r>
          </a:p>
          <a:p>
            <a:endParaRPr lang="en-IN" sz="2400" b="1" i="1" dirty="0">
              <a:latin typeface="Georgia" pitchFamily="18" charset="0"/>
            </a:endParaRPr>
          </a:p>
          <a:p>
            <a:pPr marL="0" indent="0">
              <a:buNone/>
            </a:pPr>
            <a:r>
              <a:rPr lang="en-IN" sz="2400" b="1" i="1" dirty="0">
                <a:latin typeface="Georgia" pitchFamily="18" charset="0"/>
              </a:rPr>
              <a:t>  </a:t>
            </a:r>
            <a:r>
              <a:rPr lang="en-IN" sz="2400" b="1" i="1" dirty="0">
                <a:solidFill>
                  <a:srgbClr val="00B0F0"/>
                </a:solidFill>
                <a:latin typeface="Georgia" pitchFamily="18" charset="0"/>
              </a:rPr>
              <a:t>Formula for BMI:</a:t>
            </a:r>
          </a:p>
          <a:p>
            <a:r>
              <a:rPr lang="en-IN" sz="2400" b="1" i="1" dirty="0">
                <a:solidFill>
                  <a:srgbClr val="00B0F0"/>
                </a:solidFill>
                <a:latin typeface="Georgia" pitchFamily="18" charset="0"/>
              </a:rPr>
              <a:t>  </a:t>
            </a:r>
            <a:r>
              <a:rPr lang="en-IN" sz="2400" dirty="0">
                <a:latin typeface="Georgia" pitchFamily="18" charset="0"/>
              </a:rPr>
              <a:t>BMI = kg/m2 </a:t>
            </a:r>
            <a:endParaRPr lang="en-US" sz="2400" b="1" i="1" dirty="0">
              <a:latin typeface="Georgia" pitchFamily="18" charset="0"/>
            </a:endParaRPr>
          </a:p>
        </p:txBody>
      </p:sp>
      <p:pic>
        <p:nvPicPr>
          <p:cNvPr id="5" name="Picture 4">
            <a:extLst>
              <a:ext uri="{FF2B5EF4-FFF2-40B4-BE49-F238E27FC236}">
                <a16:creationId xmlns="" xmlns:a16="http://schemas.microsoft.com/office/drawing/2014/main" id="{7BE29E08-9A05-6F2D-96DB-860EA1239FB0}"/>
              </a:ext>
            </a:extLst>
          </p:cNvPr>
          <p:cNvPicPr>
            <a:picLocks noChangeAspect="1"/>
          </p:cNvPicPr>
          <p:nvPr/>
        </p:nvPicPr>
        <p:blipFill>
          <a:blip r:embed="rId2"/>
          <a:stretch>
            <a:fillRect/>
          </a:stretch>
        </p:blipFill>
        <p:spPr>
          <a:xfrm>
            <a:off x="3962400" y="2819400"/>
            <a:ext cx="5105400" cy="2943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50924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A16B71-1B50-5BAF-D08A-63ACC029F76B}"/>
              </a:ext>
            </a:extLst>
          </p:cNvPr>
          <p:cNvSpPr>
            <a:spLocks noGrp="1"/>
          </p:cNvSpPr>
          <p:nvPr>
            <p:ph idx="4294967295"/>
          </p:nvPr>
        </p:nvSpPr>
        <p:spPr>
          <a:xfrm>
            <a:off x="533400" y="457200"/>
            <a:ext cx="3886199" cy="1676400"/>
          </a:xfrm>
        </p:spPr>
        <p:txBody>
          <a:bodyPr/>
          <a:lstStyle/>
          <a:p>
            <a:pPr marL="0" indent="0">
              <a:buNone/>
            </a:pPr>
            <a:r>
              <a:rPr lang="en-IN" sz="2400" b="1" i="1" dirty="0">
                <a:solidFill>
                  <a:srgbClr val="00B0F0"/>
                </a:solidFill>
                <a:latin typeface="Georgia" pitchFamily="18" charset="0"/>
              </a:rPr>
              <a:t>Formula of BMI in Lbs:</a:t>
            </a:r>
          </a:p>
          <a:p>
            <a:pPr marL="0" indent="0">
              <a:buNone/>
            </a:pPr>
            <a:r>
              <a:rPr lang="en-IN" sz="2400" dirty="0">
                <a:latin typeface="Georgia" pitchFamily="18" charset="0"/>
              </a:rPr>
              <a:t>BMI = lbs/in2</a:t>
            </a:r>
            <a:endParaRPr lang="en-IN" sz="2400" b="1" i="1" dirty="0">
              <a:latin typeface="Georgia" pitchFamily="18" charset="0"/>
            </a:endParaRPr>
          </a:p>
          <a:p>
            <a:pPr marL="0" indent="0">
              <a:buNone/>
            </a:pPr>
            <a:endParaRPr lang="en-IN" dirty="0"/>
          </a:p>
          <a:p>
            <a:pPr marL="0" indent="0">
              <a:buNone/>
            </a:pPr>
            <a:endParaRPr lang="en-US" dirty="0"/>
          </a:p>
        </p:txBody>
      </p:sp>
      <p:sp>
        <p:nvSpPr>
          <p:cNvPr id="5" name="Rectangle 4"/>
          <p:cNvSpPr/>
          <p:nvPr/>
        </p:nvSpPr>
        <p:spPr>
          <a:xfrm>
            <a:off x="762000" y="2667000"/>
            <a:ext cx="8839200" cy="3693319"/>
          </a:xfrm>
          <a:prstGeom prst="rect">
            <a:avLst/>
          </a:prstGeom>
        </p:spPr>
        <p:txBody>
          <a:bodyPr wrap="square">
            <a:spAutoFit/>
          </a:bodyPr>
          <a:lstStyle/>
          <a:p>
            <a:endParaRPr lang="en-US" dirty="0" smtClean="0"/>
          </a:p>
          <a:p>
            <a:r>
              <a:rPr lang="en-US" sz="2400" i="1" dirty="0" smtClean="0">
                <a:latin typeface="Georgia" pitchFamily="18" charset="0"/>
              </a:rPr>
              <a:t>LBS is a software used through mobile devices accounting device's geographical location. It uses device's GPS system to locate a person's location. When a user opts in for services, service provider tracks the location of the user itself without any manual entry. It has a number of uses in social networking sites. LBS have a variety of use such as entertainment, education, personal life, etc. For example, a person can enquire about the nearest hospital from the </a:t>
            </a:r>
            <a:r>
              <a:rPr lang="en-US" sz="2400" i="1" dirty="0" err="1" smtClean="0">
                <a:latin typeface="Georgia" pitchFamily="18" charset="0"/>
              </a:rPr>
              <a:t>respectiv</a:t>
            </a:r>
            <a:endParaRPr lang="en-US" sz="2400" i="1" dirty="0">
              <a:latin typeface="Georgia" pitchFamily="18" charset="0"/>
            </a:endParaRPr>
          </a:p>
        </p:txBody>
      </p:sp>
      <p:sp>
        <p:nvSpPr>
          <p:cNvPr id="6" name="TextBox 5"/>
          <p:cNvSpPr txBox="1"/>
          <p:nvPr/>
        </p:nvSpPr>
        <p:spPr>
          <a:xfrm>
            <a:off x="2362200" y="2209800"/>
            <a:ext cx="6172200" cy="461665"/>
          </a:xfrm>
          <a:prstGeom prst="rect">
            <a:avLst/>
          </a:prstGeom>
          <a:noFill/>
        </p:spPr>
        <p:txBody>
          <a:bodyPr wrap="square" rtlCol="0">
            <a:spAutoFit/>
          </a:bodyPr>
          <a:lstStyle/>
          <a:p>
            <a:r>
              <a:rPr lang="en-US" sz="2400" b="1" i="1" dirty="0" smtClean="0">
                <a:solidFill>
                  <a:srgbClr val="00B0F0"/>
                </a:solidFill>
                <a:latin typeface="Century" pitchFamily="18" charset="0"/>
              </a:rPr>
              <a:t>LOCATION BASED SERVICE</a:t>
            </a:r>
            <a:endParaRPr lang="en-US" sz="2400" b="1" i="1" dirty="0">
              <a:solidFill>
                <a:srgbClr val="00B0F0"/>
              </a:solidFill>
              <a:latin typeface="Century" pitchFamily="18" charset="0"/>
            </a:endParaRPr>
          </a:p>
        </p:txBody>
      </p:sp>
    </p:spTree>
    <p:extLst>
      <p:ext uri="{BB962C8B-B14F-4D97-AF65-F5344CB8AC3E}">
        <p14:creationId xmlns="" xmlns:p14="http://schemas.microsoft.com/office/powerpoint/2010/main" val="272575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0246AC-5CB6-A125-3DCD-1622B37C11DF}"/>
              </a:ext>
            </a:extLst>
          </p:cNvPr>
          <p:cNvSpPr>
            <a:spLocks noGrp="1"/>
          </p:cNvSpPr>
          <p:nvPr>
            <p:ph idx="4294967295"/>
          </p:nvPr>
        </p:nvSpPr>
        <p:spPr>
          <a:xfrm>
            <a:off x="1066800" y="381000"/>
            <a:ext cx="8991600" cy="6248399"/>
          </a:xfrm>
        </p:spPr>
        <p:txBody>
          <a:bodyPr>
            <a:noAutofit/>
          </a:bodyPr>
          <a:lstStyle/>
          <a:p>
            <a:pPr marL="0" indent="0">
              <a:buNone/>
            </a:pPr>
            <a:r>
              <a:rPr lang="en-IN" sz="2000" b="1" i="1" dirty="0"/>
              <a:t> </a:t>
            </a:r>
            <a:r>
              <a:rPr lang="en-IN" sz="2400" i="1" dirty="0">
                <a:solidFill>
                  <a:srgbClr val="00B0F0"/>
                </a:solidFill>
                <a:latin typeface="Georgia" pitchFamily="18" charset="0"/>
              </a:rPr>
              <a:t>Simple Java Program to Calculate BMI of an Individual:</a:t>
            </a:r>
            <a:r>
              <a:rPr lang="en-IN" sz="2400" i="1" dirty="0">
                <a:latin typeface="Georgia" pitchFamily="18" charset="0"/>
              </a:rPr>
              <a:t>
    Advance Java Program to Calculate BMI of an Individual and print if the individual is underweight, normal,  overweight or obese according to following BMI categories
Less than 15 = Very severely underweight 
</a:t>
            </a:r>
            <a:r>
              <a:rPr lang="en-IN" sz="2400" i="1" dirty="0" err="1">
                <a:latin typeface="Georgia" pitchFamily="18" charset="0"/>
              </a:rPr>
              <a:t>bmi</a:t>
            </a:r>
            <a:r>
              <a:rPr lang="en-IN" sz="2400" i="1" dirty="0">
                <a:latin typeface="Georgia" pitchFamily="18" charset="0"/>
              </a:rPr>
              <a:t> &gt;= 15 but </a:t>
            </a:r>
            <a:r>
              <a:rPr lang="en-IN" sz="2400" i="1" dirty="0" err="1">
                <a:latin typeface="Georgia" pitchFamily="18" charset="0"/>
              </a:rPr>
              <a:t>bmi</a:t>
            </a:r>
            <a:r>
              <a:rPr lang="en-IN" sz="2400" i="1" dirty="0">
                <a:latin typeface="Georgia" pitchFamily="18" charset="0"/>
              </a:rPr>
              <a:t> &lt; 16 = Severely underweight
</a:t>
            </a:r>
            <a:r>
              <a:rPr lang="en-IN" sz="2400" i="1" dirty="0" err="1">
                <a:latin typeface="Georgia" pitchFamily="18" charset="0"/>
              </a:rPr>
              <a:t>bmi</a:t>
            </a:r>
            <a:r>
              <a:rPr lang="en-IN" sz="2400" i="1" dirty="0">
                <a:latin typeface="Georgia" pitchFamily="18" charset="0"/>
              </a:rPr>
              <a:t> &gt;= 16 but </a:t>
            </a:r>
            <a:r>
              <a:rPr lang="en-IN" sz="2400" i="1" dirty="0" err="1">
                <a:latin typeface="Georgia" pitchFamily="18" charset="0"/>
              </a:rPr>
              <a:t>bmi</a:t>
            </a:r>
            <a:r>
              <a:rPr lang="en-IN" sz="2400" i="1" dirty="0">
                <a:latin typeface="Georgia" pitchFamily="18" charset="0"/>
              </a:rPr>
              <a:t> &lt; 18.5 =  Underweight
</a:t>
            </a:r>
            <a:r>
              <a:rPr lang="en-IN" sz="2400" i="1" dirty="0" err="1">
                <a:latin typeface="Georgia" pitchFamily="18" charset="0"/>
              </a:rPr>
              <a:t>bmi</a:t>
            </a:r>
            <a:r>
              <a:rPr lang="en-IN" sz="2400" i="1" dirty="0">
                <a:latin typeface="Georgia" pitchFamily="18" charset="0"/>
              </a:rPr>
              <a:t> &gt;= 18.5 but </a:t>
            </a:r>
            <a:r>
              <a:rPr lang="en-IN" sz="2400" i="1" dirty="0" err="1">
                <a:latin typeface="Georgia" pitchFamily="18" charset="0"/>
              </a:rPr>
              <a:t>bmi</a:t>
            </a:r>
            <a:r>
              <a:rPr lang="en-IN" sz="2400" i="1" dirty="0">
                <a:latin typeface="Georgia" pitchFamily="18" charset="0"/>
              </a:rPr>
              <a:t> &lt; 25 = Normal (healthy weight)
</a:t>
            </a:r>
            <a:r>
              <a:rPr lang="en-IN" sz="2400" i="1" dirty="0" err="1">
                <a:latin typeface="Georgia" pitchFamily="18" charset="0"/>
              </a:rPr>
              <a:t>bmi</a:t>
            </a:r>
            <a:r>
              <a:rPr lang="en-IN" sz="2400" i="1" dirty="0">
                <a:latin typeface="Georgia" pitchFamily="18" charset="0"/>
              </a:rPr>
              <a:t> &gt;= 25 but </a:t>
            </a:r>
            <a:r>
              <a:rPr lang="en-IN" sz="2400" i="1" dirty="0" err="1">
                <a:latin typeface="Georgia" pitchFamily="18" charset="0"/>
              </a:rPr>
              <a:t>bmi</a:t>
            </a:r>
            <a:r>
              <a:rPr lang="en-IN" sz="2400" i="1" dirty="0">
                <a:latin typeface="Georgia" pitchFamily="18" charset="0"/>
              </a:rPr>
              <a:t> &lt; 30 = Overweight
</a:t>
            </a:r>
            <a:r>
              <a:rPr lang="en-IN" sz="2400" i="1" dirty="0" err="1">
                <a:latin typeface="Georgia" pitchFamily="18" charset="0"/>
              </a:rPr>
              <a:t>bmi</a:t>
            </a:r>
            <a:r>
              <a:rPr lang="en-IN" sz="2400" i="1" dirty="0">
                <a:latin typeface="Georgia" pitchFamily="18" charset="0"/>
              </a:rPr>
              <a:t> &gt;= 30 but </a:t>
            </a:r>
            <a:r>
              <a:rPr lang="en-IN" sz="2400" i="1" dirty="0" err="1">
                <a:latin typeface="Georgia" pitchFamily="18" charset="0"/>
              </a:rPr>
              <a:t>bmi</a:t>
            </a:r>
            <a:r>
              <a:rPr lang="en-IN" sz="2400" i="1" dirty="0">
                <a:latin typeface="Georgia" pitchFamily="18" charset="0"/>
              </a:rPr>
              <a:t> &lt; 35 = Moderately obese
</a:t>
            </a:r>
            <a:r>
              <a:rPr lang="en-IN" sz="2400" i="1" dirty="0" err="1">
                <a:latin typeface="Georgia" pitchFamily="18" charset="0"/>
              </a:rPr>
              <a:t>bmi</a:t>
            </a:r>
            <a:r>
              <a:rPr lang="en-IN" sz="2400" i="1" dirty="0">
                <a:latin typeface="Georgia" pitchFamily="18" charset="0"/>
              </a:rPr>
              <a:t> &gt;= 35 but </a:t>
            </a:r>
            <a:r>
              <a:rPr lang="en-IN" sz="2400" i="1" dirty="0" err="1">
                <a:latin typeface="Georgia" pitchFamily="18" charset="0"/>
              </a:rPr>
              <a:t>bmi</a:t>
            </a:r>
            <a:r>
              <a:rPr lang="en-IN" sz="2400" i="1" dirty="0">
                <a:latin typeface="Georgia" pitchFamily="18" charset="0"/>
              </a:rPr>
              <a:t> &lt; 40 = Severely obese
</a:t>
            </a:r>
            <a:r>
              <a:rPr lang="en-IN" sz="2400" i="1" dirty="0" err="1">
                <a:latin typeface="Georgia" pitchFamily="18" charset="0"/>
              </a:rPr>
              <a:t>bmi</a:t>
            </a:r>
            <a:r>
              <a:rPr lang="en-IN" sz="2400" i="1" dirty="0">
                <a:latin typeface="Georgia" pitchFamily="18" charset="0"/>
              </a:rPr>
              <a:t> &gt; 40 = Very severely obese</a:t>
            </a:r>
            <a:endParaRPr lang="en-US" sz="2400" i="1" dirty="0">
              <a:latin typeface="Georgia" pitchFamily="18" charset="0"/>
            </a:endParaRPr>
          </a:p>
        </p:txBody>
      </p:sp>
    </p:spTree>
    <p:extLst>
      <p:ext uri="{BB962C8B-B14F-4D97-AF65-F5344CB8AC3E}">
        <p14:creationId xmlns="" xmlns:p14="http://schemas.microsoft.com/office/powerpoint/2010/main" val="2413210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C80523-DA91-B700-79E4-0E81B9D6E11F}"/>
              </a:ext>
            </a:extLst>
          </p:cNvPr>
          <p:cNvSpPr>
            <a:spLocks noGrp="1"/>
          </p:cNvSpPr>
          <p:nvPr>
            <p:ph type="title"/>
          </p:nvPr>
        </p:nvSpPr>
        <p:spPr/>
        <p:txBody>
          <a:bodyPr/>
          <a:lstStyle/>
          <a:p>
            <a:r>
              <a:rPr lang="en-IN" b="1" i="1" dirty="0">
                <a:solidFill>
                  <a:schemeClr val="accent5"/>
                </a:solidFill>
                <a:latin typeface="Century" pitchFamily="18" charset="0"/>
              </a:rPr>
              <a:t>                       BMI RANGES</a:t>
            </a:r>
            <a:endParaRPr lang="en-US" b="1" i="1" dirty="0">
              <a:solidFill>
                <a:schemeClr val="accent5"/>
              </a:solidFill>
              <a:latin typeface="Century" pitchFamily="18" charset="0"/>
            </a:endParaRPr>
          </a:p>
        </p:txBody>
      </p:sp>
      <p:sp>
        <p:nvSpPr>
          <p:cNvPr id="3" name="Content Placeholder 2">
            <a:extLst>
              <a:ext uri="{FF2B5EF4-FFF2-40B4-BE49-F238E27FC236}">
                <a16:creationId xmlns="" xmlns:a16="http://schemas.microsoft.com/office/drawing/2014/main" id="{4F0E5F4B-E798-A3E3-04A5-1450C4482D75}"/>
              </a:ext>
            </a:extLst>
          </p:cNvPr>
          <p:cNvSpPr>
            <a:spLocks noGrp="1"/>
          </p:cNvSpPr>
          <p:nvPr>
            <p:ph idx="1"/>
          </p:nvPr>
        </p:nvSpPr>
        <p:spPr/>
        <p:txBody>
          <a:bodyPr>
            <a:noAutofit/>
          </a:bodyPr>
          <a:lstStyle/>
          <a:p>
            <a:pPr marL="0" indent="0">
              <a:buNone/>
            </a:pPr>
            <a:r>
              <a:rPr lang="en-IN" sz="2400" i="1" dirty="0">
                <a:latin typeface="Georgia" pitchFamily="18" charset="0"/>
              </a:rPr>
              <a:t>For</a:t>
            </a:r>
            <a:r>
              <a:rPr lang="en-US" sz="2400" i="1" dirty="0">
                <a:latin typeface="Georgia" pitchFamily="18" charset="0"/>
              </a:rPr>
              <a:t> most adults, an ideal BMI is in the 18.5 to 24.9 range</a:t>
            </a:r>
            <a:endParaRPr lang="en-IN" sz="2400" i="1" dirty="0">
              <a:latin typeface="Georgia" pitchFamily="18" charset="0"/>
            </a:endParaRPr>
          </a:p>
          <a:p>
            <a:pPr marL="0" indent="0">
              <a:buNone/>
            </a:pPr>
            <a:r>
              <a:rPr lang="en-US" sz="2400" i="1" dirty="0">
                <a:latin typeface="Georgia" pitchFamily="18" charset="0"/>
              </a:rPr>
              <a:t>For children and young people aged 2 to 18, the BMI calculation takes into account age and gender as well as height and weight.</a:t>
            </a:r>
            <a:endParaRPr lang="en-IN" sz="2400" i="1" dirty="0">
              <a:latin typeface="Georgia" pitchFamily="18" charset="0"/>
            </a:endParaRPr>
          </a:p>
          <a:p>
            <a:pPr marL="0" indent="0">
              <a:buNone/>
            </a:pPr>
            <a:r>
              <a:rPr lang="en-IN" sz="2400" i="1" dirty="0">
                <a:solidFill>
                  <a:srgbClr val="00B0F0"/>
                </a:solidFill>
                <a:latin typeface="Georgia" pitchFamily="18" charset="0"/>
              </a:rPr>
              <a:t>If</a:t>
            </a:r>
            <a:r>
              <a:rPr lang="en-US" sz="2400" i="1" dirty="0">
                <a:solidFill>
                  <a:srgbClr val="00B0F0"/>
                </a:solidFill>
                <a:latin typeface="Georgia" pitchFamily="18" charset="0"/>
              </a:rPr>
              <a:t> your BMI is</a:t>
            </a:r>
            <a:r>
              <a:rPr lang="en-IN" sz="2400" i="1" dirty="0">
                <a:solidFill>
                  <a:srgbClr val="00B0F0"/>
                </a:solidFill>
                <a:latin typeface="Georgia" pitchFamily="18" charset="0"/>
              </a:rPr>
              <a:t>:</a:t>
            </a:r>
          </a:p>
          <a:p>
            <a:pPr>
              <a:buFont typeface="+mj-lt"/>
              <a:buAutoNum type="arabicPeriod"/>
            </a:pPr>
            <a:r>
              <a:rPr lang="en-US" sz="2400" i="1" dirty="0">
                <a:latin typeface="Georgia" pitchFamily="18" charset="0"/>
              </a:rPr>
              <a:t>below 18.5 – you're in the underweight </a:t>
            </a:r>
            <a:r>
              <a:rPr lang="en-IN" sz="2400" i="1" dirty="0">
                <a:latin typeface="Georgia" pitchFamily="18" charset="0"/>
              </a:rPr>
              <a:t>range between </a:t>
            </a:r>
            <a:r>
              <a:rPr lang="en-US" sz="2400" i="1" dirty="0">
                <a:latin typeface="Georgia" pitchFamily="18" charset="0"/>
              </a:rPr>
              <a:t>18.5 and 24.9 – you're in the healthy weight </a:t>
            </a:r>
            <a:r>
              <a:rPr lang="en-IN" sz="2400" i="1" dirty="0">
                <a:latin typeface="Georgia" pitchFamily="18" charset="0"/>
              </a:rPr>
              <a:t>range </a:t>
            </a:r>
          </a:p>
          <a:p>
            <a:pPr marL="0" indent="0">
              <a:buNone/>
            </a:pPr>
            <a:r>
              <a:rPr lang="en-IN" sz="2400" i="1" dirty="0">
                <a:latin typeface="Georgia" pitchFamily="18" charset="0"/>
              </a:rPr>
              <a:t>2.  between </a:t>
            </a:r>
            <a:r>
              <a:rPr lang="en-US" sz="2400" i="1" dirty="0">
                <a:latin typeface="Georgia" pitchFamily="18" charset="0"/>
              </a:rPr>
              <a:t> 25 and 29.9 – you're in the overweight </a:t>
            </a:r>
            <a:r>
              <a:rPr lang="en-IN" sz="2400" i="1" dirty="0">
                <a:latin typeface="Georgia" pitchFamily="18" charset="0"/>
              </a:rPr>
              <a:t>range </a:t>
            </a:r>
          </a:p>
          <a:p>
            <a:pPr marL="0" indent="0">
              <a:buNone/>
            </a:pPr>
            <a:r>
              <a:rPr lang="en-IN" sz="2400" i="1" dirty="0">
                <a:latin typeface="Georgia" pitchFamily="18" charset="0"/>
              </a:rPr>
              <a:t>3.  between</a:t>
            </a:r>
            <a:r>
              <a:rPr lang="en-US" sz="2400" i="1" dirty="0">
                <a:latin typeface="Georgia" pitchFamily="18" charset="0"/>
              </a:rPr>
              <a:t>30 and 39.9 – you're in the obese range</a:t>
            </a:r>
            <a:endParaRPr lang="en-US" sz="2000" i="1" dirty="0">
              <a:latin typeface="Georgia" pitchFamily="18" charset="0"/>
            </a:endParaRPr>
          </a:p>
        </p:txBody>
      </p:sp>
    </p:spTree>
    <p:extLst>
      <p:ext uri="{BB962C8B-B14F-4D97-AF65-F5344CB8AC3E}">
        <p14:creationId xmlns="" xmlns:p14="http://schemas.microsoft.com/office/powerpoint/2010/main" val="190683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3F678-6300-BA3E-EA6F-56B1C889DAA1}"/>
              </a:ext>
            </a:extLst>
          </p:cNvPr>
          <p:cNvSpPr>
            <a:spLocks noGrp="1"/>
          </p:cNvSpPr>
          <p:nvPr>
            <p:ph type="title"/>
          </p:nvPr>
        </p:nvSpPr>
        <p:spPr/>
        <p:txBody>
          <a:bodyPr/>
          <a:lstStyle/>
          <a:p>
            <a:r>
              <a:rPr lang="en-IN" dirty="0">
                <a:solidFill>
                  <a:schemeClr val="accent5"/>
                </a:solidFill>
              </a:rPr>
              <a:t>                    </a:t>
            </a:r>
            <a:r>
              <a:rPr lang="en-IN" b="1" i="1" dirty="0">
                <a:solidFill>
                  <a:schemeClr val="accent5"/>
                </a:solidFill>
                <a:latin typeface="Century" pitchFamily="18" charset="0"/>
              </a:rPr>
              <a:t>Accuracy of BMI</a:t>
            </a:r>
            <a:endParaRPr lang="en-US" b="1" i="1" dirty="0">
              <a:solidFill>
                <a:schemeClr val="accent5"/>
              </a:solidFill>
              <a:latin typeface="Century" pitchFamily="18" charset="0"/>
            </a:endParaRPr>
          </a:p>
        </p:txBody>
      </p:sp>
      <p:sp>
        <p:nvSpPr>
          <p:cNvPr id="3" name="Content Placeholder 2">
            <a:extLst>
              <a:ext uri="{FF2B5EF4-FFF2-40B4-BE49-F238E27FC236}">
                <a16:creationId xmlns="" xmlns:a16="http://schemas.microsoft.com/office/drawing/2014/main" id="{F1A3E9B4-9E9A-0574-41C6-1F57873D5372}"/>
              </a:ext>
            </a:extLst>
          </p:cNvPr>
          <p:cNvSpPr>
            <a:spLocks noGrp="1"/>
          </p:cNvSpPr>
          <p:nvPr>
            <p:ph idx="1"/>
          </p:nvPr>
        </p:nvSpPr>
        <p:spPr>
          <a:xfrm>
            <a:off x="677334" y="1393619"/>
            <a:ext cx="8596668" cy="3028799"/>
          </a:xfrm>
        </p:spPr>
        <p:txBody>
          <a:bodyPr>
            <a:normAutofit fontScale="77500" lnSpcReduction="20000"/>
          </a:bodyPr>
          <a:lstStyle/>
          <a:p>
            <a:pPr marL="0" indent="0">
              <a:buNone/>
            </a:pPr>
            <a:r>
              <a:rPr lang="en-IN" dirty="0">
                <a:solidFill>
                  <a:schemeClr val="bg2">
                    <a:lumMod val="10000"/>
                  </a:schemeClr>
                </a:solidFill>
              </a:rPr>
              <a:t>
</a:t>
            </a:r>
            <a:r>
              <a:rPr lang="en-IN" sz="3100" dirty="0">
                <a:solidFill>
                  <a:schemeClr val="bg2">
                    <a:lumMod val="10000"/>
                  </a:schemeClr>
                </a:solidFill>
                <a:latin typeface="Georgia" pitchFamily="18" charset="0"/>
              </a:rPr>
              <a:t>BMI takes into account natural variations in body shape, giving a healthy weight range for a particular height.
As well as measuring your BMI, healthcare professionals may take other factors into account when assessing if you’re a healthy weight.
</a:t>
            </a:r>
            <a:r>
              <a:rPr lang="en-IN" dirty="0">
                <a:solidFill>
                  <a:schemeClr val="bg2">
                    <a:lumMod val="10000"/>
                  </a:schemeClr>
                </a:solidFill>
              </a:rPr>
              <a:t>
</a:t>
            </a:r>
            <a:endParaRPr lang="en-US" dirty="0">
              <a:solidFill>
                <a:schemeClr val="bg2">
                  <a:lumMod val="10000"/>
                </a:schemeClr>
              </a:solidFill>
            </a:endParaRPr>
          </a:p>
        </p:txBody>
      </p:sp>
      <p:pic>
        <p:nvPicPr>
          <p:cNvPr id="4" name="Picture 4">
            <a:extLst>
              <a:ext uri="{FF2B5EF4-FFF2-40B4-BE49-F238E27FC236}">
                <a16:creationId xmlns="" xmlns:a16="http://schemas.microsoft.com/office/drawing/2014/main" id="{FF59197D-FCEF-DC7F-A845-FD31EFC99D9A}"/>
              </a:ext>
            </a:extLst>
          </p:cNvPr>
          <p:cNvPicPr>
            <a:picLocks noChangeAspect="1"/>
          </p:cNvPicPr>
          <p:nvPr/>
        </p:nvPicPr>
        <p:blipFill>
          <a:blip r:embed="rId2"/>
          <a:stretch>
            <a:fillRect/>
          </a:stretch>
        </p:blipFill>
        <p:spPr>
          <a:xfrm>
            <a:off x="3719147" y="3581400"/>
            <a:ext cx="4653078" cy="3041112"/>
          </a:xfrm>
          <a:prstGeom prst="rect">
            <a:avLst/>
          </a:prstGeom>
        </p:spPr>
      </p:pic>
    </p:spTree>
    <p:extLst>
      <p:ext uri="{BB962C8B-B14F-4D97-AF65-F5344CB8AC3E}">
        <p14:creationId xmlns="" xmlns:p14="http://schemas.microsoft.com/office/powerpoint/2010/main" val="262971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EF9177-2006-DFA5-CAFE-90C3DDADA4ED}"/>
              </a:ext>
            </a:extLst>
          </p:cNvPr>
          <p:cNvSpPr>
            <a:spLocks noGrp="1"/>
          </p:cNvSpPr>
          <p:nvPr>
            <p:ph idx="4294967295"/>
          </p:nvPr>
        </p:nvSpPr>
        <p:spPr>
          <a:xfrm>
            <a:off x="457200" y="685800"/>
            <a:ext cx="8839200" cy="5356225"/>
          </a:xfrm>
        </p:spPr>
        <p:txBody>
          <a:bodyPr>
            <a:noAutofit/>
          </a:bodyPr>
          <a:lstStyle/>
          <a:p>
            <a:pPr marL="0" indent="0">
              <a:buNone/>
            </a:pPr>
            <a:r>
              <a:rPr lang="en-IN" sz="2000" dirty="0"/>
              <a:t>
</a:t>
            </a:r>
            <a:r>
              <a:rPr lang="en-IN" sz="2000" b="1" i="1" dirty="0"/>
              <a:t>
</a:t>
            </a:r>
            <a:r>
              <a:rPr lang="en-IN" sz="2400" i="1" dirty="0">
                <a:latin typeface="Georgia" pitchFamily="18" charset="0"/>
              </a:rPr>
              <a:t>Muscle is much denser than fat, so very muscular people, such as heavyweight boxers, weight trainers and athletes, may be a healthy weight even though their BMI is classed as obese.
Your ethnic group can also affect your risk of some health conditions. For example, adults of South Asian origin may have a higher risk of some health problems, such as diabetes, with a BMI of 23, which is usually considered healthy.
</a:t>
            </a:r>
            <a:r>
              <a:rPr lang="en-IN" sz="2000" b="1" i="1" dirty="0"/>
              <a:t>
</a:t>
            </a:r>
            <a:endParaRPr lang="en-US" sz="2000" b="1" i="1" dirty="0"/>
          </a:p>
        </p:txBody>
      </p:sp>
    </p:spTree>
    <p:extLst>
      <p:ext uri="{BB962C8B-B14F-4D97-AF65-F5344CB8AC3E}">
        <p14:creationId xmlns="" xmlns:p14="http://schemas.microsoft.com/office/powerpoint/2010/main" val="2408645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2362200"/>
            <a:ext cx="5562600" cy="1200329"/>
          </a:xfrm>
          <a:prstGeom prst="rect">
            <a:avLst/>
          </a:prstGeom>
          <a:noFill/>
        </p:spPr>
        <p:txBody>
          <a:bodyPr wrap="square" rtlCol="0">
            <a:spAutoFit/>
          </a:bodyPr>
          <a:lstStyle/>
          <a:p>
            <a:r>
              <a:rPr lang="en-US" sz="7200" b="1" dirty="0" smtClean="0"/>
              <a:t>Thank you</a:t>
            </a:r>
            <a:endParaRPr lang="en-US" sz="7200" b="1" dirty="0"/>
          </a:p>
        </p:txBody>
      </p:sp>
    </p:spTree>
    <p:extLst>
      <p:ext uri="{BB962C8B-B14F-4D97-AF65-F5344CB8AC3E}">
        <p14:creationId xmlns="" xmlns:p14="http://schemas.microsoft.com/office/powerpoint/2010/main" val="2954320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104</TotalTime>
  <Words>283</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Slide 1</vt:lpstr>
      <vt:lpstr>             BMI (Body Mass Index)</vt:lpstr>
      <vt:lpstr>Slide 3</vt:lpstr>
      <vt:lpstr>Slide 4</vt:lpstr>
      <vt:lpstr>Slide 5</vt:lpstr>
      <vt:lpstr>                       BMI RANGES</vt:lpstr>
      <vt:lpstr>                    Accuracy of BMI</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paviii2108@gmail.com</dc:creator>
  <cp:lastModifiedBy>USER</cp:lastModifiedBy>
  <cp:revision>16</cp:revision>
  <dcterms:created xsi:type="dcterms:W3CDTF">2022-11-28T15:20:22Z</dcterms:created>
  <dcterms:modified xsi:type="dcterms:W3CDTF">2022-11-30T10:26:56Z</dcterms:modified>
</cp:coreProperties>
</file>