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3C2-63CC-4937-9749-5A8E3A4D174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B9BE88C-14E6-4C1E-8878-EB9AD5662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3C2-63CC-4937-9749-5A8E3A4D174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88C-14E6-4C1E-8878-EB9AD5662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4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3C2-63CC-4937-9749-5A8E3A4D174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88C-14E6-4C1E-8878-EB9AD5662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38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3C2-63CC-4937-9749-5A8E3A4D174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88C-14E6-4C1E-8878-EB9AD5662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31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6E063C2-63CC-4937-9749-5A8E3A4D174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B9BE88C-14E6-4C1E-8878-EB9AD5662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2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3C2-63CC-4937-9749-5A8E3A4D174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88C-14E6-4C1E-8878-EB9AD5662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9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3C2-63CC-4937-9749-5A8E3A4D174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88C-14E6-4C1E-8878-EB9AD5662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27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3C2-63CC-4937-9749-5A8E3A4D174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88C-14E6-4C1E-8878-EB9AD5662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79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3C2-63CC-4937-9749-5A8E3A4D174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88C-14E6-4C1E-8878-EB9AD5662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3C2-63CC-4937-9749-5A8E3A4D174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88C-14E6-4C1E-8878-EB9AD5662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6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3C2-63CC-4937-9749-5A8E3A4D1744}" type="datetimeFigureOut">
              <a:rPr lang="en-IN" smtClean="0"/>
              <a:t>31-07-2025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E88C-14E6-4C1E-8878-EB9AD5662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4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6E063C2-63CC-4937-9749-5A8E3A4D174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B9BE88C-14E6-4C1E-8878-EB9AD5662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4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8B2A-C4E1-4005-FB50-4D6D4015F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292" y="1353312"/>
            <a:ext cx="9966960" cy="3035808"/>
          </a:xfrm>
        </p:spPr>
        <p:txBody>
          <a:bodyPr/>
          <a:lstStyle/>
          <a:p>
            <a:pPr algn="ctr"/>
            <a:r>
              <a:rPr lang="en-US" sz="4000" b="1" dirty="0" err="1"/>
              <a:t>ClickWise</a:t>
            </a:r>
            <a:r>
              <a:rPr lang="en-US" sz="4000" b="1" dirty="0"/>
              <a:t>: A Smart Tracker for Detecting Productivity Dips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E1C8A-100E-5695-0986-D6F1DA668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446072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TEAM MEMBERS:</a:t>
            </a:r>
          </a:p>
          <a:p>
            <a:r>
              <a:rPr lang="en-IN" b="1" dirty="0"/>
              <a:t>1.MAHMOOTHA MURSHITHA M</a:t>
            </a:r>
            <a:br>
              <a:rPr lang="en-IN" b="1" dirty="0"/>
            </a:br>
            <a:r>
              <a:rPr lang="en-IN" b="1" dirty="0"/>
              <a:t>2.PAVITHRA S</a:t>
            </a:r>
            <a:br>
              <a:rPr lang="en-IN" b="1" dirty="0"/>
            </a:br>
            <a:r>
              <a:rPr lang="en-IN" b="1" dirty="0"/>
              <a:t>3.PRITHIKA VAISHNAVI V U</a:t>
            </a:r>
          </a:p>
        </p:txBody>
      </p:sp>
    </p:spTree>
    <p:extLst>
      <p:ext uri="{BB962C8B-B14F-4D97-AF65-F5344CB8AC3E}">
        <p14:creationId xmlns:p14="http://schemas.microsoft.com/office/powerpoint/2010/main" val="257515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272D-B8C6-90BF-D1B9-B473892F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/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98FF-124F-9015-BF71-2AE83F9B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today’s digital work environment, maintaining consistent productivity is a challenge. Frequent task-switching, distractions, and prolonged inactivity can lead to dips in focus and output. Current productivity trackers often lack real-time insights or contextual understanding. There is a need for an intelligent, real-time system that can track digital activity and detect signs of declining productivity by analyzing mouse clicks, typing behavior, and screen interactions to enable proactive measures.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49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4B08-4D3E-D4D5-066A-59296B0D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BAF7-4A9B-2DC4-DC86-D17A3BC6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develop a smart productivity monitoring tool that detects dips in user engagement using clickstream and behavioral data.</a:t>
            </a:r>
          </a:p>
          <a:p>
            <a:endParaRPr lang="en-US" sz="2400" dirty="0"/>
          </a:p>
          <a:p>
            <a:r>
              <a:rPr lang="en-US" sz="2400" dirty="0"/>
              <a:t>To provide real-time feedback and visual analytics to help users optimize focus and manage digital habits.</a:t>
            </a:r>
          </a:p>
          <a:p>
            <a:endParaRPr lang="en-US" sz="2400" dirty="0"/>
          </a:p>
          <a:p>
            <a:r>
              <a:rPr lang="en-US" sz="2400" dirty="0"/>
              <a:t>To detect patterns of low productivity and notify users or log them for review.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21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EF6D-5C0A-8E96-C59B-3EE773C5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A264E-FCFE-501A-9FDC-9EE5039C1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71" y="1671484"/>
            <a:ext cx="5771535" cy="5034116"/>
          </a:xfrm>
        </p:spPr>
      </p:pic>
    </p:spTree>
    <p:extLst>
      <p:ext uri="{BB962C8B-B14F-4D97-AF65-F5344CB8AC3E}">
        <p14:creationId xmlns:p14="http://schemas.microsoft.com/office/powerpoint/2010/main" val="21657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FF0A-ABF3-1402-867C-A9809AE1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7600CD-9F5E-093B-61BF-F251B2CEF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974568"/>
              </p:ext>
            </p:extLst>
          </p:nvPr>
        </p:nvGraphicFramePr>
        <p:xfrm>
          <a:off x="550606" y="1661652"/>
          <a:ext cx="11012128" cy="4510549"/>
        </p:xfrm>
        <a:graphic>
          <a:graphicData uri="http://schemas.openxmlformats.org/drawingml/2006/table">
            <a:tbl>
              <a:tblPr/>
              <a:tblGrid>
                <a:gridCol w="1376516">
                  <a:extLst>
                    <a:ext uri="{9D8B030D-6E8A-4147-A177-3AD203B41FA5}">
                      <a16:colId xmlns:a16="http://schemas.microsoft.com/office/drawing/2014/main" val="3542794239"/>
                    </a:ext>
                  </a:extLst>
                </a:gridCol>
                <a:gridCol w="1376516">
                  <a:extLst>
                    <a:ext uri="{9D8B030D-6E8A-4147-A177-3AD203B41FA5}">
                      <a16:colId xmlns:a16="http://schemas.microsoft.com/office/drawing/2014/main" val="465694743"/>
                    </a:ext>
                  </a:extLst>
                </a:gridCol>
                <a:gridCol w="1376516">
                  <a:extLst>
                    <a:ext uri="{9D8B030D-6E8A-4147-A177-3AD203B41FA5}">
                      <a16:colId xmlns:a16="http://schemas.microsoft.com/office/drawing/2014/main" val="4043769284"/>
                    </a:ext>
                  </a:extLst>
                </a:gridCol>
                <a:gridCol w="1376516">
                  <a:extLst>
                    <a:ext uri="{9D8B030D-6E8A-4147-A177-3AD203B41FA5}">
                      <a16:colId xmlns:a16="http://schemas.microsoft.com/office/drawing/2014/main" val="2231942538"/>
                    </a:ext>
                  </a:extLst>
                </a:gridCol>
                <a:gridCol w="1376516">
                  <a:extLst>
                    <a:ext uri="{9D8B030D-6E8A-4147-A177-3AD203B41FA5}">
                      <a16:colId xmlns:a16="http://schemas.microsoft.com/office/drawing/2014/main" val="3839915036"/>
                    </a:ext>
                  </a:extLst>
                </a:gridCol>
                <a:gridCol w="1376516">
                  <a:extLst>
                    <a:ext uri="{9D8B030D-6E8A-4147-A177-3AD203B41FA5}">
                      <a16:colId xmlns:a16="http://schemas.microsoft.com/office/drawing/2014/main" val="2962570269"/>
                    </a:ext>
                  </a:extLst>
                </a:gridCol>
                <a:gridCol w="1376516">
                  <a:extLst>
                    <a:ext uri="{9D8B030D-6E8A-4147-A177-3AD203B41FA5}">
                      <a16:colId xmlns:a16="http://schemas.microsoft.com/office/drawing/2014/main" val="4021732490"/>
                    </a:ext>
                  </a:extLst>
                </a:gridCol>
                <a:gridCol w="1376516">
                  <a:extLst>
                    <a:ext uri="{9D8B030D-6E8A-4147-A177-3AD203B41FA5}">
                      <a16:colId xmlns:a16="http://schemas.microsoft.com/office/drawing/2014/main" val="3070326692"/>
                    </a:ext>
                  </a:extLst>
                </a:gridCol>
              </a:tblGrid>
              <a:tr h="239196">
                <a:tc>
                  <a:txBody>
                    <a:bodyPr/>
                    <a:lstStyle/>
                    <a:p>
                      <a:r>
                        <a:rPr lang="en-IN" sz="1100" b="1"/>
                        <a:t>S.No</a:t>
                      </a:r>
                      <a:endParaRPr lang="en-IN" sz="1100"/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Paper Title</a:t>
                      </a:r>
                      <a:endParaRPr lang="en-IN" sz="1100"/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Journal (Year)</a:t>
                      </a:r>
                      <a:endParaRPr lang="en-IN" sz="1100"/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Description</a:t>
                      </a:r>
                      <a:endParaRPr lang="en-IN" sz="1100"/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Algorithms</a:t>
                      </a:r>
                      <a:endParaRPr lang="en-IN" sz="1100"/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Tools Used</a:t>
                      </a:r>
                      <a:endParaRPr lang="en-IN" sz="1100"/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Merits</a:t>
                      </a:r>
                      <a:endParaRPr lang="en-IN" sz="1100"/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Demerits</a:t>
                      </a:r>
                      <a:endParaRPr lang="en-IN" sz="1100"/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598816"/>
                  </a:ext>
                </a:extLst>
              </a:tr>
              <a:tr h="751758">
                <a:tc>
                  <a:txBody>
                    <a:bodyPr/>
                    <a:lstStyle/>
                    <a:p>
                      <a:r>
                        <a:rPr lang="en-IN" sz="1100"/>
                        <a:t>1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Smart Work Pattern Monitoring Using Mouse Dynamics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IEEE Access (2024)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Detects fatigue using mouse clicks and movement patterns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SVM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Python, SciKit-learn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High accuracy in mouse-based behavior detection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Limited to mouse activity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86688"/>
                  </a:ext>
                </a:extLst>
              </a:tr>
              <a:tr h="854271">
                <a:tc>
                  <a:txBody>
                    <a:bodyPr/>
                    <a:lstStyle/>
                    <a:p>
                      <a:r>
                        <a:rPr lang="en-IN" sz="1100"/>
                        <a:t>2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AI-Based Productivity Detection in Remote Workers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Springer AI &amp; Society (2025)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Classifies productivity from typing, </a:t>
                      </a:r>
                      <a:r>
                        <a:rPr lang="en-US" sz="1200" dirty="0"/>
                        <a:t>session</a:t>
                      </a:r>
                      <a:r>
                        <a:rPr lang="en-US" sz="1100" dirty="0"/>
                        <a:t>, and app usage logs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Random Forest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Python, TensorFlow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Tracks multiple behavior metrics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High resource usage; privacy concerns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366588"/>
                  </a:ext>
                </a:extLst>
              </a:tr>
              <a:tr h="956783">
                <a:tc>
                  <a:txBody>
                    <a:bodyPr/>
                    <a:lstStyle/>
                    <a:p>
                      <a:r>
                        <a:rPr lang="en-IN" sz="1100"/>
                        <a:t>3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Detecting Micro-Breaks via Keystroke Patterns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Elsevier CHB (2024)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Uses typing rhythm to detect micro-breaks and attention lapses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KNN, K-Means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Pandas, PyCaret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Non-intrusive and keyboard-based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Ignores visual/context distractions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831502"/>
                  </a:ext>
                </a:extLst>
              </a:tr>
              <a:tr h="751758">
                <a:tc>
                  <a:txBody>
                    <a:bodyPr/>
                    <a:lstStyle/>
                    <a:p>
                      <a:r>
                        <a:rPr lang="en-IN" sz="1100"/>
                        <a:t>4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Clickstream Analysis for Employee Monitoring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ACM TOCHI (2025)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Analyzes browser clickstream for productivity patterns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Decision Trees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Streamlit, Flask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Scalable, easy dashboard integration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Raises ethical/monitoring concerns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3931"/>
                  </a:ext>
                </a:extLst>
              </a:tr>
              <a:tr h="956783">
                <a:tc>
                  <a:txBody>
                    <a:bodyPr/>
                    <a:lstStyle/>
                    <a:p>
                      <a:r>
                        <a:rPr lang="en-IN" sz="1100"/>
                        <a:t>5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Time-Series Classification of Productivity Patterns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IEEE Sensors Journal (2024)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Detects dips using time-series behavior across work hours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LSTM, CNN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PyTorch, NumPy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Accurate long-term trend detection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Needs large and consistent data</a:t>
                      </a:r>
                    </a:p>
                  </a:txBody>
                  <a:tcPr marL="30692" marR="30692" marT="15346" marB="153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9240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910015-206D-B92D-6727-36E35DCD8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78261"/>
              </p:ext>
            </p:extLst>
          </p:nvPr>
        </p:nvGraphicFramePr>
        <p:xfrm>
          <a:off x="412955" y="1563329"/>
          <a:ext cx="11228439" cy="4532671"/>
        </p:xfrm>
        <a:graphic>
          <a:graphicData uri="http://schemas.openxmlformats.org/drawingml/2006/table">
            <a:tbl>
              <a:tblPr/>
              <a:tblGrid>
                <a:gridCol w="11228439">
                  <a:extLst>
                    <a:ext uri="{9D8B030D-6E8A-4147-A177-3AD203B41FA5}">
                      <a16:colId xmlns:a16="http://schemas.microsoft.com/office/drawing/2014/main" val="3503560739"/>
                    </a:ext>
                  </a:extLst>
                </a:gridCol>
              </a:tblGrid>
              <a:tr h="453267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090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8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205E-5F08-6988-9079-06209BA0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356530-7E6F-8D02-5E00-81B46A708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1746147"/>
            <a:ext cx="691567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(for dashboard interface)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(Flask/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backend logic)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scripts for click/key logger (non-intrusive)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 / MongoDB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(for user log storage)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Scikit-learn, Pandas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(for detection of dips)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Seaborn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(activity graphs)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7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2A28-307E-F601-3435-468B8271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E9534B-42A9-7F41-EA82-CDE059C66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115479"/>
            <a:ext cx="6929718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Device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Mouse, keyboard, screen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Activity Logger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Logs click frequency, idle time, window switching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Analyzes data to detect productivity dips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logs and model outputs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insights, alerts, and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4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FEFD-8D0A-0752-472F-E8F1F734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8938-6C4E-386A-62F4-3C03752C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ClickWise</a:t>
            </a:r>
            <a:r>
              <a:rPr lang="en-US" sz="2400" dirty="0"/>
              <a:t> offers a lightweight, intelligent, and real-time solution for detecting productivity dips in digital environments.</a:t>
            </a:r>
          </a:p>
          <a:p>
            <a:r>
              <a:rPr lang="en-US" sz="2400" dirty="0"/>
              <a:t>It integrates behavioral tracking with machine learning to personalize alerts and productivity suggestions.</a:t>
            </a:r>
          </a:p>
          <a:p>
            <a:r>
              <a:rPr lang="en-US" sz="2400" dirty="0"/>
              <a:t>The system is scalable, customizable, and applicable in both educational and corporate settings.</a:t>
            </a:r>
          </a:p>
          <a:p>
            <a:r>
              <a:rPr lang="en-US" sz="2400" dirty="0"/>
              <a:t>Future work involves integrating eye tracking and sentiment analysis for deeper insights.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324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25</TotalTime>
  <Words>531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ClickWise: A Smart Tracker for Detecting Productivity Dips</vt:lpstr>
      <vt:lpstr>Abstract / Problem Statement</vt:lpstr>
      <vt:lpstr>Objective</vt:lpstr>
      <vt:lpstr>Domain Overview</vt:lpstr>
      <vt:lpstr>literature review</vt:lpstr>
      <vt:lpstr>Technology Stack</vt:lpstr>
      <vt:lpstr>System Architecture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Prithika Vaishnavi V U</dc:creator>
  <cp:lastModifiedBy>murshitha _m</cp:lastModifiedBy>
  <cp:revision>2</cp:revision>
  <dcterms:created xsi:type="dcterms:W3CDTF">2025-07-31T15:42:29Z</dcterms:created>
  <dcterms:modified xsi:type="dcterms:W3CDTF">2025-07-31T16:49:07Z</dcterms:modified>
</cp:coreProperties>
</file>