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sldIdLst>
    <p:sldId id="385" r:id="rId2"/>
    <p:sldId id="592" r:id="rId3"/>
    <p:sldId id="593" r:id="rId4"/>
    <p:sldId id="594" r:id="rId5"/>
    <p:sldId id="595" r:id="rId6"/>
    <p:sldId id="596" r:id="rId7"/>
    <p:sldId id="597" r:id="rId8"/>
    <p:sldId id="598" r:id="rId9"/>
    <p:sldId id="599" r:id="rId10"/>
    <p:sldId id="600" r:id="rId11"/>
    <p:sldId id="601" r:id="rId12"/>
    <p:sldId id="602" r:id="rId13"/>
    <p:sldId id="603" r:id="rId14"/>
    <p:sldId id="604" r:id="rId15"/>
    <p:sldId id="605" r:id="rId16"/>
    <p:sldId id="606" r:id="rId17"/>
    <p:sldId id="607" r:id="rId18"/>
    <p:sldId id="531" r:id="rId19"/>
    <p:sldId id="532" r:id="rId20"/>
    <p:sldId id="533" r:id="rId21"/>
    <p:sldId id="534" r:id="rId22"/>
    <p:sldId id="535" r:id="rId23"/>
    <p:sldId id="536" r:id="rId24"/>
    <p:sldId id="537"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553" r:id="rId40"/>
    <p:sldId id="554" r:id="rId41"/>
    <p:sldId id="555" r:id="rId42"/>
    <p:sldId id="610" r:id="rId43"/>
    <p:sldId id="611" r:id="rId44"/>
    <p:sldId id="557" r:id="rId45"/>
    <p:sldId id="559" r:id="rId46"/>
    <p:sldId id="612" r:id="rId47"/>
    <p:sldId id="562" r:id="rId48"/>
    <p:sldId id="563" r:id="rId49"/>
    <p:sldId id="564" r:id="rId50"/>
    <p:sldId id="565" r:id="rId51"/>
    <p:sldId id="566" r:id="rId52"/>
    <p:sldId id="567" r:id="rId53"/>
    <p:sldId id="568" r:id="rId54"/>
    <p:sldId id="569" r:id="rId55"/>
    <p:sldId id="570" r:id="rId56"/>
    <p:sldId id="571" r:id="rId57"/>
    <p:sldId id="572" r:id="rId58"/>
    <p:sldId id="573" r:id="rId59"/>
    <p:sldId id="574" r:id="rId60"/>
    <p:sldId id="575" r:id="rId61"/>
    <p:sldId id="576" r:id="rId62"/>
    <p:sldId id="577" r:id="rId63"/>
    <p:sldId id="578" r:id="rId64"/>
    <p:sldId id="579" r:id="rId65"/>
    <p:sldId id="584" r:id="rId66"/>
    <p:sldId id="585" r:id="rId67"/>
    <p:sldId id="586" r:id="rId68"/>
    <p:sldId id="587" r:id="rId69"/>
    <p:sldId id="588" r:id="rId70"/>
    <p:sldId id="589" r:id="rId71"/>
    <p:sldId id="59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A9857D-2E7B-4358-9AFF-6EF861354D0E}" type="datetimeFigureOut">
              <a:rPr lang="en-US" smtClean="0"/>
              <a:pPr/>
              <a:t>6/18/2023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0D1209-91EA-4A1F-99B2-F598346E74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637A54-BF75-43CF-B9A0-234F7919A979}" type="datetimeFigureOut">
              <a:rPr lang="en-IN" smtClean="0"/>
              <a:pPr/>
              <a:t>18-06-2023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9C75D2-8977-4D6D-8521-C87564BA890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37A54-BF75-43CF-B9A0-234F7919A979}" type="datetimeFigureOut">
              <a:rPr lang="en-IN" smtClean="0"/>
              <a:pPr/>
              <a:t>18-06-2023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C75D2-8977-4D6D-8521-C87564BA890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4025" y="246459"/>
            <a:ext cx="9639300" cy="1049337"/>
          </a:xfrm>
        </p:spPr>
        <p:txBody>
          <a:bodyPr>
            <a:normAutofit/>
          </a:bodyPr>
          <a:lstStyle/>
          <a:p>
            <a:pPr algn="l"/>
            <a:r>
              <a:rPr lang="en-IN" sz="48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R.M.D. Engineering College</a:t>
            </a:r>
          </a:p>
        </p:txBody>
      </p:sp>
      <p:sp>
        <p:nvSpPr>
          <p:cNvPr id="3" name="Subtitle 2"/>
          <p:cNvSpPr>
            <a:spLocks noGrp="1"/>
          </p:cNvSpPr>
          <p:nvPr>
            <p:ph type="subTitle" idx="1"/>
          </p:nvPr>
        </p:nvSpPr>
        <p:spPr>
          <a:xfrm>
            <a:off x="1447799" y="1811986"/>
            <a:ext cx="9319727" cy="3739728"/>
          </a:xfrm>
        </p:spPr>
        <p:txBody>
          <a:bodyPr>
            <a:noAutofit/>
          </a:bodyPr>
          <a:lstStyle/>
          <a:p>
            <a:pPr>
              <a:lnSpc>
                <a:spcPct val="150000"/>
              </a:lnSpc>
            </a:pPr>
            <a:r>
              <a:rPr lang="en-IN" sz="3200" b="1" spc="-5" dirty="0">
                <a:latin typeface="Tahoma" panose="020B0604030504040204"/>
                <a:cs typeface="Tahoma" panose="020B0604030504040204"/>
              </a:rPr>
              <a:t>22CS202</a:t>
            </a:r>
            <a:endParaRPr lang="en-IN" sz="3200" dirty="0">
              <a:latin typeface="Tahoma" panose="020B0604030504040204"/>
              <a:cs typeface="Tahoma" panose="020B0604030504040204"/>
            </a:endParaRPr>
          </a:p>
          <a:p>
            <a:pPr>
              <a:lnSpc>
                <a:spcPct val="150000"/>
              </a:lnSpc>
            </a:pPr>
            <a:r>
              <a:rPr lang="en-IN" sz="3200" b="1" dirty="0">
                <a:latin typeface="Tahoma" panose="020B0604030504040204" pitchFamily="34" charset="0"/>
                <a:ea typeface="Tahoma" panose="020B0604030504040204" pitchFamily="34" charset="0"/>
                <a:cs typeface="Tahoma" panose="020B0604030504040204" pitchFamily="34" charset="0"/>
              </a:rPr>
              <a:t>JAVA PROGRAMMING</a:t>
            </a:r>
          </a:p>
          <a:p>
            <a:pPr>
              <a:lnSpc>
                <a:spcPct val="150000"/>
              </a:lnSpc>
            </a:pPr>
            <a:r>
              <a:rPr lang="en-US" sz="3200" b="1" dirty="0">
                <a:latin typeface="Tahoma" panose="020B0604030504040204" pitchFamily="34" charset="0"/>
                <a:ea typeface="Tahoma" panose="020B0604030504040204" pitchFamily="34" charset="0"/>
                <a:cs typeface="Tahoma" panose="020B0604030504040204" pitchFamily="34" charset="0"/>
              </a:rPr>
              <a:t>UNIT </a:t>
            </a:r>
            <a:r>
              <a:rPr lang="en-US" sz="3200" b="1" dirty="0" smtClean="0">
                <a:latin typeface="Tahoma" panose="020B0604030504040204" pitchFamily="34" charset="0"/>
                <a:ea typeface="Tahoma" panose="020B0604030504040204" pitchFamily="34" charset="0"/>
                <a:cs typeface="Tahoma" panose="020B0604030504040204" pitchFamily="34" charset="0"/>
              </a:rPr>
              <a:t>V</a:t>
            </a:r>
            <a:endParaRPr lang="en-US" sz="3200" b="1"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Image result for rmd college logo"/>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750" y="113506"/>
            <a:ext cx="1315244" cy="1315244"/>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Image result for 27years rmk college logo"/>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0591800" y="141286"/>
            <a:ext cx="1085850" cy="135731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8195"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
        <p:nvSpPr>
          <p:cNvPr id="5" name="Rectangle 4"/>
          <p:cNvSpPr/>
          <p:nvPr/>
        </p:nvSpPr>
        <p:spPr>
          <a:xfrm>
            <a:off x="1524000" y="0"/>
            <a:ext cx="9144000" cy="279971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4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4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40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	</a:t>
            </a:r>
            <a:endParaRPr kumimoji="0" lang="en-US" sz="1600" b="1" i="0" u="none" strike="noStrike" kern="1200" cap="none" spc="0" normalizeH="0" baseline="0" noProof="0" dirty="0">
              <a:ln>
                <a:noFill/>
              </a:ln>
              <a:solidFill>
                <a:schemeClr val="tx2">
                  <a:lumMod val="60000"/>
                  <a:lumOff val="40000"/>
                </a:schemeClr>
              </a:solidFill>
              <a:effectLst/>
              <a:uLnTx/>
              <a:uFillTx/>
              <a:latin typeface="Times New Roman" panose="02020603050405020304" pitchFamily="18"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2"/>
              </a:solidFill>
              <a:effectLst/>
              <a:uLnTx/>
              <a:uFillTx/>
              <a:latin typeface="Times New Roman" panose="02020603050405020304" pitchFamily="18" charset="0"/>
              <a:ea typeface="+mn-ea"/>
              <a:cs typeface="+mn-cs"/>
            </a:endParaRPr>
          </a:p>
        </p:txBody>
      </p:sp>
      <p:sp>
        <p:nvSpPr>
          <p:cNvPr id="8197" name="Rectangle 5"/>
          <p:cNvSpPr/>
          <p:nvPr/>
        </p:nvSpPr>
        <p:spPr>
          <a:xfrm>
            <a:off x="1524000" y="2895600"/>
            <a:ext cx="9144000" cy="706755"/>
          </a:xfrm>
          <a:prstGeom prst="rect">
            <a:avLst/>
          </a:prstGeom>
          <a:noFill/>
          <a:ln w="9525">
            <a:noFill/>
          </a:ln>
        </p:spPr>
        <p:txBody>
          <a:bodyPr>
            <a:spAutoFit/>
          </a:bodyPr>
          <a:lstStyle/>
          <a:p>
            <a:r>
              <a:rPr sz="4000" b="1" dirty="0">
                <a:solidFill>
                  <a:srgbClr val="FF0000"/>
                </a:solidFill>
                <a:latin typeface="Times New Roman" panose="02020603050405020304" pitchFamily="18" charset="0"/>
              </a:rPr>
              <a:t>components and specification of JDBC: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9219"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
        <p:nvSpPr>
          <p:cNvPr id="9220" name="TextBox 7"/>
          <p:cNvSpPr txBox="1"/>
          <p:nvPr/>
        </p:nvSpPr>
        <p:spPr>
          <a:xfrm>
            <a:off x="1524000" y="0"/>
            <a:ext cx="9144000" cy="6985635"/>
          </a:xfrm>
          <a:prstGeom prst="rect">
            <a:avLst/>
          </a:prstGeom>
          <a:noFill/>
          <a:ln w="9525">
            <a:noFill/>
          </a:ln>
        </p:spPr>
        <p:txBody>
          <a:bodyPr>
            <a:spAutoFit/>
          </a:bodyPr>
          <a:lstStyle/>
          <a:p>
            <a:r>
              <a:rPr sz="3200" b="1" dirty="0">
                <a:solidFill>
                  <a:srgbClr val="FF0000"/>
                </a:solidFill>
                <a:latin typeface="Times New Roman" panose="02020603050405020304" pitchFamily="18" charset="0"/>
              </a:rPr>
              <a:t>Components of JDBC:</a:t>
            </a:r>
          </a:p>
          <a:p>
            <a:r>
              <a:rPr sz="3200" dirty="0">
                <a:solidFill>
                  <a:schemeClr val="accent1"/>
                </a:solidFill>
                <a:latin typeface="Times New Roman" panose="02020603050405020304" pitchFamily="18" charset="0"/>
              </a:rPr>
              <a:t>	</a:t>
            </a:r>
          </a:p>
          <a:p>
            <a:r>
              <a:rPr sz="3200" dirty="0">
                <a:solidFill>
                  <a:schemeClr val="accent1"/>
                </a:solidFill>
                <a:latin typeface="Times New Roman" panose="02020603050405020304" pitchFamily="18" charset="0"/>
              </a:rPr>
              <a:t>	</a:t>
            </a:r>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latin typeface="Times New Roman" panose="02020603050405020304" pitchFamily="18" charset="0"/>
              </a:rPr>
              <a:t> </a:t>
            </a:r>
            <a:r>
              <a:rPr sz="3200" dirty="0">
                <a:solidFill>
                  <a:schemeClr val="tx2"/>
                </a:solidFill>
                <a:latin typeface="Times New Roman" panose="02020603050405020304" pitchFamily="18" charset="0"/>
              </a:rPr>
              <a:t>has four main components as under and with the help of these components java application can connect with database.</a:t>
            </a:r>
          </a:p>
          <a:p>
            <a:r>
              <a:rPr sz="3200" dirty="0">
                <a:latin typeface="Times New Roman" panose="02020603050405020304" pitchFamily="18" charset="0"/>
              </a:rPr>
              <a:t>	</a:t>
            </a:r>
            <a:r>
              <a:rPr sz="3200" dirty="0">
                <a:solidFill>
                  <a:schemeClr val="tx2"/>
                </a:solidFill>
                <a:latin typeface="Times New Roman" panose="02020603050405020304" pitchFamily="18" charset="0"/>
              </a:rPr>
              <a:t>The</a:t>
            </a:r>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b="1" dirty="0">
                <a:latin typeface="Times New Roman" panose="02020603050405020304" pitchFamily="18" charset="0"/>
              </a:rPr>
              <a:t> </a:t>
            </a:r>
            <a:r>
              <a:rPr sz="3200" b="1" dirty="0">
                <a:solidFill>
                  <a:srgbClr val="FF0000"/>
                </a:solidFill>
                <a:latin typeface="Times New Roman" panose="02020603050405020304" pitchFamily="18" charset="0"/>
              </a:rPr>
              <a:t>API</a:t>
            </a:r>
            <a:r>
              <a:rPr sz="3200" b="1" dirty="0">
                <a:latin typeface="Times New Roman" panose="02020603050405020304" pitchFamily="18" charset="0"/>
              </a:rPr>
              <a:t> </a:t>
            </a:r>
            <a:r>
              <a:rPr sz="3200" dirty="0">
                <a:solidFill>
                  <a:schemeClr val="tx2"/>
                </a:solidFill>
                <a:latin typeface="Times New Roman" panose="02020603050405020304" pitchFamily="18" charset="0"/>
              </a:rPr>
              <a:t>- it provides various methods and interfaces for easy communication with database.</a:t>
            </a:r>
            <a:endParaRPr sz="1600" dirty="0">
              <a:solidFill>
                <a:schemeClr val="tx2"/>
              </a:solidFill>
              <a:latin typeface="Times New Roman" panose="02020603050405020304" pitchFamily="18" charset="0"/>
            </a:endParaRPr>
          </a:p>
          <a:p>
            <a:r>
              <a:rPr sz="1600" dirty="0">
                <a:latin typeface="Times New Roman" panose="02020603050405020304" pitchFamily="18" charset="0"/>
              </a:rPr>
              <a:t>	</a:t>
            </a:r>
            <a:r>
              <a:rPr sz="3200" dirty="0">
                <a:latin typeface="Times New Roman" panose="02020603050405020304" pitchFamily="18" charset="0"/>
              </a:rPr>
              <a:t>The </a:t>
            </a:r>
            <a:r>
              <a:rPr sz="3200" b="1" dirty="0">
                <a:solidFill>
                  <a:srgbClr val="FF0000"/>
                </a:solidFill>
                <a:latin typeface="Times New Roman" panose="02020603050405020304" pitchFamily="18" charset="0"/>
              </a:rPr>
              <a:t>JDBC</a:t>
            </a:r>
            <a:r>
              <a:rPr sz="3200" dirty="0">
                <a:latin typeface="Times New Roman" panose="02020603050405020304" pitchFamily="18" charset="0"/>
              </a:rPr>
              <a:t> </a:t>
            </a:r>
            <a:r>
              <a:rPr sz="3200" dirty="0">
                <a:solidFill>
                  <a:srgbClr val="9900FF"/>
                </a:solidFill>
                <a:latin typeface="Times New Roman" panose="02020603050405020304" pitchFamily="18" charset="0"/>
              </a:rPr>
              <a:t>DriverManager</a:t>
            </a:r>
            <a:r>
              <a:rPr sz="3200" dirty="0">
                <a:latin typeface="Times New Roman" panose="02020603050405020304" pitchFamily="18" charset="0"/>
              </a:rPr>
              <a:t> - </a:t>
            </a:r>
            <a:r>
              <a:rPr sz="3200" dirty="0">
                <a:solidFill>
                  <a:schemeClr val="tx2"/>
                </a:solidFill>
                <a:latin typeface="Times New Roman" panose="02020603050405020304" pitchFamily="18" charset="0"/>
              </a:rPr>
              <a:t>it loads database specific drivers in an application to establish connection with database.</a:t>
            </a:r>
          </a:p>
          <a:p>
            <a:r>
              <a:rPr sz="3200" dirty="0">
                <a:latin typeface="Times New Roman" panose="02020603050405020304" pitchFamily="18" charset="0"/>
              </a:rPr>
              <a:t>	</a:t>
            </a:r>
            <a:r>
              <a:rPr sz="3200" dirty="0">
                <a:solidFill>
                  <a:schemeClr val="tx2"/>
                </a:solidFill>
                <a:latin typeface="Times New Roman" panose="02020603050405020304" pitchFamily="18" charset="0"/>
              </a:rPr>
              <a:t>The</a:t>
            </a:r>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latin typeface="Times New Roman" panose="02020603050405020304" pitchFamily="18" charset="0"/>
              </a:rPr>
              <a:t> </a:t>
            </a:r>
            <a:r>
              <a:rPr sz="3200" dirty="0">
                <a:solidFill>
                  <a:schemeClr val="tx2"/>
                </a:solidFill>
                <a:latin typeface="Times New Roman" panose="02020603050405020304" pitchFamily="18" charset="0"/>
              </a:rPr>
              <a:t>test suite - it will be used to test an operation being performed by </a:t>
            </a:r>
            <a:r>
              <a:rPr sz="3200" b="1" dirty="0">
                <a:solidFill>
                  <a:srgbClr val="FF0000"/>
                </a:solidFill>
                <a:latin typeface="Times New Roman" panose="02020603050405020304" pitchFamily="18" charset="0"/>
              </a:rPr>
              <a:t>JDBC</a:t>
            </a:r>
            <a:r>
              <a:rPr sz="3200" dirty="0">
                <a:latin typeface="Times New Roman" panose="02020603050405020304" pitchFamily="18" charset="0"/>
              </a:rPr>
              <a:t> </a:t>
            </a:r>
            <a:r>
              <a:rPr sz="3200" dirty="0">
                <a:solidFill>
                  <a:schemeClr val="tx2"/>
                </a:solidFill>
                <a:latin typeface="Times New Roman" panose="02020603050405020304" pitchFamily="18" charset="0"/>
              </a:rPr>
              <a:t>drivers</a:t>
            </a:r>
            <a:r>
              <a:rPr sz="3200" dirty="0">
                <a:latin typeface="Times New Roman" panose="02020603050405020304" pitchFamily="18" charset="0"/>
              </a:rPr>
              <a:t>.</a:t>
            </a:r>
          </a:p>
          <a:p>
            <a:r>
              <a:rPr sz="3200" dirty="0">
                <a:latin typeface="Times New Roman" panose="02020603050405020304" pitchFamily="18" charset="0"/>
              </a:rPr>
              <a:t>	</a:t>
            </a:r>
            <a:r>
              <a:rPr sz="3200" dirty="0">
                <a:solidFill>
                  <a:schemeClr val="tx2"/>
                </a:solidFill>
                <a:latin typeface="Times New Roman" panose="02020603050405020304" pitchFamily="18" charset="0"/>
              </a:rPr>
              <a:t>The</a:t>
            </a:r>
            <a:r>
              <a:rPr sz="3200" dirty="0">
                <a:latin typeface="Times New Roman" panose="02020603050405020304" pitchFamily="18" charset="0"/>
              </a:rPr>
              <a:t> </a:t>
            </a:r>
            <a:r>
              <a:rPr sz="3200" b="1" dirty="0">
                <a:solidFill>
                  <a:srgbClr val="FF0000"/>
                </a:solidFill>
                <a:latin typeface="Times New Roman" panose="02020603050405020304" pitchFamily="18" charset="0"/>
              </a:rPr>
              <a:t>JDBC-ODBC</a:t>
            </a:r>
            <a:r>
              <a:rPr sz="3200" dirty="0">
                <a:latin typeface="Times New Roman" panose="02020603050405020304" pitchFamily="18" charset="0"/>
              </a:rPr>
              <a:t> </a:t>
            </a:r>
            <a:r>
              <a:rPr sz="3200" dirty="0">
                <a:solidFill>
                  <a:schemeClr val="tx2"/>
                </a:solidFill>
                <a:latin typeface="Times New Roman" panose="02020603050405020304" pitchFamily="18" charset="0"/>
              </a:rPr>
              <a:t>bridge - it connects database drivers to the database.</a:t>
            </a:r>
            <a:endParaRPr sz="3200" b="1" dirty="0">
              <a:solidFill>
                <a:schemeClr val="tx2"/>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0243"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
        <p:nvSpPr>
          <p:cNvPr id="10244" name="Rectangle 6"/>
          <p:cNvSpPr/>
          <p:nvPr/>
        </p:nvSpPr>
        <p:spPr>
          <a:xfrm>
            <a:off x="1524000" y="0"/>
            <a:ext cx="9144000" cy="6985635"/>
          </a:xfrm>
          <a:prstGeom prst="rect">
            <a:avLst/>
          </a:prstGeom>
          <a:noFill/>
          <a:ln w="9525">
            <a:noFill/>
          </a:ln>
        </p:spPr>
        <p:txBody>
          <a:bodyPr>
            <a:spAutoFit/>
          </a:bodyPr>
          <a:lstStyle/>
          <a:p>
            <a:r>
              <a:rPr dirty="0">
                <a:solidFill>
                  <a:srgbClr val="FF0000"/>
                </a:solidFill>
                <a:latin typeface="Times New Roman" panose="02020603050405020304" pitchFamily="18" charset="0"/>
              </a:rPr>
              <a:t>	</a:t>
            </a:r>
            <a:r>
              <a:rPr sz="3200" b="1" dirty="0">
                <a:solidFill>
                  <a:srgbClr val="FF0000"/>
                </a:solidFill>
                <a:latin typeface="Times New Roman" panose="02020603050405020304" pitchFamily="18" charset="0"/>
              </a:rPr>
              <a:t> JDBC Specification:</a:t>
            </a:r>
          </a:p>
          <a:p>
            <a:endParaRPr sz="3200" dirty="0">
              <a:solidFill>
                <a:schemeClr val="accent1"/>
              </a:solidFill>
              <a:latin typeface="Times New Roman" panose="02020603050405020304" pitchFamily="18" charset="0"/>
            </a:endParaRPr>
          </a:p>
          <a:p>
            <a:r>
              <a:rPr sz="3200" b="1" dirty="0">
                <a:solidFill>
                  <a:schemeClr val="accent1"/>
                </a:solidFill>
                <a:latin typeface="Times New Roman" panose="02020603050405020304" pitchFamily="18" charset="0"/>
              </a:rPr>
              <a:t>	</a:t>
            </a:r>
            <a:r>
              <a:rPr sz="3200" dirty="0">
                <a:latin typeface="Times New Roman" panose="02020603050405020304" pitchFamily="18" charset="0"/>
              </a:rPr>
              <a:t> </a:t>
            </a:r>
            <a:r>
              <a:rPr sz="3200" dirty="0">
                <a:solidFill>
                  <a:srgbClr val="9900FF"/>
                </a:solidFill>
                <a:latin typeface="Times New Roman" panose="02020603050405020304" pitchFamily="18" charset="0"/>
              </a:rPr>
              <a:t>Different version of JDBC has different specification as under. </a:t>
            </a:r>
          </a:p>
          <a:p>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solidFill>
                  <a:schemeClr val="tx2"/>
                </a:solidFill>
                <a:latin typeface="Times New Roman" panose="02020603050405020304" pitchFamily="18" charset="0"/>
              </a:rPr>
              <a:t> </a:t>
            </a:r>
            <a:r>
              <a:rPr sz="3200" b="1" dirty="0">
                <a:latin typeface="Times New Roman" panose="02020603050405020304" pitchFamily="18" charset="0"/>
              </a:rPr>
              <a:t>1.0</a:t>
            </a:r>
            <a:r>
              <a:rPr sz="3200" dirty="0">
                <a:solidFill>
                  <a:schemeClr val="tx2"/>
                </a:solidFill>
                <a:latin typeface="Times New Roman" panose="02020603050405020304" pitchFamily="18" charset="0"/>
              </a:rPr>
              <a:t> </a:t>
            </a:r>
            <a:r>
              <a:rPr sz="3200" b="1" dirty="0">
                <a:latin typeface="Times New Roman" panose="02020603050405020304" pitchFamily="18" charset="0"/>
              </a:rPr>
              <a:t>-</a:t>
            </a:r>
            <a:r>
              <a:rPr sz="3200" dirty="0">
                <a:solidFill>
                  <a:schemeClr val="tx2"/>
                </a:solidFill>
                <a:latin typeface="Times New Roman" panose="02020603050405020304" pitchFamily="18" charset="0"/>
              </a:rPr>
              <a:t> it provides basic functionality of JDBC.</a:t>
            </a:r>
          </a:p>
          <a:p>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solidFill>
                  <a:schemeClr val="tx2"/>
                </a:solidFill>
                <a:latin typeface="Times New Roman" panose="02020603050405020304" pitchFamily="18" charset="0"/>
              </a:rPr>
              <a:t> </a:t>
            </a:r>
            <a:r>
              <a:rPr sz="3200" b="1" dirty="0">
                <a:latin typeface="Times New Roman" panose="02020603050405020304" pitchFamily="18" charset="0"/>
              </a:rPr>
              <a:t>2.0</a:t>
            </a:r>
            <a:r>
              <a:rPr sz="3200" dirty="0">
                <a:solidFill>
                  <a:schemeClr val="tx2"/>
                </a:solidFill>
                <a:latin typeface="Times New Roman" panose="02020603050405020304" pitchFamily="18" charset="0"/>
              </a:rPr>
              <a:t> </a:t>
            </a:r>
            <a:r>
              <a:rPr sz="3200" b="1" dirty="0">
                <a:latin typeface="Times New Roman" panose="02020603050405020304" pitchFamily="18" charset="0"/>
              </a:rPr>
              <a:t>-</a:t>
            </a:r>
            <a:r>
              <a:rPr sz="3200" dirty="0">
                <a:solidFill>
                  <a:schemeClr val="tx2"/>
                </a:solidFill>
                <a:latin typeface="Times New Roman" panose="02020603050405020304" pitchFamily="18" charset="0"/>
              </a:rPr>
              <a:t> it provides JDBC API(JDBC 2.0 Core API and JDBC 2.0 Optional Package API).</a:t>
            </a:r>
          </a:p>
          <a:p>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solidFill>
                  <a:schemeClr val="tx2"/>
                </a:solidFill>
                <a:latin typeface="Times New Roman" panose="02020603050405020304" pitchFamily="18" charset="0"/>
              </a:rPr>
              <a:t> </a:t>
            </a:r>
            <a:r>
              <a:rPr sz="3200" b="1" dirty="0">
                <a:latin typeface="Times New Roman" panose="02020603050405020304" pitchFamily="18" charset="0"/>
              </a:rPr>
              <a:t>3.0 - </a:t>
            </a:r>
            <a:r>
              <a:rPr sz="3200" dirty="0">
                <a:solidFill>
                  <a:schemeClr val="tx2"/>
                </a:solidFill>
                <a:latin typeface="Times New Roman" panose="02020603050405020304" pitchFamily="18" charset="0"/>
              </a:rPr>
              <a:t>it provides classes and interfaces in two packages(java.sql and javax.sql).</a:t>
            </a:r>
          </a:p>
          <a:p>
            <a:r>
              <a:rPr sz="3200" dirty="0">
                <a:latin typeface="Times New Roman" panose="02020603050405020304" pitchFamily="18" charset="0"/>
              </a:rPr>
              <a:t>	</a:t>
            </a:r>
            <a:r>
              <a:rPr sz="3200" b="1" dirty="0">
                <a:solidFill>
                  <a:srgbClr val="FF0000"/>
                </a:solidFill>
                <a:latin typeface="Times New Roman" panose="02020603050405020304" pitchFamily="18" charset="0"/>
              </a:rPr>
              <a:t>JDBC</a:t>
            </a:r>
            <a:r>
              <a:rPr sz="3200" dirty="0">
                <a:solidFill>
                  <a:schemeClr val="tx2"/>
                </a:solidFill>
                <a:latin typeface="Times New Roman" panose="02020603050405020304" pitchFamily="18" charset="0"/>
              </a:rPr>
              <a:t> </a:t>
            </a:r>
            <a:r>
              <a:rPr sz="3200" b="1" dirty="0">
                <a:latin typeface="Times New Roman" panose="02020603050405020304" pitchFamily="18" charset="0"/>
              </a:rPr>
              <a:t>4.0 - </a:t>
            </a:r>
            <a:r>
              <a:rPr sz="3200" dirty="0">
                <a:solidFill>
                  <a:schemeClr val="tx2"/>
                </a:solidFill>
                <a:latin typeface="Times New Roman" panose="02020603050405020304" pitchFamily="18" charset="0"/>
              </a:rPr>
              <a:t>it provides so many extra features like Auto loading of the driver interface. </a:t>
            </a:r>
          </a:p>
          <a:p>
            <a:r>
              <a:rPr sz="3200" dirty="0">
                <a:latin typeface="Times New Roman" panose="02020603050405020304" pitchFamily="18" charset="0"/>
              </a:rPr>
              <a:t>	</a:t>
            </a:r>
            <a:r>
              <a:rPr sz="3200" dirty="0">
                <a:solidFill>
                  <a:srgbClr val="9933FF"/>
                </a:solidFill>
                <a:latin typeface="Times New Roman" panose="02020603050405020304" pitchFamily="18" charset="0"/>
              </a:rPr>
              <a:t>Connection management.</a:t>
            </a:r>
          </a:p>
          <a:p>
            <a:r>
              <a:rPr sz="3200" dirty="0">
                <a:latin typeface="Times New Roman" panose="02020603050405020304" pitchFamily="18" charset="0"/>
              </a:rPr>
              <a:t>	</a:t>
            </a:r>
            <a:r>
              <a:rPr sz="3200" b="1" dirty="0">
                <a:solidFill>
                  <a:srgbClr val="FF0000"/>
                </a:solidFill>
                <a:latin typeface="Times New Roman" panose="02020603050405020304" pitchFamily="18" charset="0"/>
              </a:rPr>
              <a:t>ROWID</a:t>
            </a:r>
            <a:r>
              <a:rPr sz="3200" dirty="0">
                <a:solidFill>
                  <a:srgbClr val="9933FF"/>
                </a:solidFill>
                <a:latin typeface="Times New Roman" panose="02020603050405020304" pitchFamily="18" charset="0"/>
              </a:rPr>
              <a:t> data type support.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p:nvPr/>
        </p:nvSpPr>
        <p:spPr>
          <a:xfrm>
            <a:off x="1524000" y="381000"/>
            <a:ext cx="9144000" cy="1568450"/>
          </a:xfrm>
          <a:prstGeom prst="rect">
            <a:avLst/>
          </a:prstGeom>
          <a:noFill/>
          <a:ln w="9525">
            <a:noFill/>
          </a:ln>
        </p:spPr>
        <p:txBody>
          <a:bodyPr>
            <a:spAutoFit/>
          </a:bodyPr>
          <a:lstStyle/>
          <a:p>
            <a:r>
              <a:rPr sz="3200" dirty="0">
                <a:latin typeface="Times New Roman" panose="02020603050405020304" pitchFamily="18" charset="0"/>
              </a:rPr>
              <a:t>	</a:t>
            </a:r>
            <a:r>
              <a:rPr sz="3200" dirty="0">
                <a:solidFill>
                  <a:srgbClr val="9933FF"/>
                </a:solidFill>
                <a:latin typeface="Times New Roman" panose="02020603050405020304" pitchFamily="18" charset="0"/>
              </a:rPr>
              <a:t>Enhanced support for large object like </a:t>
            </a:r>
            <a:r>
              <a:rPr sz="3200" b="1" dirty="0">
                <a:latin typeface="Times New Roman" panose="02020603050405020304" pitchFamily="18" charset="0"/>
              </a:rPr>
              <a:t>BLOB</a:t>
            </a:r>
            <a:r>
              <a:rPr sz="3200" dirty="0">
                <a:solidFill>
                  <a:srgbClr val="9933FF"/>
                </a:solidFill>
                <a:latin typeface="Times New Roman" panose="02020603050405020304" pitchFamily="18" charset="0"/>
              </a:rPr>
              <a:t>(</a:t>
            </a:r>
            <a:r>
              <a:rPr sz="3200" dirty="0">
                <a:solidFill>
                  <a:schemeClr val="tx2"/>
                </a:solidFill>
                <a:latin typeface="Times New Roman" panose="02020603050405020304" pitchFamily="18" charset="0"/>
              </a:rPr>
              <a:t>Binary Large Object</a:t>
            </a:r>
            <a:r>
              <a:rPr sz="3200" dirty="0">
                <a:solidFill>
                  <a:srgbClr val="9933FF"/>
                </a:solidFill>
                <a:latin typeface="Times New Roman" panose="02020603050405020304" pitchFamily="18" charset="0"/>
              </a:rPr>
              <a:t>) and</a:t>
            </a:r>
            <a:r>
              <a:rPr sz="3200" b="1" dirty="0">
                <a:latin typeface="Times New Roman" panose="02020603050405020304" pitchFamily="18" charset="0"/>
              </a:rPr>
              <a:t> CLOB(</a:t>
            </a:r>
            <a:r>
              <a:rPr sz="3200" b="1" dirty="0">
                <a:solidFill>
                  <a:schemeClr val="tx2"/>
                </a:solidFill>
                <a:latin typeface="Times New Roman" panose="02020603050405020304" pitchFamily="18" charset="0"/>
              </a:rPr>
              <a:t>Character</a:t>
            </a:r>
            <a:r>
              <a:rPr sz="3200" b="1" dirty="0">
                <a:latin typeface="Times New Roman" panose="02020603050405020304" pitchFamily="18" charset="0"/>
              </a:rPr>
              <a:t> </a:t>
            </a:r>
            <a:r>
              <a:rPr sz="3200" dirty="0">
                <a:solidFill>
                  <a:schemeClr val="tx2"/>
                </a:solidFill>
                <a:latin typeface="Times New Roman" panose="02020603050405020304" pitchFamily="18" charset="0"/>
              </a:rPr>
              <a:t>Large Object</a:t>
            </a:r>
            <a:r>
              <a:rPr sz="3200" dirty="0">
                <a:solidFill>
                  <a:srgbClr val="9933FF"/>
                </a:solidFill>
                <a:latin typeface="Times New Roman" panose="02020603050405020304" pitchFamily="18" charset="0"/>
              </a:rPr>
              <a:t>).</a:t>
            </a:r>
            <a:r>
              <a:rPr sz="3200" dirty="0">
                <a:latin typeface="Times New Roman" panose="02020603050405020304" pitchFamily="18" charset="0"/>
              </a:rPr>
              <a:t> </a:t>
            </a:r>
            <a:endParaRPr sz="3200" dirty="0">
              <a:solidFill>
                <a:schemeClr val="accent1"/>
              </a:solidFill>
              <a:latin typeface="Times New Roman" panose="02020603050405020304" pitchFamily="18" charset="0"/>
            </a:endParaRPr>
          </a:p>
        </p:txBody>
      </p:sp>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1268"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2291"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
        <p:nvSpPr>
          <p:cNvPr id="12292" name="Rectangle 2"/>
          <p:cNvSpPr/>
          <p:nvPr/>
        </p:nvSpPr>
        <p:spPr>
          <a:xfrm>
            <a:off x="1524000" y="0"/>
            <a:ext cx="9144000" cy="6616065"/>
          </a:xfrm>
          <a:prstGeom prst="rect">
            <a:avLst/>
          </a:prstGeom>
          <a:noFill/>
          <a:ln w="9525">
            <a:noFill/>
          </a:ln>
        </p:spPr>
        <p:txBody>
          <a:bodyPr>
            <a:spAutoFit/>
          </a:bodyPr>
          <a:lstStyle/>
          <a:p>
            <a:r>
              <a:rPr sz="4000" b="1" dirty="0">
                <a:solidFill>
                  <a:srgbClr val="FF0000"/>
                </a:solidFill>
                <a:latin typeface="Times New Roman" panose="02020603050405020304" pitchFamily="18" charset="0"/>
              </a:rPr>
              <a:t>JDBC Architecture:</a:t>
            </a:r>
            <a:endParaRPr sz="3200" dirty="0">
              <a:solidFill>
                <a:srgbClr val="FF0000"/>
              </a:solidFill>
              <a:latin typeface="Times New Roman" panose="02020603050405020304" pitchFamily="18" charset="0"/>
            </a:endParaRPr>
          </a:p>
          <a:p>
            <a:r>
              <a:rPr sz="3200" dirty="0">
                <a:latin typeface="Times New Roman" panose="02020603050405020304" pitchFamily="18" charset="0"/>
              </a:rPr>
              <a:t>	</a:t>
            </a:r>
            <a:r>
              <a:rPr sz="3200" dirty="0">
                <a:solidFill>
                  <a:schemeClr val="tx2"/>
                </a:solidFill>
                <a:latin typeface="Times New Roman" panose="02020603050405020304" pitchFamily="18" charset="0"/>
              </a:rPr>
              <a:t>As we all know now that driver is required to communicate with database.</a:t>
            </a:r>
          </a:p>
          <a:p>
            <a:r>
              <a:rPr sz="3200" dirty="0">
                <a:latin typeface="Times New Roman" panose="02020603050405020304" pitchFamily="18" charset="0"/>
              </a:rPr>
              <a:t>	</a:t>
            </a:r>
            <a:r>
              <a:rPr sz="3200" dirty="0">
                <a:solidFill>
                  <a:schemeClr val="tx2"/>
                </a:solidFill>
                <a:latin typeface="Times New Roman" panose="02020603050405020304" pitchFamily="18" charset="0"/>
              </a:rPr>
              <a:t>JDBC API provides classes and interfaces to handle request made by user and response made by database.</a:t>
            </a:r>
          </a:p>
          <a:p>
            <a:r>
              <a:rPr sz="3200" b="1" dirty="0">
                <a:latin typeface="Times New Roman" panose="02020603050405020304" pitchFamily="18" charset="0"/>
              </a:rPr>
              <a:t>Some of the important JDBC API are as under.</a:t>
            </a:r>
          </a:p>
          <a:p>
            <a:endParaRPr sz="3200" dirty="0">
              <a:latin typeface="Times New Roman" panose="02020603050405020304" pitchFamily="18" charset="0"/>
            </a:endParaRPr>
          </a:p>
          <a:p>
            <a:r>
              <a:rPr sz="3200" dirty="0">
                <a:solidFill>
                  <a:srgbClr val="FF0000"/>
                </a:solidFill>
                <a:latin typeface="Times New Roman" panose="02020603050405020304" pitchFamily="18" charset="0"/>
              </a:rPr>
              <a:t>DriverManager</a:t>
            </a:r>
            <a:r>
              <a:rPr sz="3200" dirty="0">
                <a:latin typeface="Times New Roman" panose="02020603050405020304" pitchFamily="18" charset="0"/>
              </a:rPr>
              <a:t>				</a:t>
            </a:r>
            <a:r>
              <a:rPr sz="3200" dirty="0">
                <a:solidFill>
                  <a:srgbClr val="9900FF"/>
                </a:solidFill>
                <a:latin typeface="Times New Roman" panose="02020603050405020304" pitchFamily="18" charset="0"/>
              </a:rPr>
              <a:t>Driver</a:t>
            </a:r>
          </a:p>
          <a:p>
            <a:r>
              <a:rPr sz="3200" dirty="0">
                <a:solidFill>
                  <a:srgbClr val="9900FF"/>
                </a:solidFill>
                <a:latin typeface="Times New Roman" panose="02020603050405020304" pitchFamily="18" charset="0"/>
              </a:rPr>
              <a:t>Connection</a:t>
            </a:r>
            <a:r>
              <a:rPr sz="3200" dirty="0">
                <a:latin typeface="Times New Roman" panose="02020603050405020304" pitchFamily="18" charset="0"/>
              </a:rPr>
              <a:t>				</a:t>
            </a:r>
            <a:r>
              <a:rPr sz="3200" dirty="0">
                <a:solidFill>
                  <a:srgbClr val="FF0000"/>
                </a:solidFill>
                <a:latin typeface="Times New Roman" panose="02020603050405020304" pitchFamily="18" charset="0"/>
              </a:rPr>
              <a:t>Statement</a:t>
            </a:r>
          </a:p>
          <a:p>
            <a:r>
              <a:rPr sz="3200" dirty="0">
                <a:solidFill>
                  <a:srgbClr val="FF0000"/>
                </a:solidFill>
                <a:latin typeface="Times New Roman" panose="02020603050405020304" pitchFamily="18" charset="0"/>
              </a:rPr>
              <a:t>PreparedStatement</a:t>
            </a:r>
            <a:r>
              <a:rPr sz="3200" dirty="0">
                <a:latin typeface="Times New Roman" panose="02020603050405020304" pitchFamily="18" charset="0"/>
              </a:rPr>
              <a:t>		 	</a:t>
            </a:r>
            <a:r>
              <a:rPr sz="3200" dirty="0">
                <a:solidFill>
                  <a:srgbClr val="9900FF"/>
                </a:solidFill>
                <a:latin typeface="Times New Roman" panose="02020603050405020304" pitchFamily="18" charset="0"/>
              </a:rPr>
              <a:t>CallableStatement</a:t>
            </a:r>
          </a:p>
          <a:p>
            <a:r>
              <a:rPr sz="3200" dirty="0">
                <a:solidFill>
                  <a:srgbClr val="9900FF"/>
                </a:solidFill>
                <a:latin typeface="Times New Roman" panose="02020603050405020304" pitchFamily="18" charset="0"/>
              </a:rPr>
              <a:t>ResultSet</a:t>
            </a:r>
            <a:r>
              <a:rPr sz="3200" dirty="0">
                <a:latin typeface="Times New Roman" panose="02020603050405020304" pitchFamily="18" charset="0"/>
              </a:rPr>
              <a:t>					</a:t>
            </a:r>
            <a:r>
              <a:rPr sz="3200" dirty="0">
                <a:solidFill>
                  <a:srgbClr val="FF0000"/>
                </a:solidFill>
                <a:latin typeface="Times New Roman" panose="02020603050405020304" pitchFamily="18" charset="0"/>
              </a:rPr>
              <a:t>DatabaseMetaData</a:t>
            </a:r>
          </a:p>
          <a:p>
            <a:r>
              <a:rPr sz="3200" dirty="0">
                <a:solidFill>
                  <a:srgbClr val="FF0000"/>
                </a:solidFill>
                <a:latin typeface="Times New Roman" panose="02020603050405020304" pitchFamily="18" charset="0"/>
              </a:rPr>
              <a:t>ResultSetMetaData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4" descr="jdbc_architecture.png"/>
          <p:cNvPicPr>
            <a:picLocks noChangeAspect="1"/>
          </p:cNvPicPr>
          <p:nvPr/>
        </p:nvPicPr>
        <p:blipFill>
          <a:blip r:embed="rId2"/>
          <a:stretch>
            <a:fillRect/>
          </a:stretch>
        </p:blipFill>
        <p:spPr>
          <a:xfrm>
            <a:off x="1524000" y="2057400"/>
            <a:ext cx="7467600" cy="4800600"/>
          </a:xfrm>
          <a:prstGeom prst="rect">
            <a:avLst/>
          </a:prstGeom>
          <a:noFill/>
          <a:ln w="9525">
            <a:noFill/>
          </a:ln>
        </p:spPr>
      </p:pic>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3316" name="Picture 4" descr="logojava.jpg"/>
          <p:cNvPicPr>
            <a:picLocks noChangeAspect="1"/>
          </p:cNvPicPr>
          <p:nvPr/>
        </p:nvPicPr>
        <p:blipFill>
          <a:blip r:embed="rId3"/>
          <a:stretch>
            <a:fillRect/>
          </a:stretch>
        </p:blipFill>
        <p:spPr>
          <a:xfrm>
            <a:off x="8305800" y="6388100"/>
            <a:ext cx="555625" cy="469900"/>
          </a:xfrm>
          <a:prstGeom prst="rect">
            <a:avLst/>
          </a:prstGeom>
          <a:noFill/>
          <a:ln w="9525">
            <a:noFill/>
          </a:ln>
        </p:spPr>
      </p:pic>
      <p:sp>
        <p:nvSpPr>
          <p:cNvPr id="13317" name="Rectangle 4"/>
          <p:cNvSpPr/>
          <p:nvPr/>
        </p:nvSpPr>
        <p:spPr>
          <a:xfrm>
            <a:off x="1524000" y="0"/>
            <a:ext cx="9144000" cy="2553335"/>
          </a:xfrm>
          <a:prstGeom prst="rect">
            <a:avLst/>
          </a:prstGeom>
          <a:noFill/>
          <a:ln w="9525">
            <a:noFill/>
          </a:ln>
        </p:spPr>
        <p:txBody>
          <a:bodyPr>
            <a:spAutoFit/>
          </a:bodyPr>
          <a:lstStyle/>
          <a:p>
            <a:r>
              <a:rPr sz="3200" dirty="0">
                <a:latin typeface="Times New Roman" panose="02020603050405020304" pitchFamily="18" charset="0"/>
              </a:rPr>
              <a:t>	</a:t>
            </a:r>
            <a:r>
              <a:rPr sz="3200" dirty="0">
                <a:solidFill>
                  <a:srgbClr val="9900FF"/>
                </a:solidFill>
                <a:latin typeface="Times New Roman" panose="02020603050405020304" pitchFamily="18" charset="0"/>
              </a:rPr>
              <a:t>Here The </a:t>
            </a:r>
            <a:r>
              <a:rPr sz="3200" dirty="0">
                <a:solidFill>
                  <a:srgbClr val="FF0000"/>
                </a:solidFill>
                <a:latin typeface="Times New Roman" panose="02020603050405020304" pitchFamily="18" charset="0"/>
              </a:rPr>
              <a:t>DriverManager</a:t>
            </a:r>
            <a:r>
              <a:rPr sz="3200" dirty="0">
                <a:solidFill>
                  <a:srgbClr val="9900FF"/>
                </a:solidFill>
                <a:latin typeface="Times New Roman" panose="02020603050405020304" pitchFamily="18" charset="0"/>
              </a:rPr>
              <a:t> plays an important role in </a:t>
            </a:r>
            <a:r>
              <a:rPr sz="3200" b="1" dirty="0">
                <a:solidFill>
                  <a:srgbClr val="FF0000"/>
                </a:solidFill>
                <a:latin typeface="Times New Roman" panose="02020603050405020304" pitchFamily="18" charset="0"/>
              </a:rPr>
              <a:t>JDBC</a:t>
            </a:r>
            <a:r>
              <a:rPr sz="3200" dirty="0">
                <a:solidFill>
                  <a:srgbClr val="9900FF"/>
                </a:solidFill>
                <a:latin typeface="Times New Roman" panose="02020603050405020304" pitchFamily="18" charset="0"/>
              </a:rPr>
              <a:t> architecture.</a:t>
            </a:r>
          </a:p>
          <a:p>
            <a:r>
              <a:rPr sz="3200" dirty="0">
                <a:latin typeface="Times New Roman" panose="02020603050405020304" pitchFamily="18" charset="0"/>
              </a:rPr>
              <a:t>	</a:t>
            </a:r>
            <a:r>
              <a:rPr sz="3200" dirty="0">
                <a:solidFill>
                  <a:srgbClr val="9900FF"/>
                </a:solidFill>
                <a:latin typeface="Times New Roman" panose="02020603050405020304" pitchFamily="18" charset="0"/>
              </a:rPr>
              <a:t>It uses some database specific drivers to communicate our </a:t>
            </a:r>
            <a:r>
              <a:rPr sz="3200" b="1" dirty="0">
                <a:latin typeface="Times New Roman" panose="02020603050405020304" pitchFamily="18" charset="0"/>
              </a:rPr>
              <a:t>J2EE</a:t>
            </a:r>
            <a:r>
              <a:rPr sz="3200" dirty="0">
                <a:solidFill>
                  <a:srgbClr val="9900FF"/>
                </a:solidFill>
                <a:latin typeface="Times New Roman" panose="02020603050405020304" pitchFamily="18" charset="0"/>
              </a:rPr>
              <a:t> application to database.</a:t>
            </a:r>
          </a:p>
          <a:p>
            <a:endParaRPr sz="32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p:nvPr/>
        </p:nvSpPr>
        <p:spPr>
          <a:xfrm>
            <a:off x="1524000" y="0"/>
            <a:ext cx="8458200" cy="6985635"/>
          </a:xfrm>
          <a:prstGeom prst="rect">
            <a:avLst/>
          </a:prstGeom>
          <a:noFill/>
          <a:ln w="9525">
            <a:noFill/>
          </a:ln>
        </p:spPr>
        <p:txBody>
          <a:bodyPr>
            <a:spAutoFit/>
          </a:bodyPr>
          <a:lstStyle/>
          <a:p>
            <a:r>
              <a:rPr sz="3200" dirty="0">
                <a:latin typeface="Times New Roman" panose="02020603050405020304" pitchFamily="18" charset="0"/>
              </a:rPr>
              <a:t>	</a:t>
            </a:r>
            <a:r>
              <a:rPr sz="3200" dirty="0">
                <a:solidFill>
                  <a:schemeClr val="accent1"/>
                </a:solidFill>
                <a:latin typeface="Times New Roman" panose="02020603050405020304" pitchFamily="18" charset="0"/>
              </a:rPr>
              <a:t>As per the diagram first of all we have to program our application with </a:t>
            </a:r>
            <a:r>
              <a:rPr sz="3200" b="1" dirty="0">
                <a:solidFill>
                  <a:srgbClr val="FF0000"/>
                </a:solidFill>
                <a:latin typeface="Times New Roman" panose="02020603050405020304" pitchFamily="18" charset="0"/>
              </a:rPr>
              <a:t>JDBC</a:t>
            </a:r>
            <a:r>
              <a:rPr sz="3200" dirty="0">
                <a:solidFill>
                  <a:schemeClr val="accent1"/>
                </a:solidFill>
                <a:latin typeface="Times New Roman" panose="02020603050405020304" pitchFamily="18" charset="0"/>
              </a:rPr>
              <a:t> </a:t>
            </a:r>
            <a:r>
              <a:rPr sz="3200" b="1" dirty="0">
                <a:latin typeface="Times New Roman" panose="02020603050405020304" pitchFamily="18" charset="0"/>
              </a:rPr>
              <a:t>API</a:t>
            </a:r>
            <a:r>
              <a:rPr sz="3200" dirty="0">
                <a:solidFill>
                  <a:schemeClr val="accent1"/>
                </a:solidFill>
                <a:latin typeface="Times New Roman" panose="02020603050405020304" pitchFamily="18" charset="0"/>
              </a:rPr>
              <a:t>.</a:t>
            </a:r>
          </a:p>
          <a:p>
            <a:r>
              <a:rPr sz="3200" dirty="0">
                <a:latin typeface="Times New Roman" panose="02020603050405020304" pitchFamily="18" charset="0"/>
              </a:rPr>
              <a:t>	</a:t>
            </a:r>
          </a:p>
          <a:p>
            <a:r>
              <a:rPr sz="3200" dirty="0">
                <a:latin typeface="Times New Roman" panose="02020603050405020304" pitchFamily="18" charset="0"/>
              </a:rPr>
              <a:t>	</a:t>
            </a:r>
            <a:r>
              <a:rPr sz="3200" dirty="0">
                <a:solidFill>
                  <a:schemeClr val="accent1"/>
                </a:solidFill>
                <a:latin typeface="Times New Roman" panose="02020603050405020304" pitchFamily="18" charset="0"/>
              </a:rPr>
              <a:t>With the help of </a:t>
            </a:r>
            <a:r>
              <a:rPr sz="3200" b="1" dirty="0">
                <a:latin typeface="Times New Roman" panose="02020603050405020304" pitchFamily="18" charset="0"/>
              </a:rPr>
              <a:t>DriverManager</a:t>
            </a:r>
            <a:r>
              <a:rPr sz="3200" dirty="0">
                <a:solidFill>
                  <a:schemeClr val="accent1"/>
                </a:solidFill>
                <a:latin typeface="Times New Roman" panose="02020603050405020304" pitchFamily="18" charset="0"/>
              </a:rPr>
              <a:t> class than we connect to a specific database with the help of spcific database driver.</a:t>
            </a:r>
          </a:p>
          <a:p>
            <a:endParaRPr sz="3200" dirty="0">
              <a:latin typeface="Times New Roman" panose="02020603050405020304" pitchFamily="18" charset="0"/>
            </a:endParaRPr>
          </a:p>
          <a:p>
            <a:r>
              <a:rPr sz="3200" dirty="0">
                <a:latin typeface="Times New Roman" panose="02020603050405020304" pitchFamily="18" charset="0"/>
              </a:rPr>
              <a:t>	</a:t>
            </a:r>
            <a:r>
              <a:rPr sz="3200" dirty="0">
                <a:solidFill>
                  <a:srgbClr val="9900FF"/>
                </a:solidFill>
                <a:latin typeface="Times New Roman" panose="02020603050405020304" pitchFamily="18" charset="0"/>
              </a:rPr>
              <a:t>Java drivers require some library to communicate with the database.</a:t>
            </a:r>
          </a:p>
          <a:p>
            <a:endParaRPr sz="3200" dirty="0">
              <a:solidFill>
                <a:schemeClr val="accent1"/>
              </a:solidFill>
              <a:latin typeface="Times New Roman" panose="02020603050405020304" pitchFamily="18" charset="0"/>
            </a:endParaRPr>
          </a:p>
          <a:p>
            <a:r>
              <a:rPr sz="3200" dirty="0">
                <a:solidFill>
                  <a:schemeClr val="accent1"/>
                </a:solidFill>
                <a:latin typeface="Times New Roman" panose="02020603050405020304" pitchFamily="18" charset="0"/>
              </a:rPr>
              <a:t>	We have four different types of java drivers.</a:t>
            </a:r>
          </a:p>
          <a:p>
            <a:r>
              <a:rPr sz="3200" dirty="0">
                <a:solidFill>
                  <a:schemeClr val="accent1"/>
                </a:solidFill>
                <a:latin typeface="Times New Roman" panose="02020603050405020304" pitchFamily="18" charset="0"/>
              </a:rPr>
              <a:t>We will learn all that four drivers with architecture in next chapter.	</a:t>
            </a:r>
          </a:p>
          <a:p>
            <a:r>
              <a:rPr sz="3200" dirty="0">
                <a:latin typeface="Times New Roman" panose="02020603050405020304" pitchFamily="18" charset="0"/>
              </a:rPr>
              <a:t>	</a:t>
            </a:r>
          </a:p>
        </p:txBody>
      </p:sp>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4340"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p:nvPr/>
        </p:nvSpPr>
        <p:spPr>
          <a:xfrm>
            <a:off x="1524000" y="0"/>
            <a:ext cx="9144000" cy="5354320"/>
          </a:xfrm>
          <a:prstGeom prst="rect">
            <a:avLst/>
          </a:prstGeom>
          <a:noFill/>
          <a:ln w="9525">
            <a:noFill/>
          </a:ln>
        </p:spPr>
        <p:txBody>
          <a:bodyPr>
            <a:spAutoFit/>
          </a:bodyPr>
          <a:lstStyle/>
          <a:p>
            <a:endParaRPr sz="3200" dirty="0">
              <a:latin typeface="Times New Roman" panose="02020603050405020304" pitchFamily="18" charset="0"/>
            </a:endParaRPr>
          </a:p>
          <a:p>
            <a:r>
              <a:rPr sz="3200" dirty="0">
                <a:latin typeface="Times New Roman" panose="02020603050405020304" pitchFamily="18" charset="0"/>
              </a:rPr>
              <a:t>	</a:t>
            </a:r>
            <a:r>
              <a:rPr sz="3200" dirty="0">
                <a:solidFill>
                  <a:srgbClr val="9900FF"/>
                </a:solidFill>
                <a:latin typeface="Times New Roman" panose="02020603050405020304" pitchFamily="18" charset="0"/>
              </a:rPr>
              <a:t>Some drivers are pure java drivers and some are partial.	</a:t>
            </a:r>
          </a:p>
          <a:p>
            <a:endParaRPr sz="3200" dirty="0">
              <a:latin typeface="Times New Roman" panose="02020603050405020304" pitchFamily="18" charset="0"/>
            </a:endParaRPr>
          </a:p>
          <a:p>
            <a:r>
              <a:rPr sz="3200" dirty="0">
                <a:latin typeface="Times New Roman" panose="02020603050405020304" pitchFamily="18" charset="0"/>
              </a:rPr>
              <a:t>	</a:t>
            </a:r>
            <a:r>
              <a:rPr sz="3200" dirty="0">
                <a:solidFill>
                  <a:schemeClr val="accent1"/>
                </a:solidFill>
                <a:latin typeface="Times New Roman" panose="02020603050405020304" pitchFamily="18" charset="0"/>
              </a:rPr>
              <a:t>So with this kind of </a:t>
            </a:r>
            <a:r>
              <a:rPr sz="3200" b="1" dirty="0">
                <a:solidFill>
                  <a:srgbClr val="FF0000"/>
                </a:solidFill>
                <a:latin typeface="Times New Roman" panose="02020603050405020304" pitchFamily="18" charset="0"/>
              </a:rPr>
              <a:t>JDBC</a:t>
            </a:r>
            <a:r>
              <a:rPr sz="3200" dirty="0">
                <a:solidFill>
                  <a:schemeClr val="accent1"/>
                </a:solidFill>
                <a:latin typeface="Times New Roman" panose="02020603050405020304" pitchFamily="18" charset="0"/>
              </a:rPr>
              <a:t> architecture we can communicate with specific database.</a:t>
            </a:r>
          </a:p>
          <a:p>
            <a:endParaRPr sz="3200" dirty="0">
              <a:latin typeface="Times New Roman" panose="02020603050405020304" pitchFamily="18" charset="0"/>
            </a:endParaRPr>
          </a:p>
          <a:p>
            <a:r>
              <a:rPr sz="3200" dirty="0">
                <a:latin typeface="Times New Roman" panose="02020603050405020304" pitchFamily="18" charset="0"/>
              </a:rPr>
              <a:t>	</a:t>
            </a:r>
            <a:r>
              <a:rPr sz="3200" dirty="0">
                <a:solidFill>
                  <a:srgbClr val="9900FF"/>
                </a:solidFill>
                <a:latin typeface="Times New Roman" panose="02020603050405020304" pitchFamily="18" charset="0"/>
              </a:rPr>
              <a:t>We will learn programmatically all this thing in further chapter. </a:t>
            </a:r>
          </a:p>
          <a:p>
            <a:pPr lvl="1" algn="ctr"/>
            <a:endParaRPr sz="5400" b="1" dirty="0">
              <a:solidFill>
                <a:srgbClr val="FF0000"/>
              </a:solidFill>
              <a:latin typeface="Times New Roman" panose="02020603050405020304" pitchFamily="18" charset="0"/>
            </a:endParaRPr>
          </a:p>
        </p:txBody>
      </p:sp>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15364"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972" y="0"/>
            <a:ext cx="10515600" cy="1325563"/>
          </a:xfrm>
        </p:spPr>
        <p:txBody>
          <a:bodyPr/>
          <a:lstStyle/>
          <a:p>
            <a:r>
              <a:rPr lang="en-US" dirty="0" smtClean="0"/>
              <a:t>JDBC CONFIGURATION</a:t>
            </a:r>
            <a:endParaRPr lang="en-IN" dirty="0"/>
          </a:p>
        </p:txBody>
      </p:sp>
      <p:sp>
        <p:nvSpPr>
          <p:cNvPr id="3" name="Content Placeholder 2"/>
          <p:cNvSpPr>
            <a:spLocks noGrp="1"/>
          </p:cNvSpPr>
          <p:nvPr>
            <p:ph idx="1"/>
          </p:nvPr>
        </p:nvSpPr>
        <p:spPr>
          <a:xfrm>
            <a:off x="881743" y="1379310"/>
            <a:ext cx="10515600" cy="4351338"/>
          </a:xfrm>
        </p:spPr>
        <p:txBody>
          <a:bodyPr>
            <a:normAutofit fontScale="92500" lnSpcReduction="10000"/>
          </a:bodyPr>
          <a:lstStyle/>
          <a:p>
            <a:r>
              <a:rPr lang="en-IN" dirty="0" smtClean="0"/>
              <a:t>Java configuration properties are added to the agent automatically.</a:t>
            </a:r>
          </a:p>
          <a:p>
            <a:r>
              <a:rPr lang="en-IN" dirty="0" smtClean="0"/>
              <a:t>If JDBC data source defined in the agent, then common configuration fields are added to the agent automatically</a:t>
            </a:r>
          </a:p>
          <a:p>
            <a:pPr marL="514350" indent="-514350">
              <a:buNone/>
            </a:pPr>
            <a:r>
              <a:rPr lang="en-IN" dirty="0" smtClean="0"/>
              <a:t>1. JDBC database type: </a:t>
            </a:r>
          </a:p>
          <a:p>
            <a:pPr marL="971550" lvl="1" indent="-514350">
              <a:buNone/>
            </a:pPr>
            <a:r>
              <a:rPr lang="en-IN" dirty="0" smtClean="0"/>
              <a:t>	Type of database to which you are connecting, IBM® DB2®, Microsoft SQL Server, or Oracle Database Server</a:t>
            </a:r>
          </a:p>
          <a:p>
            <a:pPr marL="514350" indent="-514350">
              <a:buNone/>
            </a:pPr>
            <a:r>
              <a:rPr lang="en-IN" dirty="0" smtClean="0"/>
              <a:t>2. JDBC user name: </a:t>
            </a:r>
          </a:p>
          <a:p>
            <a:pPr marL="514350" indent="-514350">
              <a:buNone/>
            </a:pPr>
            <a:r>
              <a:rPr lang="en-IN" dirty="0" smtClean="0"/>
              <a:t>		User name that is used to authenticate with the database server</a:t>
            </a:r>
          </a:p>
          <a:p>
            <a:pPr marL="514350" indent="-514350">
              <a:buNone/>
            </a:pPr>
            <a:r>
              <a:rPr lang="en-IN" dirty="0" smtClean="0"/>
              <a:t>3. JDBC password: </a:t>
            </a:r>
          </a:p>
          <a:p>
            <a:pPr marL="514350" indent="-514350">
              <a:buNone/>
            </a:pPr>
            <a:r>
              <a:rPr lang="en-IN" dirty="0" smtClean="0"/>
              <a:t>		Password that is used to authenticate with the database server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314" y="1597025"/>
            <a:ext cx="10515600" cy="4351338"/>
          </a:xfrm>
        </p:spPr>
        <p:txBody>
          <a:bodyPr>
            <a:normAutofit fontScale="77500" lnSpcReduction="20000"/>
          </a:bodyPr>
          <a:lstStyle/>
          <a:p>
            <a:pPr marL="514350" indent="-514350">
              <a:buNone/>
            </a:pPr>
            <a:r>
              <a:rPr lang="en-IN" dirty="0" smtClean="0"/>
              <a:t>4. Base paths: </a:t>
            </a:r>
          </a:p>
          <a:p>
            <a:pPr marL="514350" indent="-514350">
              <a:buNone/>
            </a:pPr>
            <a:r>
              <a:rPr lang="en-IN" dirty="0" smtClean="0"/>
              <a:t>		List of directories that are searched for JAR files that are named in the </a:t>
            </a:r>
          </a:p>
          <a:p>
            <a:pPr marL="514350" indent="-514350">
              <a:buNone/>
            </a:pPr>
            <a:r>
              <a:rPr lang="en-IN" dirty="0" smtClean="0"/>
              <a:t>			Class Path field </a:t>
            </a:r>
          </a:p>
          <a:p>
            <a:pPr marL="514350" indent="-514350">
              <a:buNone/>
            </a:pPr>
            <a:r>
              <a:rPr lang="en-IN" dirty="0" smtClean="0"/>
              <a:t>			JAR directories field that are not fully qualified. </a:t>
            </a:r>
          </a:p>
          <a:p>
            <a:pPr marL="514350" indent="-514350">
              <a:buNone/>
            </a:pPr>
            <a:r>
              <a:rPr lang="en-IN" dirty="0" smtClean="0"/>
              <a:t>		Directory names are separated by </a:t>
            </a:r>
          </a:p>
          <a:p>
            <a:pPr marL="514350" indent="-514350">
              <a:buNone/>
            </a:pPr>
            <a:r>
              <a:rPr lang="en-IN" dirty="0" smtClean="0"/>
              <a:t>			a semicolon(;) on Windows, </a:t>
            </a:r>
          </a:p>
          <a:p>
            <a:pPr marL="514350" indent="-514350">
              <a:buNone/>
            </a:pPr>
            <a:r>
              <a:rPr lang="en-IN" dirty="0" smtClean="0"/>
              <a:t>			a semi-colon(;) or colon(:) on UNIX systems</a:t>
            </a:r>
          </a:p>
          <a:p>
            <a:endParaRPr lang="en-IN" dirty="0" smtClean="0"/>
          </a:p>
          <a:p>
            <a:pPr>
              <a:buNone/>
            </a:pPr>
            <a:r>
              <a:rPr lang="en-IN" dirty="0" smtClean="0"/>
              <a:t>5. Class path: </a:t>
            </a:r>
          </a:p>
          <a:p>
            <a:pPr>
              <a:buNone/>
            </a:pPr>
            <a:r>
              <a:rPr lang="en-IN" dirty="0" smtClean="0"/>
              <a:t>		Explicitly named JAR files to be searched by the agent</a:t>
            </a:r>
          </a:p>
          <a:p>
            <a:pPr>
              <a:buNone/>
            </a:pPr>
            <a:r>
              <a:rPr lang="en-IN" dirty="0" smtClean="0"/>
              <a:t>		Any files that are not fully qualified are appended to each of the Base Paths until the JAR file is found</a:t>
            </a:r>
          </a:p>
          <a:p>
            <a:endParaRPr lang="en-IN" dirty="0"/>
          </a:p>
        </p:txBody>
      </p:sp>
      <p:sp>
        <p:nvSpPr>
          <p:cNvPr id="4" name="Title 1"/>
          <p:cNvSpPr>
            <a:spLocks noGrp="1"/>
          </p:cNvSpPr>
          <p:nvPr>
            <p:ph type="title"/>
          </p:nvPr>
        </p:nvSpPr>
        <p:spPr>
          <a:xfrm>
            <a:off x="859972" y="0"/>
            <a:ext cx="10515600" cy="1325563"/>
          </a:xfrm>
        </p:spPr>
        <p:txBody>
          <a:bodyPr/>
          <a:lstStyle/>
          <a:p>
            <a:r>
              <a:rPr lang="en-US" dirty="0" smtClean="0"/>
              <a:t>JDBC CONFIGURATION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216"/>
          </a:xfrm>
        </p:spPr>
        <p:txBody>
          <a:bodyPr/>
          <a:lstStyle/>
          <a:p>
            <a:pPr algn="ctr"/>
            <a:r>
              <a:rPr lang="en-IN" altLang="en-US" dirty="0">
                <a:solidFill>
                  <a:srgbClr val="FF0000"/>
                </a:solidFill>
              </a:rPr>
              <a:t>DATABASE</a:t>
            </a:r>
          </a:p>
        </p:txBody>
      </p:sp>
      <p:sp>
        <p:nvSpPr>
          <p:cNvPr id="3" name="Content Placeholder 2"/>
          <p:cNvSpPr>
            <a:spLocks noGrp="1"/>
          </p:cNvSpPr>
          <p:nvPr>
            <p:ph idx="1"/>
          </p:nvPr>
        </p:nvSpPr>
        <p:spPr>
          <a:xfrm>
            <a:off x="838200" y="1264024"/>
            <a:ext cx="10806953" cy="5230905"/>
          </a:xfrm>
        </p:spPr>
        <p:txBody>
          <a:bodyPr>
            <a:noAutofit/>
          </a:bodyPr>
          <a:lstStyle/>
          <a:p>
            <a:pPr marL="0" indent="0" algn="just">
              <a:buFont typeface="Wingdings" pitchFamily="2" charset="2"/>
              <a:buChar char="Ø"/>
            </a:pPr>
            <a:r>
              <a:rPr lang="en-US" sz="2400" dirty="0">
                <a:latin typeface="Times New Roman" panose="02020603050405020304" pitchFamily="18" charset="0"/>
                <a:cs typeface="Times New Roman" panose="02020603050405020304" pitchFamily="18" charset="0"/>
              </a:rPr>
              <a:t>A database is a structured collection of data that is organized, managed, </a:t>
            </a:r>
            <a:r>
              <a:rPr lang="en-US" sz="2400" dirty="0" smtClean="0">
                <a:latin typeface="Times New Roman" panose="02020603050405020304" pitchFamily="18" charset="0"/>
                <a:cs typeface="Times New Roman" panose="02020603050405020304" pitchFamily="18" charset="0"/>
              </a:rPr>
              <a:t>and stored </a:t>
            </a:r>
            <a:r>
              <a:rPr lang="en-US" sz="2400" dirty="0">
                <a:latin typeface="Times New Roman" panose="02020603050405020304" pitchFamily="18" charset="0"/>
                <a:cs typeface="Times New Roman" panose="02020603050405020304" pitchFamily="18" charset="0"/>
              </a:rPr>
              <a:t>in a way that enables efficient retrieval, manipulation, and analysis </a:t>
            </a:r>
            <a:r>
              <a:rPr lang="en-US" sz="2400" dirty="0" smtClean="0">
                <a:latin typeface="Times New Roman" panose="02020603050405020304" pitchFamily="18" charset="0"/>
                <a:cs typeface="Times New Roman" panose="02020603050405020304" pitchFamily="18" charset="0"/>
              </a:rPr>
              <a:t>of information</a:t>
            </a:r>
            <a:r>
              <a:rPr lang="en-US" sz="2400" dirty="0">
                <a:latin typeface="Times New Roman" panose="02020603050405020304" pitchFamily="18" charset="0"/>
                <a:cs typeface="Times New Roman" panose="02020603050405020304" pitchFamily="18" charset="0"/>
              </a:rPr>
              <a:t>. It is designed to store large amounts of data, ranging from </a:t>
            </a:r>
            <a:r>
              <a:rPr lang="en-US" sz="2400" dirty="0" smtClean="0">
                <a:latin typeface="Times New Roman" panose="02020603050405020304" pitchFamily="18" charset="0"/>
                <a:cs typeface="Times New Roman" panose="02020603050405020304" pitchFamily="18" charset="0"/>
              </a:rPr>
              <a:t>simple text </a:t>
            </a:r>
            <a:r>
              <a:rPr lang="en-US" sz="2400" dirty="0">
                <a:latin typeface="Times New Roman" panose="02020603050405020304" pitchFamily="18" charset="0"/>
                <a:cs typeface="Times New Roman" panose="02020603050405020304" pitchFamily="18" charset="0"/>
              </a:rPr>
              <a:t>or numerical values to complex multimedia files.</a:t>
            </a:r>
          </a:p>
          <a:p>
            <a:pPr marL="0" indent="0" algn="just">
              <a:buFont typeface="Wingdings"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database, data is organized into tables, which consist of rows and </a:t>
            </a:r>
            <a:r>
              <a:rPr lang="en-US" sz="2400" dirty="0" smtClean="0">
                <a:latin typeface="Times New Roman" panose="02020603050405020304" pitchFamily="18" charset="0"/>
                <a:cs typeface="Times New Roman" panose="02020603050405020304" pitchFamily="18" charset="0"/>
              </a:rPr>
              <a:t>columns. Each </a:t>
            </a:r>
            <a:r>
              <a:rPr lang="en-US" sz="2400" dirty="0">
                <a:latin typeface="Times New Roman" panose="02020603050405020304" pitchFamily="18" charset="0"/>
                <a:cs typeface="Times New Roman" panose="02020603050405020304" pitchFamily="18" charset="0"/>
              </a:rPr>
              <a:t>row represents a record or a specific instance of data, while each </a:t>
            </a:r>
            <a:r>
              <a:rPr lang="en-US" sz="2400" dirty="0" smtClean="0">
                <a:latin typeface="Times New Roman" panose="02020603050405020304" pitchFamily="18" charset="0"/>
                <a:cs typeface="Times New Roman" panose="02020603050405020304" pitchFamily="18" charset="0"/>
              </a:rPr>
              <a:t>column represents </a:t>
            </a:r>
            <a:r>
              <a:rPr lang="en-US" sz="2400" dirty="0">
                <a:latin typeface="Times New Roman" panose="02020603050405020304" pitchFamily="18" charset="0"/>
                <a:cs typeface="Times New Roman" panose="02020603050405020304" pitchFamily="18" charset="0"/>
              </a:rPr>
              <a:t>a specific attribute or data field. This tabular structure allows for </a:t>
            </a:r>
            <a:r>
              <a:rPr lang="en-US" sz="2400" dirty="0" smtClean="0">
                <a:latin typeface="Times New Roman" panose="02020603050405020304" pitchFamily="18" charset="0"/>
                <a:cs typeface="Times New Roman" panose="02020603050405020304" pitchFamily="18" charset="0"/>
              </a:rPr>
              <a:t>easy organization </a:t>
            </a:r>
            <a:r>
              <a:rPr lang="en-US" sz="2400" dirty="0">
                <a:latin typeface="Times New Roman" panose="02020603050405020304" pitchFamily="18" charset="0"/>
                <a:cs typeface="Times New Roman" panose="02020603050405020304" pitchFamily="18" charset="0"/>
              </a:rPr>
              <a:t>and retrieval of data based on various criteria.</a:t>
            </a:r>
          </a:p>
          <a:p>
            <a:pPr marL="0" indent="0" algn="just">
              <a:buFont typeface="Wingdings" pitchFamily="2" charset="2"/>
              <a:buChar char="Ø"/>
            </a:pPr>
            <a:endParaRPr lang="en-US" sz="2400" dirty="0" smtClean="0">
              <a:latin typeface="Times New Roman" panose="02020603050405020304" pitchFamily="18" charset="0"/>
              <a:cs typeface="Times New Roman" panose="02020603050405020304" pitchFamily="18" charset="0"/>
            </a:endParaRPr>
          </a:p>
          <a:p>
            <a:pPr marL="0" indent="0" algn="just">
              <a:buFont typeface="Wingdings" pitchFamily="2" charset="2"/>
              <a:buChar char="Ø"/>
            </a:pPr>
            <a:r>
              <a:rPr lang="en-US" sz="2400" dirty="0" smtClean="0">
                <a:latin typeface="Times New Roman" panose="02020603050405020304" pitchFamily="18" charset="0"/>
                <a:cs typeface="Times New Roman" panose="02020603050405020304" pitchFamily="18" charset="0"/>
              </a:rPr>
              <a:t>Databases </a:t>
            </a:r>
            <a:r>
              <a:rPr lang="en-US" sz="2400" dirty="0">
                <a:latin typeface="Times New Roman" panose="02020603050405020304" pitchFamily="18" charset="0"/>
                <a:cs typeface="Times New Roman" panose="02020603050405020304" pitchFamily="18" charset="0"/>
              </a:rPr>
              <a:t>provide a structured and standardized way to store and manage </a:t>
            </a:r>
            <a:r>
              <a:rPr lang="en-US" sz="2400" dirty="0" smtClean="0">
                <a:latin typeface="Times New Roman" panose="02020603050405020304" pitchFamily="18" charset="0"/>
                <a:cs typeface="Times New Roman" panose="02020603050405020304" pitchFamily="18" charset="0"/>
              </a:rPr>
              <a:t>data, ensuring </a:t>
            </a:r>
            <a:r>
              <a:rPr lang="en-US" sz="2400" dirty="0">
                <a:latin typeface="Times New Roman" panose="02020603050405020304" pitchFamily="18" charset="0"/>
                <a:cs typeface="Times New Roman" panose="02020603050405020304" pitchFamily="18" charset="0"/>
              </a:rPr>
              <a:t>data integrity, consistency, and security. They offer functionalities </a:t>
            </a:r>
            <a:r>
              <a:rPr lang="en-US" sz="2400" dirty="0" smtClean="0">
                <a:latin typeface="Times New Roman" panose="02020603050405020304" pitchFamily="18" charset="0"/>
                <a:cs typeface="Times New Roman" panose="02020603050405020304" pitchFamily="18" charset="0"/>
              </a:rPr>
              <a:t>such as </a:t>
            </a:r>
            <a:r>
              <a:rPr lang="en-US" sz="2400" dirty="0">
                <a:latin typeface="Times New Roman" panose="02020603050405020304" pitchFamily="18" charset="0"/>
                <a:cs typeface="Times New Roman" panose="02020603050405020304" pitchFamily="18" charset="0"/>
              </a:rPr>
              <a:t>data validation, data indexing, and data relationships, which help maintain </a:t>
            </a:r>
            <a:r>
              <a:rPr lang="en-US" sz="2400" dirty="0" smtClean="0">
                <a:latin typeface="Times New Roman" panose="02020603050405020304" pitchFamily="18" charset="0"/>
                <a:cs typeface="Times New Roman" panose="02020603050405020304" pitchFamily="18" charset="0"/>
              </a:rPr>
              <a:t>the accuracy </a:t>
            </a:r>
            <a:r>
              <a:rPr lang="en-US" sz="2400" dirty="0">
                <a:latin typeface="Times New Roman" panose="02020603050405020304" pitchFamily="18" charset="0"/>
                <a:cs typeface="Times New Roman" panose="02020603050405020304" pitchFamily="18" charset="0"/>
              </a:rPr>
              <a:t>and reliability of the stored </a:t>
            </a:r>
            <a:r>
              <a:rPr lang="en-US" sz="2400" dirty="0" smtClean="0">
                <a:latin typeface="Times New Roman" panose="02020603050405020304" pitchFamily="18" charset="0"/>
                <a:cs typeface="Times New Roman" panose="02020603050405020304" pitchFamily="18" charset="0"/>
              </a:rPr>
              <a:t>information.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742" y="1466397"/>
            <a:ext cx="10515600" cy="4351338"/>
          </a:xfrm>
        </p:spPr>
        <p:txBody>
          <a:bodyPr/>
          <a:lstStyle/>
          <a:p>
            <a:r>
              <a:rPr lang="en-IN" dirty="0" smtClean="0"/>
              <a:t>JAR directories: </a:t>
            </a:r>
          </a:p>
          <a:p>
            <a:pPr lvl="2">
              <a:buNone/>
            </a:pPr>
            <a:r>
              <a:rPr lang="en-IN" dirty="0" smtClean="0"/>
              <a:t>	List of directories that are searched for JAR files</a:t>
            </a:r>
          </a:p>
          <a:p>
            <a:pPr lvl="2">
              <a:buNone/>
            </a:pPr>
            <a:r>
              <a:rPr lang="en-IN" dirty="0" smtClean="0"/>
              <a:t>	Directory names are separated by a </a:t>
            </a:r>
          </a:p>
          <a:p>
            <a:pPr lvl="2">
              <a:buNone/>
            </a:pPr>
            <a:r>
              <a:rPr lang="en-IN" dirty="0" smtClean="0"/>
              <a:t>		semi-colon(;) on Windows</a:t>
            </a:r>
          </a:p>
          <a:p>
            <a:pPr lvl="2">
              <a:buNone/>
            </a:pPr>
            <a:r>
              <a:rPr lang="en-IN" dirty="0" smtClean="0"/>
              <a:t>		semi-colon (;) or colon (:) on UNIX systems</a:t>
            </a:r>
          </a:p>
          <a:p>
            <a:pPr lvl="2">
              <a:buNone/>
            </a:pPr>
            <a:endParaRPr lang="en-IN" dirty="0" smtClean="0"/>
          </a:p>
          <a:p>
            <a:pPr lvl="2">
              <a:buNone/>
            </a:pPr>
            <a:r>
              <a:rPr lang="en-IN" dirty="0" smtClean="0"/>
              <a:t>	JAR files in these directories do not have to be explicitly identified; they are found because they are in one of these directories</a:t>
            </a:r>
          </a:p>
          <a:p>
            <a:pPr lvl="2">
              <a:buNone/>
            </a:pPr>
            <a:endParaRPr lang="en-IN" dirty="0" smtClean="0"/>
          </a:p>
          <a:p>
            <a:pPr lvl="2">
              <a:buNone/>
            </a:pPr>
            <a:r>
              <a:rPr lang="en-IN" dirty="0" smtClean="0"/>
              <a:t>	Subdirectories of these directories are not searched. Any directories that are not fully qualified are appended to each of the Base Paths until the directory is found</a:t>
            </a:r>
            <a:endParaRPr lang="en-IN" dirty="0"/>
          </a:p>
        </p:txBody>
      </p:sp>
      <p:sp>
        <p:nvSpPr>
          <p:cNvPr id="4" name="Title 1"/>
          <p:cNvSpPr>
            <a:spLocks noGrp="1"/>
          </p:cNvSpPr>
          <p:nvPr>
            <p:ph type="title"/>
          </p:nvPr>
        </p:nvSpPr>
        <p:spPr>
          <a:xfrm>
            <a:off x="859972" y="0"/>
            <a:ext cx="10515600" cy="1325563"/>
          </a:xfrm>
        </p:spPr>
        <p:txBody>
          <a:bodyPr/>
          <a:lstStyle/>
          <a:p>
            <a:r>
              <a:rPr lang="en-US" dirty="0" smtClean="0"/>
              <a:t>JDBC CONFIGURATION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061"/>
            <a:ext cx="10515600" cy="1325563"/>
          </a:xfrm>
        </p:spPr>
        <p:txBody>
          <a:bodyPr/>
          <a:lstStyle/>
          <a:p>
            <a:r>
              <a:rPr lang="en-IN" dirty="0" smtClean="0"/>
              <a:t>JDBC CONNECTION POOLS </a:t>
            </a:r>
            <a:endParaRPr lang="en-IN" dirty="0"/>
          </a:p>
        </p:txBody>
      </p:sp>
      <p:sp>
        <p:nvSpPr>
          <p:cNvPr id="3" name="Content Placeholder 2"/>
          <p:cNvSpPr>
            <a:spLocks noGrp="1"/>
          </p:cNvSpPr>
          <p:nvPr>
            <p:ph idx="1"/>
          </p:nvPr>
        </p:nvSpPr>
        <p:spPr>
          <a:xfrm>
            <a:off x="838200" y="1248682"/>
            <a:ext cx="10515600" cy="4351338"/>
          </a:xfrm>
        </p:spPr>
        <p:txBody>
          <a:bodyPr>
            <a:normAutofit fontScale="92500" lnSpcReduction="20000"/>
          </a:bodyPr>
          <a:lstStyle/>
          <a:p>
            <a:r>
              <a:rPr lang="en-IN" dirty="0" smtClean="0"/>
              <a:t>Connection pooling is a process of maintaining a cache of database connections </a:t>
            </a:r>
          </a:p>
          <a:p>
            <a:endParaRPr lang="en-IN" dirty="0" smtClean="0"/>
          </a:p>
          <a:p>
            <a:r>
              <a:rPr lang="en-IN" dirty="0" smtClean="0"/>
              <a:t>In JDBC connection pool, a pool of Connection objects are created at the time the application server starts</a:t>
            </a:r>
          </a:p>
          <a:p>
            <a:endParaRPr lang="en-IN" dirty="0" smtClean="0"/>
          </a:p>
          <a:p>
            <a:r>
              <a:rPr lang="en-IN" dirty="0" smtClean="0"/>
              <a:t>These objects are then managed by a pool manager that disperses connections as they are requested by clients and returns them to the pool when it determines the client is finished with the Connection object</a:t>
            </a:r>
          </a:p>
          <a:p>
            <a:endParaRPr lang="en-IN" dirty="0" smtClean="0"/>
          </a:p>
          <a:p>
            <a:r>
              <a:rPr lang="en-IN" dirty="0" smtClean="0"/>
              <a:t>When the connection pool server starts, it creates a predetermined number of Connection objects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43" y="1401082"/>
            <a:ext cx="10515600" cy="4351338"/>
          </a:xfrm>
        </p:spPr>
        <p:txBody>
          <a:bodyPr>
            <a:normAutofit fontScale="92500" lnSpcReduction="10000"/>
          </a:bodyPr>
          <a:lstStyle/>
          <a:p>
            <a:r>
              <a:rPr lang="en-IN" dirty="0" smtClean="0"/>
              <a:t>A client application performs a lookup to retrieve a reference to a </a:t>
            </a:r>
            <a:r>
              <a:rPr lang="en-IN" dirty="0" err="1" smtClean="0"/>
              <a:t>DataSource</a:t>
            </a:r>
            <a:r>
              <a:rPr lang="en-IN" dirty="0" smtClean="0"/>
              <a:t> object that implements the </a:t>
            </a:r>
            <a:r>
              <a:rPr lang="en-IN" dirty="0" err="1" smtClean="0"/>
              <a:t>ConnectionPoolDataSource</a:t>
            </a:r>
            <a:r>
              <a:rPr lang="en-IN" dirty="0" smtClean="0"/>
              <a:t> interface</a:t>
            </a:r>
          </a:p>
          <a:p>
            <a:endParaRPr lang="en-IN" dirty="0" smtClean="0"/>
          </a:p>
          <a:p>
            <a:r>
              <a:rPr lang="en-IN" dirty="0" smtClean="0"/>
              <a:t>Then data source implementation would retrieve a physical connection to the client application</a:t>
            </a:r>
          </a:p>
          <a:p>
            <a:endParaRPr lang="en-IN" dirty="0" smtClean="0"/>
          </a:p>
          <a:p>
            <a:r>
              <a:rPr lang="en-IN" dirty="0" smtClean="0"/>
              <a:t>The </a:t>
            </a:r>
            <a:r>
              <a:rPr lang="en-IN" dirty="0" err="1" smtClean="0"/>
              <a:t>ConnectionPoolDataSource</a:t>
            </a:r>
            <a:r>
              <a:rPr lang="en-IN" dirty="0" smtClean="0"/>
              <a:t> would return a Connection object that implemented the </a:t>
            </a:r>
            <a:r>
              <a:rPr lang="en-IN" dirty="0" err="1" smtClean="0"/>
              <a:t>PooledConnection</a:t>
            </a:r>
            <a:r>
              <a:rPr lang="en-IN" dirty="0" smtClean="0"/>
              <a:t> interface</a:t>
            </a:r>
          </a:p>
          <a:p>
            <a:endParaRPr lang="en-IN" dirty="0" smtClean="0"/>
          </a:p>
          <a:p>
            <a:r>
              <a:rPr lang="en-IN" dirty="0" err="1" smtClean="0"/>
              <a:t>PooledConnection</a:t>
            </a:r>
            <a:r>
              <a:rPr lang="en-IN" dirty="0" smtClean="0"/>
              <a:t> interface dictates the use of event listeners.</a:t>
            </a:r>
          </a:p>
          <a:p>
            <a:endParaRPr lang="en-IN" dirty="0"/>
          </a:p>
        </p:txBody>
      </p:sp>
      <p:sp>
        <p:nvSpPr>
          <p:cNvPr id="6" name="Title 1"/>
          <p:cNvSpPr txBox="1"/>
          <p:nvPr/>
        </p:nvSpPr>
        <p:spPr>
          <a:xfrm>
            <a:off x="838200" y="-190061"/>
            <a:ext cx="10515600" cy="1325563"/>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400" b="0" i="0" u="none" strike="noStrike" kern="1200" cap="none" spc="0" normalizeH="0" baseline="0" noProof="0" smtClean="0">
                <a:ln>
                  <a:noFill/>
                </a:ln>
                <a:solidFill>
                  <a:schemeClr val="tx1"/>
                </a:solidFill>
                <a:effectLst/>
                <a:uLnTx/>
                <a:uFillTx/>
                <a:latin typeface="+mj-lt"/>
                <a:ea typeface="+mj-ea"/>
                <a:cs typeface="+mj-cs"/>
              </a:rPr>
              <a:t>JDBC CONNECTION POOLS </a:t>
            </a: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9086" y="1346654"/>
            <a:ext cx="10515600" cy="4351338"/>
          </a:xfrm>
        </p:spPr>
        <p:txBody>
          <a:bodyPr/>
          <a:lstStyle/>
          <a:p>
            <a:r>
              <a:rPr lang="en-IN" dirty="0" smtClean="0"/>
              <a:t>Event listeners allow the connection pool manager to capture connection events</a:t>
            </a:r>
          </a:p>
          <a:p>
            <a:endParaRPr lang="en-IN" dirty="0" smtClean="0"/>
          </a:p>
          <a:p>
            <a:r>
              <a:rPr lang="en-IN" dirty="0" smtClean="0"/>
              <a:t>When the driver traps a close-connection event, </a:t>
            </a:r>
          </a:p>
          <a:p>
            <a:pPr lvl="1"/>
            <a:r>
              <a:rPr lang="en-IN" dirty="0" smtClean="0"/>
              <a:t>it intercedes and performs a pseudo-close operation that merely takes the Connection object</a:t>
            </a:r>
          </a:p>
          <a:p>
            <a:pPr lvl="1"/>
            <a:r>
              <a:rPr lang="en-IN" dirty="0" smtClean="0"/>
              <a:t>returns it to the pool of available connection</a:t>
            </a:r>
          </a:p>
          <a:p>
            <a:pPr lvl="1"/>
            <a:r>
              <a:rPr lang="en-IN" dirty="0" smtClean="0"/>
              <a:t>performs any housekeeping that is necessary</a:t>
            </a:r>
          </a:p>
          <a:p>
            <a:endParaRPr lang="en-IN" dirty="0"/>
          </a:p>
        </p:txBody>
      </p:sp>
      <p:sp>
        <p:nvSpPr>
          <p:cNvPr id="6" name="Title 1"/>
          <p:cNvSpPr>
            <a:spLocks noGrp="1"/>
          </p:cNvSpPr>
          <p:nvPr>
            <p:ph type="title"/>
          </p:nvPr>
        </p:nvSpPr>
        <p:spPr>
          <a:xfrm>
            <a:off x="838200" y="-190061"/>
            <a:ext cx="10515600" cy="1325563"/>
          </a:xfrm>
        </p:spPr>
        <p:txBody>
          <a:bodyPr/>
          <a:lstStyle/>
          <a:p>
            <a:r>
              <a:rPr lang="en-IN" dirty="0" smtClean="0"/>
              <a:t>JDBC CONNECTION POOLS </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653143" y="0"/>
            <a:ext cx="10199914" cy="6884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9400"/>
            <a:ext cx="10515600" cy="635635"/>
          </a:xfrm>
        </p:spPr>
        <p:txBody>
          <a:bodyPr>
            <a:noAutofit/>
          </a:bodyPr>
          <a:lstStyle/>
          <a:p>
            <a:pPr algn="ctr"/>
            <a:r>
              <a:rPr lang="en-US" sz="4800" b="1">
                <a:latin typeface="Baskerville Old Face" panose="02020602080505020303" charset="0"/>
                <a:cs typeface="Baskerville Old Face" panose="02020602080505020303" charset="0"/>
              </a:rPr>
              <a:t>Driver Types</a:t>
            </a:r>
          </a:p>
        </p:txBody>
      </p:sp>
    </p:spTree>
  </p:cSld>
  <p:clrMapOvr>
    <a:masterClrMapping/>
  </p:clrMapOvr>
  <mc:AlternateContent xmlns:mc="http://schemas.openxmlformats.org/markup-compatibility/2006">
    <mc:Choice xmlns="" xmlns:p14="http://schemas.microsoft.com/office/powerpoint/2010/main" Requires="p14">
      <p:transition spd="med" p14:dur="750"/>
    </mc:Choice>
    <mc:Fallback>
      <p:transition spd="med"/>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55"/>
            <a:ext cx="10515600" cy="655955"/>
          </a:xfrm>
        </p:spPr>
        <p:txBody>
          <a:bodyPr>
            <a:normAutofit/>
          </a:bodyPr>
          <a:lstStyle/>
          <a:p>
            <a:pPr algn="ctr"/>
            <a:r>
              <a:rPr lang="en-US" sz="4000" b="1">
                <a:latin typeface="Tahoma" panose="020B0604030504040204" pitchFamily="34" charset="0"/>
                <a:cs typeface="Tahoma" panose="020B0604030504040204" pitchFamily="34" charset="0"/>
              </a:rPr>
              <a:t>JDBC Driver Types</a:t>
            </a:r>
          </a:p>
        </p:txBody>
      </p:sp>
      <p:sp>
        <p:nvSpPr>
          <p:cNvPr id="3" name="Content Placeholder 2"/>
          <p:cNvSpPr>
            <a:spLocks noGrp="1"/>
          </p:cNvSpPr>
          <p:nvPr>
            <p:ph idx="1"/>
          </p:nvPr>
        </p:nvSpPr>
        <p:spPr>
          <a:xfrm>
            <a:off x="375920" y="829310"/>
            <a:ext cx="11390630" cy="5584825"/>
          </a:xfrm>
        </p:spPr>
        <p:txBody>
          <a:bodyPr/>
          <a:lstStyle/>
          <a:p>
            <a:r>
              <a:rPr lang="en-US" sz="2400"/>
              <a:t>JDBC Driver is a software component that </a:t>
            </a:r>
            <a:r>
              <a:rPr lang="en-US" sz="2400" b="1"/>
              <a:t>enables java application to interact with the database.</a:t>
            </a:r>
          </a:p>
          <a:p>
            <a:pPr marL="0" indent="0">
              <a:buNone/>
            </a:pPr>
            <a:r>
              <a:rPr lang="en-US" sz="2400"/>
              <a:t>There are 4 types of JDBC drivers:</a:t>
            </a:r>
          </a:p>
          <a:p>
            <a:pPr marL="457200" indent="-457200">
              <a:buAutoNum type="arabicPeriod"/>
            </a:pPr>
            <a:r>
              <a:rPr lang="en-US" sz="2400"/>
              <a:t>Type-1 driver or JDBC-ODBC bridge driver</a:t>
            </a:r>
          </a:p>
          <a:p>
            <a:pPr marL="457200" indent="-457200">
              <a:buAutoNum type="arabicPeriod"/>
            </a:pPr>
            <a:r>
              <a:rPr lang="en-US" sz="2400"/>
              <a:t>Type-2 driver or Native-API driver</a:t>
            </a:r>
          </a:p>
          <a:p>
            <a:pPr marL="457200" indent="-457200">
              <a:buAutoNum type="arabicPeriod"/>
            </a:pPr>
            <a:r>
              <a:rPr lang="en-US" sz="2400"/>
              <a:t>Type-3 driver or Network Protocol driver</a:t>
            </a:r>
          </a:p>
          <a:p>
            <a:pPr marL="457200" indent="-457200">
              <a:buAutoNum type="arabicPeriod"/>
            </a:pPr>
            <a:r>
              <a:rPr lang="en-US" sz="2400"/>
              <a:t>Type-4 driver or Thin driver</a:t>
            </a:r>
          </a:p>
        </p:txBody>
      </p:sp>
      <p:pic>
        <p:nvPicPr>
          <p:cNvPr id="4" name="Picture 3"/>
          <p:cNvPicPr>
            <a:picLocks noChangeAspect="1"/>
          </p:cNvPicPr>
          <p:nvPr/>
        </p:nvPicPr>
        <p:blipFill>
          <a:blip r:embed="rId2"/>
          <a:stretch>
            <a:fillRect/>
          </a:stretch>
        </p:blipFill>
        <p:spPr>
          <a:xfrm>
            <a:off x="7467600" y="2819400"/>
            <a:ext cx="4527550" cy="394208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761365"/>
          </a:xfrm>
        </p:spPr>
        <p:txBody>
          <a:bodyPr>
            <a:normAutofit/>
          </a:bodyPr>
          <a:lstStyle/>
          <a:p>
            <a:pPr algn="ctr"/>
            <a:r>
              <a:rPr lang="en-US" sz="3600" b="1">
                <a:latin typeface="Baskerville Old Face" panose="02020602080505020303" charset="0"/>
                <a:cs typeface="Baskerville Old Face" panose="02020602080505020303" charset="0"/>
              </a:rPr>
              <a:t>JDBC-ODBC bridge driver(Type-1 Driver)</a:t>
            </a:r>
          </a:p>
        </p:txBody>
      </p:sp>
      <p:sp>
        <p:nvSpPr>
          <p:cNvPr id="3" name="Content Placeholder 2"/>
          <p:cNvSpPr>
            <a:spLocks noGrp="1"/>
          </p:cNvSpPr>
          <p:nvPr>
            <p:ph idx="1"/>
          </p:nvPr>
        </p:nvSpPr>
        <p:spPr>
          <a:xfrm>
            <a:off x="478155" y="862965"/>
            <a:ext cx="11257280" cy="5591175"/>
          </a:xfrm>
        </p:spPr>
        <p:txBody>
          <a:bodyPr/>
          <a:lstStyle/>
          <a:p>
            <a:pPr algn="just"/>
            <a:r>
              <a:rPr lang="en-US" sz="2200">
                <a:latin typeface="Baskerville Old Face" panose="02020602080505020303" charset="0"/>
                <a:cs typeface="Baskerville Old Face" panose="02020602080505020303" charset="0"/>
              </a:rPr>
              <a:t>The JDBC-ODBC bridge driver </a:t>
            </a:r>
            <a:r>
              <a:rPr lang="en-US" sz="2200">
                <a:solidFill>
                  <a:srgbClr val="C00000"/>
                </a:solidFill>
                <a:latin typeface="Baskerville Old Face" panose="02020602080505020303" charset="0"/>
                <a:cs typeface="Baskerville Old Face" panose="02020602080505020303" charset="0"/>
              </a:rPr>
              <a:t>uses ODBC driver to connect to the database. </a:t>
            </a:r>
          </a:p>
          <a:p>
            <a:pPr algn="just"/>
            <a:r>
              <a:rPr lang="en-US" sz="2200">
                <a:latin typeface="Baskerville Old Face" panose="02020602080505020303" charset="0"/>
                <a:cs typeface="Baskerville Old Face" panose="02020602080505020303" charset="0"/>
              </a:rPr>
              <a:t>The JDBC-ODBC bridge driver </a:t>
            </a:r>
            <a:r>
              <a:rPr lang="en-US" sz="2200">
                <a:solidFill>
                  <a:srgbClr val="C00000"/>
                </a:solidFill>
                <a:latin typeface="Baskerville Old Face" panose="02020602080505020303" charset="0"/>
                <a:cs typeface="Baskerville Old Face" panose="02020602080505020303" charset="0"/>
              </a:rPr>
              <a:t>converts JDBC method calls into the ODBC function calls.</a:t>
            </a:r>
            <a:endParaRPr lang="en-US" sz="2200">
              <a:latin typeface="Baskerville Old Face" panose="02020602080505020303" charset="0"/>
              <a:cs typeface="Baskerville Old Face" panose="02020602080505020303" charset="0"/>
            </a:endParaRPr>
          </a:p>
          <a:p>
            <a:pPr algn="just"/>
            <a:r>
              <a:rPr lang="en-US" sz="2200">
                <a:latin typeface="Baskerville Old Face" panose="02020602080505020303" charset="0"/>
                <a:cs typeface="Baskerville Old Face" panose="02020602080505020303" charset="0"/>
              </a:rPr>
              <a:t> </a:t>
            </a:r>
            <a:r>
              <a:rPr lang="en-US" sz="2200">
                <a:latin typeface="Baskerville Old Face" panose="02020602080505020303" charset="0"/>
                <a:cs typeface="Baskerville Old Face" panose="02020602080505020303" charset="0"/>
                <a:sym typeface="+mn-ea"/>
              </a:rPr>
              <a:t>JDBC-ODBC bridge driver </a:t>
            </a:r>
            <a:r>
              <a:rPr lang="en-US" sz="2200">
                <a:latin typeface="Baskerville Old Face" panose="02020602080505020303" charset="0"/>
                <a:cs typeface="Baskerville Old Face" panose="02020602080505020303" charset="0"/>
              </a:rPr>
              <a:t>is also called </a:t>
            </a:r>
            <a:r>
              <a:rPr lang="en-US" sz="2200">
                <a:solidFill>
                  <a:srgbClr val="C00000"/>
                </a:solidFill>
                <a:latin typeface="Baskerville Old Face" panose="02020602080505020303" charset="0"/>
                <a:cs typeface="Baskerville Old Face" panose="02020602080505020303" charset="0"/>
              </a:rPr>
              <a:t>Universal driver</a:t>
            </a:r>
            <a:r>
              <a:rPr lang="en-US" sz="2200">
                <a:latin typeface="Baskerville Old Face" panose="02020602080505020303" charset="0"/>
                <a:cs typeface="Baskerville Old Face" panose="02020602080505020303" charset="0"/>
              </a:rPr>
              <a:t> because it can be used to connect to any of the databases.</a:t>
            </a:r>
          </a:p>
          <a:p>
            <a:pPr algn="just"/>
            <a:r>
              <a:rPr lang="en-US" sz="2200">
                <a:latin typeface="Baskerville Old Face" panose="02020602080505020303" charset="0"/>
                <a:cs typeface="Baskerville Old Face" panose="02020602080505020303" charset="0"/>
              </a:rPr>
              <a:t>In Java 8, the JDBC-ODBC Bridge has been removed.</a:t>
            </a:r>
          </a:p>
          <a:p>
            <a:pPr marL="0" indent="0" algn="just">
              <a:buNone/>
            </a:pPr>
            <a:endParaRPr lang="en-US" sz="2200">
              <a:latin typeface="Baskerville Old Face" panose="02020602080505020303" charset="0"/>
              <a:cs typeface="Baskerville Old Face" panose="02020602080505020303" charset="0"/>
            </a:endParaRPr>
          </a:p>
        </p:txBody>
      </p:sp>
      <p:pic>
        <p:nvPicPr>
          <p:cNvPr id="4" name="Picture 3"/>
          <p:cNvPicPr>
            <a:picLocks noChangeAspect="1"/>
          </p:cNvPicPr>
          <p:nvPr/>
        </p:nvPicPr>
        <p:blipFill>
          <a:blip r:embed="rId2"/>
          <a:stretch>
            <a:fillRect/>
          </a:stretch>
        </p:blipFill>
        <p:spPr>
          <a:xfrm>
            <a:off x="2667000" y="2971800"/>
            <a:ext cx="6560820" cy="306324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rPr>
              <a:t>JDBC-ODBC bridge driver </a:t>
            </a:r>
            <a:r>
              <a:rPr lang="en-US" sz="4000" b="1">
                <a:latin typeface="Baskerville Old Face" panose="02020602080505020303" charset="0"/>
                <a:cs typeface="Baskerville Old Face" panose="02020602080505020303" charset="0"/>
                <a:sym typeface="+mn-ea"/>
              </a:rPr>
              <a:t>(Type-1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78155" y="862965"/>
            <a:ext cx="11257280" cy="5591175"/>
          </a:xfrm>
        </p:spPr>
        <p:txBody>
          <a:bodyPr/>
          <a:lstStyle/>
          <a:p>
            <a:pPr marL="0" indent="0" algn="just">
              <a:buNone/>
            </a:pPr>
            <a:r>
              <a:rPr lang="en-US" sz="2400" b="1" u="sng">
                <a:solidFill>
                  <a:srgbClr val="C00000"/>
                </a:solidFill>
                <a:latin typeface="Baskerville Old Face" panose="02020602080505020303" charset="0"/>
                <a:cs typeface="Baskerville Old Face" panose="02020602080505020303" charset="0"/>
              </a:rPr>
              <a:t>Advantages:</a:t>
            </a:r>
          </a:p>
          <a:p>
            <a:pPr algn="just"/>
            <a:r>
              <a:rPr lang="en-US" sz="2400">
                <a:latin typeface="Baskerville Old Face" panose="02020602080505020303" charset="0"/>
                <a:cs typeface="Baskerville Old Face" panose="02020602080505020303" charset="0"/>
              </a:rPr>
              <a:t>Easy to use.</a:t>
            </a:r>
          </a:p>
          <a:p>
            <a:pPr algn="just"/>
            <a:r>
              <a:rPr lang="en-US" sz="2400">
                <a:latin typeface="Baskerville Old Face" panose="02020602080505020303" charset="0"/>
                <a:cs typeface="Baskerville Old Face" panose="02020602080505020303" charset="0"/>
              </a:rPr>
              <a:t>Can be easily connected to any database.</a:t>
            </a:r>
          </a:p>
          <a:p>
            <a:pPr marL="0" indent="0" algn="just">
              <a:buNone/>
            </a:pPr>
            <a:r>
              <a:rPr lang="en-US" sz="2400" b="1" u="sng">
                <a:solidFill>
                  <a:srgbClr val="C00000"/>
                </a:solidFill>
                <a:latin typeface="Baskerville Old Face" panose="02020602080505020303" charset="0"/>
                <a:cs typeface="Baskerville Old Face" panose="02020602080505020303" charset="0"/>
              </a:rPr>
              <a:t>Disadvantages:</a:t>
            </a:r>
          </a:p>
          <a:p>
            <a:pPr algn="just"/>
            <a:r>
              <a:rPr lang="en-US" sz="2400">
                <a:latin typeface="Baskerville Old Face" panose="02020602080505020303" charset="0"/>
                <a:cs typeface="Baskerville Old Face" panose="02020602080505020303" charset="0"/>
              </a:rPr>
              <a:t>Performance degraded because JDBC method call is converted into the ODBC function calls.</a:t>
            </a:r>
          </a:p>
          <a:p>
            <a:pPr algn="just"/>
            <a:r>
              <a:rPr lang="en-US" sz="2400">
                <a:latin typeface="Baskerville Old Face" panose="02020602080505020303" charset="0"/>
                <a:cs typeface="Baskerville Old Face" panose="02020602080505020303" charset="0"/>
              </a:rPr>
              <a:t>The ODBC driver needs to be installed on the client machine.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995" y="3810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rPr>
              <a:t>Native API Driver </a:t>
            </a:r>
            <a:r>
              <a:rPr lang="en-US" sz="4000" b="1">
                <a:latin typeface="Baskerville Old Face" panose="02020602080505020303" charset="0"/>
                <a:cs typeface="Baskerville Old Face" panose="02020602080505020303" charset="0"/>
                <a:sym typeface="+mn-ea"/>
              </a:rPr>
              <a:t>(Type-2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78155" y="1077595"/>
            <a:ext cx="11257280" cy="5376545"/>
          </a:xfrm>
        </p:spPr>
        <p:txBody>
          <a:bodyPr/>
          <a:lstStyle/>
          <a:p>
            <a:pPr algn="just"/>
            <a:r>
              <a:rPr lang="en-US" sz="2200">
                <a:latin typeface="Baskerville Old Face" panose="02020602080505020303" charset="0"/>
                <a:cs typeface="Baskerville Old Face" panose="02020602080505020303" charset="0"/>
              </a:rPr>
              <a:t>The Native API driver </a:t>
            </a:r>
            <a:r>
              <a:rPr lang="en-US" sz="2200">
                <a:solidFill>
                  <a:srgbClr val="C00000"/>
                </a:solidFill>
                <a:latin typeface="Baskerville Old Face" panose="02020602080505020303" charset="0"/>
                <a:cs typeface="Baskerville Old Face" panose="02020602080505020303" charset="0"/>
              </a:rPr>
              <a:t>uses the client-side libraries of the database.</a:t>
            </a:r>
            <a:r>
              <a:rPr lang="en-US" sz="2200">
                <a:latin typeface="Baskerville Old Face" panose="02020602080505020303" charset="0"/>
                <a:cs typeface="Baskerville Old Face" panose="02020602080505020303" charset="0"/>
              </a:rPr>
              <a:t> </a:t>
            </a:r>
          </a:p>
          <a:p>
            <a:pPr algn="just"/>
            <a:r>
              <a:rPr lang="en-US" sz="2200">
                <a:latin typeface="Baskerville Old Face" panose="02020602080505020303" charset="0"/>
                <a:cs typeface="Baskerville Old Face" panose="02020602080505020303" charset="0"/>
              </a:rPr>
              <a:t>The driver </a:t>
            </a:r>
            <a:r>
              <a:rPr lang="en-US" sz="2200">
                <a:solidFill>
                  <a:srgbClr val="C00000"/>
                </a:solidFill>
                <a:latin typeface="Baskerville Old Face" panose="02020602080505020303" charset="0"/>
                <a:cs typeface="Baskerville Old Face" panose="02020602080505020303" charset="0"/>
              </a:rPr>
              <a:t>converts JDBC method calls into native calls of the database AP</a:t>
            </a:r>
            <a:r>
              <a:rPr lang="en-US" sz="2200">
                <a:latin typeface="Baskerville Old Face" panose="02020602080505020303" charset="0"/>
                <a:cs typeface="Baskerville Old Face" panose="02020602080505020303" charset="0"/>
              </a:rPr>
              <a:t>I. </a:t>
            </a:r>
          </a:p>
          <a:p>
            <a:pPr algn="just"/>
            <a:r>
              <a:rPr lang="en-US" sz="2200">
                <a:latin typeface="Baskerville Old Face" panose="02020602080505020303" charset="0"/>
                <a:cs typeface="Baskerville Old Face" panose="02020602080505020303" charset="0"/>
              </a:rPr>
              <a:t>It is not written entirely in java, hence they are </a:t>
            </a:r>
            <a:r>
              <a:rPr lang="en-US" sz="2200">
                <a:solidFill>
                  <a:srgbClr val="C00000"/>
                </a:solidFill>
                <a:latin typeface="Baskerville Old Face" panose="02020602080505020303" charset="0"/>
                <a:cs typeface="Baskerville Old Face" panose="02020602080505020303" charset="0"/>
              </a:rPr>
              <a:t>not portable drivers</a:t>
            </a:r>
            <a:r>
              <a:rPr lang="en-US" sz="2200">
                <a:latin typeface="Baskerville Old Face" panose="02020602080505020303" charset="0"/>
                <a:cs typeface="Baskerville Old Face" panose="02020602080505020303" charset="0"/>
              </a:rPr>
              <a:t>.</a:t>
            </a:r>
          </a:p>
        </p:txBody>
      </p:sp>
      <p:pic>
        <p:nvPicPr>
          <p:cNvPr id="4" name="Picture 3"/>
          <p:cNvPicPr>
            <a:picLocks noChangeAspect="1"/>
          </p:cNvPicPr>
          <p:nvPr/>
        </p:nvPicPr>
        <p:blipFill>
          <a:blip r:embed="rId2"/>
          <a:stretch>
            <a:fillRect/>
          </a:stretch>
        </p:blipFill>
        <p:spPr>
          <a:xfrm>
            <a:off x="2590800" y="2667000"/>
            <a:ext cx="6215380" cy="368681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817"/>
            <a:ext cx="10515600" cy="653143"/>
          </a:xfrm>
        </p:spPr>
        <p:txBody>
          <a:bodyPr>
            <a:normAutofit/>
          </a:bodyPr>
          <a:lstStyle/>
          <a:p>
            <a:r>
              <a:rPr lang="en-IN" altLang="en-US" sz="2800" dirty="0">
                <a:solidFill>
                  <a:srgbClr val="FF0000"/>
                </a:solidFill>
              </a:rPr>
              <a:t>TYPES OF DATABASE</a:t>
            </a:r>
          </a:p>
        </p:txBody>
      </p:sp>
      <p:sp>
        <p:nvSpPr>
          <p:cNvPr id="3" name="Content Placeholder 2"/>
          <p:cNvSpPr>
            <a:spLocks noGrp="1"/>
          </p:cNvSpPr>
          <p:nvPr>
            <p:ph idx="1"/>
          </p:nvPr>
        </p:nvSpPr>
        <p:spPr>
          <a:xfrm>
            <a:off x="838200" y="666206"/>
            <a:ext cx="10515600" cy="5930537"/>
          </a:xfrm>
        </p:spPr>
        <p:txBody>
          <a:bodyPr>
            <a:noAutofit/>
          </a:bodyPr>
          <a:lstStyle/>
          <a:p>
            <a:pPr algn="just"/>
            <a:r>
              <a:rPr lang="en-US" sz="1800" dirty="0"/>
              <a:t>Relational Databases: Relational databases store data in structured tables with predefined </a:t>
            </a:r>
            <a:r>
              <a:rPr lang="en-US" sz="1800" dirty="0" smtClean="0"/>
              <a:t>schemas. They </a:t>
            </a:r>
            <a:r>
              <a:rPr lang="en-US" sz="1800" dirty="0"/>
              <a:t>use the SQL (Structured Query Language) for defining and manipulating the data. Examples of relational databases include </a:t>
            </a:r>
            <a:r>
              <a:rPr lang="en-US" sz="1800" dirty="0" err="1"/>
              <a:t>MySQL</a:t>
            </a:r>
            <a:r>
              <a:rPr lang="en-US" sz="1800" dirty="0"/>
              <a:t>, Oracle Database, Microsoft SQL Server, and </a:t>
            </a:r>
            <a:r>
              <a:rPr lang="en-US" sz="1800" dirty="0" err="1"/>
              <a:t>PostgreSQL</a:t>
            </a:r>
            <a:r>
              <a:rPr lang="en-US" sz="1800" dirty="0"/>
              <a:t>.</a:t>
            </a:r>
          </a:p>
          <a:p>
            <a:pPr algn="just"/>
            <a:r>
              <a:rPr lang="en-US" sz="1800" dirty="0" err="1"/>
              <a:t>NoSQL</a:t>
            </a:r>
            <a:r>
              <a:rPr lang="en-US" sz="1800" dirty="0"/>
              <a:t> Databases: </a:t>
            </a:r>
            <a:r>
              <a:rPr lang="en-US" sz="1800" dirty="0" err="1"/>
              <a:t>NoSQL</a:t>
            </a:r>
            <a:r>
              <a:rPr lang="en-US" sz="1800" dirty="0"/>
              <a:t> (Not Only SQL) databases are designed to handle unstructured or semi-structured data. They provide flexible schemas and can handle large amounts of data and high scalability. </a:t>
            </a:r>
            <a:r>
              <a:rPr lang="en-US" sz="1800" dirty="0" err="1"/>
              <a:t>NoSQL</a:t>
            </a:r>
            <a:r>
              <a:rPr lang="en-US" sz="1800" dirty="0"/>
              <a:t> databases are categorized into several subtypes, including:</a:t>
            </a:r>
          </a:p>
          <a:p>
            <a:pPr algn="just"/>
            <a:r>
              <a:rPr lang="en-US" sz="1800" dirty="0"/>
              <a:t>Columnar Databases: Store data in columnar format, which allows efficient querying and analysis of specific columns. Examples include Apache Cassandra and </a:t>
            </a:r>
            <a:r>
              <a:rPr lang="en-US" sz="1800" dirty="0" err="1"/>
              <a:t>HBase</a:t>
            </a:r>
            <a:r>
              <a:rPr lang="en-US" sz="1800" dirty="0"/>
              <a:t>.</a:t>
            </a:r>
          </a:p>
          <a:p>
            <a:pPr algn="just"/>
            <a:r>
              <a:rPr lang="en-US" sz="1800" dirty="0"/>
              <a:t>Object-Oriented Databases: Object-oriented databases store data in objects, which are instances of classes. They allow direct storage and retrieval of complex data structures, including objects with behavior and relationships. Examples include db4o and </a:t>
            </a:r>
            <a:r>
              <a:rPr lang="en-US" sz="1800" dirty="0" err="1"/>
              <a:t>ObjectDB</a:t>
            </a:r>
            <a:r>
              <a:rPr lang="en-US" sz="1800" dirty="0"/>
              <a:t>.</a:t>
            </a:r>
          </a:p>
          <a:p>
            <a:pPr algn="just"/>
            <a:r>
              <a:rPr lang="en-US" sz="1800" dirty="0"/>
              <a:t>Hierarchical Databases: Hierarchical databases organize data in a tree-like structure, where each record has a parent-child relationship. They are suitable for storing data with a fixed and predefined structure. Examples include IBM's Information Management System (IMS) and Windows Registry.</a:t>
            </a:r>
          </a:p>
          <a:p>
            <a:pPr algn="just"/>
            <a:r>
              <a:rPr lang="en-US" sz="1800" dirty="0"/>
              <a:t>Network Databases: Network databases also organize data with a network-like structure but allow records to have multiple parent and child relationships. They are designed for complex and interconnected data. Examples include Integrated Data Store (IDS) and Integrated Database Management System (IDMS).</a:t>
            </a:r>
          </a:p>
          <a:p>
            <a:pPr algn="just"/>
            <a:r>
              <a:rPr lang="en-US" sz="1800" dirty="0"/>
              <a:t>Time-Series Databases: Time-series databases specialize in storing and analyzing time-stamped data, such as sensor readings, financial market data, or server logs. They are optimized for efficient storage and retrieval of time-series data. Examples include </a:t>
            </a:r>
            <a:r>
              <a:rPr lang="en-US" sz="1800" dirty="0" err="1"/>
              <a:t>InfluxDB</a:t>
            </a:r>
            <a:r>
              <a:rPr lang="en-US" sz="1800" dirty="0"/>
              <a:t> and Prometheus.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sym typeface="+mn-ea"/>
              </a:rPr>
              <a:t>Native API Driver (Type-2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67360" y="852805"/>
            <a:ext cx="11257280" cy="5591175"/>
          </a:xfrm>
        </p:spPr>
        <p:txBody>
          <a:bodyPr/>
          <a:lstStyle/>
          <a:p>
            <a:pPr marL="0" indent="0" algn="just">
              <a:lnSpc>
                <a:spcPct val="150000"/>
              </a:lnSpc>
              <a:buNone/>
            </a:pPr>
            <a:r>
              <a:rPr lang="en-US" sz="2400" b="1" u="sng">
                <a:solidFill>
                  <a:srgbClr val="C00000"/>
                </a:solidFill>
                <a:latin typeface="Baskerville Old Face" panose="02020602080505020303" charset="0"/>
                <a:cs typeface="Baskerville Old Face" panose="02020602080505020303" charset="0"/>
              </a:rPr>
              <a:t>Advantages:</a:t>
            </a:r>
          </a:p>
          <a:p>
            <a:pPr algn="just">
              <a:lnSpc>
                <a:spcPct val="150000"/>
              </a:lnSpc>
            </a:pPr>
            <a:r>
              <a:rPr lang="en-US" sz="2400">
                <a:latin typeface="Baskerville Old Face" panose="02020602080505020303" charset="0"/>
                <a:cs typeface="Baskerville Old Face" panose="02020602080505020303" charset="0"/>
              </a:rPr>
              <a:t>Performance upgraded than JDBC-ODBC bridge driver</a:t>
            </a:r>
          </a:p>
          <a:p>
            <a:pPr algn="just">
              <a:lnSpc>
                <a:spcPct val="150000"/>
              </a:lnSpc>
              <a:buNone/>
            </a:pPr>
            <a:r>
              <a:rPr lang="en-US" sz="2400" b="1" u="sng">
                <a:solidFill>
                  <a:srgbClr val="C00000"/>
                </a:solidFill>
                <a:latin typeface="Baskerville Old Face" panose="02020602080505020303" charset="0"/>
                <a:cs typeface="Baskerville Old Face" panose="02020602080505020303" charset="0"/>
              </a:rPr>
              <a:t>Disadvantages:</a:t>
            </a:r>
          </a:p>
          <a:p>
            <a:pPr algn="just">
              <a:lnSpc>
                <a:spcPct val="150000"/>
              </a:lnSpc>
            </a:pPr>
            <a:r>
              <a:rPr lang="en-US" sz="2400">
                <a:latin typeface="Baskerville Old Face" panose="02020602080505020303" charset="0"/>
                <a:cs typeface="Baskerville Old Face" panose="02020602080505020303" charset="0"/>
              </a:rPr>
              <a:t>The Native driver needs to be installed on the each client machine. </a:t>
            </a:r>
          </a:p>
          <a:p>
            <a:pPr algn="just">
              <a:lnSpc>
                <a:spcPct val="150000"/>
              </a:lnSpc>
            </a:pPr>
            <a:r>
              <a:rPr lang="en-US" sz="2400">
                <a:latin typeface="Baskerville Old Face" panose="02020602080505020303" charset="0"/>
                <a:cs typeface="Baskerville Old Face" panose="02020602080505020303" charset="0"/>
              </a:rPr>
              <a:t>The Vendor client library needs to be installed on client machine.</a:t>
            </a:r>
          </a:p>
          <a:p>
            <a:pPr algn="just">
              <a:buNone/>
            </a:pPr>
            <a:endParaRPr lang="en-US" sz="2400">
              <a:latin typeface="Baskerville Old Face" panose="02020602080505020303" charset="0"/>
              <a:cs typeface="Baskerville Old Face" panose="02020602080505020303"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995" y="3048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rPr>
              <a:t>Network Protocol driver</a:t>
            </a:r>
            <a:r>
              <a:rPr lang="en-US" sz="4000" b="1">
                <a:latin typeface="Baskerville Old Face" panose="02020602080505020303" charset="0"/>
                <a:cs typeface="Baskerville Old Face" panose="02020602080505020303" charset="0"/>
                <a:sym typeface="+mn-ea"/>
              </a:rPr>
              <a:t>(Type-3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78155" y="862965"/>
            <a:ext cx="11257280" cy="5591175"/>
          </a:xfrm>
        </p:spPr>
        <p:txBody>
          <a:bodyPr/>
          <a:lstStyle/>
          <a:p>
            <a:pPr algn="just">
              <a:lnSpc>
                <a:spcPct val="150000"/>
              </a:lnSpc>
            </a:pPr>
            <a:r>
              <a:rPr lang="en-US" sz="2200">
                <a:latin typeface="Baskerville Old Face" panose="02020602080505020303" charset="0"/>
                <a:cs typeface="Baskerville Old Face" panose="02020602080505020303" charset="0"/>
              </a:rPr>
              <a:t>The Network Protocol driver </a:t>
            </a:r>
            <a:r>
              <a:rPr lang="en-US" sz="2200">
                <a:solidFill>
                  <a:srgbClr val="C00000"/>
                </a:solidFill>
                <a:latin typeface="Baskerville Old Face" panose="02020602080505020303" charset="0"/>
                <a:cs typeface="Baskerville Old Face" panose="02020602080505020303" charset="0"/>
              </a:rPr>
              <a:t>uses middleware (application server) that converts JDBC calls</a:t>
            </a:r>
            <a:r>
              <a:rPr lang="en-US" sz="2200">
                <a:latin typeface="Baskerville Old Face" panose="02020602080505020303" charset="0"/>
                <a:cs typeface="Baskerville Old Face" panose="02020602080505020303" charset="0"/>
              </a:rPr>
              <a:t> directly or indirectly into the vendor-specific database protocol. </a:t>
            </a:r>
          </a:p>
          <a:p>
            <a:pPr algn="just"/>
            <a:r>
              <a:rPr lang="en-US" sz="2200">
                <a:latin typeface="Baskerville Old Face" panose="02020602080505020303" charset="0"/>
                <a:cs typeface="Baskerville Old Face" panose="02020602080505020303" charset="0"/>
              </a:rPr>
              <a:t>It is fully written in java, hence they are </a:t>
            </a:r>
            <a:r>
              <a:rPr lang="en-US" sz="2200">
                <a:solidFill>
                  <a:srgbClr val="C00000"/>
                </a:solidFill>
                <a:latin typeface="Baskerville Old Face" panose="02020602080505020303" charset="0"/>
                <a:cs typeface="Baskerville Old Face" panose="02020602080505020303" charset="0"/>
              </a:rPr>
              <a:t>portable drivers</a:t>
            </a:r>
          </a:p>
        </p:txBody>
      </p:sp>
      <p:pic>
        <p:nvPicPr>
          <p:cNvPr id="5" name="Picture 4"/>
          <p:cNvPicPr>
            <a:picLocks noChangeAspect="1"/>
          </p:cNvPicPr>
          <p:nvPr/>
        </p:nvPicPr>
        <p:blipFill>
          <a:blip r:embed="rId2"/>
          <a:stretch>
            <a:fillRect/>
          </a:stretch>
        </p:blipFill>
        <p:spPr>
          <a:xfrm>
            <a:off x="2667000" y="2438400"/>
            <a:ext cx="6427470" cy="370522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sym typeface="+mn-ea"/>
              </a:rPr>
              <a:t>Network Protocol driver(Type-3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67360" y="852805"/>
            <a:ext cx="11257280" cy="5591175"/>
          </a:xfrm>
        </p:spPr>
        <p:txBody>
          <a:bodyPr/>
          <a:lstStyle/>
          <a:p>
            <a:pPr marL="0" indent="0" algn="just">
              <a:lnSpc>
                <a:spcPct val="150000"/>
              </a:lnSpc>
              <a:buNone/>
            </a:pPr>
            <a:r>
              <a:rPr lang="en-US" sz="2400" b="1" u="sng">
                <a:solidFill>
                  <a:srgbClr val="C00000"/>
                </a:solidFill>
                <a:latin typeface="Baskerville Old Face" panose="02020602080505020303" charset="0"/>
                <a:cs typeface="Baskerville Old Face" panose="02020602080505020303" charset="0"/>
              </a:rPr>
              <a:t>Advantages:</a:t>
            </a:r>
          </a:p>
          <a:p>
            <a:pPr algn="just">
              <a:lnSpc>
                <a:spcPct val="150000"/>
              </a:lnSpc>
            </a:pPr>
            <a:r>
              <a:rPr lang="en-US" sz="2400">
                <a:latin typeface="Baskerville Old Face" panose="02020602080505020303" charset="0"/>
                <a:cs typeface="Baskerville Old Face" panose="02020602080505020303" charset="0"/>
              </a:rPr>
              <a:t>No client side library is required because of application server that can</a:t>
            </a:r>
          </a:p>
          <a:p>
            <a:pPr algn="just">
              <a:lnSpc>
                <a:spcPct val="150000"/>
              </a:lnSpc>
            </a:pPr>
            <a:r>
              <a:rPr lang="en-US" sz="2400">
                <a:latin typeface="Baskerville Old Face" panose="02020602080505020303" charset="0"/>
                <a:cs typeface="Baskerville Old Face" panose="02020602080505020303" charset="0"/>
              </a:rPr>
              <a:t>perform many tasks like auditing, load balancing, logging etc</a:t>
            </a:r>
          </a:p>
          <a:p>
            <a:pPr marL="0" indent="0" algn="just">
              <a:lnSpc>
                <a:spcPct val="150000"/>
              </a:lnSpc>
              <a:buNone/>
            </a:pPr>
            <a:r>
              <a:rPr lang="en-US" sz="2400" b="1" u="sng">
                <a:solidFill>
                  <a:srgbClr val="C00000"/>
                </a:solidFill>
                <a:latin typeface="Baskerville Old Face" panose="02020602080505020303" charset="0"/>
                <a:cs typeface="Baskerville Old Face" panose="02020602080505020303" charset="0"/>
              </a:rPr>
              <a:t>Disadvantages:</a:t>
            </a:r>
          </a:p>
          <a:p>
            <a:pPr algn="just">
              <a:lnSpc>
                <a:spcPct val="150000"/>
              </a:lnSpc>
            </a:pPr>
            <a:r>
              <a:rPr lang="en-US" sz="2400">
                <a:latin typeface="Baskerville Old Face" panose="02020602080505020303" charset="0"/>
                <a:cs typeface="Baskerville Old Face" panose="02020602080505020303" charset="0"/>
              </a:rPr>
              <a:t>Network support is required on client machine.</a:t>
            </a:r>
          </a:p>
          <a:p>
            <a:pPr algn="just">
              <a:lnSpc>
                <a:spcPct val="150000"/>
              </a:lnSpc>
            </a:pPr>
            <a:r>
              <a:rPr lang="en-US" sz="2400">
                <a:latin typeface="Baskerville Old Face" panose="02020602080505020303" charset="0"/>
                <a:cs typeface="Baskerville Old Face" panose="02020602080505020303" charset="0"/>
              </a:rPr>
              <a:t>Requires database-specific coding to be done in the middle tier.</a:t>
            </a:r>
          </a:p>
          <a:p>
            <a:pPr algn="just">
              <a:lnSpc>
                <a:spcPct val="150000"/>
              </a:lnSpc>
            </a:pPr>
            <a:r>
              <a:rPr lang="en-US" sz="2400">
                <a:latin typeface="Baskerville Old Face" panose="02020602080505020303" charset="0"/>
                <a:cs typeface="Baskerville Old Face" panose="02020602080505020303" charset="0"/>
              </a:rPr>
              <a:t>Maintenance of Network Protocol driver becomes costly because it requires database-specific coding to be done in the middle tier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rPr>
              <a:t>Thin Driver</a:t>
            </a:r>
            <a:r>
              <a:rPr lang="en-US" sz="4000" b="1">
                <a:latin typeface="Baskerville Old Face" panose="02020602080505020303" charset="0"/>
                <a:cs typeface="Baskerville Old Face" panose="02020602080505020303" charset="0"/>
                <a:sym typeface="+mn-ea"/>
              </a:rPr>
              <a:t>(Type-4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78155" y="862965"/>
            <a:ext cx="11257280" cy="5591175"/>
          </a:xfrm>
        </p:spPr>
        <p:txBody>
          <a:bodyPr/>
          <a:lstStyle/>
          <a:p>
            <a:pPr algn="just">
              <a:lnSpc>
                <a:spcPct val="150000"/>
              </a:lnSpc>
            </a:pPr>
            <a:r>
              <a:rPr lang="en-US" sz="2200">
                <a:latin typeface="Baskerville Old Face" panose="02020602080505020303" charset="0"/>
                <a:cs typeface="Baskerville Old Face" panose="02020602080505020303" charset="0"/>
              </a:rPr>
              <a:t>The thin driver c</a:t>
            </a:r>
            <a:r>
              <a:rPr lang="en-US" sz="2200">
                <a:solidFill>
                  <a:srgbClr val="C00000"/>
                </a:solidFill>
                <a:latin typeface="Baskerville Old Face" panose="02020602080505020303" charset="0"/>
                <a:cs typeface="Baskerville Old Face" panose="02020602080505020303" charset="0"/>
              </a:rPr>
              <a:t>onverts JDBC calls directly into the vendor-specific database protocol</a:t>
            </a:r>
            <a:r>
              <a:rPr lang="en-US" sz="2200">
                <a:latin typeface="Baskerville Old Face" panose="02020602080505020303" charset="0"/>
                <a:cs typeface="Baskerville Old Face" panose="02020602080505020303" charset="0"/>
              </a:rPr>
              <a:t>. That is why it is known as thin driver. </a:t>
            </a:r>
          </a:p>
          <a:p>
            <a:pPr algn="just">
              <a:lnSpc>
                <a:spcPct val="150000"/>
              </a:lnSpc>
            </a:pPr>
            <a:r>
              <a:rPr lang="en-US" sz="2200">
                <a:latin typeface="Baskerville Old Face" panose="02020602080505020303" charset="0"/>
                <a:cs typeface="Baskerville Old Face" panose="02020602080505020303" charset="0"/>
              </a:rPr>
              <a:t>It is fully written in Java language, hence they are </a:t>
            </a:r>
            <a:r>
              <a:rPr lang="en-US" sz="2200">
                <a:solidFill>
                  <a:srgbClr val="C00000"/>
                </a:solidFill>
                <a:latin typeface="Baskerville Old Face" panose="02020602080505020303" charset="0"/>
                <a:cs typeface="Baskerville Old Face" panose="02020602080505020303" charset="0"/>
              </a:rPr>
              <a:t>portable drivers</a:t>
            </a:r>
            <a:r>
              <a:rPr lang="en-US" sz="2200">
                <a:latin typeface="Baskerville Old Face" panose="02020602080505020303" charset="0"/>
                <a:cs typeface="Baskerville Old Face" panose="02020602080505020303" charset="0"/>
              </a:rPr>
              <a:t>.</a:t>
            </a:r>
          </a:p>
        </p:txBody>
      </p:sp>
      <p:pic>
        <p:nvPicPr>
          <p:cNvPr id="4" name="Picture 3"/>
          <p:cNvPicPr>
            <a:picLocks noChangeAspect="1"/>
          </p:cNvPicPr>
          <p:nvPr/>
        </p:nvPicPr>
        <p:blipFill>
          <a:blip r:embed="rId2"/>
          <a:stretch>
            <a:fillRect/>
          </a:stretch>
        </p:blipFill>
        <p:spPr>
          <a:xfrm>
            <a:off x="3429000" y="2590800"/>
            <a:ext cx="5081270" cy="404050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761365"/>
          </a:xfrm>
        </p:spPr>
        <p:txBody>
          <a:bodyPr>
            <a:normAutofit fontScale="90000"/>
          </a:bodyPr>
          <a:lstStyle/>
          <a:p>
            <a:pPr algn="ctr"/>
            <a:r>
              <a:rPr lang="en-US" sz="4000" b="1">
                <a:latin typeface="Baskerville Old Face" panose="02020602080505020303" charset="0"/>
                <a:cs typeface="Baskerville Old Face" panose="02020602080505020303" charset="0"/>
                <a:sym typeface="+mn-ea"/>
              </a:rPr>
              <a:t>Thin driver(Type-4 Driver)</a:t>
            </a:r>
            <a:r>
              <a:rPr lang="en-US" sz="4000" b="1">
                <a:latin typeface="Baskerville Old Face" panose="02020602080505020303" charset="0"/>
                <a:cs typeface="Baskerville Old Face" panose="02020602080505020303" charset="0"/>
              </a:rPr>
              <a:t/>
            </a:r>
            <a:br>
              <a:rPr lang="en-US" sz="4000" b="1">
                <a:latin typeface="Baskerville Old Face" panose="02020602080505020303" charset="0"/>
                <a:cs typeface="Baskerville Old Face" panose="02020602080505020303" charset="0"/>
              </a:rPr>
            </a:br>
            <a:endParaRPr lang="en-US" sz="4000" b="1">
              <a:latin typeface="Baskerville Old Face" panose="02020602080505020303" charset="0"/>
              <a:cs typeface="Baskerville Old Face" panose="02020602080505020303" charset="0"/>
            </a:endParaRPr>
          </a:p>
        </p:txBody>
      </p:sp>
      <p:sp>
        <p:nvSpPr>
          <p:cNvPr id="3" name="Content Placeholder 2"/>
          <p:cNvSpPr>
            <a:spLocks noGrp="1"/>
          </p:cNvSpPr>
          <p:nvPr>
            <p:ph idx="1"/>
          </p:nvPr>
        </p:nvSpPr>
        <p:spPr>
          <a:xfrm>
            <a:off x="467360" y="852805"/>
            <a:ext cx="11257280" cy="5591175"/>
          </a:xfrm>
        </p:spPr>
        <p:txBody>
          <a:bodyPr/>
          <a:lstStyle/>
          <a:p>
            <a:pPr marL="0" indent="0" algn="just">
              <a:lnSpc>
                <a:spcPct val="150000"/>
              </a:lnSpc>
              <a:buNone/>
            </a:pPr>
            <a:r>
              <a:rPr lang="en-US" sz="2400" b="1" u="sng">
                <a:solidFill>
                  <a:srgbClr val="C00000"/>
                </a:solidFill>
                <a:latin typeface="Baskerville Old Face" panose="02020602080505020303" charset="0"/>
                <a:cs typeface="Baskerville Old Face" panose="02020602080505020303" charset="0"/>
              </a:rPr>
              <a:t>Advantages:</a:t>
            </a:r>
          </a:p>
          <a:p>
            <a:pPr algn="just">
              <a:lnSpc>
                <a:spcPct val="150000"/>
              </a:lnSpc>
            </a:pPr>
            <a:r>
              <a:rPr lang="en-US" sz="2400">
                <a:latin typeface="Baskerville Old Face" panose="02020602080505020303" charset="0"/>
                <a:cs typeface="Baskerville Old Face" panose="02020602080505020303" charset="0"/>
              </a:rPr>
              <a:t>Better performance than all other drivers.</a:t>
            </a:r>
          </a:p>
          <a:p>
            <a:pPr algn="just">
              <a:lnSpc>
                <a:spcPct val="150000"/>
              </a:lnSpc>
            </a:pPr>
            <a:r>
              <a:rPr lang="en-US" sz="2400">
                <a:latin typeface="Baskerville Old Face" panose="02020602080505020303" charset="0"/>
                <a:cs typeface="Baskerville Old Face" panose="02020602080505020303" charset="0"/>
              </a:rPr>
              <a:t>No software is required at client side or server side.</a:t>
            </a:r>
          </a:p>
          <a:p>
            <a:pPr marL="0" indent="0" algn="just">
              <a:lnSpc>
                <a:spcPct val="150000"/>
              </a:lnSpc>
              <a:buNone/>
            </a:pPr>
            <a:r>
              <a:rPr lang="en-US" sz="2400" b="1" u="sng">
                <a:solidFill>
                  <a:srgbClr val="C00000"/>
                </a:solidFill>
                <a:latin typeface="Baskerville Old Face" panose="02020602080505020303" charset="0"/>
                <a:cs typeface="Baskerville Old Face" panose="02020602080505020303" charset="0"/>
              </a:rPr>
              <a:t>Disadvantages:</a:t>
            </a:r>
          </a:p>
          <a:p>
            <a:pPr algn="just">
              <a:lnSpc>
                <a:spcPct val="150000"/>
              </a:lnSpc>
            </a:pPr>
            <a:r>
              <a:rPr lang="en-US" sz="2400">
                <a:latin typeface="Baskerville Old Face" panose="02020602080505020303" charset="0"/>
                <a:cs typeface="Baskerville Old Face" panose="02020602080505020303" charset="0"/>
              </a:rPr>
              <a:t>Drivers depend on the Database.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10515600" cy="586740"/>
          </a:xfrm>
        </p:spPr>
        <p:txBody>
          <a:bodyPr>
            <a:normAutofit fontScale="90000"/>
          </a:bodyPr>
          <a:lstStyle/>
          <a:p>
            <a:pPr algn="l">
              <a:buClrTx/>
              <a:buSzTx/>
              <a:buFontTx/>
            </a:pPr>
            <a:r>
              <a:rPr lang="en-US" sz="4000" b="1">
                <a:latin typeface="Baskerville Old Face" panose="02020602080505020303" charset="0"/>
                <a:cs typeface="Baskerville Old Face" panose="02020602080505020303" charset="0"/>
              </a:rPr>
              <a:t>Which driver to be used?</a:t>
            </a:r>
          </a:p>
        </p:txBody>
      </p:sp>
      <p:sp>
        <p:nvSpPr>
          <p:cNvPr id="3" name="Content Placeholder 2"/>
          <p:cNvSpPr>
            <a:spLocks noGrp="1"/>
          </p:cNvSpPr>
          <p:nvPr>
            <p:ph idx="1"/>
          </p:nvPr>
        </p:nvSpPr>
        <p:spPr>
          <a:xfrm>
            <a:off x="555625" y="1037590"/>
            <a:ext cx="11097260" cy="5139690"/>
          </a:xfrm>
        </p:spPr>
        <p:txBody>
          <a:bodyPr/>
          <a:lstStyle/>
          <a:p>
            <a:pPr algn="just">
              <a:lnSpc>
                <a:spcPct val="150000"/>
              </a:lnSpc>
            </a:pPr>
            <a:r>
              <a:rPr lang="en-US" sz="2400" b="1">
                <a:latin typeface="Baskerville Old Face" panose="02020602080505020303" charset="0"/>
                <a:cs typeface="Baskerville Old Face" panose="02020602080505020303" charset="0"/>
              </a:rPr>
              <a:t>Thin Driver</a:t>
            </a:r>
            <a:r>
              <a:rPr lang="en-US" sz="2400">
                <a:latin typeface="Baskerville Old Face" panose="02020602080505020303" charset="0"/>
                <a:cs typeface="Baskerville Old Face" panose="02020602080505020303" charset="0"/>
              </a:rPr>
              <a:t>(Type-4 drivers) are preferred, If you are accessing one type of database, such as Oracle, Sybase, or IBM.</a:t>
            </a:r>
          </a:p>
          <a:p>
            <a:pPr algn="just">
              <a:lnSpc>
                <a:spcPct val="150000"/>
              </a:lnSpc>
            </a:pPr>
            <a:r>
              <a:rPr lang="en-US" sz="2400" b="1">
                <a:latin typeface="Baskerville Old Face" panose="02020602080505020303" charset="0"/>
                <a:cs typeface="Baskerville Old Face" panose="02020602080505020303" charset="0"/>
              </a:rPr>
              <a:t>Network Protocol Driver</a:t>
            </a:r>
            <a:r>
              <a:rPr lang="en-US" sz="2400">
                <a:latin typeface="Baskerville Old Face" panose="02020602080505020303" charset="0"/>
                <a:cs typeface="Baskerville Old Face" panose="02020602080505020303" charset="0"/>
              </a:rPr>
              <a:t>(Type-3 drivers) are preferred, If your Java application is accessing multiple types of databases at the same time</a:t>
            </a:r>
          </a:p>
          <a:p>
            <a:pPr algn="just">
              <a:lnSpc>
                <a:spcPct val="150000"/>
              </a:lnSpc>
            </a:pPr>
            <a:r>
              <a:rPr lang="en-US" sz="2400" b="1">
                <a:latin typeface="Baskerville Old Face" panose="02020602080505020303" charset="0"/>
                <a:cs typeface="Baskerville Old Face" panose="02020602080505020303" charset="0"/>
              </a:rPr>
              <a:t>Native API Driver</a:t>
            </a:r>
            <a:r>
              <a:rPr lang="en-US" sz="2400">
                <a:latin typeface="Baskerville Old Face" panose="02020602080505020303" charset="0"/>
                <a:cs typeface="Baskerville Old Face" panose="02020602080505020303" charset="0"/>
              </a:rPr>
              <a:t>(Type-2 drivers) are useful in situations, where a type 3 or type 4 driver is not available yet for your database.</a:t>
            </a:r>
          </a:p>
          <a:p>
            <a:pPr algn="just">
              <a:lnSpc>
                <a:spcPct val="150000"/>
              </a:lnSpc>
            </a:pPr>
            <a:r>
              <a:rPr lang="en-US" sz="2400">
                <a:latin typeface="Baskerville Old Face" panose="02020602080505020303" charset="0"/>
                <a:cs typeface="Baskerville Old Face" panose="02020602080505020303" charset="0"/>
              </a:rPr>
              <a:t>The </a:t>
            </a:r>
            <a:r>
              <a:rPr lang="en-US" sz="2400" b="1">
                <a:latin typeface="Baskerville Old Face" panose="02020602080505020303" charset="0"/>
                <a:cs typeface="Baskerville Old Face" panose="02020602080505020303" charset="0"/>
              </a:rPr>
              <a:t>JDBC-ODBC Bridge Driver</a:t>
            </a:r>
            <a:r>
              <a:rPr lang="en-US" sz="2400">
                <a:latin typeface="Baskerville Old Face" panose="02020602080505020303" charset="0"/>
                <a:cs typeface="Baskerville Old Face" panose="02020602080505020303" charset="0"/>
              </a:rPr>
              <a:t> (Type-1 drivers) are not considered a deployment-level driver, and typically used for development and testing purposes only.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10515600" cy="1325563"/>
          </a:xfrm>
        </p:spPr>
        <p:txBody>
          <a:bodyPr/>
          <a:lstStyle/>
          <a:p>
            <a:pPr algn="ctr"/>
            <a:r>
              <a:rPr lang="en-US" b="1">
                <a:latin typeface="Baskerville Old Face" panose="02020602080505020303" charset="0"/>
                <a:cs typeface="Baskerville Old Face" panose="02020602080505020303" charset="0"/>
              </a:rPr>
              <a:t>JDBC RESULTSETS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1535"/>
          </a:xfrm>
        </p:spPr>
        <p:txBody>
          <a:bodyPr/>
          <a:lstStyle/>
          <a:p>
            <a:r>
              <a:rPr lang="en-US" b="1">
                <a:latin typeface="Baskerville Old Face" panose="02020602080505020303" charset="0"/>
                <a:cs typeface="Baskerville Old Face" panose="02020602080505020303" charset="0"/>
              </a:rPr>
              <a:t>Resultsets</a:t>
            </a:r>
          </a:p>
        </p:txBody>
      </p:sp>
      <p:sp>
        <p:nvSpPr>
          <p:cNvPr id="3" name="Content Placeholder 2"/>
          <p:cNvSpPr>
            <a:spLocks noGrp="1"/>
          </p:cNvSpPr>
          <p:nvPr>
            <p:ph idx="1"/>
          </p:nvPr>
        </p:nvSpPr>
        <p:spPr>
          <a:xfrm>
            <a:off x="838200" y="1153160"/>
            <a:ext cx="10515600" cy="5024120"/>
          </a:xfrm>
        </p:spPr>
        <p:txBody>
          <a:bodyPr>
            <a:normAutofit fontScale="90000" lnSpcReduction="10000"/>
          </a:bodyPr>
          <a:lstStyle/>
          <a:p>
            <a:pPr algn="just">
              <a:lnSpc>
                <a:spcPct val="150000"/>
              </a:lnSpc>
            </a:pPr>
            <a:r>
              <a:rPr lang="en-US">
                <a:latin typeface="Baskerville Old Face" panose="02020602080505020303" charset="0"/>
                <a:cs typeface="Baskerville Old Face" panose="02020602080505020303" charset="0"/>
              </a:rPr>
              <a:t>The SQL statements that read data from a database query, return the data in a result set.</a:t>
            </a:r>
          </a:p>
          <a:p>
            <a:pPr algn="just">
              <a:lnSpc>
                <a:spcPct val="150000"/>
              </a:lnSpc>
            </a:pPr>
            <a:r>
              <a:rPr lang="en-US">
                <a:latin typeface="Baskerville Old Face" panose="02020602080505020303" charset="0"/>
                <a:cs typeface="Baskerville Old Face" panose="02020602080505020303" charset="0"/>
              </a:rPr>
              <a:t>The SELECT statement is the standard way to select rows from a database and view them in a result set.</a:t>
            </a:r>
          </a:p>
          <a:p>
            <a:pPr algn="just">
              <a:lnSpc>
                <a:spcPct val="150000"/>
              </a:lnSpc>
            </a:pPr>
            <a:r>
              <a:rPr lang="en-US">
                <a:latin typeface="Baskerville Old Face" panose="02020602080505020303" charset="0"/>
                <a:cs typeface="Baskerville Old Face" panose="02020602080505020303" charset="0"/>
              </a:rPr>
              <a:t>The </a:t>
            </a:r>
            <a:r>
              <a:rPr lang="en-US" b="1">
                <a:solidFill>
                  <a:srgbClr val="C00000"/>
                </a:solidFill>
                <a:latin typeface="Baskerville Old Face" panose="02020602080505020303" charset="0"/>
                <a:cs typeface="Baskerville Old Face" panose="02020602080505020303" charset="0"/>
              </a:rPr>
              <a:t>java.sql.ResultSet</a:t>
            </a:r>
            <a:r>
              <a:rPr lang="en-US">
                <a:latin typeface="Baskerville Old Face" panose="02020602080505020303" charset="0"/>
                <a:cs typeface="Baskerville Old Face" panose="02020602080505020303" charset="0"/>
              </a:rPr>
              <a:t> interface represents the result set of a database query. A ResultSet object maintains a cursor that points to the current row in the resultset.</a:t>
            </a:r>
          </a:p>
          <a:p>
            <a:pPr algn="just">
              <a:lnSpc>
                <a:spcPct val="150000"/>
              </a:lnSpc>
            </a:pPr>
            <a:r>
              <a:rPr lang="en-US" b="1">
                <a:solidFill>
                  <a:srgbClr val="C00000"/>
                </a:solidFill>
                <a:latin typeface="Baskerville Old Face" panose="02020602080505020303" charset="0"/>
                <a:cs typeface="Baskerville Old Face" panose="02020602080505020303" charset="0"/>
              </a:rPr>
              <a:t>The term "result set" refers to the row and column data contained in a ResultSet object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978535"/>
          </a:xfrm>
        </p:spPr>
        <p:txBody>
          <a:bodyPr/>
          <a:lstStyle/>
          <a:p>
            <a:pPr algn="l">
              <a:buClrTx/>
              <a:buSzTx/>
              <a:buFontTx/>
            </a:pPr>
            <a:r>
              <a:rPr lang="en-US" b="1">
                <a:latin typeface="Baskerville Old Face" panose="02020602080505020303" charset="0"/>
                <a:cs typeface="Baskerville Old Face" panose="02020602080505020303" charset="0"/>
              </a:rPr>
              <a:t>Methods of ResultSet Interface</a:t>
            </a:r>
          </a:p>
        </p:txBody>
      </p:sp>
      <p:sp>
        <p:nvSpPr>
          <p:cNvPr id="3" name="Content Placeholder 2"/>
          <p:cNvSpPr>
            <a:spLocks noGrp="1"/>
          </p:cNvSpPr>
          <p:nvPr>
            <p:ph idx="1"/>
          </p:nvPr>
        </p:nvSpPr>
        <p:spPr>
          <a:xfrm>
            <a:off x="838200" y="1130935"/>
            <a:ext cx="10515600" cy="5046345"/>
          </a:xfrm>
        </p:spPr>
        <p:txBody>
          <a:bodyPr>
            <a:normAutofit/>
          </a:bodyPr>
          <a:lstStyle/>
          <a:p>
            <a:pPr algn="just">
              <a:lnSpc>
                <a:spcPct val="150000"/>
              </a:lnSpc>
            </a:pPr>
            <a:r>
              <a:rPr lang="en-US" b="1">
                <a:solidFill>
                  <a:srgbClr val="C00000"/>
                </a:solidFill>
                <a:latin typeface="Baskerville Old Face" panose="02020602080505020303" charset="0"/>
                <a:cs typeface="Baskerville Old Face" panose="02020602080505020303" charset="0"/>
              </a:rPr>
              <a:t>Navigational methods</a:t>
            </a:r>
            <a:r>
              <a:rPr lang="en-US">
                <a:latin typeface="Baskerville Old Face" panose="02020602080505020303" charset="0"/>
                <a:cs typeface="Baskerville Old Face" panose="02020602080505020303" charset="0"/>
              </a:rPr>
              <a:t> − Used to move the cursor around.</a:t>
            </a:r>
          </a:p>
          <a:p>
            <a:pPr algn="just">
              <a:lnSpc>
                <a:spcPct val="150000"/>
              </a:lnSpc>
            </a:pPr>
            <a:r>
              <a:rPr lang="en-US" b="1">
                <a:solidFill>
                  <a:srgbClr val="C00000"/>
                </a:solidFill>
                <a:latin typeface="Baskerville Old Face" panose="02020602080505020303" charset="0"/>
                <a:cs typeface="Baskerville Old Face" panose="02020602080505020303" charset="0"/>
              </a:rPr>
              <a:t>Get methods</a:t>
            </a:r>
            <a:r>
              <a:rPr lang="en-US">
                <a:latin typeface="Baskerville Old Face" panose="02020602080505020303" charset="0"/>
                <a:cs typeface="Baskerville Old Face" panose="02020602080505020303" charset="0"/>
              </a:rPr>
              <a:t> − Used to view the data in the columns of the current row being pointed by the cursor.</a:t>
            </a:r>
          </a:p>
          <a:p>
            <a:pPr algn="just">
              <a:lnSpc>
                <a:spcPct val="150000"/>
              </a:lnSpc>
            </a:pPr>
            <a:r>
              <a:rPr lang="en-US" b="1">
                <a:solidFill>
                  <a:srgbClr val="C00000"/>
                </a:solidFill>
                <a:latin typeface="Baskerville Old Face" panose="02020602080505020303" charset="0"/>
                <a:cs typeface="Baskerville Old Face" panose="02020602080505020303" charset="0"/>
              </a:rPr>
              <a:t>Update methods</a:t>
            </a:r>
            <a:r>
              <a:rPr lang="en-US">
                <a:latin typeface="Baskerville Old Face" panose="02020602080505020303" charset="0"/>
                <a:cs typeface="Baskerville Old Face" panose="02020602080505020303" charset="0"/>
              </a:rPr>
              <a:t> − Used to update the data in the columns of the current row. The updates can then be updated in the underlying database as well.</a:t>
            </a:r>
          </a:p>
          <a:p>
            <a:pPr marL="0" indent="0" algn="just">
              <a:lnSpc>
                <a:spcPct val="150000"/>
              </a:lnSpc>
              <a:buNone/>
            </a:pPr>
            <a:r>
              <a:rPr lang="en-US">
                <a:latin typeface="Baskerville Old Face" panose="02020602080505020303" charset="0"/>
                <a:cs typeface="Baskerville Old Face" panose="02020602080505020303" charset="0"/>
              </a:rPr>
              <a:t>The cursor is movable based on the properties of the ResultSet.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978535"/>
          </a:xfrm>
        </p:spPr>
        <p:txBody>
          <a:bodyPr/>
          <a:lstStyle/>
          <a:p>
            <a:pPr algn="l">
              <a:buClrTx/>
              <a:buSzTx/>
              <a:buFontTx/>
            </a:pPr>
            <a:r>
              <a:rPr lang="en-US" b="1">
                <a:latin typeface="Baskerville Old Face" panose="02020602080505020303" charset="0"/>
                <a:cs typeface="Baskerville Old Face" panose="02020602080505020303" charset="0"/>
              </a:rPr>
              <a:t>Connection methods provided by JDBC</a:t>
            </a:r>
          </a:p>
        </p:txBody>
      </p:sp>
      <p:sp>
        <p:nvSpPr>
          <p:cNvPr id="3" name="Content Placeholder 2"/>
          <p:cNvSpPr>
            <a:spLocks noGrp="1"/>
          </p:cNvSpPr>
          <p:nvPr>
            <p:ph idx="1"/>
          </p:nvPr>
        </p:nvSpPr>
        <p:spPr>
          <a:xfrm>
            <a:off x="838200" y="1130935"/>
            <a:ext cx="10793730" cy="5325745"/>
          </a:xfrm>
        </p:spPr>
        <p:txBody>
          <a:bodyPr>
            <a:normAutofit fontScale="67500" lnSpcReduction="10000"/>
          </a:bodyPr>
          <a:lstStyle/>
          <a:p>
            <a:pPr algn="just">
              <a:lnSpc>
                <a:spcPct val="150000"/>
              </a:lnSpc>
            </a:pPr>
            <a:r>
              <a:rPr lang="en-US">
                <a:latin typeface="Baskerville Old Face" panose="02020602080505020303" charset="0"/>
                <a:cs typeface="Baskerville Old Face" panose="02020602080505020303" charset="0"/>
              </a:rPr>
              <a:t>JDBC provides the following </a:t>
            </a:r>
            <a:r>
              <a:rPr lang="en-US" sz="3300" b="1">
                <a:latin typeface="Baskerville Old Face" panose="02020602080505020303" charset="0"/>
                <a:cs typeface="Baskerville Old Face" panose="02020602080505020303" charset="0"/>
              </a:rPr>
              <a:t>connection methods to create statements with desired ResultSet</a:t>
            </a:r>
          </a:p>
          <a:p>
            <a:pPr marL="914400" lvl="1" indent="-457200" algn="just">
              <a:lnSpc>
                <a:spcPct val="150000"/>
              </a:lnSpc>
              <a:buAutoNum type="arabicPeriod"/>
            </a:pPr>
            <a:r>
              <a:rPr lang="en-US" sz="3300" b="1">
                <a:solidFill>
                  <a:srgbClr val="C00000"/>
                </a:solidFill>
                <a:latin typeface="Baskerville Old Face" panose="02020602080505020303" charset="0"/>
                <a:cs typeface="Baskerville Old Face" panose="02020602080505020303" charset="0"/>
              </a:rPr>
              <a:t>createStatement(int RSType, int RSConcurrency);</a:t>
            </a:r>
          </a:p>
          <a:p>
            <a:pPr lvl="2" algn="just">
              <a:lnSpc>
                <a:spcPct val="150000"/>
              </a:lnSpc>
            </a:pPr>
            <a:r>
              <a:rPr lang="en-US" sz="2600">
                <a:solidFill>
                  <a:schemeClr val="tx1"/>
                </a:solidFill>
                <a:latin typeface="Baskerville Old Face" panose="02020602080505020303" charset="0"/>
                <a:cs typeface="Baskerville Old Face" panose="02020602080505020303" charset="0"/>
              </a:rPr>
              <a:t>RSType- Type of ResultSet Object</a:t>
            </a:r>
          </a:p>
          <a:p>
            <a:pPr lvl="2" algn="just">
              <a:lnSpc>
                <a:spcPct val="150000"/>
              </a:lnSpc>
            </a:pPr>
            <a:r>
              <a:rPr lang="en-US" sz="2600">
                <a:solidFill>
                  <a:schemeClr val="tx1"/>
                </a:solidFill>
                <a:latin typeface="Baskerville Old Face" panose="02020602080505020303" charset="0"/>
                <a:cs typeface="Baskerville Old Face" panose="02020602080505020303" charset="0"/>
              </a:rPr>
              <a:t>RSConcurrency- Specify whether a result set is read-only or updatable</a:t>
            </a:r>
          </a:p>
          <a:p>
            <a:pPr marL="914400" lvl="1" indent="-457200" algn="just">
              <a:lnSpc>
                <a:spcPct val="150000"/>
              </a:lnSpc>
              <a:buAutoNum type="arabicPeriod"/>
            </a:pPr>
            <a:r>
              <a:rPr lang="en-US" sz="3300" b="1">
                <a:solidFill>
                  <a:srgbClr val="C00000"/>
                </a:solidFill>
                <a:latin typeface="Baskerville Old Face" panose="02020602080505020303" charset="0"/>
                <a:cs typeface="Baskerville Old Face" panose="02020602080505020303" charset="0"/>
              </a:rPr>
              <a:t>prepareStatement(String SQL, int RSType, int RSConcurrency);</a:t>
            </a:r>
          </a:p>
          <a:p>
            <a:pPr lvl="2" algn="just">
              <a:lnSpc>
                <a:spcPct val="150000"/>
              </a:lnSpc>
            </a:pPr>
            <a:r>
              <a:rPr lang="en-US" sz="2400">
                <a:latin typeface="Baskerville Old Face" panose="02020602080505020303" charset="0"/>
                <a:cs typeface="Baskerville Old Face" panose="02020602080505020303" charset="0"/>
                <a:sym typeface="+mn-ea"/>
              </a:rPr>
              <a:t>A String object that contains the SQL statement to be sent to the database</a:t>
            </a:r>
          </a:p>
          <a:p>
            <a:pPr lvl="2" algn="just">
              <a:lnSpc>
                <a:spcPct val="150000"/>
              </a:lnSpc>
            </a:pPr>
            <a:r>
              <a:rPr lang="en-US" sz="2400">
                <a:latin typeface="Baskerville Old Face" panose="02020602080505020303" charset="0"/>
                <a:cs typeface="Baskerville Old Face" panose="02020602080505020303" charset="0"/>
                <a:sym typeface="+mn-ea"/>
              </a:rPr>
              <a:t>RSType- Type of ResultSet Object</a:t>
            </a:r>
            <a:endParaRPr lang="en-US" sz="2400">
              <a:solidFill>
                <a:schemeClr val="tx1"/>
              </a:solidFill>
              <a:latin typeface="Baskerville Old Face" panose="02020602080505020303" charset="0"/>
              <a:cs typeface="Baskerville Old Face" panose="02020602080505020303" charset="0"/>
            </a:endParaRPr>
          </a:p>
          <a:p>
            <a:pPr lvl="2" algn="just">
              <a:lnSpc>
                <a:spcPct val="150000"/>
              </a:lnSpc>
            </a:pPr>
            <a:r>
              <a:rPr lang="en-US" sz="2400">
                <a:latin typeface="Baskerville Old Face" panose="02020602080505020303" charset="0"/>
                <a:cs typeface="Baskerville Old Face" panose="02020602080505020303" charset="0"/>
                <a:sym typeface="+mn-ea"/>
              </a:rPr>
              <a:t>RSConcurrency- Specify whether a result set is read-only or updatable</a:t>
            </a:r>
            <a:endParaRPr lang="en-US" sz="2400">
              <a:solidFill>
                <a:schemeClr val="tx1"/>
              </a:solidFill>
              <a:latin typeface="Baskerville Old Face" panose="02020602080505020303" charset="0"/>
              <a:cs typeface="Baskerville Old Face" panose="02020602080505020303" charset="0"/>
            </a:endParaRPr>
          </a:p>
          <a:p>
            <a:pPr marL="914400" lvl="1" indent="-457200" algn="just">
              <a:lnSpc>
                <a:spcPct val="150000"/>
              </a:lnSpc>
              <a:buAutoNum type="arabicPeriod"/>
            </a:pPr>
            <a:r>
              <a:rPr lang="en-US" sz="3300" b="1">
                <a:solidFill>
                  <a:srgbClr val="C00000"/>
                </a:solidFill>
                <a:latin typeface="Baskerville Old Face" panose="02020602080505020303" charset="0"/>
                <a:cs typeface="Baskerville Old Face" panose="02020602080505020303" charset="0"/>
              </a:rPr>
              <a:t>prepareCall(String sql, int RSType, int RSConcurrency);</a:t>
            </a:r>
          </a:p>
          <a:p>
            <a:pPr marL="1143000" lvl="2" algn="just">
              <a:lnSpc>
                <a:spcPct val="150000"/>
              </a:lnSpc>
              <a:buClrTx/>
              <a:buSzTx/>
            </a:pPr>
            <a:r>
              <a:rPr lang="en-US" sz="2400">
                <a:latin typeface="Baskerville Old Face" panose="02020602080505020303" charset="0"/>
                <a:cs typeface="Baskerville Old Face" panose="02020602080505020303" charset="0"/>
                <a:sym typeface="+mn-ea"/>
              </a:rPr>
              <a:t>A String object that contains the SQL statement to be sent to the database</a:t>
            </a:r>
          </a:p>
          <a:p>
            <a:pPr lvl="2" algn="just">
              <a:lnSpc>
                <a:spcPct val="150000"/>
              </a:lnSpc>
              <a:buClrTx/>
              <a:buSzTx/>
            </a:pPr>
            <a:r>
              <a:rPr lang="en-US" sz="2400">
                <a:latin typeface="Baskerville Old Face" panose="02020602080505020303" charset="0"/>
                <a:cs typeface="Baskerville Old Face" panose="02020602080505020303" charset="0"/>
                <a:sym typeface="+mn-ea"/>
              </a:rPr>
              <a:t>RSType- Type of ResultSet Object</a:t>
            </a:r>
            <a:endParaRPr lang="en-US" sz="2400">
              <a:solidFill>
                <a:schemeClr val="tx1"/>
              </a:solidFill>
              <a:latin typeface="Baskerville Old Face" panose="02020602080505020303" charset="0"/>
              <a:cs typeface="Baskerville Old Face" panose="02020602080505020303" charset="0"/>
            </a:endParaRPr>
          </a:p>
          <a:p>
            <a:pPr lvl="2" algn="just">
              <a:lnSpc>
                <a:spcPct val="150000"/>
              </a:lnSpc>
            </a:pPr>
            <a:r>
              <a:rPr lang="en-US" sz="2400">
                <a:latin typeface="Baskerville Old Face" panose="02020602080505020303" charset="0"/>
                <a:cs typeface="Baskerville Old Face" panose="02020602080505020303" charset="0"/>
                <a:sym typeface="+mn-ea"/>
              </a:rPr>
              <a:t>RSConcurrency- Specify whether a result set is read-only or updatable</a:t>
            </a:r>
            <a:endParaRPr lang="en-US" sz="2400">
              <a:solidFill>
                <a:schemeClr val="tx1"/>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indent="-457200" algn="just">
              <a:lnSpc>
                <a:spcPct val="150000"/>
              </a:lnSpc>
            </a:pPr>
            <a:endParaRPr lang="en-US">
              <a:latin typeface="Baskerville Old Face" panose="02020602080505020303" charset="0"/>
              <a:cs typeface="Baskerville Old Face" panose="02020602080505020303"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SQL QUERIES</a:t>
            </a:r>
          </a:p>
        </p:txBody>
      </p:sp>
      <p:sp>
        <p:nvSpPr>
          <p:cNvPr id="3" name="Content Placeholder 2"/>
          <p:cNvSpPr>
            <a:spLocks noGrp="1"/>
          </p:cNvSpPr>
          <p:nvPr>
            <p:ph idx="1"/>
          </p:nvPr>
        </p:nvSpPr>
        <p:spPr>
          <a:xfrm>
            <a:off x="717550" y="1598930"/>
            <a:ext cx="10515600" cy="4351338"/>
          </a:xfrm>
        </p:spPr>
        <p:txBody>
          <a:bodyPr>
            <a:normAutofit fontScale="65000" lnSpcReduction="20000"/>
          </a:bodyPr>
          <a:lstStyle/>
          <a:p>
            <a:pPr marL="0" indent="0">
              <a:buNone/>
            </a:pPr>
            <a:r>
              <a:rPr lang="en-US" sz="3200">
                <a:latin typeface="Times New Roman" panose="02020603050405020304" pitchFamily="18" charset="0"/>
                <a:cs typeface="Times New Roman" panose="02020603050405020304" pitchFamily="18" charset="0"/>
              </a:rPr>
              <a:t> (Structured Query Language) is a standard language for interacting with relational databases. It provides a set of commands and statements that allow you to perform various operations on the data stored in a database. Here are some commonly used  queries:</a:t>
            </a:r>
          </a:p>
          <a:p>
            <a:pPr marL="0" indent="0">
              <a:buNone/>
            </a:pPr>
            <a:r>
              <a:rPr lang="en-US" sz="3200">
                <a:latin typeface="Times New Roman" panose="02020603050405020304" pitchFamily="18" charset="0"/>
                <a:cs typeface="Times New Roman" panose="02020603050405020304" pitchFamily="18" charset="0"/>
              </a:rPr>
              <a:t>SELECT: The SELECT statement is used to retrieve data from one or more tables in the database.</a:t>
            </a:r>
          </a:p>
          <a:p>
            <a:pPr marL="0" indent="0">
              <a:buNone/>
            </a:pPr>
            <a:r>
              <a:rPr lang="en-US" sz="3200">
                <a:latin typeface="Times New Roman" panose="02020603050405020304" pitchFamily="18" charset="0"/>
                <a:cs typeface="Times New Roman" panose="02020603050405020304" pitchFamily="18" charset="0"/>
              </a:rPr>
              <a:t>SELECT column1, column2 FROM table_name;</a:t>
            </a:r>
          </a:p>
          <a:p>
            <a:pPr marL="0" indent="0">
              <a:buNone/>
            </a:pPr>
            <a:r>
              <a:rPr lang="en-US" sz="3200">
                <a:latin typeface="Times New Roman" panose="02020603050405020304" pitchFamily="18" charset="0"/>
                <a:cs typeface="Times New Roman" panose="02020603050405020304" pitchFamily="18" charset="0"/>
              </a:rPr>
              <a:t>Example:</a:t>
            </a:r>
          </a:p>
          <a:p>
            <a:pPr marL="0" indent="0">
              <a:buNone/>
            </a:pPr>
            <a:r>
              <a:rPr lang="en-US" sz="3200">
                <a:latin typeface="Times New Roman" panose="02020603050405020304" pitchFamily="18" charset="0"/>
                <a:cs typeface="Times New Roman" panose="02020603050405020304" pitchFamily="18" charset="0"/>
              </a:rPr>
              <a:t>SELECT name, age FROM employees;</a:t>
            </a:r>
          </a:p>
          <a:p>
            <a:pPr marL="0" indent="0">
              <a:buNone/>
            </a:pPr>
            <a:r>
              <a:rPr lang="en-US" sz="3200">
                <a:latin typeface="Times New Roman" panose="02020603050405020304" pitchFamily="18" charset="0"/>
                <a:cs typeface="Times New Roman" panose="02020603050405020304" pitchFamily="18" charset="0"/>
              </a:rPr>
              <a:t>INSERT: The INSERT statement is used to insert new rows of data into a table.</a:t>
            </a:r>
          </a:p>
          <a:p>
            <a:pPr marL="0" indent="0">
              <a:buNone/>
            </a:pPr>
            <a:r>
              <a:rPr lang="en-US" sz="3200">
                <a:latin typeface="Times New Roman" panose="02020603050405020304" pitchFamily="18" charset="0"/>
                <a:cs typeface="Times New Roman" panose="02020603050405020304" pitchFamily="18" charset="0"/>
              </a:rPr>
              <a:t>INSERT INTO table_name (column1, column2) VALUES (value1, value2);</a:t>
            </a:r>
          </a:p>
          <a:p>
            <a:pPr marL="0" indent="0">
              <a:buNone/>
            </a:pPr>
            <a:r>
              <a:rPr lang="en-US" sz="3200">
                <a:latin typeface="Times New Roman" panose="02020603050405020304" pitchFamily="18" charset="0"/>
                <a:cs typeface="Times New Roman" panose="02020603050405020304" pitchFamily="18" charset="0"/>
              </a:rPr>
              <a:t>Example:</a:t>
            </a:r>
          </a:p>
          <a:p>
            <a:pPr marL="0" indent="0">
              <a:buNone/>
            </a:pPr>
            <a:r>
              <a:rPr lang="en-US" sz="3200">
                <a:latin typeface="Times New Roman" panose="02020603050405020304" pitchFamily="18" charset="0"/>
                <a:cs typeface="Times New Roman" panose="02020603050405020304" pitchFamily="18" charset="0"/>
              </a:rPr>
              <a:t>INSERT INTO employees (name, age) VALUES ('John Doe', 30);</a:t>
            </a:r>
          </a:p>
          <a:p>
            <a:pPr marL="0" indent="0">
              <a:buNone/>
            </a:pPr>
            <a:r>
              <a:rPr lang="en-US" sz="3200">
                <a:latin typeface="Times New Roman" panose="02020603050405020304" pitchFamily="18" charset="0"/>
                <a:cs typeface="Times New Roman" panose="02020603050405020304" pitchFamily="18" charset="0"/>
              </a:rPr>
              <a:t>UPDATE: The UPDATE statement is used to modify existing data in a table.</a:t>
            </a:r>
          </a:p>
          <a:p>
            <a:pPr marL="0" indent="0">
              <a:buNone/>
            </a:pPr>
            <a:r>
              <a:rPr lang="en-US" sz="3200">
                <a:latin typeface="Times New Roman" panose="02020603050405020304" pitchFamily="18" charset="0"/>
                <a:cs typeface="Times New Roman" panose="02020603050405020304" pitchFamily="18" charset="0"/>
              </a:rPr>
              <a:t>UPDATE table_name SET column1 = value1, column2 = value2 WHERE condition;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978535"/>
          </a:xfrm>
        </p:spPr>
        <p:txBody>
          <a:bodyPr/>
          <a:lstStyle/>
          <a:p>
            <a:pPr algn="l">
              <a:buClrTx/>
              <a:buSzTx/>
              <a:buFontTx/>
            </a:pPr>
            <a:r>
              <a:rPr lang="en-US" b="1">
                <a:latin typeface="Baskerville Old Face" panose="02020602080505020303" charset="0"/>
                <a:cs typeface="Baskerville Old Face" panose="02020602080505020303" charset="0"/>
              </a:rPr>
              <a:t>Type of ResultSet</a:t>
            </a:r>
          </a:p>
        </p:txBody>
      </p:sp>
      <p:sp>
        <p:nvSpPr>
          <p:cNvPr id="3" name="Content Placeholder 2"/>
          <p:cNvSpPr>
            <a:spLocks noGrp="1"/>
          </p:cNvSpPr>
          <p:nvPr>
            <p:ph idx="1"/>
          </p:nvPr>
        </p:nvSpPr>
        <p:spPr>
          <a:xfrm>
            <a:off x="520700" y="944245"/>
            <a:ext cx="11111230" cy="5512435"/>
          </a:xfrm>
        </p:spPr>
        <p:txBody>
          <a:bodyPr>
            <a:normAutofit fontScale="92500"/>
          </a:bodyPr>
          <a:lstStyle/>
          <a:p>
            <a:pPr marL="0" lvl="1" indent="0" algn="just">
              <a:lnSpc>
                <a:spcPct val="150000"/>
              </a:lnSpc>
              <a:buNone/>
            </a:pPr>
            <a:r>
              <a:rPr lang="en-US" b="1">
                <a:latin typeface="Baskerville Old Face" panose="02020602080505020303" charset="0"/>
                <a:cs typeface="Baskerville Old Face" panose="02020602080505020303" charset="0"/>
                <a:sym typeface="+mn-ea"/>
              </a:rPr>
              <a:t>The possible Resultset types are given below.</a:t>
            </a:r>
            <a:endParaRPr lang="en-US" b="1">
              <a:solidFill>
                <a:schemeClr val="tx1"/>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457200" lvl="1" indent="0" algn="just">
              <a:lnSpc>
                <a:spcPct val="150000"/>
              </a:lnSpc>
              <a:buNone/>
            </a:pPr>
            <a:r>
              <a:rPr lang="en-US">
                <a:solidFill>
                  <a:schemeClr val="tx1"/>
                </a:solidFill>
                <a:latin typeface="Baskerville Old Face" panose="02020602080505020303" charset="0"/>
                <a:cs typeface="Baskerville Old Face" panose="02020602080505020303" charset="0"/>
              </a:rPr>
              <a:t>If any ResultSet Type is not specified, by default it will be TYPE_FORWARD_ONLY.</a:t>
            </a:r>
          </a:p>
          <a:p>
            <a:pPr marL="0" indent="0" algn="just">
              <a:lnSpc>
                <a:spcPct val="150000"/>
              </a:lnSpc>
              <a:buNone/>
            </a:pPr>
            <a:endParaRPr lang="en-US">
              <a:solidFill>
                <a:schemeClr val="tx1"/>
              </a:solidFill>
              <a:latin typeface="Baskerville Old Face" panose="02020602080505020303" charset="0"/>
              <a:cs typeface="Baskerville Old Face" panose="02020602080505020303" charset="0"/>
            </a:endParaRPr>
          </a:p>
        </p:txBody>
      </p:sp>
      <p:pic>
        <p:nvPicPr>
          <p:cNvPr id="4" name="Picture 3"/>
          <p:cNvPicPr>
            <a:picLocks noChangeAspect="1"/>
          </p:cNvPicPr>
          <p:nvPr/>
        </p:nvPicPr>
        <p:blipFill>
          <a:blip r:embed="rId2"/>
          <a:stretch>
            <a:fillRect/>
          </a:stretch>
        </p:blipFill>
        <p:spPr>
          <a:xfrm>
            <a:off x="2057400" y="1676400"/>
            <a:ext cx="7564755" cy="3825240"/>
          </a:xfrm>
          <a:prstGeom prst="rect">
            <a:avLst/>
          </a:prstGeom>
          <a:ln>
            <a:solidFill>
              <a:schemeClr val="accent1"/>
            </a:solid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978535"/>
          </a:xfrm>
        </p:spPr>
        <p:txBody>
          <a:bodyPr/>
          <a:lstStyle/>
          <a:p>
            <a:pPr algn="ctr">
              <a:buClrTx/>
              <a:buSzTx/>
              <a:buFontTx/>
            </a:pPr>
            <a:r>
              <a:rPr lang="en-US" b="1">
                <a:latin typeface="Baskerville Old Face" panose="02020602080505020303" charset="0"/>
                <a:cs typeface="Baskerville Old Face" panose="02020602080505020303" charset="0"/>
              </a:rPr>
              <a:t>Concurrency of ResultSet</a:t>
            </a:r>
          </a:p>
        </p:txBody>
      </p:sp>
      <p:sp>
        <p:nvSpPr>
          <p:cNvPr id="3" name="Content Placeholder 2"/>
          <p:cNvSpPr>
            <a:spLocks noGrp="1"/>
          </p:cNvSpPr>
          <p:nvPr>
            <p:ph idx="1"/>
          </p:nvPr>
        </p:nvSpPr>
        <p:spPr>
          <a:xfrm>
            <a:off x="838200" y="1130935"/>
            <a:ext cx="10793730" cy="5325745"/>
          </a:xfrm>
        </p:spPr>
        <p:txBody>
          <a:bodyPr>
            <a:normAutofit/>
          </a:bodyPr>
          <a:lstStyle/>
          <a:p>
            <a:pPr marL="0" lvl="1" indent="0" algn="just">
              <a:lnSpc>
                <a:spcPct val="150000"/>
              </a:lnSpc>
              <a:buNone/>
            </a:pPr>
            <a:r>
              <a:rPr lang="en-US" b="1">
                <a:latin typeface="Baskerville Old Face" panose="02020602080505020303" charset="0"/>
                <a:cs typeface="Baskerville Old Face" panose="02020602080505020303" charset="0"/>
                <a:sym typeface="+mn-ea"/>
              </a:rPr>
              <a:t>The possible Resultset concurrency are given below.</a:t>
            </a:r>
            <a:endParaRPr lang="en-US" b="1">
              <a:solidFill>
                <a:schemeClr val="tx1"/>
              </a:solidFill>
              <a:latin typeface="Baskerville Old Face" panose="02020602080505020303" charset="0"/>
              <a:cs typeface="Baskerville Old Face" panose="02020602080505020303" charset="0"/>
            </a:endParaRPr>
          </a:p>
          <a:p>
            <a:pPr marL="457200" lvl="1" indent="0" algn="just">
              <a:lnSpc>
                <a:spcPct val="150000"/>
              </a:lnSpc>
              <a:buNone/>
            </a:pPr>
            <a:endParaRPr lang="en-US" b="1">
              <a:solidFill>
                <a:srgbClr val="C00000"/>
              </a:solidFill>
              <a:latin typeface="Baskerville Old Face" panose="02020602080505020303" charset="0"/>
              <a:cs typeface="Baskerville Old Face" panose="02020602080505020303" charset="0"/>
            </a:endParaRPr>
          </a:p>
          <a:p>
            <a:pPr marL="0" indent="0" algn="just">
              <a:lnSpc>
                <a:spcPct val="150000"/>
              </a:lnSpc>
              <a:buNone/>
            </a:pPr>
            <a:endParaRPr lang="en-US">
              <a:latin typeface="Baskerville Old Face" panose="02020602080505020303" charset="0"/>
              <a:cs typeface="Baskerville Old Face" panose="02020602080505020303" charset="0"/>
            </a:endParaRPr>
          </a:p>
          <a:p>
            <a:pPr marL="0" indent="0" algn="just">
              <a:lnSpc>
                <a:spcPct val="150000"/>
              </a:lnSpc>
              <a:buNone/>
            </a:pPr>
            <a:endParaRPr lang="en-US">
              <a:latin typeface="Baskerville Old Face" panose="02020602080505020303" charset="0"/>
              <a:cs typeface="Baskerville Old Face" panose="02020602080505020303" charset="0"/>
            </a:endParaRPr>
          </a:p>
          <a:p>
            <a:pPr marL="0" lvl="1" algn="just">
              <a:lnSpc>
                <a:spcPct val="150000"/>
              </a:lnSpc>
              <a:buClrTx/>
              <a:buSzTx/>
              <a:buNone/>
            </a:pPr>
            <a:r>
              <a:rPr lang="en-US" sz="2200" b="1">
                <a:latin typeface="Baskerville Old Face" panose="02020602080505020303" charset="0"/>
                <a:cs typeface="Baskerville Old Face" panose="02020602080505020303" charset="0"/>
                <a:sym typeface="+mn-ea"/>
              </a:rPr>
              <a:t>If any Concurrency Type is not specified, by default it will be CONCUR_READ_ONLY.</a:t>
            </a:r>
          </a:p>
          <a:p>
            <a:pPr marL="0" indent="0" algn="just">
              <a:lnSpc>
                <a:spcPct val="150000"/>
              </a:lnSpc>
              <a:buNone/>
            </a:pPr>
            <a:endParaRPr lang="en-US" sz="2200" b="1">
              <a:latin typeface="Baskerville Old Face" panose="02020602080505020303" charset="0"/>
              <a:cs typeface="Baskerville Old Face" panose="02020602080505020303" charset="0"/>
              <a:sym typeface="+mn-ea"/>
            </a:endParaRPr>
          </a:p>
        </p:txBody>
      </p:sp>
      <p:pic>
        <p:nvPicPr>
          <p:cNvPr id="4" name="Picture 3"/>
          <p:cNvPicPr>
            <a:picLocks noChangeAspect="1"/>
          </p:cNvPicPr>
          <p:nvPr/>
        </p:nvPicPr>
        <p:blipFill>
          <a:blip r:embed="rId2"/>
          <a:stretch>
            <a:fillRect/>
          </a:stretch>
        </p:blipFill>
        <p:spPr>
          <a:xfrm>
            <a:off x="2057400" y="1828800"/>
            <a:ext cx="8081010" cy="1835785"/>
          </a:xfrm>
          <a:prstGeom prst="rect">
            <a:avLst/>
          </a:prstGeom>
          <a:ln>
            <a:solidFill>
              <a:schemeClr val="accent1"/>
            </a:solid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11506200" cy="639762"/>
          </a:xfrm>
        </p:spPr>
        <p:txBody>
          <a:bodyPr>
            <a:noAutofit/>
          </a:bodyPr>
          <a:lstStyle/>
          <a:p>
            <a:r>
              <a:rPr lang="en-IN" sz="3600" b="1" dirty="0" smtClean="0"/>
              <a:t/>
            </a:r>
            <a:br>
              <a:rPr lang="en-IN" sz="3600" b="1" dirty="0" smtClean="0"/>
            </a:br>
            <a:r>
              <a:rPr lang="en-IN" sz="3600" b="1" dirty="0" smtClean="0"/>
              <a:t/>
            </a:r>
            <a:br>
              <a:rPr lang="en-IN" sz="3600" b="1" dirty="0" smtClean="0"/>
            </a:br>
            <a:r>
              <a:rPr lang="en-IN" sz="3600" b="1" dirty="0" smtClean="0"/>
              <a:t>Navigating </a:t>
            </a:r>
            <a:r>
              <a:rPr lang="en-IN" sz="3600" b="1" dirty="0"/>
              <a:t>a Result </a:t>
            </a:r>
            <a:r>
              <a:rPr lang="en-IN" sz="3600" b="1" dirty="0" smtClean="0"/>
              <a:t>Set -</a:t>
            </a:r>
            <a:r>
              <a:rPr lang="en-IN" sz="3600" b="1" dirty="0">
                <a:latin typeface="Times New Roman" pitchFamily="18" charset="0"/>
                <a:cs typeface="Times New Roman" pitchFamily="18" charset="0"/>
              </a:rPr>
              <a:t>Methods &amp; Description</a:t>
            </a:r>
            <a:br>
              <a:rPr lang="en-IN" sz="3600" b="1" dirty="0">
                <a:latin typeface="Times New Roman" pitchFamily="18" charset="0"/>
                <a:cs typeface="Times New Roman" pitchFamily="18" charset="0"/>
              </a:rPr>
            </a:br>
            <a:r>
              <a:rPr lang="en-IN" sz="3600" b="1" dirty="0"/>
              <a:t/>
            </a:r>
            <a:br>
              <a:rPr lang="en-IN" sz="3600" b="1" dirty="0"/>
            </a:br>
            <a:endParaRPr lang="en-IN" sz="3600" b="1" dirty="0"/>
          </a:p>
        </p:txBody>
      </p:sp>
      <p:sp>
        <p:nvSpPr>
          <p:cNvPr id="5" name="Content Placeholder 4"/>
          <p:cNvSpPr>
            <a:spLocks noGrp="1"/>
          </p:cNvSpPr>
          <p:nvPr>
            <p:ph idx="1"/>
          </p:nvPr>
        </p:nvSpPr>
        <p:spPr>
          <a:xfrm>
            <a:off x="533400" y="775063"/>
            <a:ext cx="11430000" cy="5926183"/>
          </a:xfrm>
        </p:spPr>
        <p:txBody>
          <a:bodyPr>
            <a:noAutofit/>
          </a:bodyPr>
          <a:lstStyle/>
          <a:p>
            <a:pPr fontAlgn="t">
              <a:lnSpc>
                <a:spcPct val="150000"/>
              </a:lnSpc>
              <a:spcBef>
                <a:spcPts val="0"/>
              </a:spcBef>
            </a:pPr>
            <a:r>
              <a:rPr lang="en-IN" sz="1600" b="1" dirty="0" smtClean="0">
                <a:latin typeface="Times New Roman" pitchFamily="18" charset="0"/>
                <a:cs typeface="Times New Roman" pitchFamily="18" charset="0"/>
              </a:rPr>
              <a:t>public </a:t>
            </a:r>
            <a:r>
              <a:rPr lang="en-IN" sz="1600" b="1" dirty="0">
                <a:latin typeface="Times New Roman" pitchFamily="18" charset="0"/>
                <a:cs typeface="Times New Roman" pitchFamily="18" charset="0"/>
              </a:rPr>
              <a:t>void </a:t>
            </a:r>
            <a:r>
              <a:rPr lang="en-IN" sz="1600" b="1" dirty="0" err="1">
                <a:latin typeface="Times New Roman" pitchFamily="18" charset="0"/>
                <a:cs typeface="Times New Roman" pitchFamily="18" charset="0"/>
              </a:rPr>
              <a:t>beforeFirst</a:t>
            </a:r>
            <a:r>
              <a:rPr lang="en-IN" sz="1600" b="1" dirty="0">
                <a:latin typeface="Times New Roman" pitchFamily="18" charset="0"/>
                <a:cs typeface="Times New Roman" pitchFamily="18" charset="0"/>
              </a:rPr>
              <a: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just </a:t>
            </a:r>
            <a:r>
              <a:rPr lang="en-IN" sz="1600" dirty="0" smtClean="0">
                <a:latin typeface="Times New Roman" pitchFamily="18" charset="0"/>
                <a:cs typeface="Times New Roman" pitchFamily="18" charset="0"/>
              </a:rPr>
              <a:t>before the </a:t>
            </a:r>
            <a:r>
              <a:rPr lang="en-IN" sz="1600" dirty="0">
                <a:latin typeface="Times New Roman" pitchFamily="18" charset="0"/>
                <a:cs typeface="Times New Roman" pitchFamily="18" charset="0"/>
              </a:rPr>
              <a:t>first row.</a:t>
            </a:r>
          </a:p>
          <a:p>
            <a:pPr fontAlgn="t">
              <a:lnSpc>
                <a:spcPct val="150000"/>
              </a:lnSpc>
              <a:spcBef>
                <a:spcPts val="0"/>
              </a:spcBef>
            </a:pPr>
            <a:r>
              <a:rPr lang="en-IN" sz="1600" b="1" dirty="0">
                <a:latin typeface="Times New Roman" pitchFamily="18" charset="0"/>
                <a:cs typeface="Times New Roman" pitchFamily="18" charset="0"/>
              </a:rPr>
              <a:t>public void </a:t>
            </a:r>
            <a:r>
              <a:rPr lang="en-IN" sz="1600" b="1" dirty="0" err="1">
                <a:latin typeface="Times New Roman" pitchFamily="18" charset="0"/>
                <a:cs typeface="Times New Roman" pitchFamily="18" charset="0"/>
              </a:rPr>
              <a:t>afterLast</a:t>
            </a:r>
            <a:r>
              <a:rPr lang="en-IN" sz="1600" b="1" dirty="0">
                <a:latin typeface="Times New Roman" pitchFamily="18" charset="0"/>
                <a:cs typeface="Times New Roman" pitchFamily="18" charset="0"/>
              </a:rPr>
              <a: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just after the  last row.</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boolean</a:t>
            </a:r>
            <a:r>
              <a:rPr lang="en-IN" sz="1600" b="1" dirty="0">
                <a:latin typeface="Times New Roman" pitchFamily="18" charset="0"/>
                <a:cs typeface="Times New Roman" pitchFamily="18" charset="0"/>
              </a:rPr>
              <a:t> first()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the first row.</a:t>
            </a:r>
          </a:p>
          <a:p>
            <a:pPr fontAlgn="t">
              <a:lnSpc>
                <a:spcPct val="150000"/>
              </a:lnSpc>
              <a:spcBef>
                <a:spcPts val="0"/>
              </a:spcBef>
            </a:pPr>
            <a:r>
              <a:rPr lang="en-IN" sz="1600" b="1" dirty="0">
                <a:latin typeface="Times New Roman" pitchFamily="18" charset="0"/>
                <a:cs typeface="Times New Roman" pitchFamily="18" charset="0"/>
              </a:rPr>
              <a:t>public void last()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the last row.</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boolean</a:t>
            </a:r>
            <a:r>
              <a:rPr lang="en-IN" sz="1600" b="1" dirty="0">
                <a:latin typeface="Times New Roman" pitchFamily="18" charset="0"/>
                <a:cs typeface="Times New Roman" pitchFamily="18" charset="0"/>
              </a:rPr>
              <a:t> absolute(</a:t>
            </a:r>
            <a:r>
              <a:rPr lang="en-IN" sz="1600" b="1" dirty="0" err="1">
                <a:latin typeface="Times New Roman" pitchFamily="18" charset="0"/>
                <a:cs typeface="Times New Roman" pitchFamily="18" charset="0"/>
              </a:rPr>
              <a:t>int</a:t>
            </a:r>
            <a:r>
              <a:rPr lang="en-IN" sz="1600" b="1" dirty="0">
                <a:latin typeface="Times New Roman" pitchFamily="18" charset="0"/>
                <a:cs typeface="Times New Roman" pitchFamily="18" charset="0"/>
              </a:rPr>
              <a:t> row)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the specified row.</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boolean</a:t>
            </a:r>
            <a:r>
              <a:rPr lang="en-IN" sz="1600" b="1" dirty="0">
                <a:latin typeface="Times New Roman" pitchFamily="18" charset="0"/>
                <a:cs typeface="Times New Roman" pitchFamily="18" charset="0"/>
              </a:rPr>
              <a:t> relative(</a:t>
            </a:r>
            <a:r>
              <a:rPr lang="en-IN" sz="1600" b="1" dirty="0" err="1">
                <a:latin typeface="Times New Roman" pitchFamily="18" charset="0"/>
                <a:cs typeface="Times New Roman" pitchFamily="18" charset="0"/>
              </a:rPr>
              <a:t>int</a:t>
            </a:r>
            <a:r>
              <a:rPr lang="en-IN" sz="1600" b="1" dirty="0">
                <a:latin typeface="Times New Roman" pitchFamily="18" charset="0"/>
                <a:cs typeface="Times New Roman" pitchFamily="18" charset="0"/>
              </a:rPr>
              <a:t> row)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the  given number of rows forward or backward, from where it is currently pointing.</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boolean</a:t>
            </a:r>
            <a:r>
              <a:rPr lang="en-IN" sz="1600" b="1" dirty="0">
                <a:latin typeface="Times New Roman" pitchFamily="18" charset="0"/>
                <a:cs typeface="Times New Roman" pitchFamily="18" charset="0"/>
              </a:rPr>
              <a:t> previous()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the  previous row. This method returns false if the previous row is off the result set.</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boolean</a:t>
            </a:r>
            <a:r>
              <a:rPr lang="en-IN" sz="1600" b="1" dirty="0">
                <a:latin typeface="Times New Roman" pitchFamily="18" charset="0"/>
                <a:cs typeface="Times New Roman" pitchFamily="18" charset="0"/>
              </a:rPr>
              <a:t> next()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the next row</a:t>
            </a:r>
            <a:r>
              <a:rPr lang="en-IN" sz="1600" dirty="0" smtClean="0">
                <a:latin typeface="Times New Roman" pitchFamily="18" charset="0"/>
                <a:cs typeface="Times New Roman" pitchFamily="18" charset="0"/>
              </a:rPr>
              <a:t>. This </a:t>
            </a:r>
            <a:r>
              <a:rPr lang="en-IN" sz="1600" dirty="0">
                <a:latin typeface="Times New Roman" pitchFamily="18" charset="0"/>
                <a:cs typeface="Times New Roman" pitchFamily="18" charset="0"/>
              </a:rPr>
              <a:t>method returns false if there are no more rows in the result set.</a:t>
            </a:r>
          </a:p>
          <a:p>
            <a:pPr fontAlgn="t">
              <a:lnSpc>
                <a:spcPct val="150000"/>
              </a:lnSpc>
              <a:spcBef>
                <a:spcPts val="0"/>
              </a:spcBef>
            </a:pPr>
            <a:r>
              <a:rPr lang="en-IN" sz="1600" b="1" dirty="0">
                <a:latin typeface="Times New Roman" pitchFamily="18" charset="0"/>
                <a:cs typeface="Times New Roman" pitchFamily="18" charset="0"/>
              </a:rPr>
              <a:t>public </a:t>
            </a:r>
            <a:r>
              <a:rPr lang="en-IN" sz="1600" b="1" dirty="0" err="1">
                <a:latin typeface="Times New Roman" pitchFamily="18" charset="0"/>
                <a:cs typeface="Times New Roman" pitchFamily="18" charset="0"/>
              </a:rPr>
              <a:t>int</a:t>
            </a:r>
            <a:r>
              <a:rPr lang="en-IN" sz="1600" b="1" dirty="0">
                <a:latin typeface="Times New Roman" pitchFamily="18" charset="0"/>
                <a:cs typeface="Times New Roman" pitchFamily="18" charset="0"/>
              </a:rPr>
              <a:t> </a:t>
            </a:r>
            <a:r>
              <a:rPr lang="en-IN" sz="1600" b="1" dirty="0" err="1">
                <a:latin typeface="Times New Roman" pitchFamily="18" charset="0"/>
                <a:cs typeface="Times New Roman" pitchFamily="18" charset="0"/>
              </a:rPr>
              <a:t>getRow</a:t>
            </a:r>
            <a:r>
              <a:rPr lang="en-IN" sz="1600" b="1" dirty="0">
                <a:latin typeface="Times New Roman" pitchFamily="18" charset="0"/>
                <a:cs typeface="Times New Roman" pitchFamily="18" charset="0"/>
              </a:rPr>
              <a: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Returns</a:t>
            </a:r>
            <a:r>
              <a:rPr lang="en-IN" sz="1600" dirty="0">
                <a:latin typeface="Times New Roman" pitchFamily="18" charset="0"/>
                <a:cs typeface="Times New Roman" pitchFamily="18" charset="0"/>
              </a:rPr>
              <a:t> the row number that the  cursor is pointing to.</a:t>
            </a:r>
          </a:p>
          <a:p>
            <a:pPr fontAlgn="t">
              <a:lnSpc>
                <a:spcPct val="150000"/>
              </a:lnSpc>
              <a:spcBef>
                <a:spcPts val="0"/>
              </a:spcBef>
            </a:pPr>
            <a:r>
              <a:rPr lang="en-IN" sz="1600" b="1" dirty="0">
                <a:latin typeface="Times New Roman" pitchFamily="18" charset="0"/>
                <a:cs typeface="Times New Roman" pitchFamily="18" charset="0"/>
              </a:rPr>
              <a:t>public void </a:t>
            </a:r>
            <a:r>
              <a:rPr lang="en-IN" sz="1600" b="1" dirty="0" err="1">
                <a:latin typeface="Times New Roman" pitchFamily="18" charset="0"/>
                <a:cs typeface="Times New Roman" pitchFamily="18" charset="0"/>
              </a:rPr>
              <a:t>moveToInsertRow</a:t>
            </a:r>
            <a:r>
              <a:rPr lang="en-IN" sz="1600" b="1" dirty="0">
                <a:latin typeface="Times New Roman" pitchFamily="18" charset="0"/>
                <a:cs typeface="Times New Roman" pitchFamily="18" charset="0"/>
              </a:rPr>
              <a: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to a  special row in the result set that can be used to insert a new row into the  database. The current cursor location is remembered.</a:t>
            </a:r>
          </a:p>
          <a:p>
            <a:pPr fontAlgn="t">
              <a:lnSpc>
                <a:spcPct val="150000"/>
              </a:lnSpc>
              <a:spcBef>
                <a:spcPts val="0"/>
              </a:spcBef>
            </a:pPr>
            <a:r>
              <a:rPr lang="en-IN" sz="1600" b="1" dirty="0">
                <a:latin typeface="Times New Roman" pitchFamily="18" charset="0"/>
                <a:cs typeface="Times New Roman" pitchFamily="18" charset="0"/>
              </a:rPr>
              <a:t>public void </a:t>
            </a:r>
            <a:r>
              <a:rPr lang="en-IN" sz="1600" b="1" dirty="0" err="1">
                <a:latin typeface="Times New Roman" pitchFamily="18" charset="0"/>
                <a:cs typeface="Times New Roman" pitchFamily="18" charset="0"/>
              </a:rPr>
              <a:t>moveToCurrentRow</a:t>
            </a:r>
            <a:r>
              <a:rPr lang="en-IN" sz="1600" b="1" dirty="0">
                <a:latin typeface="Times New Roman" pitchFamily="18" charset="0"/>
                <a:cs typeface="Times New Roman" pitchFamily="18" charset="0"/>
              </a:rPr>
              <a:t>() throws </a:t>
            </a:r>
            <a:r>
              <a:rPr lang="en-IN" sz="1600" b="1" dirty="0" err="1">
                <a:latin typeface="Times New Roman" pitchFamily="18" charset="0"/>
                <a:cs typeface="Times New Roman" pitchFamily="18" charset="0"/>
              </a:rPr>
              <a:t>SQLException</a:t>
            </a:r>
            <a:r>
              <a:rPr lang="en-IN" sz="1600" dirty="0" err="1">
                <a:latin typeface="Times New Roman" pitchFamily="18" charset="0"/>
                <a:cs typeface="Times New Roman" pitchFamily="18" charset="0"/>
              </a:rPr>
              <a:t>Moves</a:t>
            </a:r>
            <a:r>
              <a:rPr lang="en-IN" sz="1600" dirty="0">
                <a:latin typeface="Times New Roman" pitchFamily="18" charset="0"/>
                <a:cs typeface="Times New Roman" pitchFamily="18" charset="0"/>
              </a:rPr>
              <a:t> the cursor  back to the current row if the cursor is currently at the insert row; otherwise, this  method does nothing</a:t>
            </a:r>
          </a:p>
          <a:p>
            <a:pPr>
              <a:lnSpc>
                <a:spcPct val="150000"/>
              </a:lnSpc>
              <a:spcBef>
                <a:spcPts val="0"/>
              </a:spcBef>
            </a:pPr>
            <a:endParaRPr lang="en-IN"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01400" cy="563562"/>
          </a:xfrm>
        </p:spPr>
        <p:txBody>
          <a:bodyPr>
            <a:noAutofit/>
          </a:bodyPr>
          <a:lstStyle/>
          <a:p>
            <a:r>
              <a:rPr lang="en-IN" sz="3200" b="1" dirty="0" smtClean="0"/>
              <a:t/>
            </a:r>
            <a:br>
              <a:rPr lang="en-IN" sz="3200" b="1" dirty="0" smtClean="0"/>
            </a:br>
            <a:r>
              <a:rPr lang="en-IN" sz="3200" b="1" dirty="0" smtClean="0"/>
              <a:t/>
            </a:r>
            <a:br>
              <a:rPr lang="en-IN" sz="3200" b="1" dirty="0" smtClean="0"/>
            </a:br>
            <a:r>
              <a:rPr lang="en-IN" sz="3200" b="1" dirty="0" smtClean="0"/>
              <a:t>Updating </a:t>
            </a:r>
            <a:r>
              <a:rPr lang="en-IN" sz="3200" b="1" dirty="0"/>
              <a:t>a Result </a:t>
            </a:r>
            <a:r>
              <a:rPr lang="en-IN" sz="3200" b="1" dirty="0" smtClean="0"/>
              <a:t>Set -</a:t>
            </a:r>
            <a:r>
              <a:rPr lang="en-IN" sz="3200" b="1" spc="-5" dirty="0">
                <a:solidFill>
                  <a:srgbClr val="385622"/>
                </a:solidFill>
                <a:latin typeface="Tahoma"/>
                <a:cs typeface="Tahoma"/>
              </a:rPr>
              <a:t>Methods </a:t>
            </a:r>
            <a:r>
              <a:rPr lang="en-IN" sz="3200" b="1" dirty="0">
                <a:solidFill>
                  <a:srgbClr val="385622"/>
                </a:solidFill>
                <a:latin typeface="Tahoma"/>
                <a:cs typeface="Tahoma"/>
              </a:rPr>
              <a:t>&amp;</a:t>
            </a:r>
            <a:r>
              <a:rPr lang="en-IN" sz="3200" b="1" spc="10" dirty="0">
                <a:solidFill>
                  <a:srgbClr val="385622"/>
                </a:solidFill>
                <a:latin typeface="Tahoma"/>
                <a:cs typeface="Tahoma"/>
              </a:rPr>
              <a:t> </a:t>
            </a:r>
            <a:r>
              <a:rPr lang="en-IN" sz="3200" b="1" spc="-5" dirty="0">
                <a:solidFill>
                  <a:srgbClr val="385622"/>
                </a:solidFill>
                <a:latin typeface="Tahoma"/>
                <a:cs typeface="Tahoma"/>
              </a:rPr>
              <a:t>Description</a:t>
            </a:r>
            <a:r>
              <a:rPr lang="en-IN" sz="3200" b="1" dirty="0">
                <a:latin typeface="Tahoma"/>
                <a:cs typeface="Tahoma"/>
              </a:rPr>
              <a:t/>
            </a:r>
            <a:br>
              <a:rPr lang="en-IN" sz="3200" b="1" dirty="0">
                <a:latin typeface="Tahoma"/>
                <a:cs typeface="Tahoma"/>
              </a:rPr>
            </a:br>
            <a:r>
              <a:rPr lang="en-IN" sz="3200" b="1" dirty="0"/>
              <a:t/>
            </a:r>
            <a:br>
              <a:rPr lang="en-IN" sz="3200" b="1" dirty="0"/>
            </a:br>
            <a:endParaRPr lang="en-IN" sz="3200" b="1" dirty="0"/>
          </a:p>
        </p:txBody>
      </p:sp>
      <p:sp>
        <p:nvSpPr>
          <p:cNvPr id="4" name="Content Placeholder 3"/>
          <p:cNvSpPr>
            <a:spLocks noGrp="1"/>
          </p:cNvSpPr>
          <p:nvPr>
            <p:ph idx="1"/>
          </p:nvPr>
        </p:nvSpPr>
        <p:spPr>
          <a:xfrm>
            <a:off x="457200" y="1066800"/>
            <a:ext cx="10591800" cy="5486400"/>
          </a:xfrm>
        </p:spPr>
        <p:txBody>
          <a:bodyPr>
            <a:normAutofit lnSpcReduction="10000"/>
          </a:bodyPr>
          <a:lstStyle/>
          <a:p>
            <a:pPr algn="just" fontAlgn="t">
              <a:lnSpc>
                <a:spcPct val="150000"/>
              </a:lnSpc>
              <a:spcBef>
                <a:spcPts val="0"/>
              </a:spcBef>
            </a:pPr>
            <a:r>
              <a:rPr lang="en-IN" sz="2000" b="1" dirty="0">
                <a:latin typeface="Times New Roman" pitchFamily="18" charset="0"/>
                <a:cs typeface="Times New Roman" pitchFamily="18" charset="0"/>
              </a:rPr>
              <a:t>p</a:t>
            </a:r>
            <a:r>
              <a:rPr lang="en-IN" sz="2000" b="1" dirty="0" smtClean="0">
                <a:latin typeface="Times New Roman" pitchFamily="18" charset="0"/>
                <a:cs typeface="Times New Roman" pitchFamily="18" charset="0"/>
              </a:rPr>
              <a:t>ublic void</a:t>
            </a:r>
            <a:r>
              <a:rPr lang="en-IN" sz="2000" b="1" dirty="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updateString</a:t>
            </a:r>
            <a:r>
              <a:rPr lang="en-IN" sz="2000" b="1" dirty="0" smtClean="0">
                <a:latin typeface="Times New Roman" pitchFamily="18" charset="0"/>
                <a:cs typeface="Times New Roman" pitchFamily="18" charset="0"/>
              </a:rPr>
              <a:t>(</a:t>
            </a:r>
            <a:r>
              <a:rPr lang="en-IN" sz="2000" b="1" dirty="0" err="1" smtClean="0">
                <a:latin typeface="Times New Roman" pitchFamily="18" charset="0"/>
                <a:cs typeface="Times New Roman" pitchFamily="18" charset="0"/>
              </a:rPr>
              <a:t>int</a:t>
            </a:r>
            <a:r>
              <a:rPr lang="en-IN" sz="2000" b="1" dirty="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columnIndex</a:t>
            </a:r>
            <a:r>
              <a:rPr lang="en-IN" sz="2000" b="1" dirty="0" smtClean="0">
                <a:latin typeface="Times New Roman" pitchFamily="18" charset="0"/>
                <a:cs typeface="Times New Roman" pitchFamily="18" charset="0"/>
              </a:rPr>
              <a:t>, String</a:t>
            </a:r>
            <a:r>
              <a:rPr lang="en-IN" sz="2000" b="1" dirty="0">
                <a:latin typeface="Times New Roman" pitchFamily="18" charset="0"/>
                <a:cs typeface="Times New Roman" pitchFamily="18" charset="0"/>
              </a:rPr>
              <a:t> </a:t>
            </a:r>
            <a:r>
              <a:rPr lang="en-IN" sz="2000" b="1" dirty="0" smtClean="0">
                <a:latin typeface="Times New Roman" pitchFamily="18" charset="0"/>
                <a:cs typeface="Times New Roman" pitchFamily="18" charset="0"/>
              </a:rPr>
              <a:t>s) throws  </a:t>
            </a:r>
            <a:r>
              <a:rPr lang="en-IN" sz="2000" b="1" dirty="0" err="1" smtClean="0">
                <a:latin typeface="Times New Roman" pitchFamily="18" charset="0"/>
                <a:cs typeface="Times New Roman" pitchFamily="18" charset="0"/>
              </a:rPr>
              <a:t>SQLException</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Changes </a:t>
            </a:r>
            <a:r>
              <a:rPr lang="en-IN" sz="2000" dirty="0">
                <a:latin typeface="Times New Roman" pitchFamily="18" charset="0"/>
                <a:cs typeface="Times New Roman" pitchFamily="18" charset="0"/>
              </a:rPr>
              <a:t>the String in the specified column to the value of s.</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updateString</a:t>
            </a:r>
            <a:r>
              <a:rPr lang="en-IN" sz="2000" b="1" dirty="0">
                <a:latin typeface="Times New Roman" pitchFamily="18" charset="0"/>
                <a:cs typeface="Times New Roman" pitchFamily="18" charset="0"/>
              </a:rPr>
              <a:t>(String </a:t>
            </a:r>
            <a:r>
              <a:rPr lang="en-IN" sz="2000" b="1" dirty="0" err="1">
                <a:latin typeface="Times New Roman" pitchFamily="18" charset="0"/>
                <a:cs typeface="Times New Roman" pitchFamily="18" charset="0"/>
              </a:rPr>
              <a:t>columnName</a:t>
            </a:r>
            <a:r>
              <a:rPr lang="en-IN" sz="2000" b="1" dirty="0">
                <a:latin typeface="Times New Roman" pitchFamily="18" charset="0"/>
                <a:cs typeface="Times New Roman" pitchFamily="18" charset="0"/>
              </a:rPr>
              <a:t>, String s) throws  </a:t>
            </a:r>
            <a:r>
              <a:rPr lang="en-IN" sz="2000" b="1" dirty="0" err="1" smtClean="0">
                <a:latin typeface="Times New Roman" pitchFamily="18" charset="0"/>
                <a:cs typeface="Times New Roman" pitchFamily="18" charset="0"/>
              </a:rPr>
              <a:t>SQLException</a:t>
            </a:r>
            <a:r>
              <a:rPr lang="en-IN" sz="2000" b="1"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Similar </a:t>
            </a:r>
            <a:r>
              <a:rPr lang="en-IN" sz="2000" dirty="0">
                <a:latin typeface="Times New Roman" pitchFamily="18" charset="0"/>
                <a:cs typeface="Times New Roman" pitchFamily="18" charset="0"/>
              </a:rPr>
              <a:t>to the previous method, except that the column is specified  by its name instead of its index.</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updateRow</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Updates the current row by updating the corresponding  row in the database.</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deleteRow</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Deletes the current row from the database</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refreshRow</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Refreshes the data in the result set to reflect any  recent changes in the database.</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cancelRowUpdates</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Cancels any updates made on the current row.</a:t>
            </a:r>
          </a:p>
          <a:p>
            <a:pPr algn="just" fontAlgn="t">
              <a:lnSpc>
                <a:spcPct val="150000"/>
              </a:lnSpc>
              <a:spcBef>
                <a:spcPts val="0"/>
              </a:spcBef>
            </a:pPr>
            <a:r>
              <a:rPr lang="en-IN" sz="2000" b="1" dirty="0">
                <a:latin typeface="Times New Roman" pitchFamily="18" charset="0"/>
                <a:cs typeface="Times New Roman" pitchFamily="18" charset="0"/>
              </a:rPr>
              <a:t>public void </a:t>
            </a:r>
            <a:r>
              <a:rPr lang="en-IN" sz="2000" b="1" dirty="0" err="1">
                <a:latin typeface="Times New Roman" pitchFamily="18" charset="0"/>
                <a:cs typeface="Times New Roman" pitchFamily="18" charset="0"/>
              </a:rPr>
              <a:t>insertRow</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Inserts a row into the database. This method can only be  invoked when the cursor is pointing to the insert row.</a:t>
            </a:r>
          </a:p>
          <a:p>
            <a:pPr algn="just">
              <a:lnSpc>
                <a:spcPct val="150000"/>
              </a:lnSpc>
              <a:spcBef>
                <a:spcPts val="0"/>
              </a:spcBef>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515600" cy="329565"/>
          </a:xfrm>
        </p:spPr>
        <p:txBody>
          <a:bodyPr>
            <a:normAutofit fontScale="90000"/>
          </a:bodyPr>
          <a:lstStyle/>
          <a:p>
            <a:pPr algn="ctr">
              <a:buClrTx/>
              <a:buSzTx/>
              <a:buFontTx/>
            </a:pPr>
            <a:r>
              <a:rPr lang="en-US" b="1">
                <a:latin typeface="Baskerville Old Face" panose="02020602080505020303" charset="0"/>
                <a:cs typeface="Baskerville Old Face" panose="02020602080505020303" charset="0"/>
              </a:rPr>
              <a:t>Viewing a ResultSet</a:t>
            </a:r>
          </a:p>
        </p:txBody>
      </p:sp>
      <p:graphicFrame>
        <p:nvGraphicFramePr>
          <p:cNvPr id="5" name="Content Placeholder 4"/>
          <p:cNvGraphicFramePr>
            <a:graphicFrameLocks noGrp="1"/>
          </p:cNvGraphicFramePr>
          <p:nvPr>
            <p:ph idx="1"/>
          </p:nvPr>
        </p:nvGraphicFramePr>
        <p:xfrm>
          <a:off x="457200" y="481965"/>
          <a:ext cx="11369675" cy="6063615"/>
        </p:xfrm>
        <a:graphic>
          <a:graphicData uri="http://schemas.openxmlformats.org/drawingml/2006/table">
            <a:tbl>
              <a:tblPr firstRow="1" bandRow="1">
                <a:tableStyleId>{5C22544A-7EE6-4342-B048-85BDC9FD1C3A}</a:tableStyleId>
              </a:tblPr>
              <a:tblGrid>
                <a:gridCol w="6402705"/>
                <a:gridCol w="4966970"/>
              </a:tblGrid>
              <a:tr h="406400">
                <a:tc>
                  <a:txBody>
                    <a:bodyPr/>
                    <a:lstStyle/>
                    <a:p>
                      <a:pPr algn="ctr">
                        <a:buNone/>
                      </a:pPr>
                      <a:r>
                        <a:rPr lang="en-US" sz="2400">
                          <a:solidFill>
                            <a:schemeClr val="bg1"/>
                          </a:solidFill>
                          <a:latin typeface="Baskerville Old Face" panose="02020602080505020303" charset="0"/>
                          <a:cs typeface="Baskerville Old Face" panose="02020602080505020303" charset="0"/>
                        </a:rPr>
                        <a:t>Method</a:t>
                      </a:r>
                    </a:p>
                  </a:txBody>
                  <a:tcPr/>
                </a:tc>
                <a:tc>
                  <a:txBody>
                    <a:bodyPr/>
                    <a:lstStyle/>
                    <a:p>
                      <a:pPr algn="ctr">
                        <a:buNone/>
                      </a:pPr>
                      <a:r>
                        <a:rPr lang="en-US" sz="2400">
                          <a:solidFill>
                            <a:schemeClr val="bg1"/>
                          </a:solidFill>
                          <a:latin typeface="Baskerville Old Face" panose="02020602080505020303" charset="0"/>
                          <a:cs typeface="Baskerville Old Face" panose="02020602080505020303" charset="0"/>
                        </a:rPr>
                        <a:t>Description</a:t>
                      </a:r>
                    </a:p>
                  </a:txBody>
                  <a:tcPr/>
                </a:tc>
              </a:tr>
              <a:tr h="914400">
                <a:tc>
                  <a:txBody>
                    <a:bodyPr/>
                    <a:lstStyle/>
                    <a:p>
                      <a:pPr>
                        <a:lnSpc>
                          <a:spcPct val="150000"/>
                        </a:lnSpc>
                        <a:buNone/>
                      </a:pPr>
                      <a:r>
                        <a:rPr lang="en-US">
                          <a:latin typeface="Baskerville Old Face" panose="02020602080505020303" charset="0"/>
                          <a:cs typeface="Baskerville Old Face" panose="02020602080505020303" charset="0"/>
                        </a:rPr>
                        <a:t>public int </a:t>
                      </a:r>
                      <a:r>
                        <a:rPr lang="en-US" b="1">
                          <a:latin typeface="Baskerville Old Face" panose="02020602080505020303" charset="0"/>
                          <a:cs typeface="Baskerville Old Face" panose="02020602080505020303" charset="0"/>
                        </a:rPr>
                        <a:t>getInt(int columnIndex)</a:t>
                      </a:r>
                      <a:r>
                        <a:rPr lang="en-US">
                          <a:latin typeface="Baskerville Old Face" panose="02020602080505020303" charset="0"/>
                          <a:cs typeface="Baskerville Old Face" panose="02020602080505020303" charset="0"/>
                        </a:rPr>
                        <a:t> throws SQLException</a:t>
                      </a:r>
                    </a:p>
                  </a:txBody>
                  <a:tcPr/>
                </a:tc>
                <a:tc>
                  <a:txBody>
                    <a:bodyPr/>
                    <a:lstStyle/>
                    <a:p>
                      <a:pPr>
                        <a:lnSpc>
                          <a:spcPct val="150000"/>
                        </a:lnSpc>
                        <a:buNone/>
                      </a:pPr>
                      <a:r>
                        <a:rPr lang="en-US" sz="1800">
                          <a:solidFill>
                            <a:srgbClr val="C00000"/>
                          </a:solidFill>
                          <a:latin typeface="Baskerville Old Face" panose="02020602080505020303" charset="0"/>
                          <a:cs typeface="Baskerville Old Face" panose="02020602080505020303" charset="0"/>
                          <a:sym typeface="+mn-ea"/>
                        </a:rPr>
                        <a:t>Returns </a:t>
                      </a:r>
                      <a:r>
                        <a:rPr lang="en-US" sz="1800">
                          <a:solidFill>
                            <a:schemeClr val="tx1"/>
                          </a:solidFill>
                          <a:latin typeface="Baskerville Old Face" panose="02020602080505020303" charset="0"/>
                          <a:cs typeface="Baskerville Old Face" panose="02020602080505020303" charset="0"/>
                          <a:sym typeface="+mn-ea"/>
                        </a:rPr>
                        <a:t>the data</a:t>
                      </a:r>
                      <a:r>
                        <a:rPr lang="en-US" sz="1800">
                          <a:latin typeface="Baskerville Old Face" panose="02020602080505020303" charset="0"/>
                          <a:cs typeface="Baskerville Old Face" panose="02020602080505020303" charset="0"/>
                          <a:sym typeface="+mn-ea"/>
                        </a:rPr>
                        <a:t> in the current row of the</a:t>
                      </a:r>
                      <a:r>
                        <a:rPr lang="en-US" sz="1800">
                          <a:solidFill>
                            <a:srgbClr val="C00000"/>
                          </a:solidFill>
                          <a:latin typeface="Baskerville Old Face" panose="02020602080505020303" charset="0"/>
                          <a:cs typeface="Baskerville Old Face" panose="02020602080505020303" charset="0"/>
                          <a:sym typeface="+mn-ea"/>
                        </a:rPr>
                        <a:t> specified column index as int</a:t>
                      </a:r>
                    </a:p>
                  </a:txBody>
                  <a:tcPr/>
                </a:tc>
              </a:tr>
              <a:tr h="914400">
                <a:tc>
                  <a:txBody>
                    <a:bodyPr/>
                    <a:lstStyle/>
                    <a:p>
                      <a:pPr algn="l">
                        <a:lnSpc>
                          <a:spcPct val="150000"/>
                        </a:lnSpc>
                        <a:buClrTx/>
                        <a:buSzTx/>
                        <a:buFontTx/>
                        <a:buNone/>
                      </a:pPr>
                      <a:r>
                        <a:rPr lang="en-US">
                          <a:latin typeface="Baskerville Old Face" panose="02020602080505020303" charset="0"/>
                          <a:cs typeface="Baskerville Old Face" panose="02020602080505020303" charset="0"/>
                        </a:rPr>
                        <a:t>public String </a:t>
                      </a:r>
                      <a:r>
                        <a:rPr lang="en-US" b="1">
                          <a:latin typeface="Baskerville Old Face" panose="02020602080505020303" charset="0"/>
                          <a:cs typeface="Baskerville Old Face" panose="02020602080505020303" charset="0"/>
                        </a:rPr>
                        <a:t>getString(int columnIndex)</a:t>
                      </a:r>
                      <a:r>
                        <a:rPr lang="en-US" sz="1800">
                          <a:latin typeface="Baskerville Old Face" panose="02020602080505020303" charset="0"/>
                          <a:cs typeface="Baskerville Old Face" panose="02020602080505020303" charset="0"/>
                          <a:sym typeface="+mn-ea"/>
                        </a:rPr>
                        <a:t>throws SQLException</a:t>
                      </a:r>
                      <a:endParaRPr lang="en-US" sz="1800">
                        <a:latin typeface="Baskerville Old Face" panose="02020602080505020303" charset="0"/>
                        <a:cs typeface="Baskerville Old Face" panose="02020602080505020303" charset="0"/>
                      </a:endParaRPr>
                    </a:p>
                    <a:p>
                      <a:pPr algn="l">
                        <a:lnSpc>
                          <a:spcPct val="150000"/>
                        </a:lnSpc>
                        <a:buClrTx/>
                        <a:buSzTx/>
                        <a:buFontTx/>
                        <a:buNone/>
                      </a:pPr>
                      <a:endParaRPr lang="en-US" b="1">
                        <a:latin typeface="Baskerville Old Face" panose="02020602080505020303" charset="0"/>
                        <a:cs typeface="Baskerville Old Face" panose="02020602080505020303" charset="0"/>
                      </a:endParaRPr>
                    </a:p>
                  </a:txBody>
                  <a:tcPr/>
                </a:tc>
                <a:tc>
                  <a:txBody>
                    <a:bodyPr/>
                    <a:lstStyle/>
                    <a:p>
                      <a:pPr>
                        <a:lnSpc>
                          <a:spcPct val="150000"/>
                        </a:lnSpc>
                        <a:buNone/>
                      </a:pPr>
                      <a:r>
                        <a:rPr lang="en-US" sz="1800">
                          <a:solidFill>
                            <a:srgbClr val="C00000"/>
                          </a:solidFill>
                          <a:latin typeface="Baskerville Old Face" panose="02020602080505020303" charset="0"/>
                          <a:cs typeface="Baskerville Old Face" panose="02020602080505020303" charset="0"/>
                          <a:sym typeface="+mn-ea"/>
                        </a:rPr>
                        <a:t>Returns</a:t>
                      </a:r>
                      <a:r>
                        <a:rPr lang="en-US" sz="1800">
                          <a:solidFill>
                            <a:schemeClr val="tx1"/>
                          </a:solidFill>
                          <a:latin typeface="Baskerville Old Face" panose="02020602080505020303" charset="0"/>
                          <a:cs typeface="Baskerville Old Face" panose="02020602080505020303" charset="0"/>
                          <a:sym typeface="+mn-ea"/>
                        </a:rPr>
                        <a:t> the data </a:t>
                      </a:r>
                      <a:r>
                        <a:rPr lang="en-US" sz="1800">
                          <a:latin typeface="Baskerville Old Face" panose="02020602080505020303" charset="0"/>
                          <a:cs typeface="Baskerville Old Face" panose="02020602080505020303" charset="0"/>
                          <a:sym typeface="+mn-ea"/>
                        </a:rPr>
                        <a:t>in the current row of the </a:t>
                      </a:r>
                      <a:r>
                        <a:rPr lang="en-US" sz="1800">
                          <a:solidFill>
                            <a:srgbClr val="C00000"/>
                          </a:solidFill>
                          <a:latin typeface="Baskerville Old Face" panose="02020602080505020303" charset="0"/>
                          <a:cs typeface="Baskerville Old Face" panose="02020602080505020303" charset="0"/>
                          <a:sym typeface="+mn-ea"/>
                        </a:rPr>
                        <a:t>specified column index as String</a:t>
                      </a:r>
                    </a:p>
                  </a:txBody>
                  <a:tcPr/>
                </a:tc>
              </a:tr>
              <a:tr h="914400">
                <a:tc>
                  <a:txBody>
                    <a:bodyPr/>
                    <a:lstStyle/>
                    <a:p>
                      <a:pPr>
                        <a:lnSpc>
                          <a:spcPct val="150000"/>
                        </a:lnSpc>
                        <a:buNone/>
                      </a:pPr>
                      <a:r>
                        <a:rPr lang="en-US" sz="1800">
                          <a:latin typeface="Baskerville Old Face" panose="02020602080505020303" charset="0"/>
                          <a:cs typeface="Baskerville Old Face" panose="02020602080505020303" charset="0"/>
                          <a:sym typeface="+mn-ea"/>
                        </a:rPr>
                        <a:t>public float </a:t>
                      </a:r>
                      <a:r>
                        <a:rPr lang="en-US" sz="1800" b="1">
                          <a:latin typeface="Baskerville Old Face" panose="02020602080505020303" charset="0"/>
                          <a:cs typeface="Baskerville Old Face" panose="02020602080505020303" charset="0"/>
                          <a:sym typeface="+mn-ea"/>
                        </a:rPr>
                        <a:t>getFloat(int columnIndex)</a:t>
                      </a:r>
                      <a:r>
                        <a:rPr lang="en-US" sz="1800">
                          <a:latin typeface="Baskerville Old Face" panose="02020602080505020303" charset="0"/>
                          <a:cs typeface="Baskerville Old Face" panose="02020602080505020303" charset="0"/>
                          <a:sym typeface="+mn-ea"/>
                        </a:rPr>
                        <a:t>throws SQLException</a:t>
                      </a:r>
                      <a:endParaRPr lang="en-US" sz="1800">
                        <a:latin typeface="Baskerville Old Face" panose="02020602080505020303" charset="0"/>
                        <a:cs typeface="Baskerville Old Face" panose="02020602080505020303" charset="0"/>
                      </a:endParaRPr>
                    </a:p>
                    <a:p>
                      <a:pPr>
                        <a:lnSpc>
                          <a:spcPct val="150000"/>
                        </a:lnSpc>
                        <a:buNone/>
                      </a:pPr>
                      <a:endParaRPr lang="en-US" sz="1800" b="1">
                        <a:latin typeface="Baskerville Old Face" panose="02020602080505020303" charset="0"/>
                        <a:cs typeface="Baskerville Old Face" panose="02020602080505020303" charset="0"/>
                        <a:sym typeface="+mn-ea"/>
                      </a:endParaRPr>
                    </a:p>
                  </a:txBody>
                  <a:tcPr/>
                </a:tc>
                <a:tc>
                  <a:txBody>
                    <a:bodyPr/>
                    <a:lstStyle/>
                    <a:p>
                      <a:pPr>
                        <a:lnSpc>
                          <a:spcPct val="150000"/>
                        </a:lnSpc>
                        <a:buNone/>
                      </a:pPr>
                      <a:r>
                        <a:rPr lang="en-US" sz="1800" b="0">
                          <a:solidFill>
                            <a:srgbClr val="C00000"/>
                          </a:solidFill>
                          <a:latin typeface="Baskerville Old Face" panose="02020602080505020303" charset="0"/>
                          <a:cs typeface="Baskerville Old Face" panose="02020602080505020303" charset="0"/>
                          <a:sym typeface="+mn-ea"/>
                        </a:rPr>
                        <a:t>Returns </a:t>
                      </a:r>
                      <a:r>
                        <a:rPr lang="en-US" sz="1800" b="0">
                          <a:solidFill>
                            <a:schemeClr val="tx1"/>
                          </a:solidFill>
                          <a:latin typeface="Baskerville Old Face" panose="02020602080505020303" charset="0"/>
                          <a:cs typeface="Baskerville Old Face" panose="02020602080505020303" charset="0"/>
                          <a:sym typeface="+mn-ea"/>
                        </a:rPr>
                        <a:t>the data</a:t>
                      </a:r>
                      <a:r>
                        <a:rPr lang="en-US" sz="1800">
                          <a:latin typeface="Baskerville Old Face" panose="02020602080505020303" charset="0"/>
                          <a:cs typeface="Baskerville Old Face" panose="02020602080505020303" charset="0"/>
                          <a:sym typeface="+mn-ea"/>
                        </a:rPr>
                        <a:t> in the current row of the </a:t>
                      </a:r>
                      <a:r>
                        <a:rPr lang="en-US" sz="1800">
                          <a:solidFill>
                            <a:srgbClr val="C00000"/>
                          </a:solidFill>
                          <a:latin typeface="Baskerville Old Face" panose="02020602080505020303" charset="0"/>
                          <a:cs typeface="Baskerville Old Face" panose="02020602080505020303" charset="0"/>
                          <a:sym typeface="+mn-ea"/>
                        </a:rPr>
                        <a:t>specified column index as float</a:t>
                      </a:r>
                    </a:p>
                  </a:txBody>
                  <a:tcPr/>
                </a:tc>
              </a:tr>
              <a:tr h="914400">
                <a:tc>
                  <a:txBody>
                    <a:bodyPr/>
                    <a:lstStyle/>
                    <a:p>
                      <a:pPr>
                        <a:lnSpc>
                          <a:spcPct val="150000"/>
                        </a:lnSpc>
                        <a:buNone/>
                      </a:pPr>
                      <a:r>
                        <a:rPr lang="en-US" sz="1800">
                          <a:latin typeface="Baskerville Old Face" panose="02020602080505020303" charset="0"/>
                          <a:cs typeface="Baskerville Old Face" panose="02020602080505020303" charset="0"/>
                          <a:sym typeface="+mn-ea"/>
                        </a:rPr>
                        <a:t>public int </a:t>
                      </a:r>
                      <a:r>
                        <a:rPr lang="en-US" sz="1800" b="1">
                          <a:latin typeface="Baskerville Old Face" panose="02020602080505020303" charset="0"/>
                          <a:cs typeface="Baskerville Old Face" panose="02020602080505020303" charset="0"/>
                          <a:sym typeface="+mn-ea"/>
                        </a:rPr>
                        <a:t>getInt(String columnName)</a:t>
                      </a:r>
                      <a:r>
                        <a:rPr lang="en-US" sz="1800">
                          <a:latin typeface="Baskerville Old Face" panose="02020602080505020303" charset="0"/>
                          <a:cs typeface="Baskerville Old Face" panose="02020602080505020303" charset="0"/>
                          <a:sym typeface="+mn-ea"/>
                        </a:rPr>
                        <a:t> throws SQLException</a:t>
                      </a:r>
                    </a:p>
                  </a:txBody>
                  <a:tcPr/>
                </a:tc>
                <a:tc>
                  <a:txBody>
                    <a:bodyPr/>
                    <a:lstStyle/>
                    <a:p>
                      <a:pPr algn="l">
                        <a:lnSpc>
                          <a:spcPct val="150000"/>
                        </a:lnSpc>
                        <a:buClrTx/>
                        <a:buSzTx/>
                        <a:buFontTx/>
                        <a:buNone/>
                      </a:pPr>
                      <a:r>
                        <a:rPr lang="en-US">
                          <a:solidFill>
                            <a:srgbClr val="C00000"/>
                          </a:solidFill>
                          <a:latin typeface="Baskerville Old Face" panose="02020602080505020303" charset="0"/>
                          <a:cs typeface="Baskerville Old Face" panose="02020602080505020303" charset="0"/>
                        </a:rPr>
                        <a:t>Returns </a:t>
                      </a:r>
                      <a:r>
                        <a:rPr lang="en-US">
                          <a:solidFill>
                            <a:schemeClr val="tx1"/>
                          </a:solidFill>
                          <a:latin typeface="Baskerville Old Face" panose="02020602080505020303" charset="0"/>
                          <a:cs typeface="Baskerville Old Face" panose="02020602080505020303" charset="0"/>
                        </a:rPr>
                        <a:t>the data</a:t>
                      </a:r>
                      <a:r>
                        <a:rPr lang="en-US">
                          <a:solidFill>
                            <a:srgbClr val="C00000"/>
                          </a:solidFill>
                          <a:latin typeface="Baskerville Old Face" panose="02020602080505020303" charset="0"/>
                          <a:cs typeface="Baskerville Old Face" panose="02020602080505020303" charset="0"/>
                        </a:rPr>
                        <a:t> </a:t>
                      </a:r>
                      <a:r>
                        <a:rPr lang="en-US">
                          <a:latin typeface="Baskerville Old Face" panose="02020602080505020303" charset="0"/>
                          <a:cs typeface="Baskerville Old Face" panose="02020602080505020303" charset="0"/>
                        </a:rPr>
                        <a:t>in the current row of the </a:t>
                      </a:r>
                      <a:r>
                        <a:rPr lang="en-US" sz="1800">
                          <a:solidFill>
                            <a:srgbClr val="C00000"/>
                          </a:solidFill>
                          <a:latin typeface="Baskerville Old Face" panose="02020602080505020303" charset="0"/>
                          <a:cs typeface="Baskerville Old Face" panose="02020602080505020303" charset="0"/>
                          <a:sym typeface="+mn-ea"/>
                        </a:rPr>
                        <a:t>specified </a:t>
                      </a:r>
                      <a:r>
                        <a:rPr lang="en-US">
                          <a:solidFill>
                            <a:srgbClr val="C00000"/>
                          </a:solidFill>
                          <a:latin typeface="Baskerville Old Face" panose="02020602080505020303" charset="0"/>
                          <a:cs typeface="Baskerville Old Face" panose="02020602080505020303" charset="0"/>
                        </a:rPr>
                        <a:t>columnname</a:t>
                      </a:r>
                      <a:r>
                        <a:rPr lang="en-US">
                          <a:latin typeface="Baskerville Old Face" panose="02020602080505020303" charset="0"/>
                          <a:cs typeface="Baskerville Old Face" panose="02020602080505020303" charset="0"/>
                        </a:rPr>
                        <a:t> in the argument as </a:t>
                      </a:r>
                      <a:r>
                        <a:rPr lang="en-US">
                          <a:solidFill>
                            <a:srgbClr val="C00000"/>
                          </a:solidFill>
                          <a:latin typeface="Baskerville Old Face" panose="02020602080505020303" charset="0"/>
                          <a:cs typeface="Baskerville Old Face" panose="02020602080505020303" charset="0"/>
                        </a:rPr>
                        <a:t>int</a:t>
                      </a:r>
                    </a:p>
                  </a:txBody>
                  <a:tcPr/>
                </a:tc>
              </a:tr>
              <a:tr h="937260">
                <a:tc>
                  <a:txBody>
                    <a:bodyPr/>
                    <a:lstStyle/>
                    <a:p>
                      <a:pPr>
                        <a:lnSpc>
                          <a:spcPct val="150000"/>
                        </a:lnSpc>
                        <a:buNone/>
                      </a:pPr>
                      <a:r>
                        <a:rPr lang="en-US" sz="1800">
                          <a:latin typeface="Baskerville Old Face" panose="02020602080505020303" charset="0"/>
                          <a:cs typeface="Baskerville Old Face" panose="02020602080505020303" charset="0"/>
                          <a:sym typeface="+mn-ea"/>
                        </a:rPr>
                        <a:t>public String </a:t>
                      </a:r>
                      <a:r>
                        <a:rPr lang="en-US" sz="1800" b="1">
                          <a:latin typeface="Baskerville Old Face" panose="02020602080505020303" charset="0"/>
                          <a:cs typeface="Baskerville Old Face" panose="02020602080505020303" charset="0"/>
                          <a:sym typeface="+mn-ea"/>
                        </a:rPr>
                        <a:t>getString(String columnName)</a:t>
                      </a:r>
                      <a:r>
                        <a:rPr lang="en-US" sz="1800">
                          <a:latin typeface="Baskerville Old Face" panose="02020602080505020303" charset="0"/>
                          <a:cs typeface="Baskerville Old Face" panose="02020602080505020303" charset="0"/>
                          <a:sym typeface="+mn-ea"/>
                        </a:rPr>
                        <a:t>throws SQLException</a:t>
                      </a:r>
                    </a:p>
                  </a:txBody>
                  <a:tcPr/>
                </a:tc>
                <a:tc>
                  <a:txBody>
                    <a:bodyPr/>
                    <a:lstStyle/>
                    <a:p>
                      <a:pPr>
                        <a:lnSpc>
                          <a:spcPct val="150000"/>
                        </a:lnSpc>
                        <a:buNone/>
                      </a:pPr>
                      <a:r>
                        <a:rPr lang="en-US" sz="1800">
                          <a:solidFill>
                            <a:srgbClr val="C00000"/>
                          </a:solidFill>
                          <a:latin typeface="Baskerville Old Face" panose="02020602080505020303" charset="0"/>
                          <a:cs typeface="Baskerville Old Face" panose="02020602080505020303" charset="0"/>
                          <a:sym typeface="+mn-ea"/>
                        </a:rPr>
                        <a:t>Returns</a:t>
                      </a:r>
                      <a:r>
                        <a:rPr lang="en-US" sz="1800">
                          <a:solidFill>
                            <a:schemeClr val="tx1"/>
                          </a:solidFill>
                          <a:latin typeface="Baskerville Old Face" panose="02020602080505020303" charset="0"/>
                          <a:cs typeface="Baskerville Old Face" panose="02020602080505020303" charset="0"/>
                          <a:sym typeface="+mn-ea"/>
                        </a:rPr>
                        <a:t> the data</a:t>
                      </a:r>
                      <a:r>
                        <a:rPr lang="en-US" sz="1800">
                          <a:latin typeface="Baskerville Old Face" panose="02020602080505020303" charset="0"/>
                          <a:cs typeface="Baskerville Old Face" panose="02020602080505020303" charset="0"/>
                          <a:sym typeface="+mn-ea"/>
                        </a:rPr>
                        <a:t> in the current row of the </a:t>
                      </a:r>
                      <a:r>
                        <a:rPr lang="en-US" sz="1800">
                          <a:solidFill>
                            <a:srgbClr val="C00000"/>
                          </a:solidFill>
                          <a:latin typeface="Baskerville Old Face" panose="02020602080505020303" charset="0"/>
                          <a:cs typeface="Baskerville Old Face" panose="02020602080505020303" charset="0"/>
                          <a:sym typeface="+mn-ea"/>
                        </a:rPr>
                        <a:t>specified columnname</a:t>
                      </a:r>
                      <a:r>
                        <a:rPr lang="en-US" sz="1800">
                          <a:latin typeface="Baskerville Old Face" panose="02020602080505020303" charset="0"/>
                          <a:cs typeface="Baskerville Old Face" panose="02020602080505020303" charset="0"/>
                          <a:sym typeface="+mn-ea"/>
                        </a:rPr>
                        <a:t> in the argument as String</a:t>
                      </a:r>
                      <a:endParaRPr lang="en-US">
                        <a:latin typeface="Baskerville Old Face" panose="02020602080505020303" charset="0"/>
                        <a:cs typeface="Baskerville Old Face" panose="02020602080505020303" charset="0"/>
                      </a:endParaRPr>
                    </a:p>
                  </a:txBody>
                  <a:tcPr/>
                </a:tc>
              </a:tr>
              <a:tr h="1011555">
                <a:tc>
                  <a:txBody>
                    <a:bodyPr/>
                    <a:lstStyle/>
                    <a:p>
                      <a:pPr>
                        <a:lnSpc>
                          <a:spcPct val="150000"/>
                        </a:lnSpc>
                        <a:buNone/>
                      </a:pPr>
                      <a:r>
                        <a:rPr lang="en-US" sz="1800">
                          <a:latin typeface="Baskerville Old Face" panose="02020602080505020303" charset="0"/>
                          <a:cs typeface="Baskerville Old Face" panose="02020602080505020303" charset="0"/>
                          <a:sym typeface="+mn-ea"/>
                        </a:rPr>
                        <a:t>public String </a:t>
                      </a:r>
                      <a:r>
                        <a:rPr lang="en-US" sz="1800" b="1">
                          <a:latin typeface="Baskerville Old Face" panose="02020602080505020303" charset="0"/>
                          <a:cs typeface="Baskerville Old Face" panose="02020602080505020303" charset="0"/>
                          <a:sym typeface="+mn-ea"/>
                        </a:rPr>
                        <a:t>getFloat(String columnName)</a:t>
                      </a:r>
                      <a:r>
                        <a:rPr lang="en-US" sz="1800">
                          <a:latin typeface="Baskerville Old Face" panose="02020602080505020303" charset="0"/>
                          <a:cs typeface="Baskerville Old Face" panose="02020602080505020303" charset="0"/>
                          <a:sym typeface="+mn-ea"/>
                        </a:rPr>
                        <a:t>throws SQLException</a:t>
                      </a:r>
                      <a:endParaRPr lang="en-US">
                        <a:latin typeface="Baskerville Old Face" panose="02020602080505020303" charset="0"/>
                        <a:cs typeface="Baskerville Old Face" panose="02020602080505020303" charset="0"/>
                      </a:endParaRPr>
                    </a:p>
                  </a:txBody>
                  <a:tcPr/>
                </a:tc>
                <a:tc>
                  <a:txBody>
                    <a:bodyPr/>
                    <a:lstStyle/>
                    <a:p>
                      <a:pPr>
                        <a:lnSpc>
                          <a:spcPct val="150000"/>
                        </a:lnSpc>
                        <a:buNone/>
                      </a:pPr>
                      <a:r>
                        <a:rPr lang="en-US" sz="1800">
                          <a:solidFill>
                            <a:srgbClr val="C00000"/>
                          </a:solidFill>
                          <a:latin typeface="Baskerville Old Face" panose="02020602080505020303" charset="0"/>
                          <a:cs typeface="Baskerville Old Face" panose="02020602080505020303" charset="0"/>
                          <a:sym typeface="+mn-ea"/>
                        </a:rPr>
                        <a:t>Returns</a:t>
                      </a:r>
                      <a:r>
                        <a:rPr lang="en-US" sz="1800">
                          <a:solidFill>
                            <a:schemeClr val="tx1"/>
                          </a:solidFill>
                          <a:latin typeface="Baskerville Old Face" panose="02020602080505020303" charset="0"/>
                          <a:cs typeface="Baskerville Old Face" panose="02020602080505020303" charset="0"/>
                          <a:sym typeface="+mn-ea"/>
                        </a:rPr>
                        <a:t> the data </a:t>
                      </a:r>
                      <a:r>
                        <a:rPr lang="en-US" sz="1800">
                          <a:latin typeface="Baskerville Old Face" panose="02020602080505020303" charset="0"/>
                          <a:cs typeface="Baskerville Old Face" panose="02020602080505020303" charset="0"/>
                          <a:sym typeface="+mn-ea"/>
                        </a:rPr>
                        <a:t>in the current row of the </a:t>
                      </a:r>
                      <a:r>
                        <a:rPr lang="en-US" sz="1800">
                          <a:solidFill>
                            <a:srgbClr val="C00000"/>
                          </a:solidFill>
                          <a:latin typeface="Baskerville Old Face" panose="02020602080505020303" charset="0"/>
                          <a:cs typeface="Baskerville Old Face" panose="02020602080505020303" charset="0"/>
                          <a:sym typeface="+mn-ea"/>
                        </a:rPr>
                        <a:t>specified columnname</a:t>
                      </a:r>
                      <a:r>
                        <a:rPr lang="en-US" sz="1800">
                          <a:latin typeface="Baskerville Old Face" panose="02020602080505020303" charset="0"/>
                          <a:cs typeface="Baskerville Old Face" panose="02020602080505020303" charset="0"/>
                          <a:sym typeface="+mn-ea"/>
                        </a:rPr>
                        <a:t> in the argument as </a:t>
                      </a:r>
                      <a:r>
                        <a:rPr lang="en-US" sz="1800">
                          <a:solidFill>
                            <a:srgbClr val="C00000"/>
                          </a:solidFill>
                          <a:latin typeface="Baskerville Old Face" panose="02020602080505020303" charset="0"/>
                          <a:cs typeface="Baskerville Old Face" panose="02020602080505020303" charset="0"/>
                          <a:sym typeface="+mn-ea"/>
                        </a:rPr>
                        <a:t>float</a:t>
                      </a:r>
                    </a:p>
                  </a:txBody>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10515600" cy="688340"/>
          </a:xfrm>
        </p:spPr>
        <p:txBody>
          <a:bodyPr>
            <a:normAutofit fontScale="90000"/>
          </a:bodyPr>
          <a:lstStyle/>
          <a:p>
            <a:r>
              <a:rPr lang="en-US"/>
              <a:t>Example:</a:t>
            </a:r>
          </a:p>
        </p:txBody>
      </p:sp>
      <p:sp>
        <p:nvSpPr>
          <p:cNvPr id="3" name="Content Placeholder 2"/>
          <p:cNvSpPr>
            <a:spLocks noGrp="1"/>
          </p:cNvSpPr>
          <p:nvPr>
            <p:ph idx="1"/>
          </p:nvPr>
        </p:nvSpPr>
        <p:spPr>
          <a:xfrm>
            <a:off x="464185" y="688975"/>
            <a:ext cx="11264265" cy="5926455"/>
          </a:xfrm>
        </p:spPr>
        <p:txBody>
          <a:bodyPr>
            <a:normAutofit fontScale="75000" lnSpcReduction="20000"/>
          </a:bodyPr>
          <a:lstStyle/>
          <a:p>
            <a:pPr marL="0" indent="0">
              <a:buNone/>
            </a:pPr>
            <a:r>
              <a:rPr lang="en-US" b="1" dirty="0"/>
              <a:t>import java.sql.*; </a:t>
            </a:r>
          </a:p>
          <a:p>
            <a:pPr marL="0" indent="0">
              <a:buNone/>
            </a:pPr>
            <a:r>
              <a:rPr lang="en-US" b="1" dirty="0"/>
              <a:t>class </a:t>
            </a:r>
            <a:r>
              <a:rPr lang="en-US" b="1" dirty="0" err="1"/>
              <a:t>FetchRecord</a:t>
            </a:r>
            <a:endParaRPr lang="en-US" b="1" dirty="0"/>
          </a:p>
          <a:p>
            <a:pPr marL="0" indent="0">
              <a:buNone/>
            </a:pPr>
            <a:r>
              <a:rPr lang="en-US" b="1" dirty="0"/>
              <a:t>{ </a:t>
            </a:r>
          </a:p>
          <a:p>
            <a:pPr marL="0" indent="0">
              <a:buNone/>
            </a:pPr>
            <a:r>
              <a:rPr lang="en-US" b="1" dirty="0"/>
              <a:t>public static void main(String </a:t>
            </a:r>
            <a:r>
              <a:rPr lang="en-US" b="1" dirty="0" err="1"/>
              <a:t>args</a:t>
            </a:r>
            <a:r>
              <a:rPr lang="en-US" b="1" dirty="0"/>
              <a:t>[])throws Exception</a:t>
            </a:r>
          </a:p>
          <a:p>
            <a:pPr marL="0" indent="0">
              <a:buNone/>
            </a:pPr>
            <a:r>
              <a:rPr lang="en-US" b="1" dirty="0"/>
              <a:t>{ </a:t>
            </a:r>
          </a:p>
          <a:p>
            <a:pPr marL="0" indent="0">
              <a:buNone/>
            </a:pPr>
            <a:r>
              <a:rPr lang="en-US" b="1" dirty="0" err="1"/>
              <a:t>Class.forName</a:t>
            </a:r>
            <a:r>
              <a:rPr lang="en-US" b="1" dirty="0"/>
              <a:t>("</a:t>
            </a:r>
            <a:r>
              <a:rPr lang="en-US" b="1" dirty="0" err="1"/>
              <a:t>oracle.jdbc.driver.OracleDriver</a:t>
            </a:r>
            <a:r>
              <a:rPr lang="en-US" b="1" dirty="0"/>
              <a:t>"); </a:t>
            </a:r>
          </a:p>
          <a:p>
            <a:pPr marL="0" indent="0">
              <a:buNone/>
            </a:pPr>
            <a:r>
              <a:rPr lang="en-US" b="1" dirty="0"/>
              <a:t>Connection con=</a:t>
            </a:r>
            <a:r>
              <a:rPr lang="en-US" b="1" dirty="0" err="1"/>
              <a:t>DriverManager.getConnection</a:t>
            </a:r>
            <a:r>
              <a:rPr lang="en-US" b="1" dirty="0"/>
              <a:t>("</a:t>
            </a:r>
            <a:r>
              <a:rPr lang="en-US" b="1" dirty="0" err="1"/>
              <a:t>jdbc:oracle:thin</a:t>
            </a:r>
            <a:r>
              <a:rPr lang="en-US" b="1" dirty="0"/>
              <a:t>:@localhost:1521:xe","system","oracle"); </a:t>
            </a:r>
          </a:p>
          <a:p>
            <a:pPr marL="0" indent="0">
              <a:buNone/>
            </a:pPr>
            <a:r>
              <a:rPr lang="en-US" b="1" dirty="0"/>
              <a:t>Statement stmt=</a:t>
            </a:r>
            <a:r>
              <a:rPr lang="en-US" b="1" dirty="0" err="1"/>
              <a:t>con.createStatement</a:t>
            </a:r>
            <a:r>
              <a:rPr lang="en-US" b="1" dirty="0"/>
              <a:t>(); </a:t>
            </a:r>
          </a:p>
          <a:p>
            <a:pPr marL="0" indent="0">
              <a:buNone/>
            </a:pPr>
            <a:r>
              <a:rPr lang="en-US" b="1" dirty="0" err="1">
                <a:solidFill>
                  <a:srgbClr val="C00000"/>
                </a:solidFill>
              </a:rPr>
              <a:t>ResultSet</a:t>
            </a:r>
            <a:r>
              <a:rPr lang="en-US" b="1" dirty="0">
                <a:solidFill>
                  <a:srgbClr val="C00000"/>
                </a:solidFill>
              </a:rPr>
              <a:t> </a:t>
            </a:r>
            <a:r>
              <a:rPr lang="en-US" b="1" dirty="0" err="1">
                <a:solidFill>
                  <a:srgbClr val="C00000"/>
                </a:solidFill>
              </a:rPr>
              <a:t>rs</a:t>
            </a:r>
            <a:r>
              <a:rPr lang="en-US" b="1" dirty="0">
                <a:solidFill>
                  <a:srgbClr val="C00000"/>
                </a:solidFill>
              </a:rPr>
              <a:t>=</a:t>
            </a:r>
            <a:r>
              <a:rPr lang="en-US" b="1" dirty="0" err="1">
                <a:solidFill>
                  <a:srgbClr val="C00000"/>
                </a:solidFill>
              </a:rPr>
              <a:t>stmt.executeQuery</a:t>
            </a:r>
            <a:r>
              <a:rPr lang="en-US" b="1" dirty="0">
                <a:solidFill>
                  <a:srgbClr val="C00000"/>
                </a:solidFill>
              </a:rPr>
              <a:t>("select * from employee"); </a:t>
            </a:r>
          </a:p>
          <a:p>
            <a:pPr marL="0" indent="0">
              <a:buNone/>
            </a:pPr>
            <a:r>
              <a:rPr lang="en-US" b="1" dirty="0"/>
              <a:t>//Fetching the record of 2</a:t>
            </a:r>
            <a:r>
              <a:rPr lang="en-US" b="1" baseline="30000" dirty="0"/>
              <a:t>nd</a:t>
            </a:r>
            <a:r>
              <a:rPr lang="en-US" b="1" dirty="0"/>
              <a:t> row </a:t>
            </a:r>
          </a:p>
          <a:p>
            <a:pPr marL="0" indent="0">
              <a:buNone/>
            </a:pPr>
            <a:r>
              <a:rPr lang="en-US" b="1" dirty="0" err="1">
                <a:solidFill>
                  <a:srgbClr val="C00000"/>
                </a:solidFill>
              </a:rPr>
              <a:t>rs.absolute</a:t>
            </a:r>
            <a:r>
              <a:rPr lang="en-US" b="1" dirty="0">
                <a:solidFill>
                  <a:srgbClr val="C00000"/>
                </a:solidFill>
              </a:rPr>
              <a:t>(2); </a:t>
            </a:r>
          </a:p>
          <a:p>
            <a:pPr marL="0" indent="0">
              <a:buNone/>
            </a:pPr>
            <a:r>
              <a:rPr lang="en-US" b="1" dirty="0" err="1"/>
              <a:t>System.out.println</a:t>
            </a:r>
            <a:r>
              <a:rPr lang="en-US" b="1" dirty="0"/>
              <a:t>(</a:t>
            </a:r>
            <a:r>
              <a:rPr lang="en-US" b="1" dirty="0" err="1">
                <a:solidFill>
                  <a:srgbClr val="C00000"/>
                </a:solidFill>
              </a:rPr>
              <a:t>rs.getString</a:t>
            </a:r>
            <a:r>
              <a:rPr lang="en-US" b="1" dirty="0">
                <a:solidFill>
                  <a:srgbClr val="C00000"/>
                </a:solidFill>
              </a:rPr>
              <a:t>(1)+" "+</a:t>
            </a:r>
            <a:r>
              <a:rPr lang="en-US" b="1" dirty="0" err="1">
                <a:solidFill>
                  <a:srgbClr val="C00000"/>
                </a:solidFill>
              </a:rPr>
              <a:t>rs.getString</a:t>
            </a:r>
            <a:r>
              <a:rPr lang="en-US" b="1" dirty="0">
                <a:solidFill>
                  <a:srgbClr val="C00000"/>
                </a:solidFill>
              </a:rPr>
              <a:t>(2)+" "+</a:t>
            </a:r>
            <a:r>
              <a:rPr lang="en-US" b="1" dirty="0" err="1">
                <a:solidFill>
                  <a:srgbClr val="C00000"/>
                </a:solidFill>
              </a:rPr>
              <a:t>rs.getString</a:t>
            </a:r>
            <a:r>
              <a:rPr lang="en-US" b="1" dirty="0">
                <a:solidFill>
                  <a:srgbClr val="C00000"/>
                </a:solidFill>
              </a:rPr>
              <a:t>(3)</a:t>
            </a:r>
            <a:r>
              <a:rPr lang="en-US" b="1" dirty="0"/>
              <a:t>); </a:t>
            </a:r>
          </a:p>
          <a:p>
            <a:pPr marL="0" indent="0">
              <a:buNone/>
            </a:pPr>
            <a:r>
              <a:rPr lang="en-US" b="1" dirty="0" err="1"/>
              <a:t>con.close</a:t>
            </a:r>
            <a:r>
              <a:rPr lang="en-US" b="1" dirty="0"/>
              <a:t>(); </a:t>
            </a:r>
          </a:p>
          <a:p>
            <a:pPr marL="0" indent="0">
              <a:buNone/>
            </a:pPr>
            <a:r>
              <a:rPr lang="en-US" b="1" dirty="0"/>
              <a:t>}</a:t>
            </a:r>
          </a:p>
          <a:p>
            <a:pPr marL="0" indent="0">
              <a:buNone/>
            </a:pPr>
            <a:r>
              <a:rPr lang="en-US" b="1" dirty="0"/>
              <a:t>}</a:t>
            </a:r>
          </a:p>
        </p:txBody>
      </p:sp>
      <p:sp>
        <p:nvSpPr>
          <p:cNvPr id="4" name="Text Box 3"/>
          <p:cNvSpPr txBox="1"/>
          <p:nvPr/>
        </p:nvSpPr>
        <p:spPr>
          <a:xfrm>
            <a:off x="8686800" y="3474720"/>
            <a:ext cx="3294380" cy="3416320"/>
          </a:xfrm>
          <a:prstGeom prst="rect">
            <a:avLst/>
          </a:prstGeom>
          <a:noFill/>
          <a:ln w="12700" cmpd="sng">
            <a:solidFill>
              <a:schemeClr val="tx1"/>
            </a:solidFill>
            <a:prstDash val="solid"/>
          </a:ln>
        </p:spPr>
        <p:txBody>
          <a:bodyPr wrap="square" rtlCol="0">
            <a:spAutoFit/>
          </a:bodyPr>
          <a:lstStyle/>
          <a:p>
            <a:r>
              <a:rPr lang="en-US" dirty="0">
                <a:ln>
                  <a:solidFill>
                    <a:schemeClr val="tx1"/>
                  </a:solidFill>
                </a:ln>
              </a:rPr>
              <a:t>Consider the employee table</a:t>
            </a:r>
          </a:p>
          <a:p>
            <a:endParaRPr lang="en-US" dirty="0">
              <a:ln>
                <a:solidFill>
                  <a:schemeClr val="tx1"/>
                </a:solidFill>
              </a:ln>
            </a:endParaRPr>
          </a:p>
          <a:p>
            <a:endParaRPr lang="en-US" dirty="0">
              <a:ln>
                <a:solidFill>
                  <a:schemeClr val="tx1"/>
                </a:solidFill>
              </a:ln>
            </a:endParaRPr>
          </a:p>
          <a:p>
            <a:endParaRPr lang="en-US" dirty="0">
              <a:ln>
                <a:solidFill>
                  <a:schemeClr val="tx1"/>
                </a:solidFill>
              </a:ln>
            </a:endParaRPr>
          </a:p>
          <a:p>
            <a:endParaRPr lang="en-US" dirty="0">
              <a:ln>
                <a:solidFill>
                  <a:schemeClr val="tx1"/>
                </a:solidFill>
              </a:ln>
            </a:endParaRPr>
          </a:p>
          <a:p>
            <a:endParaRPr lang="en-US" dirty="0">
              <a:ln>
                <a:solidFill>
                  <a:schemeClr val="tx1"/>
                </a:solidFill>
              </a:ln>
            </a:endParaRPr>
          </a:p>
          <a:p>
            <a:endParaRPr lang="en-US" dirty="0">
              <a:ln>
                <a:solidFill>
                  <a:schemeClr val="tx1"/>
                </a:solidFill>
              </a:ln>
            </a:endParaRPr>
          </a:p>
          <a:p>
            <a:r>
              <a:rPr lang="en-US" b="1" u="sng" dirty="0">
                <a:ln>
                  <a:solidFill>
                    <a:schemeClr val="tx1"/>
                  </a:solidFill>
                </a:ln>
              </a:rPr>
              <a:t> Program Output:</a:t>
            </a:r>
          </a:p>
          <a:p>
            <a:endParaRPr lang="en-US" dirty="0">
              <a:ln>
                <a:solidFill>
                  <a:schemeClr val="tx1"/>
                </a:solidFill>
              </a:ln>
            </a:endParaRPr>
          </a:p>
          <a:p>
            <a:r>
              <a:rPr lang="en-US" dirty="0">
                <a:ln>
                  <a:solidFill>
                    <a:schemeClr val="tx1"/>
                  </a:solidFill>
                </a:ln>
              </a:rPr>
              <a:t> 12  Bob  55000</a:t>
            </a:r>
          </a:p>
          <a:p>
            <a:endParaRPr lang="en-US" dirty="0">
              <a:ln>
                <a:solidFill>
                  <a:schemeClr val="tx1"/>
                </a:solidFill>
              </a:ln>
            </a:endParaRPr>
          </a:p>
          <a:p>
            <a:endParaRPr lang="en-US" dirty="0">
              <a:ln>
                <a:solidFill>
                  <a:schemeClr val="tx1"/>
                </a:solidFill>
              </a:ln>
            </a:endParaRPr>
          </a:p>
        </p:txBody>
      </p:sp>
      <p:graphicFrame>
        <p:nvGraphicFramePr>
          <p:cNvPr id="5" name="Table 4"/>
          <p:cNvGraphicFramePr/>
          <p:nvPr/>
        </p:nvGraphicFramePr>
        <p:xfrm>
          <a:off x="8934995" y="3892728"/>
          <a:ext cx="2849970" cy="1463040"/>
        </p:xfrm>
        <a:graphic>
          <a:graphicData uri="http://schemas.openxmlformats.org/drawingml/2006/table">
            <a:tbl>
              <a:tblPr firstRow="1" bandRow="1">
                <a:tableStyleId>{5C22544A-7EE6-4342-B048-85BDC9FD1C3A}</a:tableStyleId>
              </a:tblPr>
              <a:tblGrid>
                <a:gridCol w="949990"/>
                <a:gridCol w="949990"/>
                <a:gridCol w="949990"/>
              </a:tblGrid>
              <a:tr h="326571">
                <a:tc>
                  <a:txBody>
                    <a:bodyPr/>
                    <a:lstStyle/>
                    <a:p>
                      <a:pPr>
                        <a:buNone/>
                      </a:pPr>
                      <a:r>
                        <a:rPr lang="en-US" dirty="0" err="1"/>
                        <a:t>empid</a:t>
                      </a:r>
                      <a:endParaRPr lang="en-US" dirty="0"/>
                    </a:p>
                  </a:txBody>
                  <a:tcPr/>
                </a:tc>
                <a:tc>
                  <a:txBody>
                    <a:bodyPr/>
                    <a:lstStyle/>
                    <a:p>
                      <a:pPr>
                        <a:buNone/>
                      </a:pPr>
                      <a:r>
                        <a:rPr lang="en-US" dirty="0"/>
                        <a:t>name</a:t>
                      </a:r>
                    </a:p>
                  </a:txBody>
                  <a:tcPr/>
                </a:tc>
                <a:tc>
                  <a:txBody>
                    <a:bodyPr/>
                    <a:lstStyle/>
                    <a:p>
                      <a:pPr>
                        <a:buNone/>
                      </a:pPr>
                      <a:r>
                        <a:rPr lang="en-US"/>
                        <a:t>salary</a:t>
                      </a:r>
                    </a:p>
                  </a:txBody>
                  <a:tcPr/>
                </a:tc>
              </a:tr>
              <a:tr h="326571">
                <a:tc>
                  <a:txBody>
                    <a:bodyPr/>
                    <a:lstStyle/>
                    <a:p>
                      <a:pPr>
                        <a:buNone/>
                      </a:pPr>
                      <a:r>
                        <a:rPr lang="en-US"/>
                        <a:t>11</a:t>
                      </a:r>
                    </a:p>
                  </a:txBody>
                  <a:tcPr/>
                </a:tc>
                <a:tc>
                  <a:txBody>
                    <a:bodyPr/>
                    <a:lstStyle/>
                    <a:p>
                      <a:pPr>
                        <a:buNone/>
                      </a:pPr>
                      <a:r>
                        <a:rPr lang="en-US"/>
                        <a:t>Alex</a:t>
                      </a:r>
                    </a:p>
                  </a:txBody>
                  <a:tcPr/>
                </a:tc>
                <a:tc>
                  <a:txBody>
                    <a:bodyPr/>
                    <a:lstStyle/>
                    <a:p>
                      <a:pPr>
                        <a:buNone/>
                      </a:pPr>
                      <a:r>
                        <a:rPr lang="en-US"/>
                        <a:t>44000</a:t>
                      </a:r>
                    </a:p>
                  </a:txBody>
                  <a:tcPr/>
                </a:tc>
              </a:tr>
              <a:tr h="326571">
                <a:tc>
                  <a:txBody>
                    <a:bodyPr/>
                    <a:lstStyle/>
                    <a:p>
                      <a:pPr>
                        <a:buNone/>
                      </a:pPr>
                      <a:r>
                        <a:rPr lang="en-US" dirty="0"/>
                        <a:t>12</a:t>
                      </a:r>
                    </a:p>
                  </a:txBody>
                  <a:tcPr/>
                </a:tc>
                <a:tc>
                  <a:txBody>
                    <a:bodyPr/>
                    <a:lstStyle/>
                    <a:p>
                      <a:pPr>
                        <a:buNone/>
                      </a:pPr>
                      <a:r>
                        <a:rPr lang="en-US"/>
                        <a:t>Bob</a:t>
                      </a:r>
                    </a:p>
                  </a:txBody>
                  <a:tcPr/>
                </a:tc>
                <a:tc>
                  <a:txBody>
                    <a:bodyPr/>
                    <a:lstStyle/>
                    <a:p>
                      <a:pPr>
                        <a:buNone/>
                      </a:pPr>
                      <a:r>
                        <a:rPr lang="en-US"/>
                        <a:t>55000</a:t>
                      </a:r>
                    </a:p>
                  </a:txBody>
                  <a:tcPr/>
                </a:tc>
              </a:tr>
              <a:tr h="326571">
                <a:tc>
                  <a:txBody>
                    <a:bodyPr/>
                    <a:lstStyle/>
                    <a:p>
                      <a:pPr>
                        <a:buNone/>
                      </a:pPr>
                      <a:r>
                        <a:rPr lang="en-US" dirty="0"/>
                        <a:t>13</a:t>
                      </a:r>
                    </a:p>
                  </a:txBody>
                  <a:tcPr/>
                </a:tc>
                <a:tc>
                  <a:txBody>
                    <a:bodyPr/>
                    <a:lstStyle/>
                    <a:p>
                      <a:pPr>
                        <a:buNone/>
                      </a:pPr>
                      <a:r>
                        <a:rPr lang="en-US" dirty="0"/>
                        <a:t>John</a:t>
                      </a:r>
                    </a:p>
                  </a:txBody>
                  <a:tcPr/>
                </a:tc>
                <a:tc>
                  <a:txBody>
                    <a:bodyPr/>
                    <a:lstStyle/>
                    <a:p>
                      <a:pPr>
                        <a:buNone/>
                      </a:pPr>
                      <a:r>
                        <a:rPr lang="en-US" dirty="0"/>
                        <a:t>66000</a:t>
                      </a:r>
                    </a:p>
                  </a:txBody>
                  <a:tcPr/>
                </a:tc>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11353800" cy="6334148"/>
          </a:xfrm>
        </p:spPr>
        <p:txBody>
          <a:bodyPr>
            <a:noAutofit/>
          </a:bodyPr>
          <a:lstStyle/>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java.sql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lnSpc>
                <a:spcPct val="150000"/>
              </a:lnSpc>
              <a:spcBef>
                <a:spcPct val="0"/>
              </a:spcBef>
              <a:buNone/>
            </a:pPr>
            <a:r>
              <a:rPr lang="en-US" sz="2000" dirty="0" smtClean="0">
                <a:latin typeface="Times New Roman" panose="02020603050405020304" pitchFamily="18" charset="0"/>
                <a:cs typeface="Times New Roman" panose="02020603050405020304" pitchFamily="18" charset="0"/>
              </a:rPr>
              <a:t>class </a:t>
            </a:r>
            <a:r>
              <a:rPr lang="en-US" sz="2000" dirty="0" err="1" smtClean="0">
                <a:latin typeface="Times New Roman" panose="02020603050405020304" pitchFamily="18" charset="0"/>
                <a:cs typeface="Times New Roman" panose="02020603050405020304" pitchFamily="18" charset="0"/>
              </a:rPr>
              <a:t>FetchRecord</a:t>
            </a:r>
            <a:endParaRPr lang="en-US" sz="2000" dirty="0" smtClean="0">
              <a:latin typeface="Times New Roman" panose="02020603050405020304" pitchFamily="18" charset="0"/>
              <a:cs typeface="Times New Roman" panose="02020603050405020304" pitchFamily="18" charset="0"/>
            </a:endParaRPr>
          </a:p>
          <a:p>
            <a:pPr marL="0" indent="0">
              <a:lnSpc>
                <a:spcPct val="150000"/>
              </a:lnSpc>
              <a:spcBef>
                <a:spcPct val="0"/>
              </a:spcBef>
              <a:buNone/>
            </a:pP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public static void main(String </a:t>
            </a:r>
            <a:r>
              <a:rPr lang="en-US" sz="2000" dirty="0" err="1">
                <a:latin typeface="Times New Roman" panose="02020603050405020304" pitchFamily="18" charset="0"/>
                <a:cs typeface="Times New Roman" panose="02020603050405020304" pitchFamily="18" charset="0"/>
              </a:rPr>
              <a:t>args</a:t>
            </a:r>
            <a:r>
              <a:rPr lang="en-US" sz="2000" dirty="0">
                <a:latin typeface="Times New Roman" panose="02020603050405020304" pitchFamily="18" charset="0"/>
                <a:cs typeface="Times New Roman" panose="02020603050405020304" pitchFamily="18" charset="0"/>
              </a:rPr>
              <a:t>[])throws </a:t>
            </a:r>
            <a:r>
              <a:rPr lang="en-US" sz="2000" dirty="0" smtClean="0">
                <a:latin typeface="Times New Roman" panose="02020603050405020304" pitchFamily="18" charset="0"/>
                <a:cs typeface="Times New Roman" panose="02020603050405020304" pitchFamily="18" charset="0"/>
              </a:rPr>
              <a:t>Exception</a:t>
            </a:r>
          </a:p>
          <a:p>
            <a:pPr marL="0" indent="0">
              <a:lnSpc>
                <a:spcPct val="150000"/>
              </a:lnSpc>
              <a:spcBef>
                <a:spcPct val="0"/>
              </a:spcBef>
              <a:buNone/>
            </a:pPr>
            <a:r>
              <a:rPr lang="en-US" sz="2000" dirty="0" smtClean="0">
                <a:latin typeface="Times New Roman" panose="02020603050405020304" pitchFamily="18" charset="0"/>
                <a:cs typeface="Times New Roman" panose="02020603050405020304" pitchFamily="18" charset="0"/>
              </a:rPr>
              <a:t>{  </a:t>
            </a:r>
          </a:p>
          <a:p>
            <a:pPr marL="0" indent="0">
              <a:lnSpc>
                <a:spcPct val="150000"/>
              </a:lnSpc>
              <a:spcBef>
                <a:spcPct val="0"/>
              </a:spcBef>
              <a:buNone/>
            </a:pPr>
            <a:r>
              <a:rPr lang="en-US" sz="2000" dirty="0" err="1" smtClean="0">
                <a:latin typeface="Times New Roman" panose="02020603050405020304" pitchFamily="18" charset="0"/>
                <a:cs typeface="Times New Roman" panose="02020603050405020304" pitchFamily="18" charset="0"/>
              </a:rPr>
              <a:t>Class.forName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oracle.jdbc.driver.OracleDriver</a:t>
            </a:r>
            <a:r>
              <a:rPr lang="en-US" sz="2000" dirty="0">
                <a:latin typeface="Times New Roman" panose="02020603050405020304" pitchFamily="18" charset="0"/>
                <a:cs typeface="Times New Roman" panose="02020603050405020304" pitchFamily="18" charset="0"/>
              </a:rPr>
              <a:t>");</a:t>
            </a: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Connection  con=</a:t>
            </a:r>
            <a:r>
              <a:rPr lang="en-US" sz="2000" dirty="0" err="1">
                <a:latin typeface="Times New Roman" panose="02020603050405020304" pitchFamily="18" charset="0"/>
                <a:cs typeface="Times New Roman" panose="02020603050405020304" pitchFamily="18" charset="0"/>
              </a:rPr>
              <a:t>DriverManager.getConnection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jdbc:oracle:thin</a:t>
            </a:r>
            <a:r>
              <a:rPr lang="en-US" sz="2000" dirty="0">
                <a:latin typeface="Times New Roman" panose="02020603050405020304" pitchFamily="18" charset="0"/>
                <a:cs typeface="Times New Roman" panose="02020603050405020304" pitchFamily="18" charset="0"/>
              </a:rPr>
              <a:t>:@localhost:1521:xe","system"</a:t>
            </a: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,"oracle");</a:t>
            </a: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Statement  </a:t>
            </a:r>
            <a:r>
              <a:rPr lang="en-US" sz="2000" dirty="0" err="1">
                <a:latin typeface="Times New Roman" panose="02020603050405020304" pitchFamily="18" charset="0"/>
                <a:cs typeface="Times New Roman" panose="02020603050405020304" pitchFamily="18" charset="0"/>
              </a:rPr>
              <a:t>stmt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con.createStatement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ResultSet.TYPE_SCROLL_SENSITIVE,ResultSet.CONCU</a:t>
            </a:r>
            <a:r>
              <a:rPr lang="en-US" sz="2000" dirty="0">
                <a:latin typeface="Times New Roman" panose="02020603050405020304" pitchFamily="18" charset="0"/>
                <a:cs typeface="Times New Roman" panose="02020603050405020304" pitchFamily="18" charset="0"/>
              </a:rPr>
              <a:t>  R_UPDATABLE);</a:t>
            </a:r>
          </a:p>
          <a:p>
            <a:pPr marL="0" indent="0">
              <a:lnSpc>
                <a:spcPct val="150000"/>
              </a:lnSpc>
              <a:spcBef>
                <a:spcPct val="0"/>
              </a:spcBef>
              <a:buNone/>
            </a:pPr>
            <a:r>
              <a:rPr lang="en-US" sz="2000" dirty="0" err="1">
                <a:latin typeface="Times New Roman" panose="02020603050405020304" pitchFamily="18" charset="0"/>
                <a:cs typeface="Times New Roman" panose="02020603050405020304" pitchFamily="18" charset="0"/>
              </a:rPr>
              <a:t>ResultSet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stmt.executeQuery</a:t>
            </a:r>
            <a:r>
              <a:rPr lang="en-US" sz="2000" dirty="0">
                <a:latin typeface="Times New Roman" panose="02020603050405020304" pitchFamily="18" charset="0"/>
                <a:cs typeface="Times New Roman" panose="02020603050405020304" pitchFamily="18" charset="0"/>
              </a:rPr>
              <a:t>("select * from emp765");</a:t>
            </a: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//getting the record of 3rd row  </a:t>
            </a:r>
            <a:r>
              <a:rPr lang="en-US" sz="2000" dirty="0" err="1">
                <a:latin typeface="Times New Roman" panose="02020603050405020304" pitchFamily="18" charset="0"/>
                <a:cs typeface="Times New Roman" panose="02020603050405020304" pitchFamily="18" charset="0"/>
              </a:rPr>
              <a:t>rs.absolute</a:t>
            </a:r>
            <a:r>
              <a:rPr lang="en-US" sz="2000" dirty="0">
                <a:latin typeface="Times New Roman" panose="02020603050405020304" pitchFamily="18" charset="0"/>
                <a:cs typeface="Times New Roman" panose="02020603050405020304" pitchFamily="18" charset="0"/>
              </a:rPr>
              <a:t>(3);</a:t>
            </a:r>
          </a:p>
          <a:p>
            <a:pPr marL="0" indent="0">
              <a:lnSpc>
                <a:spcPct val="150000"/>
              </a:lnSpc>
              <a:spcBef>
                <a:spcPct val="0"/>
              </a:spcBef>
              <a:buNone/>
            </a:pPr>
            <a:r>
              <a:rPr lang="en-US" sz="2000" dirty="0" err="1">
                <a:latin typeface="Times New Roman" panose="02020603050405020304" pitchFamily="18" charset="0"/>
                <a:cs typeface="Times New Roman" panose="02020603050405020304" pitchFamily="18" charset="0"/>
              </a:rPr>
              <a:t>System.out.println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rs.getString</a:t>
            </a: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rs.getString</a:t>
            </a: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rs.getString</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con.close</a:t>
            </a:r>
            <a:r>
              <a:rPr lang="en-US" sz="2000" dirty="0">
                <a:latin typeface="Times New Roman" panose="02020603050405020304" pitchFamily="18" charset="0"/>
                <a:cs typeface="Times New Roman" panose="02020603050405020304" pitchFamily="18" charset="0"/>
              </a:rPr>
              <a:t>();</a:t>
            </a:r>
          </a:p>
          <a:p>
            <a:pPr marL="0" indent="0">
              <a:lnSpc>
                <a:spcPct val="150000"/>
              </a:lnSpc>
              <a:spcBef>
                <a:spcPct val="0"/>
              </a:spcBef>
              <a:buNone/>
            </a:pPr>
            <a:r>
              <a:rPr lang="en-US" sz="2000" dirty="0">
                <a:latin typeface="Times New Roman" panose="02020603050405020304" pitchFamily="18" charset="0"/>
                <a:cs typeface="Times New Roman" panose="02020603050405020304" pitchFamily="18" charset="0"/>
              </a:rPr>
              <a:t>}}</a:t>
            </a:r>
          </a:p>
          <a:p>
            <a:pPr>
              <a:lnSpc>
                <a:spcPct val="150000"/>
              </a:lnSpc>
              <a:spcBef>
                <a:spcPct val="0"/>
              </a:spcBef>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A8DBD8-CE70-9084-B261-EDCF2BA6D241}"/>
              </a:ext>
            </a:extLst>
          </p:cNvPr>
          <p:cNvSpPr>
            <a:spLocks noGrp="1"/>
          </p:cNvSpPr>
          <p:nvPr>
            <p:ph type="title"/>
          </p:nvPr>
        </p:nvSpPr>
        <p:spPr/>
        <p:txBody>
          <a:bodyPr/>
          <a:lstStyle/>
          <a:p>
            <a:pPr algn="ctr"/>
            <a:r>
              <a:rPr lang="en-IN" b="1" dirty="0" err="1">
                <a:solidFill>
                  <a:srgbClr val="002060"/>
                </a:solidFill>
                <a:latin typeface="Times New Roman" panose="02020603050405020304" pitchFamily="18" charset="0"/>
                <a:cs typeface="Times New Roman" panose="02020603050405020304" pitchFamily="18" charset="0"/>
              </a:rPr>
              <a:t>PreparedStatement</a:t>
            </a:r>
            <a:r>
              <a:rPr lang="en-IN" b="1" dirty="0">
                <a:solidFill>
                  <a:srgbClr val="002060"/>
                </a:solidFill>
                <a:latin typeface="Times New Roman" panose="02020603050405020304" pitchFamily="18" charset="0"/>
                <a:cs typeface="Times New Roman" panose="02020603050405020304" pitchFamily="18" charset="0"/>
              </a:rPr>
              <a:t> Interface</a:t>
            </a:r>
          </a:p>
        </p:txBody>
      </p:sp>
      <p:sp>
        <p:nvSpPr>
          <p:cNvPr id="3" name="Content Placeholder 2">
            <a:extLst>
              <a:ext uri="{FF2B5EF4-FFF2-40B4-BE49-F238E27FC236}">
                <a16:creationId xmlns="" xmlns:a16="http://schemas.microsoft.com/office/drawing/2014/main" id="{E62D7CED-7818-EE15-0B43-E840C318EFEA}"/>
              </a:ext>
            </a:extLst>
          </p:cNvPr>
          <p:cNvSpPr>
            <a:spLocks noGrp="1"/>
          </p:cNvSpPr>
          <p:nvPr>
            <p:ph idx="1"/>
          </p:nvPr>
        </p:nvSpPr>
        <p:spPr>
          <a:xfrm>
            <a:off x="838200" y="1825625"/>
            <a:ext cx="10515600" cy="4756150"/>
          </a:xfrm>
        </p:spPr>
        <p:txBody>
          <a:bodyPr/>
          <a:lstStyle/>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 interface is a </a:t>
            </a:r>
            <a:r>
              <a:rPr lang="en-US" sz="2400" dirty="0" err="1">
                <a:latin typeface="Times New Roman" panose="02020603050405020304" pitchFamily="18" charset="0"/>
                <a:cs typeface="Times New Roman" panose="02020603050405020304" pitchFamily="18" charset="0"/>
              </a:rPr>
              <a:t>subinterface</a:t>
            </a:r>
            <a:r>
              <a:rPr lang="en-US" sz="2400" dirty="0">
                <a:latin typeface="Times New Roman" panose="02020603050405020304" pitchFamily="18" charset="0"/>
                <a:cs typeface="Times New Roman" panose="02020603050405020304" pitchFamily="18" charset="0"/>
              </a:rPr>
              <a:t> of Statement. It is used to execute parameterized query.</a:t>
            </a:r>
          </a:p>
          <a:p>
            <a:endParaRPr lang="en-IN" dirty="0"/>
          </a:p>
        </p:txBody>
      </p:sp>
      <p:pic>
        <p:nvPicPr>
          <p:cNvPr id="5" name="Picture 4">
            <a:extLst>
              <a:ext uri="{FF2B5EF4-FFF2-40B4-BE49-F238E27FC236}">
                <a16:creationId xmlns="" xmlns:a16="http://schemas.microsoft.com/office/drawing/2014/main" id="{B6E268F3-704D-8455-C539-2722DE173C3A}"/>
              </a:ext>
            </a:extLst>
          </p:cNvPr>
          <p:cNvPicPr>
            <a:picLocks noChangeAspect="1"/>
          </p:cNvPicPr>
          <p:nvPr/>
        </p:nvPicPr>
        <p:blipFill>
          <a:blip r:embed="rId2"/>
          <a:stretch>
            <a:fillRect/>
          </a:stretch>
        </p:blipFill>
        <p:spPr>
          <a:xfrm>
            <a:off x="3943118" y="3009900"/>
            <a:ext cx="4181475" cy="838200"/>
          </a:xfrm>
          <a:prstGeom prst="rect">
            <a:avLst/>
          </a:prstGeom>
        </p:spPr>
      </p:pic>
      <p:sp>
        <p:nvSpPr>
          <p:cNvPr id="7" name="TextBox 6">
            <a:extLst>
              <a:ext uri="{FF2B5EF4-FFF2-40B4-BE49-F238E27FC236}">
                <a16:creationId xmlns="" xmlns:a16="http://schemas.microsoft.com/office/drawing/2014/main" id="{B14DFD81-0622-1CB6-899E-177D33FAAE2B}"/>
              </a:ext>
            </a:extLst>
          </p:cNvPr>
          <p:cNvSpPr txBox="1"/>
          <p:nvPr/>
        </p:nvSpPr>
        <p:spPr>
          <a:xfrm>
            <a:off x="772356" y="4127195"/>
            <a:ext cx="10289219"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is passed as the parameter, the value will be set by calling the setter methods of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prepareStatement</a:t>
            </a:r>
            <a:r>
              <a:rPr lang="en-US" sz="2400" dirty="0">
                <a:latin typeface="Times New Roman" panose="02020603050405020304" pitchFamily="18" charset="0"/>
                <a:cs typeface="Times New Roman" panose="02020603050405020304" pitchFamily="18" charset="0"/>
              </a:rPr>
              <a:t>() method of Connection interface is used to return the object of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F3E509F8-1DEF-D466-E13E-90C6FF8233FA}"/>
              </a:ext>
            </a:extLst>
          </p:cNvPr>
          <p:cNvPicPr>
            <a:picLocks noChangeAspect="1"/>
          </p:cNvPicPr>
          <p:nvPr/>
        </p:nvPicPr>
        <p:blipFill>
          <a:blip r:embed="rId3"/>
          <a:stretch>
            <a:fillRect/>
          </a:stretch>
        </p:blipFill>
        <p:spPr>
          <a:xfrm>
            <a:off x="2097440" y="5772150"/>
            <a:ext cx="7639050" cy="809625"/>
          </a:xfrm>
          <a:prstGeom prst="rect">
            <a:avLst/>
          </a:prstGeom>
        </p:spPr>
      </p:pic>
    </p:spTree>
    <p:extLst>
      <p:ext uri="{BB962C8B-B14F-4D97-AF65-F5344CB8AC3E}">
        <p14:creationId xmlns="" xmlns:p14="http://schemas.microsoft.com/office/powerpoint/2010/main" val="3255521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346D37-197C-E92E-21FD-E5CB945A26F5}"/>
              </a:ext>
            </a:extLst>
          </p:cNvPr>
          <p:cNvSpPr>
            <a:spLocks noGrp="1"/>
          </p:cNvSpPr>
          <p:nvPr>
            <p:ph type="title"/>
          </p:nvPr>
        </p:nvSpPr>
        <p:spPr/>
        <p:txBody>
          <a:bodyPr>
            <a:normAutofit/>
          </a:bodyPr>
          <a:lstStyle/>
          <a:p>
            <a:pPr algn="ctr"/>
            <a:r>
              <a:rPr lang="en-US" sz="3600" b="1" dirty="0" err="1">
                <a:solidFill>
                  <a:srgbClr val="002060"/>
                </a:solidFill>
                <a:latin typeface="Times New Roman" panose="02020603050405020304" pitchFamily="18" charset="0"/>
                <a:cs typeface="Times New Roman" panose="02020603050405020304" pitchFamily="18" charset="0"/>
              </a:rPr>
              <a:t>PreparedStatement</a:t>
            </a:r>
            <a:r>
              <a:rPr lang="en-US" sz="3600" b="1" dirty="0">
                <a:solidFill>
                  <a:srgbClr val="002060"/>
                </a:solidFill>
                <a:latin typeface="Times New Roman" panose="02020603050405020304" pitchFamily="18" charset="0"/>
                <a:cs typeface="Times New Roman" panose="02020603050405020304" pitchFamily="18" charset="0"/>
              </a:rPr>
              <a:t> -Methods</a:t>
            </a:r>
            <a:endParaRPr lang="en-IN" sz="3600"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F1FFE0E4-022B-D919-09C3-47C84150E433}"/>
              </a:ext>
            </a:extLst>
          </p:cNvPr>
          <p:cNvPicPr>
            <a:picLocks noGrp="1" noChangeAspect="1"/>
          </p:cNvPicPr>
          <p:nvPr>
            <p:ph idx="1"/>
          </p:nvPr>
        </p:nvPicPr>
        <p:blipFill>
          <a:blip r:embed="rId2"/>
          <a:stretch>
            <a:fillRect/>
          </a:stretch>
        </p:blipFill>
        <p:spPr>
          <a:xfrm>
            <a:off x="2068497" y="1852258"/>
            <a:ext cx="8460420" cy="4868138"/>
          </a:xfrm>
        </p:spPr>
      </p:pic>
    </p:spTree>
    <p:extLst>
      <p:ext uri="{BB962C8B-B14F-4D97-AF65-F5344CB8AC3E}">
        <p14:creationId xmlns="" xmlns:p14="http://schemas.microsoft.com/office/powerpoint/2010/main" val="4121596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7968EF-9FA6-E78B-1AE6-3EC1BEF50724}"/>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Inserting a Record</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ECE9B3F2-50F9-D4DC-6B6E-8A5E33C2D693}"/>
              </a:ext>
            </a:extLst>
          </p:cNvPr>
          <p:cNvPicPr>
            <a:picLocks noGrp="1" noChangeAspect="1"/>
          </p:cNvPicPr>
          <p:nvPr>
            <p:ph idx="1"/>
          </p:nvPr>
        </p:nvPicPr>
        <p:blipFill>
          <a:blip r:embed="rId2"/>
          <a:stretch>
            <a:fillRect/>
          </a:stretch>
        </p:blipFill>
        <p:spPr>
          <a:xfrm>
            <a:off x="770709" y="1358537"/>
            <a:ext cx="10946674" cy="5329646"/>
          </a:xfrm>
        </p:spPr>
      </p:pic>
    </p:spTree>
    <p:extLst>
      <p:ext uri="{BB962C8B-B14F-4D97-AF65-F5344CB8AC3E}">
        <p14:creationId xmlns="" xmlns:p14="http://schemas.microsoft.com/office/powerpoint/2010/main" val="3958841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6060"/>
            <a:ext cx="10515600" cy="3778885"/>
          </a:xfrm>
        </p:spPr>
        <p:txBody>
          <a:bodyPr>
            <a:normAutofit fontScale="25000" lnSpcReduction="20000"/>
          </a:bodyPr>
          <a:lstStyle/>
          <a:p>
            <a:r>
              <a:rPr lang="en-US" sz="6400">
                <a:latin typeface="Times New Roman" panose="02020603050405020304" pitchFamily="18" charset="0"/>
                <a:cs typeface="Times New Roman" panose="02020603050405020304" pitchFamily="18" charset="0"/>
              </a:rPr>
              <a:t>DELETE: The DELETE statement is used to remove rows from a table.</a:t>
            </a:r>
          </a:p>
          <a:p>
            <a:r>
              <a:rPr lang="en-US" sz="6400">
                <a:latin typeface="Times New Roman" panose="02020603050405020304" pitchFamily="18" charset="0"/>
                <a:cs typeface="Times New Roman" panose="02020603050405020304" pitchFamily="18" charset="0"/>
              </a:rPr>
              <a:t>DELETE FROM table_name WHERE condition;</a:t>
            </a:r>
          </a:p>
          <a:p>
            <a:r>
              <a:rPr lang="en-US" sz="6400">
                <a:latin typeface="Times New Roman" panose="02020603050405020304" pitchFamily="18" charset="0"/>
                <a:cs typeface="Times New Roman" panose="02020603050405020304" pitchFamily="18" charset="0"/>
              </a:rPr>
              <a:t>Example:</a:t>
            </a:r>
          </a:p>
          <a:p>
            <a:r>
              <a:rPr lang="en-US" sz="6400">
                <a:latin typeface="Times New Roman" panose="02020603050405020304" pitchFamily="18" charset="0"/>
                <a:cs typeface="Times New Roman" panose="02020603050405020304" pitchFamily="18" charset="0"/>
              </a:rPr>
              <a:t>DELETE FROM employees WHERE id = 1;</a:t>
            </a:r>
          </a:p>
          <a:p>
            <a:r>
              <a:rPr lang="en-US" sz="6400">
                <a:latin typeface="Times New Roman" panose="02020603050405020304" pitchFamily="18" charset="0"/>
                <a:cs typeface="Times New Roman" panose="02020603050405020304" pitchFamily="18" charset="0"/>
              </a:rPr>
              <a:t>JOIN: The JOIN statement is used to combine rows from two or more tables based on a related column between them.</a:t>
            </a:r>
          </a:p>
          <a:p>
            <a:r>
              <a:rPr lang="en-US" sz="6400">
                <a:latin typeface="Times New Roman" panose="02020603050405020304" pitchFamily="18" charset="0"/>
                <a:cs typeface="Times New Roman" panose="02020603050405020304" pitchFamily="18" charset="0"/>
              </a:rPr>
              <a:t>SELECT column1, column2 FROM table1 JOIN table2 ON table1.column = table2.column;</a:t>
            </a:r>
          </a:p>
          <a:p>
            <a:r>
              <a:rPr lang="en-US" sz="6400">
                <a:latin typeface="Times New Roman" panose="02020603050405020304" pitchFamily="18" charset="0"/>
                <a:cs typeface="Times New Roman" panose="02020603050405020304" pitchFamily="18" charset="0"/>
              </a:rPr>
              <a:t>Example:</a:t>
            </a:r>
          </a:p>
          <a:p>
            <a:r>
              <a:rPr lang="en-US" sz="6400">
                <a:latin typeface="Times New Roman" panose="02020603050405020304" pitchFamily="18" charset="0"/>
                <a:cs typeface="Times New Roman" panose="02020603050405020304" pitchFamily="18" charset="0"/>
              </a:rPr>
              <a:t>SELECT employees.name, departments.department_name FROM employees JOIN departments ON employees.department_id = departments.department_id;</a:t>
            </a:r>
          </a:p>
          <a:p>
            <a:r>
              <a:rPr lang="en-US" sz="6400">
                <a:latin typeface="Times New Roman" panose="02020603050405020304" pitchFamily="18" charset="0"/>
                <a:cs typeface="Times New Roman" panose="02020603050405020304" pitchFamily="18" charset="0"/>
              </a:rPr>
              <a:t>WHERE: The WHERE clause is used to filter rows based on a specified condition.</a:t>
            </a:r>
          </a:p>
          <a:p>
            <a:r>
              <a:rPr lang="en-US" sz="6400">
                <a:latin typeface="Times New Roman" panose="02020603050405020304" pitchFamily="18" charset="0"/>
                <a:cs typeface="Times New Roman" panose="02020603050405020304" pitchFamily="18" charset="0"/>
              </a:rPr>
              <a:t>SELECT column1, column2 FROM table_name WHERE condition;</a:t>
            </a:r>
          </a:p>
          <a:p>
            <a:r>
              <a:rPr lang="en-US" sz="6400">
                <a:latin typeface="Times New Roman" panose="02020603050405020304" pitchFamily="18" charset="0"/>
                <a:cs typeface="Times New Roman" panose="02020603050405020304" pitchFamily="18" charset="0"/>
              </a:rPr>
              <a:t>Example:</a:t>
            </a:r>
          </a:p>
          <a:p>
            <a:r>
              <a:rPr lang="en-US" sz="6400">
                <a:latin typeface="Times New Roman" panose="02020603050405020304" pitchFamily="18" charset="0"/>
                <a:cs typeface="Times New Roman" panose="02020603050405020304" pitchFamily="18" charset="0"/>
              </a:rPr>
              <a:t>SELECT name, age FROM employees WHERE age &gt; 30;</a:t>
            </a:r>
          </a:p>
          <a:p>
            <a:r>
              <a:rPr lang="en-US" sz="6400">
                <a:latin typeface="Times New Roman" panose="02020603050405020304" pitchFamily="18" charset="0"/>
                <a:cs typeface="Times New Roman" panose="02020603050405020304" pitchFamily="18" charset="0"/>
              </a:rPr>
              <a:t>GROUP BY: The GROUP BY clause is used to group rows based on a specified column and perform aggregate functions on grouped data.</a:t>
            </a:r>
          </a:p>
          <a:p>
            <a:r>
              <a:rPr lang="en-US" sz="6400">
                <a:latin typeface="Times New Roman" panose="02020603050405020304" pitchFamily="18" charset="0"/>
                <a:cs typeface="Times New Roman" panose="02020603050405020304" pitchFamily="18" charset="0"/>
              </a:rPr>
              <a:t>SELECT column1, COUNT(column2) FROM table_name GROUP BY column1;</a:t>
            </a:r>
          </a:p>
          <a:p>
            <a:r>
              <a:rPr lang="en-US" sz="6400">
                <a:latin typeface="Times New Roman" panose="02020603050405020304" pitchFamily="18" charset="0"/>
                <a:cs typeface="Times New Roman" panose="02020603050405020304" pitchFamily="18" charset="0"/>
              </a:rPr>
              <a:t>Example:</a:t>
            </a:r>
          </a:p>
          <a:p>
            <a:r>
              <a:rPr lang="en-US" sz="6400">
                <a:latin typeface="Times New Roman" panose="02020603050405020304" pitchFamily="18" charset="0"/>
                <a:cs typeface="Times New Roman" panose="02020603050405020304" pitchFamily="18" charset="0"/>
              </a:rPr>
              <a:t>SELECT department_id, COUNT(*) FROM employees GROUP BY department_id;</a:t>
            </a:r>
          </a:p>
          <a:p>
            <a:r>
              <a:rPr lang="en-US" sz="6400">
                <a:latin typeface="Times New Roman" panose="02020603050405020304" pitchFamily="18" charset="0"/>
                <a:cs typeface="Times New Roman" panose="02020603050405020304" pitchFamily="18" charset="0"/>
              </a:rPr>
              <a:t>ORDER BY: The ORDER BY clause is used to sort the result set based on one or more columns</a:t>
            </a:r>
          </a:p>
          <a:p>
            <a:endParaRPr lang="en-US" sz="640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8CE1-47F6-480B-B93B-B5139C2798AD}"/>
              </a:ext>
            </a:extLst>
          </p:cNvPr>
          <p:cNvSpPr>
            <a:spLocks noGrp="1"/>
          </p:cNvSpPr>
          <p:nvPr>
            <p:ph type="title"/>
          </p:nvPr>
        </p:nvSpPr>
        <p:spPr>
          <a:xfrm>
            <a:off x="838200" y="365125"/>
            <a:ext cx="10515600" cy="1032601"/>
          </a:xfrm>
        </p:spPr>
        <p:txBody>
          <a:bodyPr/>
          <a:lstStyle/>
          <a:p>
            <a:pPr algn="ctr"/>
            <a:r>
              <a:rPr lang="en-IN" b="1" dirty="0">
                <a:solidFill>
                  <a:srgbClr val="002060"/>
                </a:solidFill>
                <a:latin typeface="Times New Roman" panose="02020603050405020304" pitchFamily="18" charset="0"/>
                <a:cs typeface="Times New Roman" panose="02020603050405020304" pitchFamily="18" charset="0"/>
              </a:rPr>
              <a:t>Updating the record</a:t>
            </a:r>
          </a:p>
        </p:txBody>
      </p:sp>
      <p:pic>
        <p:nvPicPr>
          <p:cNvPr id="5" name="Content Placeholder 4">
            <a:extLst>
              <a:ext uri="{FF2B5EF4-FFF2-40B4-BE49-F238E27FC236}">
                <a16:creationId xmlns="" xmlns:a16="http://schemas.microsoft.com/office/drawing/2014/main" id="{0EE45078-C110-3670-957A-14DA342F5C58}"/>
              </a:ext>
            </a:extLst>
          </p:cNvPr>
          <p:cNvPicPr>
            <a:picLocks noGrp="1" noChangeAspect="1"/>
          </p:cNvPicPr>
          <p:nvPr>
            <p:ph idx="1"/>
          </p:nvPr>
        </p:nvPicPr>
        <p:blipFill>
          <a:blip r:embed="rId2"/>
          <a:stretch>
            <a:fillRect/>
          </a:stretch>
        </p:blipFill>
        <p:spPr>
          <a:xfrm>
            <a:off x="1371600" y="2090057"/>
            <a:ext cx="9901646" cy="3997234"/>
          </a:xfrm>
        </p:spPr>
      </p:pic>
    </p:spTree>
    <p:extLst>
      <p:ext uri="{BB962C8B-B14F-4D97-AF65-F5344CB8AC3E}">
        <p14:creationId xmlns="" xmlns:p14="http://schemas.microsoft.com/office/powerpoint/2010/main" val="1232781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288C11-05D8-915B-B91E-09475582DC30}"/>
              </a:ext>
            </a:extLst>
          </p:cNvPr>
          <p:cNvSpPr>
            <a:spLocks noGrp="1"/>
          </p:cNvSpPr>
          <p:nvPr>
            <p:ph type="title"/>
          </p:nvPr>
        </p:nvSpPr>
        <p:spPr/>
        <p:txBody>
          <a:bodyPr/>
          <a:lstStyle/>
          <a:p>
            <a:pPr algn="ctr"/>
            <a:r>
              <a:rPr lang="en-IN" b="1" dirty="0">
                <a:solidFill>
                  <a:srgbClr val="002060"/>
                </a:solidFill>
                <a:latin typeface="Times New Roman" panose="02020603050405020304" pitchFamily="18" charset="0"/>
                <a:cs typeface="Times New Roman" panose="02020603050405020304" pitchFamily="18" charset="0"/>
              </a:rPr>
              <a:t>Delete the record</a:t>
            </a:r>
          </a:p>
        </p:txBody>
      </p:sp>
      <p:pic>
        <p:nvPicPr>
          <p:cNvPr id="5" name="Content Placeholder 4">
            <a:extLst>
              <a:ext uri="{FF2B5EF4-FFF2-40B4-BE49-F238E27FC236}">
                <a16:creationId xmlns="" xmlns:a16="http://schemas.microsoft.com/office/drawing/2014/main" id="{80E826D7-E833-883E-1598-927336EE24C8}"/>
              </a:ext>
            </a:extLst>
          </p:cNvPr>
          <p:cNvPicPr>
            <a:picLocks noGrp="1" noChangeAspect="1"/>
          </p:cNvPicPr>
          <p:nvPr>
            <p:ph idx="1"/>
          </p:nvPr>
        </p:nvPicPr>
        <p:blipFill>
          <a:blip r:embed="rId2"/>
          <a:stretch>
            <a:fillRect/>
          </a:stretch>
        </p:blipFill>
        <p:spPr>
          <a:xfrm>
            <a:off x="1645920" y="1972492"/>
            <a:ext cx="9052560" cy="2895578"/>
          </a:xfrm>
        </p:spPr>
      </p:pic>
    </p:spTree>
    <p:extLst>
      <p:ext uri="{BB962C8B-B14F-4D97-AF65-F5344CB8AC3E}">
        <p14:creationId xmlns="" xmlns:p14="http://schemas.microsoft.com/office/powerpoint/2010/main" val="786940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333FA-F132-85AD-7DF8-FE0D6D07C0AE}"/>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Retrieving the records of a table</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F3D84D4D-22C2-99FE-7C95-486C736D431F}"/>
              </a:ext>
            </a:extLst>
          </p:cNvPr>
          <p:cNvPicPr>
            <a:picLocks noGrp="1" noChangeAspect="1"/>
          </p:cNvPicPr>
          <p:nvPr>
            <p:ph idx="1"/>
          </p:nvPr>
        </p:nvPicPr>
        <p:blipFill>
          <a:blip r:embed="rId2"/>
          <a:stretch>
            <a:fillRect/>
          </a:stretch>
        </p:blipFill>
        <p:spPr>
          <a:xfrm>
            <a:off x="1097279" y="2207623"/>
            <a:ext cx="10580915" cy="2563971"/>
          </a:xfrm>
        </p:spPr>
      </p:pic>
    </p:spTree>
    <p:extLst>
      <p:ext uri="{BB962C8B-B14F-4D97-AF65-F5344CB8AC3E}">
        <p14:creationId xmlns="" xmlns:p14="http://schemas.microsoft.com/office/powerpoint/2010/main" val="3720726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418813-8EEB-D641-FA1F-695B1B233B31}"/>
              </a:ext>
            </a:extLst>
          </p:cNvPr>
          <p:cNvSpPr>
            <a:spLocks noGrp="1"/>
          </p:cNvSpPr>
          <p:nvPr>
            <p:ph type="title"/>
          </p:nvPr>
        </p:nvSpPr>
        <p:spPr>
          <a:xfrm>
            <a:off x="838200" y="195944"/>
            <a:ext cx="10515600" cy="587828"/>
          </a:xfrm>
        </p:spPr>
        <p:txBody>
          <a:bodyPr>
            <a:normAutofit fontScale="90000"/>
          </a:bodyPr>
          <a:lstStyle/>
          <a:p>
            <a:pPr algn="ctr"/>
            <a:r>
              <a:rPr lang="en-US" b="1" dirty="0">
                <a:solidFill>
                  <a:srgbClr val="002060"/>
                </a:solidFill>
                <a:latin typeface="Times New Roman" panose="02020603050405020304" pitchFamily="18" charset="0"/>
                <a:cs typeface="Times New Roman" panose="02020603050405020304" pitchFamily="18" charset="0"/>
              </a:rPr>
              <a:t>Inserting records until user press n </a:t>
            </a:r>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 xmlns:a16="http://schemas.microsoft.com/office/drawing/2014/main" id="{A5E4F242-C093-73D5-0558-5CC360494B6A}"/>
              </a:ext>
            </a:extLst>
          </p:cNvPr>
          <p:cNvPicPr>
            <a:picLocks noGrp="1" noChangeAspect="1"/>
          </p:cNvPicPr>
          <p:nvPr>
            <p:ph idx="1"/>
          </p:nvPr>
        </p:nvPicPr>
        <p:blipFill>
          <a:blip r:embed="rId2"/>
          <a:stretch>
            <a:fillRect/>
          </a:stretch>
        </p:blipFill>
        <p:spPr>
          <a:xfrm>
            <a:off x="587828" y="888275"/>
            <a:ext cx="11299371" cy="5604600"/>
          </a:xfrm>
        </p:spPr>
      </p:pic>
    </p:spTree>
    <p:extLst>
      <p:ext uri="{BB962C8B-B14F-4D97-AF65-F5344CB8AC3E}">
        <p14:creationId xmlns="" xmlns:p14="http://schemas.microsoft.com/office/powerpoint/2010/main" val="26566134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6776E5-81A7-96FA-FFD3-123F0FB0A45E}"/>
              </a:ext>
            </a:extLst>
          </p:cNvPr>
          <p:cNvSpPr>
            <a:spLocks noGrp="1"/>
          </p:cNvSpPr>
          <p:nvPr>
            <p:ph type="title"/>
          </p:nvPr>
        </p:nvSpPr>
        <p:spPr/>
        <p:txBody>
          <a:bodyPr/>
          <a:lstStyle/>
          <a:p>
            <a:r>
              <a:rPr lang="en-US" dirty="0"/>
              <a:t>                  </a:t>
            </a:r>
            <a:r>
              <a:rPr lang="en-US" b="1" dirty="0">
                <a:solidFill>
                  <a:srgbClr val="002060"/>
                </a:solidFill>
                <a:latin typeface="Times New Roman" panose="02020603050405020304" pitchFamily="18" charset="0"/>
                <a:cs typeface="Times New Roman" panose="02020603050405020304" pitchFamily="18" charset="0"/>
              </a:rPr>
              <a:t>Named Parameters</a:t>
            </a:r>
          </a:p>
        </p:txBody>
      </p:sp>
      <p:sp>
        <p:nvSpPr>
          <p:cNvPr id="3" name="Content Placeholder 2">
            <a:extLst>
              <a:ext uri="{FF2B5EF4-FFF2-40B4-BE49-F238E27FC236}">
                <a16:creationId xmlns="" xmlns:a16="http://schemas.microsoft.com/office/drawing/2014/main" id="{231AACF5-6326-5744-8B89-CF25D1A9A430}"/>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 parameters are anonymous and accessed by index for small queries with one or two parameters, this is not an issue. for larger queries, keeping track of the indices becomes very difficult. </a:t>
            </a:r>
          </a:p>
          <a:p>
            <a:pPr algn="just"/>
            <a:r>
              <a:rPr lang="en-US" sz="2400" dirty="0">
                <a:latin typeface="Times New Roman" panose="02020603050405020304" pitchFamily="18" charset="0"/>
                <a:cs typeface="Times New Roman" panose="02020603050405020304" pitchFamily="18" charset="0"/>
              </a:rPr>
              <a:t>NamedParameterStatement helps in overcoming this drawback. Named parameters are parameters in a query that are prefixed with a colon (:). </a:t>
            </a:r>
          </a:p>
          <a:p>
            <a:pPr algn="just"/>
            <a:r>
              <a:rPr lang="en-US" sz="2400" dirty="0">
                <a:latin typeface="Times New Roman" panose="02020603050405020304" pitchFamily="18" charset="0"/>
                <a:cs typeface="Times New Roman" panose="02020603050405020304" pitchFamily="18" charset="0"/>
              </a:rPr>
              <a:t>Named parameters in a query are bound to an argument by the </a:t>
            </a:r>
            <a:r>
              <a:rPr lang="en-US" sz="2400" dirty="0" err="1">
                <a:latin typeface="Times New Roman" panose="02020603050405020304" pitchFamily="18" charset="0"/>
                <a:cs typeface="Times New Roman" panose="02020603050405020304" pitchFamily="18" charset="0"/>
              </a:rPr>
              <a:t>javax.persistence.Query.setParameter</a:t>
            </a:r>
            <a:r>
              <a:rPr lang="en-US" sz="2400" dirty="0">
                <a:latin typeface="Times New Roman" panose="02020603050405020304" pitchFamily="18" charset="0"/>
                <a:cs typeface="Times New Roman" panose="02020603050405020304" pitchFamily="18" charset="0"/>
              </a:rPr>
              <a:t>(String name, Object value) method.</a:t>
            </a:r>
          </a:p>
          <a:p>
            <a:pPr algn="just"/>
            <a:r>
              <a:rPr lang="en-US" sz="2400" dirty="0">
                <a:latin typeface="Times New Roman" panose="02020603050405020304" pitchFamily="18" charset="0"/>
                <a:cs typeface="Times New Roman" panose="02020603050405020304" pitchFamily="18" charset="0"/>
              </a:rPr>
              <a:t>The syntax is the same as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 except that, instead of question marks, parameters are represented as a colon followed by an identifier. </a:t>
            </a:r>
          </a:p>
        </p:txBody>
      </p:sp>
    </p:spTree>
    <p:extLst>
      <p:ext uri="{BB962C8B-B14F-4D97-AF65-F5344CB8AC3E}">
        <p14:creationId xmlns="" xmlns:p14="http://schemas.microsoft.com/office/powerpoint/2010/main" val="2448693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2">
            <a:extLst>
              <a:ext uri="{FF2B5EF4-FFF2-40B4-BE49-F238E27FC236}">
                <a16:creationId xmlns="" xmlns:a16="http://schemas.microsoft.com/office/drawing/2014/main" id="{E9A24FDF-14AE-812E-200E-C4CDA75D5F8B}"/>
              </a:ext>
            </a:extLst>
          </p:cNvPr>
          <p:cNvSpPr txBox="1">
            <a:spLocks noGrp="1"/>
          </p:cNvSpPr>
          <p:nvPr>
            <p:ph idx="1"/>
          </p:nvPr>
        </p:nvSpPr>
        <p:spPr>
          <a:xfrm>
            <a:off x="1048043" y="1825625"/>
            <a:ext cx="10515600" cy="2408352"/>
          </a:xfrm>
          <a:prstGeom prst="rect">
            <a:avLst/>
          </a:prstGeom>
          <a:solidFill>
            <a:srgbClr val="F1F1F1"/>
          </a:solidFill>
          <a:ln w="12700">
            <a:solidFill>
              <a:srgbClr val="585858"/>
            </a:solidFill>
          </a:ln>
        </p:spPr>
        <p:txBody>
          <a:bodyPr vert="horz" wrap="square" lIns="0" tIns="0" rIns="0" bIns="0" rtlCol="0">
            <a:spAutoFit/>
          </a:bodyPr>
          <a:lstStyle/>
          <a:p>
            <a:pPr>
              <a:lnSpc>
                <a:spcPct val="100000"/>
              </a:lnSpc>
            </a:pPr>
            <a:endParaRPr sz="1150" dirty="0">
              <a:latin typeface="Times New Roman"/>
              <a:cs typeface="Times New Roman"/>
            </a:endParaRPr>
          </a:p>
          <a:p>
            <a:pPr marL="0" indent="0">
              <a:lnSpc>
                <a:spcPct val="100000"/>
              </a:lnSpc>
              <a:buNone/>
            </a:pPr>
            <a:r>
              <a:rPr sz="2400" spc="-5" dirty="0">
                <a:latin typeface="Times New Roman" panose="02020603050405020304" pitchFamily="18" charset="0"/>
                <a:cs typeface="Times New Roman" panose="02020603050405020304" pitchFamily="18" charset="0"/>
              </a:rPr>
              <a:t>String</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query</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"select</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from</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people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where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(first_name</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:name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last_name</a:t>
            </a:r>
            <a:endParaRPr sz="2400" dirty="0">
              <a:latin typeface="Times New Roman" panose="02020603050405020304" pitchFamily="18" charset="0"/>
              <a:cs typeface="Times New Roman" panose="02020603050405020304" pitchFamily="18" charset="0"/>
            </a:endParaRPr>
          </a:p>
          <a:p>
            <a:pPr marL="0" indent="0">
              <a:lnSpc>
                <a:spcPct val="100000"/>
              </a:lnSpc>
              <a:spcBef>
                <a:spcPts val="5"/>
              </a:spcBef>
              <a:buNone/>
            </a:pPr>
            <a:r>
              <a:rPr sz="240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:name)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and address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:address");</a:t>
            </a:r>
            <a:endParaRPr sz="2400" dirty="0">
              <a:latin typeface="Times New Roman" panose="02020603050405020304" pitchFamily="18" charset="0"/>
              <a:cs typeface="Times New Roman" panose="02020603050405020304" pitchFamily="18" charset="0"/>
            </a:endParaRPr>
          </a:p>
          <a:p>
            <a:pPr marL="0" marR="417195" indent="0">
              <a:lnSpc>
                <a:spcPct val="100000"/>
              </a:lnSpc>
              <a:buNone/>
            </a:pPr>
            <a:r>
              <a:rPr sz="2400" spc="-10" dirty="0">
                <a:latin typeface="Times New Roman" panose="02020603050405020304" pitchFamily="18" charset="0"/>
                <a:cs typeface="Times New Roman" panose="02020603050405020304" pitchFamily="18" charset="0"/>
              </a:rPr>
              <a:t>NamedParameterStatement</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new</a:t>
            </a:r>
            <a:r>
              <a:rPr sz="2400" spc="-5" dirty="0">
                <a:latin typeface="Times New Roman" panose="02020603050405020304" pitchFamily="18" charset="0"/>
                <a:cs typeface="Times New Roman" panose="02020603050405020304" pitchFamily="18" charset="0"/>
              </a:rPr>
              <a:t> NamedParameterStatement(con,</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query); </a:t>
            </a:r>
            <a:r>
              <a:rPr sz="2400" spc="-36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p.setString("name",</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name);</a:t>
            </a:r>
            <a:endParaRPr sz="2400" dirty="0">
              <a:latin typeface="Times New Roman" panose="02020603050405020304" pitchFamily="18" charset="0"/>
              <a:cs typeface="Times New Roman" panose="02020603050405020304" pitchFamily="18" charset="0"/>
            </a:endParaRPr>
          </a:p>
          <a:p>
            <a:pPr marL="0" indent="0">
              <a:lnSpc>
                <a:spcPct val="100000"/>
              </a:lnSpc>
              <a:buNone/>
            </a:pPr>
            <a:r>
              <a:rPr sz="2400" spc="-5" dirty="0">
                <a:latin typeface="Times New Roman" panose="02020603050405020304" pitchFamily="18" charset="0"/>
                <a:cs typeface="Times New Roman" panose="02020603050405020304" pitchFamily="18" charset="0"/>
              </a:rPr>
              <a:t>p.setString("address",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57263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679796-F1F1-D763-AAD4-8599118A51B8}"/>
              </a:ext>
            </a:extLst>
          </p:cNvPr>
          <p:cNvSpPr>
            <a:spLocks noGrp="1"/>
          </p:cNvSpPr>
          <p:nvPr>
            <p:ph idx="1"/>
          </p:nvPr>
        </p:nvSpPr>
        <p:spPr>
          <a:xfrm>
            <a:off x="838200" y="858129"/>
            <a:ext cx="10515600" cy="5318834"/>
          </a:xfrm>
        </p:spPr>
        <p:txBody>
          <a:bodyPr/>
          <a:lstStyle/>
          <a:p>
            <a:pPr marL="12700" marR="6350">
              <a:lnSpc>
                <a:spcPct val="150000"/>
              </a:lnSpc>
              <a:spcBef>
                <a:spcPts val="100"/>
              </a:spcBef>
            </a:pPr>
            <a:r>
              <a:rPr lang="en-US" sz="2400" dirty="0">
                <a:latin typeface="Times New Roman" panose="02020603050405020304" pitchFamily="18" charset="0"/>
                <a:cs typeface="Times New Roman" panose="02020603050405020304" pitchFamily="18" charset="0"/>
              </a:rPr>
              <a:t>Behind the scenes, the class works by replacing the parameter markers with  questions marks and creating a </a:t>
            </a:r>
            <a:r>
              <a:rPr lang="en-US" sz="2400" dirty="0" err="1">
                <a:latin typeface="Times New Roman" panose="02020603050405020304" pitchFamily="18" charset="0"/>
                <a:cs typeface="Times New Roman" panose="02020603050405020304" pitchFamily="18" charset="0"/>
              </a:rPr>
              <a:t>PreparedStatement</a:t>
            </a:r>
            <a:r>
              <a:rPr lang="en-US" sz="2400" dirty="0">
                <a:latin typeface="Times New Roman" panose="02020603050405020304" pitchFamily="18" charset="0"/>
                <a:cs typeface="Times New Roman" panose="02020603050405020304" pitchFamily="18" charset="0"/>
              </a:rPr>
              <a:t>.</a:t>
            </a:r>
          </a:p>
          <a:p>
            <a:pPr marL="12700" marR="5080">
              <a:lnSpc>
                <a:spcPct val="150000"/>
              </a:lnSpc>
              <a:spcBef>
                <a:spcPts val="800"/>
              </a:spcBef>
            </a:pPr>
            <a:r>
              <a:rPr lang="en-US" sz="2400" dirty="0">
                <a:latin typeface="Times New Roman" panose="02020603050405020304" pitchFamily="18" charset="0"/>
                <a:cs typeface="Times New Roman" panose="02020603050405020304" pitchFamily="18" charset="0"/>
              </a:rPr>
              <a:t>A mapping is kept between parameter names and their indices. This mapping is  referred to when the parameters are injected.</a:t>
            </a:r>
          </a:p>
          <a:p>
            <a:pPr marL="0" marR="5080" indent="0">
              <a:lnSpc>
                <a:spcPct val="150000"/>
              </a:lnSpc>
              <a:spcBef>
                <a:spcPts val="800"/>
              </a:spcBef>
              <a:buNone/>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5" name="object 13">
            <a:extLst>
              <a:ext uri="{FF2B5EF4-FFF2-40B4-BE49-F238E27FC236}">
                <a16:creationId xmlns="" xmlns:a16="http://schemas.microsoft.com/office/drawing/2014/main" id="{ADACF95F-E4D8-905D-26F8-0CA88E82E141}"/>
              </a:ext>
            </a:extLst>
          </p:cNvPr>
          <p:cNvSpPr txBox="1"/>
          <p:nvPr/>
        </p:nvSpPr>
        <p:spPr>
          <a:xfrm>
            <a:off x="1097280" y="4310575"/>
            <a:ext cx="9819249" cy="1951175"/>
          </a:xfrm>
          <a:prstGeom prst="rect">
            <a:avLst/>
          </a:prstGeom>
          <a:solidFill>
            <a:srgbClr val="F1F1F1"/>
          </a:solidFill>
          <a:ln w="12700">
            <a:solidFill>
              <a:srgbClr val="585858"/>
            </a:solidFill>
          </a:ln>
        </p:spPr>
        <p:txBody>
          <a:bodyPr vert="horz" wrap="square" lIns="0" tIns="103505" rIns="0" bIns="0" rtlCol="0">
            <a:spAutoFit/>
          </a:bodyPr>
          <a:lstStyle/>
          <a:p>
            <a:pPr marL="90805">
              <a:lnSpc>
                <a:spcPct val="100000"/>
              </a:lnSpc>
              <a:spcBef>
                <a:spcPts val="815"/>
              </a:spcBef>
            </a:pPr>
            <a:r>
              <a:rPr sz="2000" spc="-5" dirty="0">
                <a:latin typeface="Times New Roman" panose="02020603050405020304" pitchFamily="18" charset="0"/>
                <a:cs typeface="Times New Roman" panose="02020603050405020304" pitchFamily="18" charset="0"/>
              </a:rPr>
              <a:t>Connection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con=getConnection();</a:t>
            </a:r>
            <a:endParaRPr sz="2000" dirty="0">
              <a:latin typeface="Times New Roman" panose="02020603050405020304" pitchFamily="18" charset="0"/>
              <a:cs typeface="Times New Roman" panose="02020603050405020304" pitchFamily="18" charset="0"/>
            </a:endParaRPr>
          </a:p>
          <a:p>
            <a:pPr marL="90805" marR="113030">
              <a:lnSpc>
                <a:spcPct val="100000"/>
              </a:lnSpc>
              <a:spcBef>
                <a:spcPts val="5"/>
              </a:spcBef>
            </a:pPr>
            <a:r>
              <a:rPr sz="2000" spc="-5" dirty="0">
                <a:latin typeface="Times New Roman" panose="02020603050405020304" pitchFamily="18" charset="0"/>
                <a:cs typeface="Times New Roman" panose="02020603050405020304" pitchFamily="18" charset="0"/>
              </a:rPr>
              <a:t>String</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query="select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from</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my_table where</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name=:name</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34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address=:address"; </a:t>
            </a:r>
            <a:r>
              <a:rPr sz="2000" spc="-360" dirty="0">
                <a:latin typeface="Times New Roman" panose="02020603050405020304" pitchFamily="18" charset="0"/>
                <a:cs typeface="Times New Roman" panose="02020603050405020304" pitchFamily="18" charset="0"/>
              </a:rPr>
              <a:t> </a:t>
            </a:r>
            <a:endParaRPr lang="en-US" sz="2000" spc="-360" dirty="0">
              <a:latin typeface="Times New Roman" panose="02020603050405020304" pitchFamily="18" charset="0"/>
              <a:cs typeface="Times New Roman" panose="02020603050405020304" pitchFamily="18" charset="0"/>
            </a:endParaRPr>
          </a:p>
          <a:p>
            <a:pPr marL="90805" marR="113030">
              <a:lnSpc>
                <a:spcPct val="100000"/>
              </a:lnSpc>
              <a:spcBef>
                <a:spcPts val="5"/>
              </a:spcBef>
            </a:pPr>
            <a:r>
              <a:rPr sz="2000" spc="-10" dirty="0">
                <a:latin typeface="Times New Roman" panose="02020603050405020304" pitchFamily="18" charset="0"/>
                <a:cs typeface="Times New Roman" panose="02020603050405020304" pitchFamily="18" charset="0"/>
              </a:rPr>
              <a:t>NamedParameterStatement</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p=new</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NamedParameterStatement(con,</a:t>
            </a:r>
            <a:r>
              <a:rPr sz="2000" spc="5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query); </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p.setString("name",</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"bob");</a:t>
            </a:r>
            <a:endParaRPr sz="2000" dirty="0">
              <a:latin typeface="Times New Roman" panose="02020603050405020304" pitchFamily="18" charset="0"/>
              <a:cs typeface="Times New Roman" panose="02020603050405020304" pitchFamily="18" charset="0"/>
            </a:endParaRPr>
          </a:p>
          <a:p>
            <a:pPr marL="90805" marR="2988310">
              <a:lnSpc>
                <a:spcPct val="100000"/>
              </a:lnSpc>
            </a:pPr>
            <a:r>
              <a:rPr sz="2000" spc="-5" dirty="0">
                <a:latin typeface="Times New Roman" panose="02020603050405020304" pitchFamily="18" charset="0"/>
                <a:cs typeface="Times New Roman" panose="02020603050405020304" pitchFamily="18" charset="0"/>
              </a:rPr>
              <a:t>p.setString("address",</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"123</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terrace</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ct"); </a:t>
            </a:r>
            <a:r>
              <a:rPr sz="2000" spc="-36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ResultSet rs=p.executeQuery();</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50596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 xmlns:a16="http://schemas.microsoft.com/office/drawing/2014/main" id="{CA6A2751-581B-6C17-49F6-73022FEB03AB}"/>
              </a:ext>
            </a:extLst>
          </p:cNvPr>
          <p:cNvSpPr txBox="1">
            <a:spLocks noGrp="1"/>
          </p:cNvSpPr>
          <p:nvPr>
            <p:ph idx="1"/>
          </p:nvPr>
        </p:nvSpPr>
        <p:spPr>
          <a:xfrm>
            <a:off x="838200" y="1825625"/>
            <a:ext cx="10515600" cy="1607812"/>
          </a:xfrm>
          <a:prstGeom prst="rect">
            <a:avLst/>
          </a:prstGeom>
        </p:spPr>
        <p:txBody>
          <a:bodyPr vert="horz" wrap="square" lIns="0" tIns="12065" rIns="0" bIns="0" rtlCol="0">
            <a:spAutoFit/>
          </a:bodyPr>
          <a:lstStyle/>
          <a:p>
            <a:pPr marL="12700" marR="5080" algn="just">
              <a:lnSpc>
                <a:spcPct val="150100"/>
              </a:lnSpc>
              <a:spcBef>
                <a:spcPts val="95"/>
              </a:spcBef>
            </a:pPr>
            <a:r>
              <a:rPr sz="2400" dirty="0">
                <a:latin typeface="Times New Roman" panose="02020603050405020304" pitchFamily="18" charset="0"/>
                <a:cs typeface="Times New Roman" panose="02020603050405020304" pitchFamily="18" charset="0"/>
              </a:rPr>
              <a:t>Named parameters are very handy when we start having methods with a lot of  parameters and we want to allow invoking the method with an arbitrary subset of  them, using default values for the rest.</a:t>
            </a:r>
          </a:p>
        </p:txBody>
      </p:sp>
    </p:spTree>
    <p:extLst>
      <p:ext uri="{BB962C8B-B14F-4D97-AF65-F5344CB8AC3E}">
        <p14:creationId xmlns="" xmlns:p14="http://schemas.microsoft.com/office/powerpoint/2010/main" val="2165338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239C36-AE51-F3A4-D8C7-68930D71F4DF}"/>
              </a:ext>
            </a:extLst>
          </p:cNvPr>
          <p:cNvSpPr>
            <a:spLocks noGrp="1"/>
          </p:cNvSpPr>
          <p:nvPr>
            <p:ph type="title"/>
          </p:nvPr>
        </p:nvSpPr>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Embedded SQL (SQLJ)</a:t>
            </a:r>
            <a:br>
              <a:rPr lang="en-US" b="1" dirty="0">
                <a:solidFill>
                  <a:srgbClr val="002060"/>
                </a:solidFill>
                <a:latin typeface="Times New Roman" panose="02020603050405020304" pitchFamily="18" charset="0"/>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87F7983-3001-287C-3112-05FCAE1AAC64}"/>
              </a:ext>
            </a:extLst>
          </p:cNvPr>
          <p:cNvSpPr>
            <a:spLocks noGrp="1"/>
          </p:cNvSpPr>
          <p:nvPr>
            <p:ph idx="1"/>
          </p:nvPr>
        </p:nvSpPr>
        <p:spPr/>
        <p:txBody>
          <a:bodyPr>
            <a:normAutofit fontScale="62500" lnSpcReduction="20000"/>
          </a:bodyPr>
          <a:lstStyle/>
          <a:p>
            <a:pPr marL="184785" marR="5715" algn="just">
              <a:lnSpc>
                <a:spcPct val="150000"/>
              </a:lnSpc>
              <a:spcBef>
                <a:spcPts val="850"/>
              </a:spcBef>
            </a:pPr>
            <a:r>
              <a:rPr lang="en-US" sz="3400" dirty="0">
                <a:latin typeface="Times New Roman" panose="02020603050405020304" pitchFamily="18" charset="0"/>
                <a:cs typeface="Times New Roman" panose="02020603050405020304" pitchFamily="18" charset="0"/>
              </a:rPr>
              <a:t>SQLJ is an emerging database programming tool that allows embedding of static  SQL statements in Java programs.</a:t>
            </a:r>
          </a:p>
          <a:p>
            <a:pPr marL="184785" marR="5080" algn="just">
              <a:lnSpc>
                <a:spcPct val="150000"/>
              </a:lnSpc>
              <a:spcBef>
                <a:spcPts val="795"/>
              </a:spcBef>
            </a:pPr>
            <a:r>
              <a:rPr lang="en-US" sz="3400" dirty="0">
                <a:latin typeface="Times New Roman" panose="02020603050405020304" pitchFamily="18" charset="0"/>
                <a:cs typeface="Times New Roman" panose="02020603050405020304" pitchFamily="18" charset="0"/>
              </a:rPr>
              <a:t>The SQLJ translator converts Java programs embedded with static SQL  statements into pure Java code, which can then be executed through a JDBC  driver against the database. Programmers can also perform dynamic SQL access  to the database using JDBC features.</a:t>
            </a:r>
          </a:p>
          <a:p>
            <a:pPr marL="241300" marR="5080" indent="-228600" algn="just">
              <a:lnSpc>
                <a:spcPct val="150000"/>
              </a:lnSpc>
              <a:spcBef>
                <a:spcPts val="805"/>
              </a:spcBef>
            </a:pPr>
            <a:r>
              <a:rPr lang="en-US" sz="3400" dirty="0">
                <a:latin typeface="Times New Roman" panose="02020603050405020304" pitchFamily="18" charset="0"/>
                <a:cs typeface="Times New Roman" panose="02020603050405020304" pitchFamily="18" charset="0"/>
              </a:rPr>
              <a:t>1. Import necessary </a:t>
            </a:r>
            <a:r>
              <a:rPr lang="en-US" sz="3400" dirty="0" err="1">
                <a:latin typeface="Times New Roman" panose="02020603050405020304" pitchFamily="18" charset="0"/>
                <a:cs typeface="Times New Roman" panose="02020603050405020304" pitchFamily="18" charset="0"/>
              </a:rPr>
              <a:t>classes.In</a:t>
            </a:r>
            <a:r>
              <a:rPr lang="en-US" sz="3400" dirty="0">
                <a:latin typeface="Times New Roman" panose="02020603050405020304" pitchFamily="18" charset="0"/>
                <a:cs typeface="Times New Roman" panose="02020603050405020304" pitchFamily="18" charset="0"/>
              </a:rPr>
              <a:t> addition to the JDBC classes, </a:t>
            </a:r>
            <a:r>
              <a:rPr lang="en-US" sz="3400" dirty="0" err="1">
                <a:latin typeface="Times New Roman" panose="02020603050405020304" pitchFamily="18" charset="0"/>
                <a:cs typeface="Times New Roman" panose="02020603050405020304" pitchFamily="18" charset="0"/>
              </a:rPr>
              <a:t>java.sql</a:t>
            </a:r>
            <a:r>
              <a:rPr lang="en-US" sz="3400" dirty="0">
                <a:latin typeface="Times New Roman" panose="02020603050405020304" pitchFamily="18" charset="0"/>
                <a:cs typeface="Times New Roman" panose="02020603050405020304" pitchFamily="18" charset="0"/>
              </a:rPr>
              <a:t>.*, every SQLJ  program will need to include the SQLJ run-time classes sqlj.runtime.* and  </a:t>
            </a:r>
            <a:r>
              <a:rPr lang="en-US" sz="3400" dirty="0" err="1">
                <a:latin typeface="Times New Roman" panose="02020603050405020304" pitchFamily="18" charset="0"/>
                <a:cs typeface="Times New Roman" panose="02020603050405020304" pitchFamily="18" charset="0"/>
              </a:rPr>
              <a:t>sqlj.runtime.ref</a:t>
            </a:r>
            <a:r>
              <a:rPr lang="en-US" sz="3400" dirty="0">
                <a:latin typeface="Times New Roman" panose="02020603050405020304" pitchFamily="18" charset="0"/>
                <a:cs typeface="Times New Roman" panose="02020603050405020304" pitchFamily="18" charset="0"/>
              </a:rPr>
              <a:t>.*. In addition, to establish the default connection to Oracle, the  Oracle class from the oracle.sqlj.runtime.* package is required.</a:t>
            </a:r>
          </a:p>
          <a:p>
            <a:endParaRPr lang="en-US" dirty="0"/>
          </a:p>
        </p:txBody>
      </p:sp>
    </p:spTree>
    <p:extLst>
      <p:ext uri="{BB962C8B-B14F-4D97-AF65-F5344CB8AC3E}">
        <p14:creationId xmlns="" xmlns:p14="http://schemas.microsoft.com/office/powerpoint/2010/main" val="530198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 xmlns:a16="http://schemas.microsoft.com/office/drawing/2014/main" id="{80FACC3E-39A8-7C7A-5D38-E896E36B83D6}"/>
              </a:ext>
            </a:extLst>
          </p:cNvPr>
          <p:cNvSpPr txBox="1">
            <a:spLocks noGrp="1"/>
          </p:cNvSpPr>
          <p:nvPr>
            <p:ph idx="1"/>
          </p:nvPr>
        </p:nvSpPr>
        <p:spPr>
          <a:xfrm>
            <a:off x="838199" y="1825625"/>
            <a:ext cx="10837985" cy="3023264"/>
          </a:xfrm>
          <a:prstGeom prst="rect">
            <a:avLst/>
          </a:prstGeom>
          <a:solidFill>
            <a:srgbClr val="F1F1F1"/>
          </a:solidFill>
          <a:ln w="12700">
            <a:solidFill>
              <a:srgbClr val="585858"/>
            </a:solidFill>
          </a:ln>
        </p:spPr>
        <p:txBody>
          <a:bodyPr vert="horz" wrap="square" lIns="0" tIns="85725" rIns="0" bIns="0" rtlCol="0">
            <a:spAutoFit/>
          </a:bodyPr>
          <a:lstStyle/>
          <a:p>
            <a:pPr marL="0" marR="4214495" indent="0">
              <a:lnSpc>
                <a:spcPct val="100000"/>
              </a:lnSpc>
              <a:spcBef>
                <a:spcPts val="675"/>
              </a:spcBef>
              <a:buNone/>
            </a:pPr>
            <a:r>
              <a:rPr sz="3200" spc="-5" dirty="0">
                <a:latin typeface="Times New Roman" panose="02020603050405020304" pitchFamily="18" charset="0"/>
                <a:cs typeface="Times New Roman" panose="02020603050405020304" pitchFamily="18" charset="0"/>
              </a:rPr>
              <a:t>import</a:t>
            </a:r>
            <a:r>
              <a:rPr sz="320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java.sql.*; </a:t>
            </a:r>
            <a:r>
              <a:rPr sz="3200" spc="-5" dirty="0">
                <a:latin typeface="Times New Roman" panose="02020603050405020304" pitchFamily="18" charset="0"/>
                <a:cs typeface="Times New Roman" panose="02020603050405020304" pitchFamily="18" charset="0"/>
              </a:rPr>
              <a:t> </a:t>
            </a:r>
            <a:endParaRPr lang="en-US" sz="3200" spc="-5" dirty="0">
              <a:latin typeface="Times New Roman" panose="02020603050405020304" pitchFamily="18" charset="0"/>
              <a:cs typeface="Times New Roman" panose="02020603050405020304" pitchFamily="18" charset="0"/>
            </a:endParaRPr>
          </a:p>
          <a:p>
            <a:pPr marL="0" marR="4214495" indent="0">
              <a:lnSpc>
                <a:spcPct val="100000"/>
              </a:lnSpc>
              <a:spcBef>
                <a:spcPts val="675"/>
              </a:spcBef>
              <a:buNone/>
            </a:pPr>
            <a:r>
              <a:rPr sz="3200" spc="-5" dirty="0">
                <a:latin typeface="Times New Roman" panose="02020603050405020304" pitchFamily="18" charset="0"/>
                <a:cs typeface="Times New Roman" panose="02020603050405020304" pitchFamily="18" charset="0"/>
              </a:rPr>
              <a:t>import</a:t>
            </a:r>
            <a:r>
              <a:rPr sz="3200" spc="-1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sqlj.runtime.*;</a:t>
            </a:r>
            <a:endParaRPr sz="3200" dirty="0">
              <a:latin typeface="Times New Roman" panose="02020603050405020304" pitchFamily="18" charset="0"/>
              <a:cs typeface="Times New Roman" panose="02020603050405020304" pitchFamily="18" charset="0"/>
            </a:endParaRPr>
          </a:p>
          <a:p>
            <a:pPr marL="0" indent="0">
              <a:lnSpc>
                <a:spcPct val="100000"/>
              </a:lnSpc>
              <a:buNone/>
            </a:pPr>
            <a:r>
              <a:rPr sz="3200" spc="-5" dirty="0">
                <a:latin typeface="Times New Roman" panose="02020603050405020304" pitchFamily="18" charset="0"/>
                <a:cs typeface="Times New Roman" panose="02020603050405020304" pitchFamily="18" charset="0"/>
              </a:rPr>
              <a:t>import</a:t>
            </a:r>
            <a:r>
              <a:rPr sz="3200" spc="1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sqlj.runtime.ref.*;</a:t>
            </a:r>
            <a:endParaRPr sz="3200" dirty="0">
              <a:latin typeface="Times New Roman" panose="02020603050405020304" pitchFamily="18" charset="0"/>
              <a:cs typeface="Times New Roman" panose="02020603050405020304" pitchFamily="18" charset="0"/>
            </a:endParaRPr>
          </a:p>
          <a:p>
            <a:pPr marL="0" indent="0">
              <a:lnSpc>
                <a:spcPct val="100000"/>
              </a:lnSpc>
              <a:buNone/>
            </a:pPr>
            <a:r>
              <a:rPr sz="3200" spc="-5" dirty="0">
                <a:latin typeface="Times New Roman" panose="02020603050405020304" pitchFamily="18" charset="0"/>
                <a:cs typeface="Times New Roman" panose="02020603050405020304" pitchFamily="18" charset="0"/>
              </a:rPr>
              <a:t>import</a:t>
            </a:r>
            <a:r>
              <a:rPr sz="3200" spc="-2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java.io.*;</a:t>
            </a:r>
            <a:endParaRPr sz="3200" dirty="0">
              <a:latin typeface="Times New Roman" panose="02020603050405020304" pitchFamily="18" charset="0"/>
              <a:cs typeface="Times New Roman" panose="02020603050405020304" pitchFamily="18" charset="0"/>
            </a:endParaRPr>
          </a:p>
          <a:p>
            <a:pPr marL="0" indent="0">
              <a:lnSpc>
                <a:spcPct val="100000"/>
              </a:lnSpc>
              <a:buNone/>
            </a:pPr>
            <a:r>
              <a:rPr sz="3200" spc="-5" dirty="0">
                <a:latin typeface="Times New Roman" panose="02020603050405020304" pitchFamily="18" charset="0"/>
                <a:cs typeface="Times New Roman" panose="02020603050405020304" pitchFamily="18" charset="0"/>
              </a:rPr>
              <a:t>import</a:t>
            </a:r>
            <a:r>
              <a:rPr sz="3200" spc="-10"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oracle.sqlj.runtime.*;</a:t>
            </a:r>
            <a:endParaRPr sz="3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6902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JDBC data source</a:t>
            </a:r>
          </a:p>
        </p:txBody>
      </p:sp>
      <p:sp>
        <p:nvSpPr>
          <p:cNvPr id="3" name="Content Placeholder 2"/>
          <p:cNvSpPr>
            <a:spLocks noGrp="1"/>
          </p:cNvSpPr>
          <p:nvPr>
            <p:ph idx="1"/>
          </p:nvPr>
        </p:nvSpPr>
        <p:spPr>
          <a:xfrm>
            <a:off x="838200" y="1433195"/>
            <a:ext cx="10515600" cy="4351338"/>
          </a:xfrm>
        </p:spPr>
        <p:txBody>
          <a:bodyPr>
            <a:noAutofit/>
          </a:bodyPr>
          <a:lstStyle/>
          <a:p>
            <a:r>
              <a:rPr lang="en-US" sz="1800">
                <a:latin typeface="Times New Roman" panose="02020603050405020304" pitchFamily="18" charset="0"/>
                <a:cs typeface="Times New Roman" panose="02020603050405020304" pitchFamily="18" charset="0"/>
              </a:rPr>
              <a:t>JDBC Data Sources provide a way to manage and pool database connections in Java applications. Instead of manually managing individual connections, a data source abstracts the connection management and provides a standardized way to access connections from a connection pool.</a:t>
            </a:r>
          </a:p>
          <a:p>
            <a:r>
              <a:rPr lang="en-US" sz="1800">
                <a:latin typeface="Times New Roman" panose="02020603050405020304" pitchFamily="18" charset="0"/>
                <a:cs typeface="Times New Roman" panose="02020603050405020304" pitchFamily="18" charset="0"/>
              </a:rPr>
              <a:t>Using a data source offers several benefits, including improved performance, scalability, and efficient connection management. It allows applications to reuse and share database connections, reducing the overhead of establishing new connections for each request.</a:t>
            </a:r>
          </a:p>
          <a:p>
            <a:r>
              <a:rPr lang="en-US" sz="1800" b="1" u="sng">
                <a:latin typeface="Times New Roman" panose="02020603050405020304" pitchFamily="18" charset="0"/>
                <a:cs typeface="Times New Roman" panose="02020603050405020304" pitchFamily="18" charset="0"/>
              </a:rPr>
              <a:t>To use a data source in Java, you typically follow these steps:</a:t>
            </a:r>
          </a:p>
          <a:p>
            <a:r>
              <a:rPr lang="en-US" sz="1800">
                <a:latin typeface="Times New Roman" panose="02020603050405020304" pitchFamily="18" charset="0"/>
                <a:cs typeface="Times New Roman" panose="02020603050405020304" pitchFamily="18" charset="0"/>
              </a:rPr>
              <a:t>Configure the data source: The configuration depends on the specific data source implementation you are using. Common configurations include the database URL, username, password, and connection pool settings such as the maximum number of connections.</a:t>
            </a:r>
          </a:p>
          <a:p>
            <a:r>
              <a:rPr lang="en-US" sz="1800">
                <a:latin typeface="Times New Roman" panose="02020603050405020304" pitchFamily="18" charset="0"/>
                <a:cs typeface="Times New Roman" panose="02020603050405020304" pitchFamily="18" charset="0"/>
              </a:rPr>
              <a:t>Create and initialize the data source object: Instantiate the data source object and set its properties based on the configuration.</a:t>
            </a:r>
          </a:p>
          <a:p>
            <a:r>
              <a:rPr lang="en-US" sz="1800">
                <a:latin typeface="Times New Roman" panose="02020603050405020304" pitchFamily="18" charset="0"/>
                <a:cs typeface="Times New Roman" panose="02020603050405020304" pitchFamily="18" charset="0"/>
              </a:rPr>
              <a:t>Acquire connections: Use the data source to obtain connections from the connection pool.</a:t>
            </a:r>
          </a:p>
          <a:p>
            <a:r>
              <a:rPr lang="en-US" sz="1800">
                <a:latin typeface="Times New Roman" panose="02020603050405020304" pitchFamily="18" charset="0"/>
                <a:cs typeface="Times New Roman" panose="02020603050405020304" pitchFamily="18" charset="0"/>
              </a:rPr>
              <a:t>Use the connection for database operations: Perform your database operations using the acquired connection.</a:t>
            </a:r>
          </a:p>
          <a:p>
            <a:r>
              <a:rPr lang="en-US" sz="1800">
                <a:latin typeface="Times New Roman" panose="02020603050405020304" pitchFamily="18" charset="0"/>
                <a:cs typeface="Times New Roman" panose="02020603050405020304" pitchFamily="18" charset="0"/>
              </a:rPr>
              <a:t>Release the connection: Return the connection back to the connection pool after you are done with it. This allows the connection to be reused by other parts of the application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E79ECE6-0C9C-8F3B-B972-8C4FEFF4296C}"/>
              </a:ext>
            </a:extLst>
          </p:cNvPr>
          <p:cNvSpPr>
            <a:spLocks noGrp="1"/>
          </p:cNvSpPr>
          <p:nvPr>
            <p:ph idx="1"/>
          </p:nvPr>
        </p:nvSpPr>
        <p:spPr/>
        <p:txBody>
          <a:bodyPr>
            <a:normAutofit fontScale="85000" lnSpcReduction="10000"/>
          </a:bodyPr>
          <a:lstStyle/>
          <a:p>
            <a:pPr marL="184785" marR="5715" algn="just">
              <a:lnSpc>
                <a:spcPct val="150000"/>
              </a:lnSpc>
              <a:spcBef>
                <a:spcPts val="100"/>
              </a:spcBef>
              <a:tabLst>
                <a:tab pos="241300" algn="l"/>
              </a:tabLst>
            </a:pPr>
            <a:r>
              <a:rPr lang="en-US" sz="2700" dirty="0">
                <a:latin typeface="Times New Roman" panose="02020603050405020304" pitchFamily="18" charset="0"/>
                <a:cs typeface="Times New Roman" panose="02020603050405020304" pitchFamily="18" charset="0"/>
              </a:rPr>
              <a:t>Register the JDBC driver, if needed. If a non-Oracle JDBC driver is being used, a  call to the </a:t>
            </a:r>
            <a:r>
              <a:rPr lang="en-US" sz="2700" dirty="0" err="1">
                <a:latin typeface="Times New Roman" panose="02020603050405020304" pitchFamily="18" charset="0"/>
                <a:cs typeface="Times New Roman" panose="02020603050405020304" pitchFamily="18" charset="0"/>
              </a:rPr>
              <a:t>registerDriver</a:t>
            </a:r>
            <a:r>
              <a:rPr lang="en-US" sz="2700" dirty="0">
                <a:latin typeface="Times New Roman" panose="02020603050405020304" pitchFamily="18" charset="0"/>
                <a:cs typeface="Times New Roman" panose="02020603050405020304" pitchFamily="18" charset="0"/>
              </a:rPr>
              <a:t> method of the </a:t>
            </a:r>
            <a:r>
              <a:rPr lang="en-US" sz="2700" dirty="0" err="1">
                <a:latin typeface="Times New Roman" panose="02020603050405020304" pitchFamily="18" charset="0"/>
                <a:cs typeface="Times New Roman" panose="02020603050405020304" pitchFamily="18" charset="0"/>
              </a:rPr>
              <a:t>DriverManager</a:t>
            </a:r>
            <a:r>
              <a:rPr lang="en-US" sz="2700" dirty="0">
                <a:latin typeface="Times New Roman" panose="02020603050405020304" pitchFamily="18" charset="0"/>
                <a:cs typeface="Times New Roman" panose="02020603050405020304" pitchFamily="18" charset="0"/>
              </a:rPr>
              <a:t> class is necessary.</a:t>
            </a:r>
          </a:p>
          <a:p>
            <a:pPr marL="184785" marR="5080" algn="just">
              <a:lnSpc>
                <a:spcPct val="150000"/>
              </a:lnSpc>
              <a:spcBef>
                <a:spcPts val="790"/>
              </a:spcBef>
              <a:tabLst>
                <a:tab pos="241300" algn="l"/>
              </a:tabLst>
            </a:pPr>
            <a:r>
              <a:rPr lang="en-US" sz="2700" dirty="0">
                <a:latin typeface="Times New Roman" panose="02020603050405020304" pitchFamily="18" charset="0"/>
                <a:cs typeface="Times New Roman" panose="02020603050405020304" pitchFamily="18" charset="0"/>
              </a:rPr>
              <a:t>Connect to the database. Connecting to the Oracle database is done by first  obtaining a </a:t>
            </a:r>
            <a:r>
              <a:rPr lang="en-US" sz="2700" dirty="0" err="1">
                <a:latin typeface="Times New Roman" panose="02020603050405020304" pitchFamily="18" charset="0"/>
                <a:cs typeface="Times New Roman" panose="02020603050405020304" pitchFamily="18" charset="0"/>
              </a:rPr>
              <a:t>DefaultContext</a:t>
            </a:r>
            <a:r>
              <a:rPr lang="en-US" sz="2700" dirty="0">
                <a:latin typeface="Times New Roman" panose="02020603050405020304" pitchFamily="18" charset="0"/>
                <a:cs typeface="Times New Roman" panose="02020603050405020304" pitchFamily="18" charset="0"/>
              </a:rPr>
              <a:t> object using the </a:t>
            </a:r>
            <a:r>
              <a:rPr lang="en-US" sz="2700" dirty="0" err="1">
                <a:latin typeface="Times New Roman" panose="02020603050405020304" pitchFamily="18" charset="0"/>
                <a:cs typeface="Times New Roman" panose="02020603050405020304" pitchFamily="18" charset="0"/>
              </a:rPr>
              <a:t>getConnection</a:t>
            </a:r>
            <a:r>
              <a:rPr lang="en-US" sz="2700" dirty="0">
                <a:latin typeface="Times New Roman" panose="02020603050405020304" pitchFamily="18" charset="0"/>
                <a:cs typeface="Times New Roman" panose="02020603050405020304" pitchFamily="18" charset="0"/>
              </a:rPr>
              <a:t> method. </a:t>
            </a:r>
            <a:r>
              <a:rPr lang="en-US" sz="2700" dirty="0" err="1">
                <a:latin typeface="Times New Roman" panose="02020603050405020304" pitchFamily="18" charset="0"/>
                <a:cs typeface="Times New Roman" panose="02020603050405020304" pitchFamily="18" charset="0"/>
              </a:rPr>
              <a:t>url</a:t>
            </a:r>
            <a:r>
              <a:rPr lang="en-US" sz="2700" dirty="0">
                <a:latin typeface="Times New Roman" panose="02020603050405020304" pitchFamily="18" charset="0"/>
                <a:cs typeface="Times New Roman" panose="02020603050405020304" pitchFamily="18" charset="0"/>
              </a:rPr>
              <a:t> is the  database URL, and user and password are the Oracle user ID and password,  respectively. Setting </a:t>
            </a:r>
            <a:r>
              <a:rPr lang="en-US" sz="2700" dirty="0" err="1">
                <a:latin typeface="Times New Roman" panose="02020603050405020304" pitchFamily="18" charset="0"/>
                <a:cs typeface="Times New Roman" panose="02020603050405020304" pitchFamily="18" charset="0"/>
              </a:rPr>
              <a:t>autoCommit</a:t>
            </a:r>
            <a:r>
              <a:rPr lang="en-US" sz="2700" dirty="0">
                <a:latin typeface="Times New Roman" panose="02020603050405020304" pitchFamily="18" charset="0"/>
                <a:cs typeface="Times New Roman" panose="02020603050405020304" pitchFamily="18" charset="0"/>
              </a:rPr>
              <a:t> to true would create the connection in  </a:t>
            </a:r>
            <a:r>
              <a:rPr lang="en-US" sz="2700" dirty="0" err="1">
                <a:latin typeface="Times New Roman" panose="02020603050405020304" pitchFamily="18" charset="0"/>
                <a:cs typeface="Times New Roman" panose="02020603050405020304" pitchFamily="18" charset="0"/>
              </a:rPr>
              <a:t>autocommit</a:t>
            </a:r>
            <a:r>
              <a:rPr lang="en-US" sz="2700" dirty="0">
                <a:latin typeface="Times New Roman" panose="02020603050405020304" pitchFamily="18" charset="0"/>
                <a:cs typeface="Times New Roman" panose="02020603050405020304" pitchFamily="18" charset="0"/>
              </a:rPr>
              <a:t> mode, and setting it to false would create a connection in which the  transactions must be committed by the programmer.</a:t>
            </a:r>
          </a:p>
          <a:p>
            <a:endParaRPr lang="en-US" dirty="0"/>
          </a:p>
        </p:txBody>
      </p:sp>
    </p:spTree>
    <p:extLst>
      <p:ext uri="{BB962C8B-B14F-4D97-AF65-F5344CB8AC3E}">
        <p14:creationId xmlns="" xmlns:p14="http://schemas.microsoft.com/office/powerpoint/2010/main" val="1317920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 xmlns:a16="http://schemas.microsoft.com/office/drawing/2014/main" id="{E4ED29C9-AD86-8035-CF99-C7DA65260913}"/>
              </a:ext>
            </a:extLst>
          </p:cNvPr>
          <p:cNvSpPr txBox="1">
            <a:spLocks noGrp="1"/>
          </p:cNvSpPr>
          <p:nvPr>
            <p:ph type="title"/>
          </p:nvPr>
        </p:nvSpPr>
        <p:spPr>
          <a:xfrm>
            <a:off x="838200" y="424215"/>
            <a:ext cx="10515600" cy="1207382"/>
          </a:xfrm>
          <a:prstGeom prst="rect">
            <a:avLst/>
          </a:prstGeom>
          <a:solidFill>
            <a:srgbClr val="F1F1F1"/>
          </a:solidFill>
          <a:ln w="12700">
            <a:solidFill>
              <a:srgbClr val="585858"/>
            </a:solidFill>
          </a:ln>
        </p:spPr>
        <p:txBody>
          <a:bodyPr vert="horz" wrap="square" lIns="0" tIns="98425" rIns="0" bIns="0" rtlCol="0">
            <a:spAutoFit/>
          </a:bodyPr>
          <a:lstStyle/>
          <a:p>
            <a:pPr marL="0" indent="0">
              <a:lnSpc>
                <a:spcPct val="100000"/>
              </a:lnSpc>
              <a:spcBef>
                <a:spcPts val="775"/>
              </a:spcBef>
              <a:buNone/>
            </a:pPr>
            <a:r>
              <a:rPr sz="2400" spc="-5" dirty="0">
                <a:latin typeface="Times New Roman" panose="02020603050405020304" pitchFamily="18" charset="0"/>
                <a:cs typeface="Times New Roman" panose="02020603050405020304" pitchFamily="18" charset="0"/>
              </a:rPr>
              <a:t>public</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static DefaultContext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getConnection</a:t>
            </a:r>
            <a:endParaRPr sz="2400" dirty="0">
              <a:latin typeface="Times New Roman" panose="02020603050405020304" pitchFamily="18" charset="0"/>
              <a:cs typeface="Times New Roman" panose="02020603050405020304" pitchFamily="18" charset="0"/>
            </a:endParaRPr>
          </a:p>
          <a:p>
            <a:pPr marL="0" marR="1623060" indent="0">
              <a:lnSpc>
                <a:spcPct val="100000"/>
              </a:lnSpc>
              <a:buNone/>
            </a:pPr>
            <a:r>
              <a:rPr sz="2400" spc="-5" dirty="0">
                <a:latin typeface="Times New Roman" panose="02020603050405020304" pitchFamily="18" charset="0"/>
                <a:cs typeface="Times New Roman" panose="02020603050405020304" pitchFamily="18" charset="0"/>
              </a:rPr>
              <a:t>(String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url,String</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user,String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password,boolean</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autoCommit) </a:t>
            </a:r>
            <a:r>
              <a:rPr sz="2400" spc="-36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throws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SQLException</a:t>
            </a:r>
            <a:endParaRPr sz="2400" dirty="0">
              <a:latin typeface="Times New Roman" panose="02020603050405020304" pitchFamily="18" charset="0"/>
              <a:cs typeface="Times New Roman" panose="02020603050405020304" pitchFamily="18" charset="0"/>
            </a:endParaRPr>
          </a:p>
        </p:txBody>
      </p:sp>
      <p:sp>
        <p:nvSpPr>
          <p:cNvPr id="9" name="object 8">
            <a:extLst>
              <a:ext uri="{FF2B5EF4-FFF2-40B4-BE49-F238E27FC236}">
                <a16:creationId xmlns="" xmlns:a16="http://schemas.microsoft.com/office/drawing/2014/main" id="{AC05E533-25F5-B201-9CA6-F1B633F5A92C}"/>
              </a:ext>
            </a:extLst>
          </p:cNvPr>
          <p:cNvSpPr txBox="1">
            <a:spLocks noGrp="1"/>
          </p:cNvSpPr>
          <p:nvPr>
            <p:ph idx="1"/>
          </p:nvPr>
        </p:nvSpPr>
        <p:spPr>
          <a:xfrm>
            <a:off x="838200" y="1825625"/>
            <a:ext cx="10515600" cy="869468"/>
          </a:xfrm>
          <a:prstGeom prst="rect">
            <a:avLst/>
          </a:prstGeom>
          <a:solidFill>
            <a:srgbClr val="F1F1F1"/>
          </a:solidFill>
          <a:ln w="12700">
            <a:solidFill>
              <a:srgbClr val="585858"/>
            </a:solidFill>
          </a:ln>
        </p:spPr>
        <p:txBody>
          <a:bodyPr vert="horz" wrap="square" lIns="0" tIns="129539" rIns="0" bIns="0" rtlCol="0">
            <a:spAutoFit/>
          </a:bodyPr>
          <a:lstStyle/>
          <a:p>
            <a:pPr marL="0" marR="1390650" indent="0">
              <a:lnSpc>
                <a:spcPct val="100000"/>
              </a:lnSpc>
              <a:spcBef>
                <a:spcPts val="1019"/>
              </a:spcBef>
              <a:buNone/>
            </a:pPr>
            <a:r>
              <a:rPr sz="2400" spc="-5" dirty="0">
                <a:latin typeface="Times New Roman" panose="02020603050405020304" pitchFamily="18" charset="0"/>
                <a:cs typeface="Times New Roman" panose="02020603050405020304" pitchFamily="18" charset="0"/>
              </a:rPr>
              <a:t>DefaultContext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cx1</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Oracle.getConnection("jdbc:oracle:oci8:@","book","book",true);</a:t>
            </a:r>
            <a:endParaRPr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FA9AE5FC-5ECD-660F-21D1-F2D806431748}"/>
              </a:ext>
            </a:extLst>
          </p:cNvPr>
          <p:cNvSpPr txBox="1"/>
          <p:nvPr/>
        </p:nvSpPr>
        <p:spPr>
          <a:xfrm>
            <a:off x="838200" y="2992031"/>
            <a:ext cx="10683240" cy="559640"/>
          </a:xfrm>
          <a:prstGeom prst="rect">
            <a:avLst/>
          </a:prstGeom>
          <a:noFill/>
        </p:spPr>
        <p:txBody>
          <a:bodyPr wrap="square">
            <a:spAutoFit/>
          </a:bodyPr>
          <a:lstStyle/>
          <a:p>
            <a:pPr marL="12700" marR="5080">
              <a:lnSpc>
                <a:spcPct val="150100"/>
              </a:lnSpc>
              <a:spcBef>
                <a:spcPts val="100"/>
              </a:spcBef>
            </a:pPr>
            <a:r>
              <a:rPr lang="en-US" sz="2300" dirty="0">
                <a:latin typeface="Times New Roman" panose="02020603050405020304" pitchFamily="18" charset="0"/>
                <a:cs typeface="Times New Roman" panose="02020603050405020304" pitchFamily="18" charset="0"/>
              </a:rPr>
              <a:t>The </a:t>
            </a:r>
            <a:r>
              <a:rPr lang="en-US" sz="2300" dirty="0" err="1">
                <a:latin typeface="Times New Roman" panose="02020603050405020304" pitchFamily="18" charset="0"/>
                <a:cs typeface="Times New Roman" panose="02020603050405020304" pitchFamily="18" charset="0"/>
              </a:rPr>
              <a:t>DefaultContext</a:t>
            </a:r>
            <a:r>
              <a:rPr lang="en-US" sz="2300" dirty="0">
                <a:latin typeface="Times New Roman" panose="02020603050405020304" pitchFamily="18" charset="0"/>
                <a:cs typeface="Times New Roman" panose="02020603050405020304" pitchFamily="18" charset="0"/>
              </a:rPr>
              <a:t> object so obtained is then used to set the static default  context.</a:t>
            </a:r>
          </a:p>
        </p:txBody>
      </p:sp>
      <p:sp>
        <p:nvSpPr>
          <p:cNvPr id="12" name="object 9">
            <a:extLst>
              <a:ext uri="{FF2B5EF4-FFF2-40B4-BE49-F238E27FC236}">
                <a16:creationId xmlns="" xmlns:a16="http://schemas.microsoft.com/office/drawing/2014/main" id="{B296E0C1-F44A-5C47-0BFE-5E182B3AAFA3}"/>
              </a:ext>
            </a:extLst>
          </p:cNvPr>
          <p:cNvSpPr txBox="1"/>
          <p:nvPr/>
        </p:nvSpPr>
        <p:spPr>
          <a:xfrm>
            <a:off x="838200" y="3683179"/>
            <a:ext cx="10097321" cy="515526"/>
          </a:xfrm>
          <a:prstGeom prst="rect">
            <a:avLst/>
          </a:prstGeom>
          <a:solidFill>
            <a:srgbClr val="F1F1F1"/>
          </a:solidFill>
          <a:ln w="12700">
            <a:solidFill>
              <a:srgbClr val="585858"/>
            </a:solidFill>
          </a:ln>
        </p:spPr>
        <p:txBody>
          <a:bodyPr vert="horz" wrap="square" lIns="0" tIns="144780" rIns="0" bIns="0" rtlCol="0">
            <a:spAutoFit/>
          </a:bodyPr>
          <a:lstStyle/>
          <a:p>
            <a:pPr marL="90805">
              <a:lnSpc>
                <a:spcPct val="100000"/>
              </a:lnSpc>
              <a:spcBef>
                <a:spcPts val="1140"/>
              </a:spcBef>
            </a:pPr>
            <a:r>
              <a:rPr sz="2400" spc="-5" dirty="0">
                <a:latin typeface="Times New Roman" panose="02020603050405020304" pitchFamily="18" charset="0"/>
                <a:cs typeface="Times New Roman" panose="02020603050405020304" pitchFamily="18" charset="0"/>
              </a:rPr>
              <a:t>DefaultContext.setDefaultContext(cx1);</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52116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0F5EFC0D-1E1E-381C-27A3-404F880FC3F4}"/>
              </a:ext>
            </a:extLst>
          </p:cNvPr>
          <p:cNvSpPr txBox="1">
            <a:spLocks noGrp="1"/>
          </p:cNvSpPr>
          <p:nvPr>
            <p:ph idx="1"/>
          </p:nvPr>
        </p:nvSpPr>
        <p:spPr>
          <a:xfrm>
            <a:off x="838199" y="1825625"/>
            <a:ext cx="10922391" cy="3978525"/>
          </a:xfrm>
          <a:prstGeom prst="rect">
            <a:avLst/>
          </a:prstGeom>
          <a:noFill/>
        </p:spPr>
        <p:txBody>
          <a:bodyPr wrap="square">
            <a:spAutoFit/>
          </a:bodyPr>
          <a:lstStyle/>
          <a:p>
            <a:pPr marL="184785" algn="just">
              <a:lnSpc>
                <a:spcPct val="100000"/>
              </a:lnSpc>
              <a:spcBef>
                <a:spcPts val="100"/>
              </a:spcBef>
            </a:pPr>
            <a:r>
              <a:rPr lang="en-US" sz="2300" dirty="0">
                <a:latin typeface="Times New Roman" panose="02020603050405020304" pitchFamily="18" charset="0"/>
                <a:cs typeface="Times New Roman" panose="02020603050405020304" pitchFamily="18" charset="0"/>
              </a:rPr>
              <a:t>This </a:t>
            </a:r>
            <a:r>
              <a:rPr lang="en-US" sz="2300" dirty="0" err="1">
                <a:latin typeface="Times New Roman" panose="02020603050405020304" pitchFamily="18" charset="0"/>
                <a:cs typeface="Times New Roman" panose="02020603050405020304" pitchFamily="18" charset="0"/>
              </a:rPr>
              <a:t>DefaultContext</a:t>
            </a:r>
            <a:r>
              <a:rPr lang="en-US" sz="2300" dirty="0">
                <a:latin typeface="Times New Roman" panose="02020603050405020304" pitchFamily="18" charset="0"/>
                <a:cs typeface="Times New Roman" panose="02020603050405020304" pitchFamily="18" charset="0"/>
              </a:rPr>
              <a:t> object now provides the default connection to the database.</a:t>
            </a:r>
          </a:p>
          <a:p>
            <a:pPr marL="12700" marR="5080" indent="0" algn="just">
              <a:lnSpc>
                <a:spcPct val="150100"/>
              </a:lnSpc>
              <a:spcBef>
                <a:spcPts val="800"/>
              </a:spcBef>
              <a:buNone/>
            </a:pPr>
            <a:r>
              <a:rPr lang="en-US" sz="2300" dirty="0">
                <a:latin typeface="Times New Roman" panose="02020603050405020304" pitchFamily="18" charset="0"/>
                <a:cs typeface="Times New Roman" panose="02020603050405020304" pitchFamily="18" charset="0"/>
              </a:rPr>
              <a:t>4. Embed SQL statements in the Java program. Once the default connection has  been established, SQL statements can be embedded within the Java program  using the following syntax</a:t>
            </a:r>
          </a:p>
          <a:p>
            <a:pPr marL="12700" marR="5080" indent="0" algn="just">
              <a:lnSpc>
                <a:spcPct val="150100"/>
              </a:lnSpc>
              <a:spcBef>
                <a:spcPts val="800"/>
              </a:spcBef>
              <a:buNone/>
            </a:pPr>
            <a:endParaRPr lang="en-US" sz="2300" dirty="0">
              <a:latin typeface="Times New Roman" panose="02020603050405020304" pitchFamily="18" charset="0"/>
              <a:cs typeface="Times New Roman" panose="02020603050405020304" pitchFamily="18" charset="0"/>
            </a:endParaRPr>
          </a:p>
          <a:p>
            <a:pPr marL="12700" marR="5080" indent="0" algn="just">
              <a:lnSpc>
                <a:spcPct val="150100"/>
              </a:lnSpc>
              <a:spcBef>
                <a:spcPts val="800"/>
              </a:spcBef>
              <a:buNone/>
            </a:pPr>
            <a:endParaRPr lang="en-US" sz="2300" dirty="0">
              <a:latin typeface="Times New Roman" panose="02020603050405020304" pitchFamily="18" charset="0"/>
              <a:cs typeface="Times New Roman" panose="02020603050405020304" pitchFamily="18" charset="0"/>
            </a:endParaRPr>
          </a:p>
          <a:p>
            <a:pPr marL="12700" marR="5080" indent="0" algn="just">
              <a:lnSpc>
                <a:spcPct val="150100"/>
              </a:lnSpc>
              <a:spcBef>
                <a:spcPts val="800"/>
              </a:spcBef>
              <a:buNone/>
            </a:pPr>
            <a:endParaRPr lang="en-US" sz="2300" dirty="0">
              <a:latin typeface="Times New Roman" panose="02020603050405020304" pitchFamily="18" charset="0"/>
              <a:cs typeface="Times New Roman" panose="02020603050405020304" pitchFamily="18" charset="0"/>
            </a:endParaRPr>
          </a:p>
        </p:txBody>
      </p:sp>
      <p:sp>
        <p:nvSpPr>
          <p:cNvPr id="7" name="object 10">
            <a:extLst>
              <a:ext uri="{FF2B5EF4-FFF2-40B4-BE49-F238E27FC236}">
                <a16:creationId xmlns="" xmlns:a16="http://schemas.microsoft.com/office/drawing/2014/main" id="{32EF210E-9246-19F8-6537-7C6C18E4DE34}"/>
              </a:ext>
            </a:extLst>
          </p:cNvPr>
          <p:cNvSpPr txBox="1"/>
          <p:nvPr/>
        </p:nvSpPr>
        <p:spPr>
          <a:xfrm>
            <a:off x="1550729" y="4063245"/>
            <a:ext cx="6805480" cy="526426"/>
          </a:xfrm>
          <a:prstGeom prst="rect">
            <a:avLst/>
          </a:prstGeom>
          <a:solidFill>
            <a:srgbClr val="F1F1F1"/>
          </a:solidFill>
          <a:ln w="12700">
            <a:solidFill>
              <a:srgbClr val="585858"/>
            </a:solidFill>
          </a:ln>
        </p:spPr>
        <p:txBody>
          <a:bodyPr vert="horz" wrap="square" lIns="0" tIns="155575" rIns="0" bIns="0" rtlCol="0">
            <a:spAutoFit/>
          </a:bodyPr>
          <a:lstStyle/>
          <a:p>
            <a:pPr marL="90805">
              <a:lnSpc>
                <a:spcPct val="100000"/>
              </a:lnSpc>
              <a:spcBef>
                <a:spcPts val="1225"/>
              </a:spcBef>
            </a:pPr>
            <a:r>
              <a:rPr sz="2400" dirty="0">
                <a:latin typeface="Times New Roman" panose="02020603050405020304" pitchFamily="18" charset="0"/>
                <a:cs typeface="Times New Roman" panose="02020603050405020304" pitchFamily="18" charset="0"/>
              </a:rPr>
              <a:t>#sql</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{&lt;sql-statement&gt;}</a:t>
            </a:r>
            <a:endParaRPr sz="2400" dirty="0">
              <a:latin typeface="Times New Roman" panose="02020603050405020304" pitchFamily="18" charset="0"/>
              <a:cs typeface="Times New Roman" panose="02020603050405020304" pitchFamily="18" charset="0"/>
            </a:endParaRPr>
          </a:p>
        </p:txBody>
      </p:sp>
      <p:sp>
        <p:nvSpPr>
          <p:cNvPr id="8" name="object 7">
            <a:extLst>
              <a:ext uri="{FF2B5EF4-FFF2-40B4-BE49-F238E27FC236}">
                <a16:creationId xmlns="" xmlns:a16="http://schemas.microsoft.com/office/drawing/2014/main" id="{AA1866C7-B9BE-1352-314A-65858F0AD201}"/>
              </a:ext>
            </a:extLst>
          </p:cNvPr>
          <p:cNvSpPr txBox="1"/>
          <p:nvPr/>
        </p:nvSpPr>
        <p:spPr>
          <a:xfrm>
            <a:off x="722476" y="3907663"/>
            <a:ext cx="10922391" cy="2411429"/>
          </a:xfrm>
          <a:prstGeom prst="rect">
            <a:avLst/>
          </a:prstGeom>
        </p:spPr>
        <p:txBody>
          <a:bodyPr vert="horz" wrap="square" lIns="0" tIns="12700" rIns="0" bIns="0" rtlCol="0">
            <a:spAutoFit/>
          </a:bodyPr>
          <a:lstStyle/>
          <a:p>
            <a:pPr marL="12700" marR="5080" algn="just">
              <a:lnSpc>
                <a:spcPct val="150000"/>
              </a:lnSpc>
              <a:spcBef>
                <a:spcPts val="100"/>
              </a:spcBef>
            </a:pPr>
            <a:endParaRPr lang="en-US" sz="1200" spc="-5" dirty="0">
              <a:solidFill>
                <a:srgbClr val="538235"/>
              </a:solidFill>
              <a:latin typeface="Tahoma"/>
              <a:cs typeface="Tahoma"/>
            </a:endParaRPr>
          </a:p>
          <a:p>
            <a:pPr marL="12700" marR="5080" algn="just">
              <a:lnSpc>
                <a:spcPct val="150000"/>
              </a:lnSpc>
              <a:spcBef>
                <a:spcPts val="100"/>
              </a:spcBef>
            </a:pPr>
            <a:endParaRPr lang="en-US" sz="1200" spc="-5" dirty="0">
              <a:solidFill>
                <a:srgbClr val="538235"/>
              </a:solidFill>
              <a:latin typeface="Tahoma"/>
              <a:cs typeface="Tahoma"/>
            </a:endParaRPr>
          </a:p>
          <a:p>
            <a:pPr marL="12700" marR="5080" algn="just">
              <a:lnSpc>
                <a:spcPct val="150000"/>
              </a:lnSpc>
              <a:spcBef>
                <a:spcPts val="100"/>
              </a:spcBef>
            </a:pPr>
            <a:endParaRPr lang="en-US" sz="1200" spc="-5" dirty="0">
              <a:solidFill>
                <a:srgbClr val="538235"/>
              </a:solidFill>
              <a:latin typeface="Tahoma"/>
              <a:cs typeface="Tahoma"/>
            </a:endParaRPr>
          </a:p>
          <a:p>
            <a:pPr marL="12700" marR="5080" algn="just">
              <a:lnSpc>
                <a:spcPct val="150000"/>
              </a:lnSpc>
              <a:spcBef>
                <a:spcPts val="100"/>
              </a:spcBef>
            </a:pPr>
            <a:r>
              <a:rPr lang="en-US" sz="2300" dirty="0">
                <a:latin typeface="Times New Roman" panose="02020603050405020304" pitchFamily="18" charset="0"/>
                <a:cs typeface="Times New Roman" panose="02020603050405020304" pitchFamily="18" charset="0"/>
              </a:rPr>
              <a:t>w</a:t>
            </a:r>
            <a:r>
              <a:rPr sz="2300" dirty="0">
                <a:latin typeface="Times New Roman" panose="02020603050405020304" pitchFamily="18" charset="0"/>
                <a:cs typeface="Times New Roman" panose="02020603050405020304" pitchFamily="18" charset="0"/>
              </a:rPr>
              <a:t>here #sql indicates to the SQLJ translator, called sqlj, that what follows is an  SQL statement and &lt;sql-statement&gt; is any valid SQL statement, which may  include host variables and host expressions.</a:t>
            </a:r>
          </a:p>
        </p:txBody>
      </p:sp>
    </p:spTree>
    <p:extLst>
      <p:ext uri="{BB962C8B-B14F-4D97-AF65-F5344CB8AC3E}">
        <p14:creationId xmlns="" xmlns:p14="http://schemas.microsoft.com/office/powerpoint/2010/main" val="2379924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8">
            <a:extLst>
              <a:ext uri="{FF2B5EF4-FFF2-40B4-BE49-F238E27FC236}">
                <a16:creationId xmlns="" xmlns:a16="http://schemas.microsoft.com/office/drawing/2014/main" id="{5157F92B-C691-416D-1D70-AF064CF1D1B3}"/>
              </a:ext>
            </a:extLst>
          </p:cNvPr>
          <p:cNvSpPr txBox="1">
            <a:spLocks/>
          </p:cNvSpPr>
          <p:nvPr/>
        </p:nvSpPr>
        <p:spPr>
          <a:xfrm>
            <a:off x="1" y="3"/>
            <a:ext cx="12191998" cy="7054495"/>
          </a:xfrm>
          <a:prstGeom prst="rect">
            <a:avLst/>
          </a:prstGeom>
          <a:solidFill>
            <a:srgbClr val="F1F1F1"/>
          </a:solidFill>
          <a:ln w="12700">
            <a:solidFill>
              <a:srgbClr val="585858"/>
            </a:solidFill>
          </a:ln>
        </p:spPr>
        <p:txBody>
          <a:bodyPr vert="horz" wrap="square" lIns="0" tIns="15367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3994785" indent="0">
              <a:lnSpc>
                <a:spcPct val="100000"/>
              </a:lnSpc>
              <a:spcBef>
                <a:spcPts val="1210"/>
              </a:spcBef>
              <a:buFont typeface="Arial" panose="020B0604020202020204" pitchFamily="34" charset="0"/>
              <a:buNone/>
            </a:pPr>
            <a:r>
              <a:rPr lang="en-US" sz="2000" spc="-5" dirty="0" smtClean="0">
                <a:latin typeface="Times New Roman" panose="02020603050405020304" pitchFamily="18" charset="0"/>
                <a:cs typeface="Times New Roman" panose="02020603050405020304" pitchFamily="18" charset="0"/>
              </a:rPr>
              <a:t> import</a:t>
            </a:r>
            <a:r>
              <a:rPr lang="en-US" sz="2000" spc="5" dirty="0" smtClean="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sqlj.runtime</a:t>
            </a:r>
            <a:r>
              <a:rPr lang="en-US" sz="2000" spc="-5" dirty="0">
                <a:latin typeface="Times New Roman" panose="02020603050405020304" pitchFamily="18" charset="0"/>
                <a:cs typeface="Times New Roman" panose="02020603050405020304" pitchFamily="18" charset="0"/>
              </a:rPr>
              <a:t>.*; </a:t>
            </a:r>
          </a:p>
          <a:p>
            <a:pPr marL="0" marR="3994785" indent="0">
              <a:lnSpc>
                <a:spcPct val="100000"/>
              </a:lnSpc>
              <a:spcBef>
                <a:spcPts val="1210"/>
              </a:spcBef>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import</a:t>
            </a:r>
            <a:r>
              <a:rPr lang="en-US" sz="2000" spc="10"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sqlj.runtime.ref</a:t>
            </a:r>
            <a:r>
              <a:rPr lang="en-US" sz="2000" spc="-10" dirty="0">
                <a:latin typeface="Times New Roman" panose="02020603050405020304" pitchFamily="18" charset="0"/>
                <a:cs typeface="Times New Roman" panose="02020603050405020304" pitchFamily="18" charset="0"/>
              </a:rPr>
              <a:t>.*; </a:t>
            </a:r>
          </a:p>
          <a:p>
            <a:pPr marL="0" marR="3994785" indent="0">
              <a:lnSpc>
                <a:spcPct val="100000"/>
              </a:lnSpc>
              <a:spcBef>
                <a:spcPts val="1210"/>
              </a:spcBef>
              <a:buFont typeface="Arial" panose="020B0604020202020204" pitchFamily="34" charset="0"/>
              <a:buNone/>
            </a:pPr>
            <a:r>
              <a:rPr lang="en-US" sz="2000" spc="-36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import</a:t>
            </a:r>
            <a:r>
              <a:rPr lang="en-US" sz="2000" spc="5"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java.sql</a:t>
            </a:r>
            <a:r>
              <a:rPr lang="en-US" sz="2000" spc="-1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spc="-5" dirty="0" smtClean="0">
                <a:latin typeface="Times New Roman" panose="02020603050405020304" pitchFamily="18" charset="0"/>
                <a:cs typeface="Times New Roman" panose="02020603050405020304" pitchFamily="18" charset="0"/>
              </a:rPr>
              <a:t> import</a:t>
            </a:r>
            <a:r>
              <a:rPr lang="en-US" sz="2000" spc="-25" dirty="0" smtClean="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java.io.*;</a:t>
            </a:r>
            <a:endParaRPr lang="en-US" sz="2000" dirty="0">
              <a:latin typeface="Times New Roman" panose="02020603050405020304" pitchFamily="18" charset="0"/>
              <a:cs typeface="Times New Roman" panose="02020603050405020304" pitchFamily="18" charset="0"/>
            </a:endParaRPr>
          </a:p>
          <a:p>
            <a:pPr marL="0" marR="3769360" indent="0">
              <a:lnSpc>
                <a:spcPct val="100000"/>
              </a:lnSpc>
              <a:buNone/>
            </a:pPr>
            <a:r>
              <a:rPr lang="en-US" sz="2000" spc="-5" dirty="0" smtClean="0">
                <a:latin typeface="Times New Roman" panose="02020603050405020304" pitchFamily="18" charset="0"/>
                <a:cs typeface="Times New Roman" panose="02020603050405020304" pitchFamily="18" charset="0"/>
              </a:rPr>
              <a:t> import </a:t>
            </a:r>
            <a:r>
              <a:rPr lang="en-US" sz="2000" spc="-5" dirty="0" err="1">
                <a:latin typeface="Times New Roman" panose="02020603050405020304" pitchFamily="18" charset="0"/>
                <a:cs typeface="Times New Roman" panose="02020603050405020304" pitchFamily="18" charset="0"/>
              </a:rPr>
              <a:t>oracle.sqlj.runtime</a:t>
            </a:r>
            <a:r>
              <a:rPr lang="en-US" sz="2000" spc="-5" dirty="0">
                <a:latin typeface="Times New Roman" panose="02020603050405020304" pitchFamily="18" charset="0"/>
                <a:cs typeface="Times New Roman" panose="02020603050405020304" pitchFamily="18" charset="0"/>
              </a:rPr>
              <a:t>.*;</a:t>
            </a:r>
          </a:p>
          <a:p>
            <a:pPr marL="0" marR="3769360" indent="0">
              <a:lnSpc>
                <a:spcPct val="100000"/>
              </a:lnSpc>
              <a:buNone/>
            </a:pPr>
            <a:r>
              <a:rPr lang="en-US" sz="2000" spc="-5" dirty="0">
                <a:latin typeface="Times New Roman" panose="02020603050405020304" pitchFamily="18" charset="0"/>
                <a:cs typeface="Times New Roman" panose="02020603050405020304" pitchFamily="18" charset="0"/>
              </a:rPr>
              <a:t> </a:t>
            </a:r>
            <a:r>
              <a:rPr lang="en-US" sz="2000" spc="-36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Simple1</a:t>
            </a:r>
          </a:p>
          <a:p>
            <a:pPr marL="0" marR="3769360" indent="0">
              <a:lnSpc>
                <a:spcPct val="100000"/>
              </a:lnSpc>
              <a:buNone/>
            </a:pP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marL="0" marR="1581150" indent="0">
              <a:lnSpc>
                <a:spcPct val="100000"/>
              </a:lnSpc>
              <a:buNone/>
            </a:pPr>
            <a:r>
              <a:rPr lang="en-US" sz="2000" spc="-5" dirty="0">
                <a:latin typeface="Times New Roman" panose="02020603050405020304" pitchFamily="18" charset="0"/>
                <a:cs typeface="Times New Roman" panose="02020603050405020304" pitchFamily="18" charset="0"/>
              </a:rPr>
              <a:t>         public</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static void</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main</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(String</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args[])</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throws</a:t>
            </a:r>
            <a:r>
              <a:rPr lang="en-US" sz="2000" spc="20"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SQLException</a:t>
            </a:r>
            <a:endParaRPr lang="en-US" sz="2000" spc="-5" dirty="0">
              <a:latin typeface="Times New Roman" panose="02020603050405020304" pitchFamily="18" charset="0"/>
              <a:cs typeface="Times New Roman" panose="02020603050405020304" pitchFamily="18" charset="0"/>
            </a:endParaRPr>
          </a:p>
          <a:p>
            <a:pPr marL="0" marR="1581150" indent="0">
              <a:lnSpc>
                <a:spcPct val="100000"/>
              </a:lnSpc>
              <a:buNone/>
            </a:pP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spc="-360"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DefaultContext</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cx1</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Oracle.getConnection</a:t>
            </a:r>
            <a:r>
              <a:rPr lang="en-US" sz="2000" spc="-5" dirty="0">
                <a:latin typeface="Times New Roman" panose="02020603050405020304" pitchFamily="18" charset="0"/>
                <a:cs typeface="Times New Roman" panose="02020603050405020304" pitchFamily="18" charset="0"/>
              </a:rPr>
              <a:t>("jdbc:oracle:oci8:@",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t>
            </a:r>
            <a:r>
              <a:rPr lang="en-US" sz="2000" spc="-5" dirty="0" err="1">
                <a:latin typeface="Times New Roman" panose="02020603050405020304" pitchFamily="18" charset="0"/>
                <a:cs typeface="Times New Roman" panose="02020603050405020304" pitchFamily="18" charset="0"/>
              </a:rPr>
              <a:t>book","book",true</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marR="3034665" indent="0">
              <a:lnSpc>
                <a:spcPct val="100000"/>
              </a:lnSpc>
              <a:buNone/>
            </a:pP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DefaultContext.setDefaultContext</a:t>
            </a:r>
            <a:r>
              <a:rPr lang="en-US" sz="2000" spc="-5" dirty="0">
                <a:latin typeface="Times New Roman" panose="02020603050405020304" pitchFamily="18" charset="0"/>
                <a:cs typeface="Times New Roman" panose="02020603050405020304" pitchFamily="18" charset="0"/>
              </a:rPr>
              <a:t>(cx1); </a:t>
            </a:r>
            <a:r>
              <a:rPr lang="en-US" sz="2000" spc="-36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String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cn</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spc="-5" dirty="0">
                <a:latin typeface="Times New Roman" panose="02020603050405020304" pitchFamily="18" charset="0"/>
                <a:cs typeface="Times New Roman" panose="02020603050405020304" pitchFamily="18" charset="0"/>
              </a:rPr>
              <a:t>               Double</a:t>
            </a:r>
            <a:r>
              <a:rPr lang="en-US" sz="2000" spc="-25"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ap,bp,cp</a:t>
            </a:r>
            <a:r>
              <a:rPr lang="en-US" sz="2000" spc="-1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marR="1760855" indent="0">
              <a:lnSpc>
                <a:spcPct val="100000"/>
              </a:lnSpc>
              <a:buNone/>
            </a:pPr>
            <a:r>
              <a:rPr lang="en-US" sz="2000" spc="-5" dirty="0">
                <a:latin typeface="Times New Roman" panose="02020603050405020304" pitchFamily="18" charset="0"/>
                <a:cs typeface="Times New Roman" panose="02020603050405020304" pitchFamily="18" charset="0"/>
              </a:rPr>
              <a:t>String</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sym</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readEntry</a:t>
            </a:r>
            <a:r>
              <a:rPr lang="en-US" sz="2000" spc="-5" dirty="0">
                <a:latin typeface="Times New Roman" panose="02020603050405020304" pitchFamily="18" charset="0"/>
                <a:cs typeface="Times New Roman" panose="02020603050405020304" pitchFamily="18" charset="0"/>
              </a:rPr>
              <a:t>("Enter</a:t>
            </a:r>
            <a:r>
              <a:rPr lang="en-US" sz="2000" spc="5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symbol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t>
            </a:r>
            <a:r>
              <a:rPr lang="en-US" sz="2000" spc="-5" dirty="0" err="1">
                <a:latin typeface="Times New Roman" panose="02020603050405020304" pitchFamily="18" charset="0"/>
                <a:cs typeface="Times New Roman" panose="02020603050405020304" pitchFamily="18" charset="0"/>
              </a:rPr>
              <a:t>toUpperCase</a:t>
            </a:r>
            <a:r>
              <a:rPr lang="en-US" sz="2000" spc="-5" dirty="0">
                <a:latin typeface="Times New Roman" panose="02020603050405020304" pitchFamily="18" charset="0"/>
                <a:cs typeface="Times New Roman" panose="02020603050405020304" pitchFamily="18" charset="0"/>
              </a:rPr>
              <a:t>();</a:t>
            </a:r>
          </a:p>
          <a:p>
            <a:pPr marL="0" marR="1760855" indent="0">
              <a:lnSpc>
                <a:spcPct val="100000"/>
              </a:lnSpc>
              <a:buNone/>
            </a:pPr>
            <a:r>
              <a:rPr lang="en-US" sz="2000" spc="-5" dirty="0">
                <a:latin typeface="Times New Roman" panose="02020603050405020304" pitchFamily="18" charset="0"/>
                <a:cs typeface="Times New Roman" panose="02020603050405020304" pitchFamily="18" charset="0"/>
              </a:rPr>
              <a:t> </a:t>
            </a:r>
            <a:r>
              <a:rPr lang="en-US" sz="2000" spc="-36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try</a:t>
            </a:r>
            <a:r>
              <a:rPr lang="en-US" sz="2000" dirty="0">
                <a:latin typeface="Times New Roman" panose="02020603050405020304" pitchFamily="18" charset="0"/>
                <a:cs typeface="Times New Roman" panose="02020603050405020304" pitchFamily="18" charset="0"/>
              </a:rPr>
              <a:t> {</a:t>
            </a:r>
          </a:p>
          <a:p>
            <a:pPr marL="0" marR="2111375" indent="0">
              <a:lnSpc>
                <a:spcPct val="100000"/>
              </a:lnSpc>
              <a:buNone/>
            </a:pPr>
            <a:r>
              <a:rPr lang="en-US" sz="2000" dirty="0">
                <a:latin typeface="Times New Roman" panose="02020603050405020304" pitchFamily="18" charset="0"/>
                <a:cs typeface="Times New Roman" panose="02020603050405020304" pitchFamily="18" charset="0"/>
              </a:rPr>
              <a:t>#sql</a:t>
            </a:r>
            <a:r>
              <a:rPr lang="en-US" sz="2000" spc="3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{select</a:t>
            </a:r>
            <a:r>
              <a:rPr lang="en-US" sz="2000" spc="2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cname,current_price,ask_price,bid_price</a:t>
            </a:r>
            <a:r>
              <a:rPr lang="en-US" sz="2000" spc="-5" dirty="0">
                <a:latin typeface="Times New Roman" panose="02020603050405020304" pitchFamily="18" charset="0"/>
                <a:cs typeface="Times New Roman" panose="02020603050405020304" pitchFamily="18" charset="0"/>
              </a:rPr>
              <a:t> </a:t>
            </a:r>
            <a:r>
              <a:rPr lang="en-US" sz="2000" spc="-3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t>
            </a:r>
            <a:r>
              <a:rPr lang="en-US" sz="2000" spc="-10" dirty="0" err="1">
                <a:latin typeface="Times New Roman" panose="02020603050405020304" pitchFamily="18" charset="0"/>
                <a:cs typeface="Times New Roman" panose="02020603050405020304" pitchFamily="18" charset="0"/>
              </a:rPr>
              <a:t>cn</a:t>
            </a:r>
            <a:r>
              <a:rPr lang="en-US" sz="2000" spc="-10" dirty="0">
                <a:latin typeface="Times New Roman" panose="02020603050405020304" pitchFamily="18" charset="0"/>
                <a:cs typeface="Times New Roman" panose="02020603050405020304" pitchFamily="18" charset="0"/>
              </a:rPr>
              <a:t>,:</a:t>
            </a:r>
            <a:r>
              <a:rPr lang="en-US" sz="2000" spc="-10" dirty="0" err="1">
                <a:latin typeface="Times New Roman" panose="02020603050405020304" pitchFamily="18" charset="0"/>
                <a:cs typeface="Times New Roman" panose="02020603050405020304" pitchFamily="18" charset="0"/>
              </a:rPr>
              <a:t>cp,:ap,:bp</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from</a:t>
            </a:r>
            <a:r>
              <a:rPr lang="en-US" sz="2000" spc="-4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security</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spc="-5" dirty="0">
                <a:latin typeface="Times New Roman" panose="02020603050405020304" pitchFamily="18" charset="0"/>
                <a:cs typeface="Times New Roman" panose="02020603050405020304" pitchFamily="18" charset="0"/>
              </a:rPr>
              <a:t>where symbol</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spc="-5" dirty="0">
                <a:latin typeface="Times New Roman" panose="02020603050405020304" pitchFamily="18" charset="0"/>
                <a:cs typeface="Times New Roman" panose="02020603050405020304" pitchFamily="18" charset="0"/>
              </a:rPr>
              <a:t> :</a:t>
            </a:r>
            <a:r>
              <a:rPr lang="en-US" sz="2000" spc="-5" dirty="0" err="1">
                <a:latin typeface="Times New Roman" panose="02020603050405020304" pitchFamily="18" charset="0"/>
                <a:cs typeface="Times New Roman" panose="02020603050405020304" pitchFamily="18" charset="0"/>
              </a:rPr>
              <a:t>sym</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1660979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F00CC3C-D8CB-C2D0-EC2E-4458F8A395B2}"/>
              </a:ext>
            </a:extLst>
          </p:cNvPr>
          <p:cNvSpPr txBox="1"/>
          <p:nvPr/>
        </p:nvSpPr>
        <p:spPr>
          <a:xfrm>
            <a:off x="393895" y="675249"/>
            <a:ext cx="11183816" cy="4703852"/>
          </a:xfrm>
          <a:prstGeom prst="rect">
            <a:avLst/>
          </a:prstGeom>
          <a:noFill/>
        </p:spPr>
        <p:txBody>
          <a:bodyPr wrap="square">
            <a:spAutoFit/>
          </a:bodyPr>
          <a:lstStyle/>
          <a:p>
            <a:pPr marL="90805" marR="3140710" indent="46990">
              <a:lnSpc>
                <a:spcPct val="100000"/>
              </a:lnSpc>
              <a:spcBef>
                <a:spcPts val="700"/>
              </a:spcBef>
            </a:pPr>
            <a:r>
              <a:rPr lang="en-US" sz="1800" spc="-10" dirty="0">
                <a:latin typeface="Tahoma"/>
                <a:cs typeface="Tahoma"/>
              </a:rPr>
              <a:t>catch</a:t>
            </a:r>
            <a:r>
              <a:rPr lang="en-US" sz="1800" dirty="0">
                <a:latin typeface="Tahoma"/>
                <a:cs typeface="Tahoma"/>
              </a:rPr>
              <a:t> </a:t>
            </a:r>
            <a:r>
              <a:rPr lang="en-US" sz="1800" spc="-5" dirty="0">
                <a:latin typeface="Tahoma"/>
                <a:cs typeface="Tahoma"/>
              </a:rPr>
              <a:t>(</a:t>
            </a:r>
            <a:r>
              <a:rPr lang="en-US" sz="1800" spc="-5" dirty="0" err="1">
                <a:latin typeface="Tahoma"/>
                <a:cs typeface="Tahoma"/>
              </a:rPr>
              <a:t>SQLException</a:t>
            </a:r>
            <a:r>
              <a:rPr lang="en-US" sz="1800" spc="5" dirty="0">
                <a:latin typeface="Tahoma"/>
                <a:cs typeface="Tahoma"/>
              </a:rPr>
              <a:t> </a:t>
            </a:r>
            <a:r>
              <a:rPr lang="en-US" sz="1800" dirty="0">
                <a:latin typeface="Tahoma"/>
                <a:cs typeface="Tahoma"/>
              </a:rPr>
              <a:t>e)</a:t>
            </a:r>
          </a:p>
          <a:p>
            <a:pPr marL="90805" marR="3140710" indent="46990">
              <a:lnSpc>
                <a:spcPct val="100000"/>
              </a:lnSpc>
              <a:spcBef>
                <a:spcPts val="700"/>
              </a:spcBef>
            </a:pPr>
            <a:r>
              <a:rPr lang="en-US" sz="1800" spc="-5" dirty="0">
                <a:latin typeface="Tahoma"/>
                <a:cs typeface="Tahoma"/>
              </a:rPr>
              <a:t> </a:t>
            </a:r>
            <a:r>
              <a:rPr lang="en-US" sz="1800" dirty="0">
                <a:latin typeface="Tahoma"/>
                <a:cs typeface="Tahoma"/>
              </a:rPr>
              <a:t>{ </a:t>
            </a:r>
            <a:r>
              <a:rPr lang="en-US" sz="1800" spc="5" dirty="0">
                <a:latin typeface="Tahoma"/>
                <a:cs typeface="Tahoma"/>
              </a:rPr>
              <a:t> </a:t>
            </a:r>
          </a:p>
          <a:p>
            <a:pPr marL="90805" marR="3140710" indent="46990">
              <a:lnSpc>
                <a:spcPct val="100000"/>
              </a:lnSpc>
              <a:spcBef>
                <a:spcPts val="700"/>
              </a:spcBef>
            </a:pPr>
            <a:r>
              <a:rPr lang="en-US" spc="5" dirty="0">
                <a:latin typeface="Tahoma"/>
                <a:cs typeface="Tahoma"/>
              </a:rPr>
              <a:t>         </a:t>
            </a:r>
            <a:r>
              <a:rPr lang="en-US" sz="1800" spc="-10" dirty="0">
                <a:latin typeface="Tahoma"/>
                <a:cs typeface="Tahoma"/>
              </a:rPr>
              <a:t>System.out.println("Invalid</a:t>
            </a:r>
            <a:r>
              <a:rPr lang="en-US" sz="1800" spc="75" dirty="0">
                <a:latin typeface="Tahoma"/>
                <a:cs typeface="Tahoma"/>
              </a:rPr>
              <a:t> </a:t>
            </a:r>
            <a:r>
              <a:rPr lang="en-US" sz="1800" spc="-5" dirty="0">
                <a:latin typeface="Tahoma"/>
                <a:cs typeface="Tahoma"/>
              </a:rPr>
              <a:t>symbol."); </a:t>
            </a:r>
            <a:r>
              <a:rPr lang="en-US" sz="1800" spc="-360" dirty="0">
                <a:latin typeface="Tahoma"/>
                <a:cs typeface="Tahoma"/>
              </a:rPr>
              <a:t> </a:t>
            </a:r>
            <a:r>
              <a:rPr lang="en-US" sz="1800" spc="-5" dirty="0">
                <a:latin typeface="Tahoma"/>
                <a:cs typeface="Tahoma"/>
              </a:rPr>
              <a:t>return;</a:t>
            </a:r>
            <a:endParaRPr lang="en-US" sz="1800" dirty="0">
              <a:latin typeface="Tahoma"/>
              <a:cs typeface="Tahoma"/>
            </a:endParaRPr>
          </a:p>
          <a:p>
            <a:pPr marL="90805">
              <a:lnSpc>
                <a:spcPct val="100000"/>
              </a:lnSpc>
            </a:pPr>
            <a:r>
              <a:rPr lang="en-US" sz="1800" dirty="0">
                <a:latin typeface="Tahoma"/>
                <a:cs typeface="Tahoma"/>
              </a:rPr>
              <a:t>  }</a:t>
            </a:r>
          </a:p>
          <a:p>
            <a:pPr marL="90805" marR="2327910">
              <a:lnSpc>
                <a:spcPct val="100000"/>
              </a:lnSpc>
            </a:pPr>
            <a:r>
              <a:rPr lang="en-US" sz="1800" spc="-5" dirty="0">
                <a:latin typeface="Tahoma"/>
                <a:cs typeface="Tahoma"/>
              </a:rPr>
              <a:t>         System.out.println("\n</a:t>
            </a:r>
            <a:r>
              <a:rPr lang="en-US" sz="1800" spc="35" dirty="0">
                <a:latin typeface="Tahoma"/>
                <a:cs typeface="Tahoma"/>
              </a:rPr>
              <a:t> </a:t>
            </a:r>
            <a:r>
              <a:rPr lang="en-US" sz="1800" spc="-5" dirty="0">
                <a:latin typeface="Tahoma"/>
                <a:cs typeface="Tahoma"/>
              </a:rPr>
              <a:t>Company</a:t>
            </a:r>
            <a:r>
              <a:rPr lang="en-US" sz="1800" spc="10" dirty="0">
                <a:latin typeface="Tahoma"/>
                <a:cs typeface="Tahoma"/>
              </a:rPr>
              <a:t> </a:t>
            </a:r>
            <a:r>
              <a:rPr lang="en-US" sz="1800" spc="-5" dirty="0">
                <a:latin typeface="Tahoma"/>
                <a:cs typeface="Tahoma"/>
              </a:rPr>
              <a:t>Name</a:t>
            </a:r>
            <a:r>
              <a:rPr lang="en-US" sz="1800" spc="5" dirty="0">
                <a:latin typeface="Tahoma"/>
                <a:cs typeface="Tahoma"/>
              </a:rPr>
              <a:t> </a:t>
            </a:r>
            <a:r>
              <a:rPr lang="en-US" sz="1800" dirty="0">
                <a:latin typeface="Tahoma"/>
                <a:cs typeface="Tahoma"/>
              </a:rPr>
              <a:t>=</a:t>
            </a:r>
            <a:r>
              <a:rPr lang="en-US" sz="1800" spc="-10" dirty="0">
                <a:latin typeface="Tahoma"/>
                <a:cs typeface="Tahoma"/>
              </a:rPr>
              <a:t> </a:t>
            </a:r>
            <a:r>
              <a:rPr lang="en-US" sz="1800" dirty="0">
                <a:latin typeface="Tahoma"/>
                <a:cs typeface="Tahoma"/>
              </a:rPr>
              <a:t>"</a:t>
            </a:r>
            <a:r>
              <a:rPr lang="en-US" sz="1800" spc="-5" dirty="0">
                <a:latin typeface="Tahoma"/>
                <a:cs typeface="Tahoma"/>
              </a:rPr>
              <a:t> </a:t>
            </a:r>
            <a:r>
              <a:rPr lang="en-US" sz="1800" dirty="0">
                <a:latin typeface="Tahoma"/>
                <a:cs typeface="Tahoma"/>
              </a:rPr>
              <a:t>+</a:t>
            </a:r>
            <a:r>
              <a:rPr lang="en-US" sz="1800" spc="-10" dirty="0">
                <a:latin typeface="Tahoma"/>
                <a:cs typeface="Tahoma"/>
              </a:rPr>
              <a:t> </a:t>
            </a:r>
            <a:r>
              <a:rPr lang="en-US" sz="1800" spc="-5" dirty="0" err="1">
                <a:latin typeface="Tahoma"/>
                <a:cs typeface="Tahoma"/>
              </a:rPr>
              <a:t>cn</a:t>
            </a:r>
            <a:r>
              <a:rPr lang="en-US" sz="1800" spc="-5" dirty="0">
                <a:latin typeface="Tahoma"/>
                <a:cs typeface="Tahoma"/>
              </a:rPr>
              <a:t>); </a:t>
            </a:r>
          </a:p>
          <a:p>
            <a:pPr marL="90805" marR="2327910">
              <a:lnSpc>
                <a:spcPct val="100000"/>
              </a:lnSpc>
            </a:pPr>
            <a:r>
              <a:rPr lang="en-US" spc="-5" dirty="0">
                <a:latin typeface="Tahoma"/>
                <a:cs typeface="Tahoma"/>
              </a:rPr>
              <a:t>         </a:t>
            </a:r>
            <a:r>
              <a:rPr lang="en-US" sz="1800" spc="-360" dirty="0">
                <a:latin typeface="Tahoma"/>
                <a:cs typeface="Tahoma"/>
              </a:rPr>
              <a:t> </a:t>
            </a:r>
            <a:r>
              <a:rPr lang="en-US" sz="1800" spc="-5" dirty="0">
                <a:latin typeface="Tahoma"/>
                <a:cs typeface="Tahoma"/>
              </a:rPr>
              <a:t>System.out.println("</a:t>
            </a:r>
            <a:r>
              <a:rPr lang="en-US" sz="1800" spc="20" dirty="0">
                <a:latin typeface="Tahoma"/>
                <a:cs typeface="Tahoma"/>
              </a:rPr>
              <a:t> </a:t>
            </a:r>
            <a:r>
              <a:rPr lang="en-US" sz="1800" spc="-5" dirty="0">
                <a:latin typeface="Tahoma"/>
                <a:cs typeface="Tahoma"/>
              </a:rPr>
              <a:t>Last sale</a:t>
            </a:r>
            <a:r>
              <a:rPr lang="en-US" sz="1800" spc="5" dirty="0">
                <a:latin typeface="Tahoma"/>
                <a:cs typeface="Tahoma"/>
              </a:rPr>
              <a:t> </a:t>
            </a:r>
            <a:r>
              <a:rPr lang="en-US" sz="1800" spc="-5" dirty="0">
                <a:latin typeface="Tahoma"/>
                <a:cs typeface="Tahoma"/>
              </a:rPr>
              <a:t>at </a:t>
            </a:r>
            <a:r>
              <a:rPr lang="en-US" sz="1800" dirty="0">
                <a:latin typeface="Tahoma"/>
                <a:cs typeface="Tahoma"/>
              </a:rPr>
              <a:t>=</a:t>
            </a:r>
            <a:r>
              <a:rPr lang="en-US" sz="1800" spc="-5" dirty="0">
                <a:latin typeface="Tahoma"/>
                <a:cs typeface="Tahoma"/>
              </a:rPr>
              <a:t> </a:t>
            </a:r>
            <a:r>
              <a:rPr lang="en-US" sz="1800" dirty="0">
                <a:latin typeface="Tahoma"/>
                <a:cs typeface="Tahoma"/>
              </a:rPr>
              <a:t>" +</a:t>
            </a:r>
            <a:r>
              <a:rPr lang="en-US" sz="1800" spc="-5" dirty="0">
                <a:latin typeface="Tahoma"/>
                <a:cs typeface="Tahoma"/>
              </a:rPr>
              <a:t> cp);</a:t>
            </a:r>
            <a:endParaRPr lang="en-US" sz="1800" dirty="0">
              <a:latin typeface="Tahoma"/>
              <a:cs typeface="Tahoma"/>
            </a:endParaRPr>
          </a:p>
          <a:p>
            <a:pPr marL="90805">
              <a:lnSpc>
                <a:spcPct val="100000"/>
              </a:lnSpc>
            </a:pPr>
            <a:r>
              <a:rPr lang="en-US" sz="1800" dirty="0">
                <a:latin typeface="Tahoma"/>
                <a:cs typeface="Tahoma"/>
              </a:rPr>
              <a:t>         if</a:t>
            </a:r>
            <a:r>
              <a:rPr lang="en-US" sz="1800" spc="-15" dirty="0">
                <a:latin typeface="Tahoma"/>
                <a:cs typeface="Tahoma"/>
              </a:rPr>
              <a:t> </a:t>
            </a:r>
            <a:r>
              <a:rPr lang="en-US" sz="1800" spc="-5" dirty="0">
                <a:latin typeface="Tahoma"/>
                <a:cs typeface="Tahoma"/>
              </a:rPr>
              <a:t>(ap</a:t>
            </a:r>
            <a:r>
              <a:rPr lang="en-US" sz="1800" spc="-25" dirty="0">
                <a:latin typeface="Tahoma"/>
                <a:cs typeface="Tahoma"/>
              </a:rPr>
              <a:t> </a:t>
            </a:r>
            <a:r>
              <a:rPr lang="en-US" sz="1800" dirty="0">
                <a:latin typeface="Tahoma"/>
                <a:cs typeface="Tahoma"/>
              </a:rPr>
              <a:t>==</a:t>
            </a:r>
            <a:r>
              <a:rPr lang="en-US" sz="1800" spc="-25" dirty="0">
                <a:latin typeface="Tahoma"/>
                <a:cs typeface="Tahoma"/>
              </a:rPr>
              <a:t> </a:t>
            </a:r>
            <a:r>
              <a:rPr lang="en-US" sz="1800" dirty="0">
                <a:latin typeface="Tahoma"/>
                <a:cs typeface="Tahoma"/>
              </a:rPr>
              <a:t>null)</a:t>
            </a:r>
          </a:p>
          <a:p>
            <a:pPr marL="90805" marR="3051810">
              <a:lnSpc>
                <a:spcPct val="100000"/>
              </a:lnSpc>
            </a:pPr>
            <a:r>
              <a:rPr lang="en-US" sz="1800" spc="-5" dirty="0">
                <a:latin typeface="Tahoma"/>
                <a:cs typeface="Tahoma"/>
              </a:rPr>
              <a:t>            System.out.println("</a:t>
            </a:r>
            <a:r>
              <a:rPr lang="en-US" sz="1800" spc="15" dirty="0">
                <a:latin typeface="Tahoma"/>
                <a:cs typeface="Tahoma"/>
              </a:rPr>
              <a:t> </a:t>
            </a:r>
            <a:r>
              <a:rPr lang="en-US" sz="1800" dirty="0">
                <a:latin typeface="Tahoma"/>
                <a:cs typeface="Tahoma"/>
              </a:rPr>
              <a:t>Ask</a:t>
            </a:r>
            <a:r>
              <a:rPr lang="en-US" sz="1800" spc="5" dirty="0">
                <a:latin typeface="Tahoma"/>
                <a:cs typeface="Tahoma"/>
              </a:rPr>
              <a:t> </a:t>
            </a:r>
            <a:r>
              <a:rPr lang="en-US" sz="1800" spc="-5" dirty="0">
                <a:latin typeface="Tahoma"/>
                <a:cs typeface="Tahoma"/>
              </a:rPr>
              <a:t>price</a:t>
            </a:r>
            <a:r>
              <a:rPr lang="en-US" sz="1800" dirty="0">
                <a:latin typeface="Tahoma"/>
                <a:cs typeface="Tahoma"/>
              </a:rPr>
              <a:t> =</a:t>
            </a:r>
            <a:r>
              <a:rPr lang="en-US" sz="1800" spc="-5" dirty="0">
                <a:latin typeface="Tahoma"/>
                <a:cs typeface="Tahoma"/>
              </a:rPr>
              <a:t> null");</a:t>
            </a:r>
          </a:p>
          <a:p>
            <a:pPr marL="90805" marR="3051810">
              <a:lnSpc>
                <a:spcPct val="100000"/>
              </a:lnSpc>
            </a:pPr>
            <a:r>
              <a:rPr lang="en-US" spc="-5" dirty="0">
                <a:latin typeface="Tahoma"/>
                <a:cs typeface="Tahoma"/>
              </a:rPr>
              <a:t>       </a:t>
            </a:r>
            <a:r>
              <a:rPr lang="en-US" sz="1800" spc="-5" dirty="0">
                <a:latin typeface="Tahoma"/>
                <a:cs typeface="Tahoma"/>
              </a:rPr>
              <a:t> </a:t>
            </a:r>
            <a:r>
              <a:rPr lang="en-US" sz="1800" spc="-360" dirty="0">
                <a:latin typeface="Tahoma"/>
                <a:cs typeface="Tahoma"/>
              </a:rPr>
              <a:t> </a:t>
            </a:r>
            <a:r>
              <a:rPr lang="en-US" sz="1800" dirty="0">
                <a:latin typeface="Tahoma"/>
                <a:cs typeface="Tahoma"/>
              </a:rPr>
              <a:t>else</a:t>
            </a:r>
          </a:p>
          <a:p>
            <a:pPr marL="90805" marR="2922270">
              <a:lnSpc>
                <a:spcPct val="100000"/>
              </a:lnSpc>
              <a:spcBef>
                <a:spcPts val="5"/>
              </a:spcBef>
            </a:pPr>
            <a:r>
              <a:rPr lang="en-US" sz="1800" spc="-5" dirty="0">
                <a:latin typeface="Tahoma"/>
                <a:cs typeface="Tahoma"/>
              </a:rPr>
              <a:t>             System.out.println(" </a:t>
            </a:r>
            <a:r>
              <a:rPr lang="en-US" sz="1800" dirty="0">
                <a:latin typeface="Tahoma"/>
                <a:cs typeface="Tahoma"/>
              </a:rPr>
              <a:t>Ask </a:t>
            </a:r>
            <a:r>
              <a:rPr lang="en-US" sz="1800" spc="-5" dirty="0">
                <a:latin typeface="Tahoma"/>
                <a:cs typeface="Tahoma"/>
              </a:rPr>
              <a:t>price </a:t>
            </a:r>
            <a:r>
              <a:rPr lang="en-US" sz="1800" dirty="0">
                <a:latin typeface="Tahoma"/>
                <a:cs typeface="Tahoma"/>
              </a:rPr>
              <a:t>= " + </a:t>
            </a:r>
            <a:r>
              <a:rPr lang="en-US" sz="1800" spc="-5" dirty="0">
                <a:latin typeface="Tahoma"/>
                <a:cs typeface="Tahoma"/>
              </a:rPr>
              <a:t>ap); </a:t>
            </a:r>
          </a:p>
          <a:p>
            <a:pPr marL="90805" marR="2922270">
              <a:lnSpc>
                <a:spcPct val="100000"/>
              </a:lnSpc>
              <a:spcBef>
                <a:spcPts val="5"/>
              </a:spcBef>
            </a:pPr>
            <a:r>
              <a:rPr lang="en-US" spc="-5" dirty="0">
                <a:latin typeface="Tahoma"/>
                <a:cs typeface="Tahoma"/>
              </a:rPr>
              <a:t>         </a:t>
            </a:r>
            <a:r>
              <a:rPr lang="en-US" sz="1800" spc="-360" dirty="0">
                <a:latin typeface="Tahoma"/>
                <a:cs typeface="Tahoma"/>
              </a:rPr>
              <a:t> </a:t>
            </a:r>
            <a:r>
              <a:rPr lang="en-US" sz="1800" dirty="0">
                <a:latin typeface="Tahoma"/>
                <a:cs typeface="Tahoma"/>
              </a:rPr>
              <a:t>if</a:t>
            </a:r>
            <a:r>
              <a:rPr lang="en-US" sz="1800" spc="5" dirty="0">
                <a:latin typeface="Tahoma"/>
                <a:cs typeface="Tahoma"/>
              </a:rPr>
              <a:t> </a:t>
            </a:r>
            <a:r>
              <a:rPr lang="en-US" sz="1800" spc="-5" dirty="0">
                <a:latin typeface="Tahoma"/>
                <a:cs typeface="Tahoma"/>
              </a:rPr>
              <a:t>(bp</a:t>
            </a:r>
            <a:r>
              <a:rPr lang="en-US" sz="1800" dirty="0">
                <a:latin typeface="Tahoma"/>
                <a:cs typeface="Tahoma"/>
              </a:rPr>
              <a:t> ==</a:t>
            </a:r>
            <a:r>
              <a:rPr lang="en-US" sz="1800" spc="-5" dirty="0">
                <a:latin typeface="Tahoma"/>
                <a:cs typeface="Tahoma"/>
              </a:rPr>
              <a:t> </a:t>
            </a:r>
            <a:r>
              <a:rPr lang="en-US" sz="1800" dirty="0">
                <a:latin typeface="Tahoma"/>
                <a:cs typeface="Tahoma"/>
              </a:rPr>
              <a:t>null)</a:t>
            </a:r>
          </a:p>
          <a:p>
            <a:pPr marL="90805" marR="3077210">
              <a:lnSpc>
                <a:spcPct val="100000"/>
              </a:lnSpc>
            </a:pPr>
            <a:r>
              <a:rPr lang="en-US" sz="1800" spc="-5" dirty="0">
                <a:latin typeface="Tahoma"/>
                <a:cs typeface="Tahoma"/>
              </a:rPr>
              <a:t>              System.out.println("</a:t>
            </a:r>
            <a:r>
              <a:rPr lang="en-US" sz="1800" spc="10" dirty="0">
                <a:latin typeface="Tahoma"/>
                <a:cs typeface="Tahoma"/>
              </a:rPr>
              <a:t> </a:t>
            </a:r>
            <a:r>
              <a:rPr lang="en-US" sz="1800" spc="-5" dirty="0">
                <a:latin typeface="Tahoma"/>
                <a:cs typeface="Tahoma"/>
              </a:rPr>
              <a:t>Bid</a:t>
            </a:r>
            <a:r>
              <a:rPr lang="en-US" sz="1800" dirty="0">
                <a:latin typeface="Tahoma"/>
                <a:cs typeface="Tahoma"/>
              </a:rPr>
              <a:t> </a:t>
            </a:r>
            <a:r>
              <a:rPr lang="en-US" sz="1800" spc="-5" dirty="0">
                <a:latin typeface="Tahoma"/>
                <a:cs typeface="Tahoma"/>
              </a:rPr>
              <a:t>price</a:t>
            </a:r>
            <a:r>
              <a:rPr lang="en-US" sz="1800" spc="-10" dirty="0">
                <a:latin typeface="Tahoma"/>
                <a:cs typeface="Tahoma"/>
              </a:rPr>
              <a:t> </a:t>
            </a:r>
            <a:r>
              <a:rPr lang="en-US" sz="1800" dirty="0">
                <a:latin typeface="Tahoma"/>
                <a:cs typeface="Tahoma"/>
              </a:rPr>
              <a:t>=</a:t>
            </a:r>
            <a:r>
              <a:rPr lang="en-US" sz="1800" spc="-10" dirty="0">
                <a:latin typeface="Tahoma"/>
                <a:cs typeface="Tahoma"/>
              </a:rPr>
              <a:t> </a:t>
            </a:r>
            <a:r>
              <a:rPr lang="en-US" sz="1800" dirty="0">
                <a:latin typeface="Tahoma"/>
                <a:cs typeface="Tahoma"/>
              </a:rPr>
              <a:t>null"); </a:t>
            </a:r>
          </a:p>
          <a:p>
            <a:pPr marL="90805" marR="3077210">
              <a:lnSpc>
                <a:spcPct val="100000"/>
              </a:lnSpc>
            </a:pPr>
            <a:r>
              <a:rPr lang="en-US" spc="-360" dirty="0">
                <a:latin typeface="Tahoma"/>
                <a:cs typeface="Tahoma"/>
              </a:rPr>
              <a:t>                        </a:t>
            </a:r>
            <a:r>
              <a:rPr lang="en-US" sz="1800" spc="-360" dirty="0">
                <a:latin typeface="Tahoma"/>
                <a:cs typeface="Tahoma"/>
              </a:rPr>
              <a:t> </a:t>
            </a:r>
            <a:r>
              <a:rPr lang="en-US" sz="1800" dirty="0">
                <a:latin typeface="Tahoma"/>
                <a:cs typeface="Tahoma"/>
              </a:rPr>
              <a:t>else</a:t>
            </a:r>
          </a:p>
          <a:p>
            <a:pPr marL="90805">
              <a:lnSpc>
                <a:spcPct val="100000"/>
              </a:lnSpc>
            </a:pPr>
            <a:r>
              <a:rPr lang="en-US" sz="1800" spc="-5" dirty="0">
                <a:latin typeface="Tahoma"/>
                <a:cs typeface="Tahoma"/>
              </a:rPr>
              <a:t>              System.out.println("</a:t>
            </a:r>
            <a:r>
              <a:rPr lang="en-US" sz="1800" spc="15" dirty="0">
                <a:latin typeface="Tahoma"/>
                <a:cs typeface="Tahoma"/>
              </a:rPr>
              <a:t> </a:t>
            </a:r>
            <a:r>
              <a:rPr lang="en-US" sz="1800" spc="-5" dirty="0">
                <a:latin typeface="Tahoma"/>
                <a:cs typeface="Tahoma"/>
              </a:rPr>
              <a:t>Bid</a:t>
            </a:r>
            <a:r>
              <a:rPr lang="en-US" sz="1800" spc="10" dirty="0">
                <a:latin typeface="Tahoma"/>
                <a:cs typeface="Tahoma"/>
              </a:rPr>
              <a:t> </a:t>
            </a:r>
            <a:r>
              <a:rPr lang="en-US" sz="1800" spc="-5" dirty="0">
                <a:latin typeface="Tahoma"/>
                <a:cs typeface="Tahoma"/>
              </a:rPr>
              <a:t>price </a:t>
            </a:r>
            <a:r>
              <a:rPr lang="en-US" sz="1800" dirty="0">
                <a:latin typeface="Tahoma"/>
                <a:cs typeface="Tahoma"/>
              </a:rPr>
              <a:t>=</a:t>
            </a:r>
            <a:r>
              <a:rPr lang="en-US" sz="1800" spc="-5" dirty="0">
                <a:latin typeface="Tahoma"/>
                <a:cs typeface="Tahoma"/>
              </a:rPr>
              <a:t> </a:t>
            </a:r>
            <a:r>
              <a:rPr lang="en-US" sz="1800" dirty="0">
                <a:latin typeface="Tahoma"/>
                <a:cs typeface="Tahoma"/>
              </a:rPr>
              <a:t>"</a:t>
            </a:r>
            <a:r>
              <a:rPr lang="en-US" sz="1800" spc="-15" dirty="0">
                <a:latin typeface="Tahoma"/>
                <a:cs typeface="Tahoma"/>
              </a:rPr>
              <a:t> </a:t>
            </a:r>
            <a:r>
              <a:rPr lang="en-US" sz="1800" dirty="0">
                <a:latin typeface="Tahoma"/>
                <a:cs typeface="Tahoma"/>
              </a:rPr>
              <a:t>+</a:t>
            </a:r>
            <a:r>
              <a:rPr lang="en-US" sz="1800" spc="5" dirty="0">
                <a:latin typeface="Tahoma"/>
                <a:cs typeface="Tahoma"/>
              </a:rPr>
              <a:t> </a:t>
            </a:r>
            <a:r>
              <a:rPr lang="en-US" sz="1800" spc="-5" dirty="0">
                <a:latin typeface="Tahoma"/>
                <a:cs typeface="Tahoma"/>
              </a:rPr>
              <a:t>bp);</a:t>
            </a:r>
            <a:endParaRPr lang="en-US" sz="1800" dirty="0">
              <a:latin typeface="Tahoma"/>
              <a:cs typeface="Tahoma"/>
            </a:endParaRPr>
          </a:p>
          <a:p>
            <a:pPr marL="90805">
              <a:lnSpc>
                <a:spcPct val="100000"/>
              </a:lnSpc>
            </a:pPr>
            <a:r>
              <a:rPr lang="en-US" sz="1800" dirty="0">
                <a:latin typeface="Tahoma"/>
                <a:cs typeface="Tahoma"/>
              </a:rPr>
              <a:t>}</a:t>
            </a:r>
          </a:p>
          <a:p>
            <a:pPr marL="90805">
              <a:lnSpc>
                <a:spcPct val="100000"/>
              </a:lnSpc>
            </a:pPr>
            <a:r>
              <a:rPr lang="en-US" sz="1800" dirty="0">
                <a:latin typeface="Tahoma"/>
                <a:cs typeface="Tahoma"/>
              </a:rPr>
              <a:t>}</a:t>
            </a:r>
          </a:p>
        </p:txBody>
      </p:sp>
    </p:spTree>
    <p:extLst>
      <p:ext uri="{BB962C8B-B14F-4D97-AF65-F5344CB8AC3E}">
        <p14:creationId xmlns="" xmlns:p14="http://schemas.microsoft.com/office/powerpoint/2010/main" val="66634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430000" cy="715962"/>
          </a:xfrm>
        </p:spPr>
        <p:txBody>
          <a:bodyPr>
            <a:noAutofit/>
          </a:bodyPr>
          <a:lstStyle/>
          <a:p>
            <a:r>
              <a:rPr lang="en-IN" sz="3600" b="1" dirty="0"/>
              <a:t>Connection Close and </a:t>
            </a:r>
            <a:r>
              <a:rPr lang="en-IN" sz="3600" b="1" dirty="0" err="1"/>
              <a:t>Cleanup</a:t>
            </a:r>
            <a:endParaRPr lang="en-IN" sz="3600" b="1" dirty="0"/>
          </a:p>
        </p:txBody>
      </p:sp>
      <p:sp>
        <p:nvSpPr>
          <p:cNvPr id="3" name="Content Placeholder 2"/>
          <p:cNvSpPr>
            <a:spLocks noGrp="1"/>
          </p:cNvSpPr>
          <p:nvPr>
            <p:ph sz="half" idx="1"/>
          </p:nvPr>
        </p:nvSpPr>
        <p:spPr>
          <a:xfrm>
            <a:off x="228600" y="1371600"/>
            <a:ext cx="3581400" cy="4525963"/>
          </a:xfrm>
        </p:spPr>
        <p:txBody>
          <a:bodyPr>
            <a:normAutofit/>
          </a:bodyPr>
          <a:lstStyle/>
          <a:p>
            <a:pPr marL="12700" algn="just">
              <a:lnSpc>
                <a:spcPct val="150000"/>
              </a:lnSpc>
              <a:spcBef>
                <a:spcPct val="0"/>
              </a:spcBef>
            </a:pPr>
            <a:r>
              <a:rPr lang="en-IN" sz="2000" dirty="0">
                <a:latin typeface="Times New Roman" panose="02020603050405020304" pitchFamily="18" charset="0"/>
                <a:cs typeface="Times New Roman" panose="02020603050405020304" pitchFamily="18" charset="0"/>
              </a:rPr>
              <a:t>In a Java program, we sometimes need to make sure we close a resource </a:t>
            </a:r>
            <a:r>
              <a:rPr lang="en-IN" sz="2000" dirty="0" smtClean="0">
                <a:latin typeface="Times New Roman" panose="02020603050405020304" pitchFamily="18" charset="0"/>
                <a:cs typeface="Times New Roman" panose="02020603050405020304" pitchFamily="18" charset="0"/>
              </a:rPr>
              <a:t>after we’ve </a:t>
            </a:r>
            <a:r>
              <a:rPr lang="en-IN" sz="2000" dirty="0">
                <a:latin typeface="Times New Roman" panose="02020603050405020304" pitchFamily="18" charset="0"/>
                <a:cs typeface="Times New Roman" panose="02020603050405020304" pitchFamily="18" charset="0"/>
              </a:rPr>
              <a:t>finished using it.</a:t>
            </a:r>
          </a:p>
          <a:p>
            <a:pPr marL="12700" algn="just">
              <a:lnSpc>
                <a:spcPct val="150000"/>
              </a:lnSpc>
              <a:spcBef>
                <a:spcPct val="0"/>
              </a:spcBef>
            </a:pPr>
            <a:r>
              <a:rPr lang="en-IN" sz="2000" dirty="0">
                <a:latin typeface="Times New Roman" panose="02020603050405020304" pitchFamily="18" charset="0"/>
                <a:cs typeface="Times New Roman" panose="02020603050405020304" pitchFamily="18" charset="0"/>
              </a:rPr>
              <a:t>The database-related ones are particular important – if we don’t close them, we  can be left with unclosed connections to the database.</a:t>
            </a:r>
          </a:p>
          <a:p>
            <a:pPr marL="12700">
              <a:lnSpc>
                <a:spcPct val="150000"/>
              </a:lnSpc>
              <a:spcBef>
                <a:spcPct val="0"/>
              </a:spcBef>
              <a:buNone/>
            </a:pPr>
            <a:endParaRPr lang="en-US" sz="2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p:txBody>
          <a:bodyPr/>
          <a:lstStyle/>
          <a:p>
            <a:endParaRPr lang="en-IN"/>
          </a:p>
        </p:txBody>
      </p:sp>
      <p:sp>
        <p:nvSpPr>
          <p:cNvPr id="4" name="object 6"/>
          <p:cNvSpPr txBox="1"/>
          <p:nvPr/>
        </p:nvSpPr>
        <p:spPr>
          <a:xfrm>
            <a:off x="4191000" y="1143000"/>
            <a:ext cx="7848600" cy="5459827"/>
          </a:xfrm>
          <a:prstGeom prst="rect">
            <a:avLst/>
          </a:prstGeom>
          <a:solidFill>
            <a:srgbClr val="F1F1F1"/>
          </a:solidFill>
          <a:ln w="12700">
            <a:solidFill>
              <a:srgbClr val="585858"/>
            </a:solidFill>
          </a:ln>
        </p:spPr>
        <p:txBody>
          <a:bodyPr vert="horz" wrap="square" lIns="0" tIns="42544" rIns="0" bIns="0" rtlCol="0">
            <a:spAutoFit/>
          </a:bodyPr>
          <a:lstStyle/>
          <a:p>
            <a:pPr marL="281305" marR="2183765" indent="-190500">
              <a:lnSpc>
                <a:spcPct val="100000"/>
              </a:lnSpc>
            </a:pPr>
            <a:r>
              <a:rPr sz="1600" spc="-5" dirty="0">
                <a:latin typeface="Tahoma"/>
                <a:cs typeface="Tahoma"/>
              </a:rPr>
              <a:t>public static void close(ResultSet rs, Statement st) </a:t>
            </a:r>
            <a:endParaRPr lang="en-IN" sz="1600" spc="-5" dirty="0" smtClean="0">
              <a:latin typeface="Tahoma"/>
              <a:cs typeface="Tahoma"/>
            </a:endParaRPr>
          </a:p>
          <a:p>
            <a:pPr marL="281305" marR="2183765" indent="-190500">
              <a:lnSpc>
                <a:spcPct val="100000"/>
              </a:lnSpc>
            </a:pPr>
            <a:r>
              <a:rPr sz="1600" dirty="0" smtClean="0">
                <a:latin typeface="Tahoma"/>
                <a:cs typeface="Tahoma"/>
              </a:rPr>
              <a:t>{  </a:t>
            </a:r>
            <a:endParaRPr lang="en-IN" sz="1600" dirty="0" smtClean="0">
              <a:latin typeface="Tahoma"/>
              <a:cs typeface="Tahoma"/>
            </a:endParaRPr>
          </a:p>
          <a:p>
            <a:pPr marL="281305" marR="2183765" indent="-190500">
              <a:lnSpc>
                <a:spcPct val="100000"/>
              </a:lnSpc>
            </a:pPr>
            <a:r>
              <a:rPr sz="1600" dirty="0" smtClean="0">
                <a:latin typeface="Tahoma"/>
                <a:cs typeface="Tahoma"/>
              </a:rPr>
              <a:t>if </a:t>
            </a:r>
            <a:r>
              <a:rPr sz="1600" spc="-5" dirty="0">
                <a:latin typeface="Tahoma"/>
                <a:cs typeface="Tahoma"/>
              </a:rPr>
              <a:t>(rs != null)</a:t>
            </a:r>
            <a:r>
              <a:rPr sz="1600" spc="45" dirty="0">
                <a:latin typeface="Tahoma"/>
                <a:cs typeface="Tahoma"/>
              </a:rPr>
              <a:t> </a:t>
            </a:r>
            <a:r>
              <a:rPr sz="1600" dirty="0" smtClean="0">
                <a:latin typeface="Tahoma"/>
                <a:cs typeface="Tahoma"/>
              </a:rPr>
              <a:t>{</a:t>
            </a:r>
            <a:endParaRPr sz="1600" dirty="0">
              <a:latin typeface="Tahoma"/>
              <a:cs typeface="Tahoma"/>
            </a:endParaRPr>
          </a:p>
          <a:p>
            <a:pPr marL="472440">
              <a:lnSpc>
                <a:spcPct val="100000"/>
              </a:lnSpc>
            </a:pPr>
            <a:r>
              <a:rPr lang="en-IN" sz="1600" spc="-5" dirty="0">
                <a:latin typeface="Tahoma"/>
                <a:cs typeface="Tahoma"/>
              </a:rPr>
              <a:t>t</a:t>
            </a:r>
            <a:r>
              <a:rPr sz="1600" spc="-5" dirty="0" err="1" smtClean="0">
                <a:latin typeface="Tahoma"/>
                <a:cs typeface="Tahoma"/>
              </a:rPr>
              <a:t>ry</a:t>
            </a:r>
            <a:endParaRPr lang="en-IN" sz="1600" spc="-5" dirty="0" smtClean="0">
              <a:latin typeface="Tahoma"/>
              <a:cs typeface="Tahoma"/>
            </a:endParaRPr>
          </a:p>
          <a:p>
            <a:pPr marL="472440">
              <a:lnSpc>
                <a:spcPct val="100000"/>
              </a:lnSpc>
            </a:pPr>
            <a:r>
              <a:rPr sz="1600" spc="5" dirty="0" smtClean="0">
                <a:latin typeface="Tahoma"/>
                <a:cs typeface="Tahoma"/>
              </a:rPr>
              <a:t> </a:t>
            </a:r>
            <a:r>
              <a:rPr sz="1600" dirty="0">
                <a:latin typeface="Tahoma"/>
                <a:cs typeface="Tahoma"/>
              </a:rPr>
              <a:t>{</a:t>
            </a:r>
          </a:p>
          <a:p>
            <a:pPr marL="662940">
              <a:lnSpc>
                <a:spcPct val="100000"/>
              </a:lnSpc>
            </a:pPr>
            <a:r>
              <a:rPr sz="1600" b="1" spc="-5" dirty="0">
                <a:latin typeface="Tahoma"/>
                <a:cs typeface="Tahoma"/>
              </a:rPr>
              <a:t>rs.close();</a:t>
            </a:r>
            <a:endParaRPr sz="1600" dirty="0">
              <a:latin typeface="Tahoma"/>
              <a:cs typeface="Tahoma"/>
            </a:endParaRPr>
          </a:p>
          <a:p>
            <a:pPr marL="472440">
              <a:lnSpc>
                <a:spcPct val="100000"/>
              </a:lnSpc>
            </a:pPr>
            <a:r>
              <a:rPr sz="1600" dirty="0">
                <a:latin typeface="Tahoma"/>
                <a:cs typeface="Tahoma"/>
              </a:rPr>
              <a:t>} </a:t>
            </a:r>
            <a:r>
              <a:rPr sz="1600" spc="-10" dirty="0">
                <a:latin typeface="Tahoma"/>
                <a:cs typeface="Tahoma"/>
              </a:rPr>
              <a:t>catch </a:t>
            </a:r>
            <a:r>
              <a:rPr sz="1600" spc="-5" dirty="0">
                <a:latin typeface="Tahoma"/>
                <a:cs typeface="Tahoma"/>
              </a:rPr>
              <a:t>(SQLException </a:t>
            </a:r>
            <a:r>
              <a:rPr sz="1600" dirty="0">
                <a:latin typeface="Tahoma"/>
                <a:cs typeface="Tahoma"/>
              </a:rPr>
              <a:t>e)</a:t>
            </a:r>
            <a:r>
              <a:rPr sz="1600" spc="20" dirty="0">
                <a:latin typeface="Tahoma"/>
                <a:cs typeface="Tahoma"/>
              </a:rPr>
              <a:t> </a:t>
            </a:r>
            <a:endParaRPr lang="en-IN" sz="1600" spc="20" dirty="0" smtClean="0">
              <a:latin typeface="Tahoma"/>
              <a:cs typeface="Tahoma"/>
            </a:endParaRPr>
          </a:p>
          <a:p>
            <a:pPr marL="472440">
              <a:lnSpc>
                <a:spcPct val="100000"/>
              </a:lnSpc>
            </a:pPr>
            <a:r>
              <a:rPr sz="1600" dirty="0" smtClean="0">
                <a:latin typeface="Tahoma"/>
                <a:cs typeface="Tahoma"/>
              </a:rPr>
              <a:t>{</a:t>
            </a:r>
            <a:endParaRPr sz="1600" dirty="0">
              <a:latin typeface="Tahoma"/>
              <a:cs typeface="Tahoma"/>
            </a:endParaRPr>
          </a:p>
          <a:p>
            <a:pPr marL="662940">
              <a:lnSpc>
                <a:spcPct val="100000"/>
              </a:lnSpc>
            </a:pPr>
            <a:r>
              <a:rPr sz="1600" spc="-10" dirty="0">
                <a:latin typeface="Tahoma"/>
                <a:cs typeface="Tahoma"/>
              </a:rPr>
              <a:t>SilverTrace.error("util", </a:t>
            </a:r>
            <a:r>
              <a:rPr sz="1600" spc="-5" dirty="0">
                <a:latin typeface="Tahoma"/>
                <a:cs typeface="Tahoma"/>
              </a:rPr>
              <a:t>"DBUtil.close",</a:t>
            </a:r>
            <a:r>
              <a:rPr sz="1600" spc="100" dirty="0">
                <a:latin typeface="Tahoma"/>
                <a:cs typeface="Tahoma"/>
              </a:rPr>
              <a:t> </a:t>
            </a:r>
            <a:r>
              <a:rPr sz="1600" spc="-10" dirty="0">
                <a:latin typeface="Tahoma"/>
                <a:cs typeface="Tahoma"/>
              </a:rPr>
              <a:t>"</a:t>
            </a:r>
            <a:r>
              <a:rPr sz="1600" spc="-10" dirty="0" err="1">
                <a:latin typeface="Tahoma"/>
                <a:cs typeface="Tahoma"/>
              </a:rPr>
              <a:t>util.CAN_T_CLOSE_RESULTSET</a:t>
            </a:r>
            <a:r>
              <a:rPr sz="1600" spc="-10" dirty="0" err="1" smtClean="0">
                <a:latin typeface="Tahoma"/>
                <a:cs typeface="Tahoma"/>
              </a:rPr>
              <a:t>",</a:t>
            </a:r>
            <a:r>
              <a:rPr sz="1600" spc="-5" dirty="0" err="1" smtClean="0">
                <a:latin typeface="Tahoma"/>
                <a:cs typeface="Tahoma"/>
              </a:rPr>
              <a:t>e</a:t>
            </a:r>
            <a:r>
              <a:rPr sz="1600" spc="-5" dirty="0">
                <a:latin typeface="Tahoma"/>
                <a:cs typeface="Tahoma"/>
              </a:rPr>
              <a:t>);</a:t>
            </a:r>
            <a:endParaRPr sz="1600" dirty="0">
              <a:latin typeface="Tahoma"/>
              <a:cs typeface="Tahoma"/>
            </a:endParaRPr>
          </a:p>
          <a:p>
            <a:pPr marL="472440">
              <a:lnSpc>
                <a:spcPct val="100000"/>
              </a:lnSpc>
            </a:pPr>
            <a:r>
              <a:rPr sz="1600" dirty="0">
                <a:latin typeface="Tahoma"/>
                <a:cs typeface="Tahoma"/>
              </a:rPr>
              <a:t>}</a:t>
            </a:r>
          </a:p>
          <a:p>
            <a:pPr marL="281305">
              <a:lnSpc>
                <a:spcPct val="100000"/>
              </a:lnSpc>
            </a:pPr>
            <a:r>
              <a:rPr sz="1600" dirty="0">
                <a:latin typeface="Tahoma"/>
                <a:cs typeface="Tahoma"/>
              </a:rPr>
              <a:t>}</a:t>
            </a:r>
          </a:p>
          <a:p>
            <a:pPr marL="472440" marR="4500245" indent="-190500">
              <a:lnSpc>
                <a:spcPct val="100000"/>
              </a:lnSpc>
            </a:pPr>
            <a:r>
              <a:rPr sz="1600" dirty="0">
                <a:latin typeface="Tahoma"/>
                <a:cs typeface="Tahoma"/>
              </a:rPr>
              <a:t>if (st </a:t>
            </a:r>
            <a:r>
              <a:rPr sz="1600" spc="-5" dirty="0">
                <a:latin typeface="Tahoma"/>
                <a:cs typeface="Tahoma"/>
              </a:rPr>
              <a:t>!= null)</a:t>
            </a:r>
            <a:r>
              <a:rPr sz="1600" spc="-45" dirty="0">
                <a:latin typeface="Tahoma"/>
                <a:cs typeface="Tahoma"/>
              </a:rPr>
              <a:t> </a:t>
            </a:r>
            <a:r>
              <a:rPr sz="1600" dirty="0" smtClean="0">
                <a:latin typeface="Tahoma"/>
                <a:cs typeface="Tahoma"/>
              </a:rPr>
              <a:t>{  </a:t>
            </a:r>
            <a:endParaRPr lang="en-IN" sz="1600" dirty="0" smtClean="0">
              <a:latin typeface="Tahoma"/>
              <a:cs typeface="Tahoma"/>
            </a:endParaRPr>
          </a:p>
          <a:p>
            <a:pPr marL="472440" marR="4500245" indent="-190500">
              <a:lnSpc>
                <a:spcPct val="100000"/>
              </a:lnSpc>
            </a:pPr>
            <a:r>
              <a:rPr lang="en-IN" sz="1600" spc="-5" dirty="0">
                <a:latin typeface="Tahoma"/>
                <a:cs typeface="Tahoma"/>
              </a:rPr>
              <a:t>t</a:t>
            </a:r>
            <a:r>
              <a:rPr sz="1600" spc="-5" dirty="0" err="1" smtClean="0">
                <a:latin typeface="Tahoma"/>
                <a:cs typeface="Tahoma"/>
              </a:rPr>
              <a:t>ry</a:t>
            </a:r>
            <a:endParaRPr lang="en-IN" sz="1600" spc="-5" dirty="0" smtClean="0">
              <a:latin typeface="Tahoma"/>
              <a:cs typeface="Tahoma"/>
            </a:endParaRPr>
          </a:p>
          <a:p>
            <a:pPr marL="472440" marR="4500245" indent="-190500">
              <a:lnSpc>
                <a:spcPct val="100000"/>
              </a:lnSpc>
            </a:pPr>
            <a:r>
              <a:rPr sz="1600" spc="-5" dirty="0" smtClean="0">
                <a:latin typeface="Tahoma"/>
                <a:cs typeface="Tahoma"/>
              </a:rPr>
              <a:t> </a:t>
            </a:r>
            <a:r>
              <a:rPr sz="1600" dirty="0">
                <a:latin typeface="Tahoma"/>
                <a:cs typeface="Tahoma"/>
              </a:rPr>
              <a:t>{</a:t>
            </a:r>
          </a:p>
          <a:p>
            <a:pPr marL="624840">
              <a:lnSpc>
                <a:spcPct val="100000"/>
              </a:lnSpc>
            </a:pPr>
            <a:r>
              <a:rPr sz="1600" b="1" spc="-5" dirty="0">
                <a:latin typeface="Tahoma"/>
                <a:cs typeface="Tahoma"/>
              </a:rPr>
              <a:t>st.close();</a:t>
            </a:r>
            <a:endParaRPr sz="1600" dirty="0">
              <a:latin typeface="Tahoma"/>
              <a:cs typeface="Tahoma"/>
            </a:endParaRPr>
          </a:p>
          <a:p>
            <a:pPr marL="472440">
              <a:lnSpc>
                <a:spcPct val="100000"/>
              </a:lnSpc>
            </a:pPr>
            <a:r>
              <a:rPr sz="1600" dirty="0">
                <a:latin typeface="Tahoma"/>
                <a:cs typeface="Tahoma"/>
              </a:rPr>
              <a:t>} </a:t>
            </a:r>
            <a:endParaRPr lang="en-IN" sz="1600" dirty="0" smtClean="0">
              <a:latin typeface="Tahoma"/>
              <a:cs typeface="Tahoma"/>
            </a:endParaRPr>
          </a:p>
          <a:p>
            <a:pPr marL="472440">
              <a:lnSpc>
                <a:spcPct val="100000"/>
              </a:lnSpc>
            </a:pPr>
            <a:r>
              <a:rPr sz="1600" spc="-10" dirty="0" smtClean="0">
                <a:latin typeface="Tahoma"/>
                <a:cs typeface="Tahoma"/>
              </a:rPr>
              <a:t>catch </a:t>
            </a:r>
            <a:r>
              <a:rPr sz="1600" spc="-5" dirty="0">
                <a:latin typeface="Tahoma"/>
                <a:cs typeface="Tahoma"/>
              </a:rPr>
              <a:t>(SQLException </a:t>
            </a:r>
            <a:r>
              <a:rPr sz="1600" dirty="0">
                <a:latin typeface="Tahoma"/>
                <a:cs typeface="Tahoma"/>
              </a:rPr>
              <a:t>e</a:t>
            </a:r>
            <a:r>
              <a:rPr sz="1600" dirty="0" smtClean="0">
                <a:latin typeface="Tahoma"/>
                <a:cs typeface="Tahoma"/>
              </a:rPr>
              <a:t>)</a:t>
            </a:r>
            <a:endParaRPr lang="en-IN" sz="1600" dirty="0" smtClean="0">
              <a:latin typeface="Tahoma"/>
              <a:cs typeface="Tahoma"/>
            </a:endParaRPr>
          </a:p>
          <a:p>
            <a:pPr marL="472440">
              <a:lnSpc>
                <a:spcPct val="100000"/>
              </a:lnSpc>
            </a:pPr>
            <a:r>
              <a:rPr sz="1600" spc="20" dirty="0" smtClean="0">
                <a:latin typeface="Tahoma"/>
                <a:cs typeface="Tahoma"/>
              </a:rPr>
              <a:t> </a:t>
            </a:r>
            <a:r>
              <a:rPr sz="1600" dirty="0">
                <a:latin typeface="Tahoma"/>
                <a:cs typeface="Tahoma"/>
              </a:rPr>
              <a:t>{</a:t>
            </a:r>
          </a:p>
          <a:p>
            <a:pPr marL="662940">
              <a:lnSpc>
                <a:spcPct val="100000"/>
              </a:lnSpc>
            </a:pPr>
            <a:r>
              <a:rPr sz="1600" spc="-10" dirty="0">
                <a:latin typeface="Tahoma"/>
                <a:cs typeface="Tahoma"/>
              </a:rPr>
              <a:t>SilverTrace.error("util", </a:t>
            </a:r>
            <a:r>
              <a:rPr sz="1600" spc="-5" dirty="0">
                <a:latin typeface="Tahoma"/>
                <a:cs typeface="Tahoma"/>
              </a:rPr>
              <a:t>"DBUtil.close",</a:t>
            </a:r>
            <a:r>
              <a:rPr sz="1600" spc="85" dirty="0">
                <a:latin typeface="Tahoma"/>
                <a:cs typeface="Tahoma"/>
              </a:rPr>
              <a:t> </a:t>
            </a:r>
            <a:r>
              <a:rPr sz="1600" spc="-10" dirty="0">
                <a:latin typeface="Tahoma"/>
                <a:cs typeface="Tahoma"/>
              </a:rPr>
              <a:t>"</a:t>
            </a:r>
            <a:r>
              <a:rPr sz="1600" spc="-10" dirty="0" err="1">
                <a:latin typeface="Tahoma"/>
                <a:cs typeface="Tahoma"/>
              </a:rPr>
              <a:t>util.CAN_T_CLOSE_STATEMENT</a:t>
            </a:r>
            <a:r>
              <a:rPr sz="1600" spc="-10" dirty="0" err="1" smtClean="0">
                <a:latin typeface="Tahoma"/>
                <a:cs typeface="Tahoma"/>
              </a:rPr>
              <a:t>",</a:t>
            </a:r>
            <a:r>
              <a:rPr sz="1600" dirty="0" err="1" smtClean="0">
                <a:latin typeface="Tahoma"/>
                <a:cs typeface="Tahoma"/>
              </a:rPr>
              <a:t>e</a:t>
            </a:r>
            <a:r>
              <a:rPr sz="1600" dirty="0">
                <a:latin typeface="Tahoma"/>
                <a:cs typeface="Tahoma"/>
              </a:rPr>
              <a:t>);</a:t>
            </a:r>
          </a:p>
          <a:p>
            <a:pPr marL="472440">
              <a:lnSpc>
                <a:spcPct val="100000"/>
              </a:lnSpc>
            </a:pPr>
            <a:r>
              <a:rPr sz="1600" dirty="0">
                <a:latin typeface="Tahoma"/>
                <a:cs typeface="Tahoma"/>
              </a:rPr>
              <a:t>}</a:t>
            </a:r>
          </a:p>
          <a:p>
            <a:pPr marL="281305">
              <a:lnSpc>
                <a:spcPct val="100000"/>
              </a:lnSpc>
            </a:pPr>
            <a:r>
              <a:rPr sz="1600" dirty="0">
                <a:latin typeface="Tahoma"/>
                <a:cs typeface="Tahoma"/>
              </a:rPr>
              <a:t>}</a:t>
            </a:r>
          </a:p>
          <a:p>
            <a:pPr marL="90805">
              <a:lnSpc>
                <a:spcPct val="100000"/>
              </a:lnSpc>
            </a:pPr>
            <a:r>
              <a:rPr sz="1600" dirty="0">
                <a:latin typeface="Tahoma"/>
                <a:cs typeface="Tahoma"/>
              </a:rPr>
              <a:t>}</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685800"/>
            <a:ext cx="5486400" cy="5440363"/>
          </a:xfrm>
        </p:spPr>
        <p:txBody>
          <a:bodyPr>
            <a:noAutofit/>
          </a:bodyPr>
          <a:lstStyle/>
          <a:p>
            <a:pPr marL="0" indent="0">
              <a:buNone/>
            </a:pPr>
            <a:r>
              <a:rPr lang="en-IN" sz="1600" dirty="0">
                <a:latin typeface="Times New Roman" pitchFamily="18" charset="0"/>
                <a:cs typeface="Times New Roman" pitchFamily="18" charset="0"/>
              </a:rPr>
              <a:t>import </a:t>
            </a:r>
            <a:r>
              <a:rPr lang="en-IN" sz="1600" dirty="0" err="1">
                <a:latin typeface="Times New Roman" pitchFamily="18" charset="0"/>
                <a:cs typeface="Times New Roman" pitchFamily="18" charset="0"/>
              </a:rPr>
              <a:t>java.sql.Connection</a:t>
            </a: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import </a:t>
            </a:r>
            <a:r>
              <a:rPr lang="en-IN" sz="1600" dirty="0" err="1">
                <a:latin typeface="Times New Roman" pitchFamily="18" charset="0"/>
                <a:cs typeface="Times New Roman" pitchFamily="18" charset="0"/>
              </a:rPr>
              <a:t>java.sql.ResultSet</a:t>
            </a: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import </a:t>
            </a:r>
            <a:r>
              <a:rPr lang="en-IN" sz="1600" dirty="0" err="1">
                <a:latin typeface="Times New Roman" pitchFamily="18" charset="0"/>
                <a:cs typeface="Times New Roman" pitchFamily="18" charset="0"/>
              </a:rPr>
              <a:t>java.sql.SQLException</a:t>
            </a: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import </a:t>
            </a:r>
            <a:r>
              <a:rPr lang="en-IN" sz="1600" dirty="0" err="1">
                <a:latin typeface="Times New Roman" pitchFamily="18" charset="0"/>
                <a:cs typeface="Times New Roman" pitchFamily="18" charset="0"/>
              </a:rPr>
              <a:t>java.sql.Statement</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public class Main </a:t>
            </a:r>
          </a:p>
          <a:p>
            <a:pPr marL="0" indent="0">
              <a:buNone/>
            </a:pP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static public void </a:t>
            </a:r>
            <a:r>
              <a:rPr lang="en-IN" sz="1600" dirty="0" err="1">
                <a:latin typeface="Times New Roman" pitchFamily="18" charset="0"/>
                <a:cs typeface="Times New Roman" pitchFamily="18" charset="0"/>
              </a:rPr>
              <a:t>cleanupJDBCResouce</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ResultSet</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rs</a:t>
            </a:r>
            <a:r>
              <a:rPr lang="en-IN" sz="1600" dirty="0">
                <a:latin typeface="Times New Roman" pitchFamily="18" charset="0"/>
                <a:cs typeface="Times New Roman" pitchFamily="18" charset="0"/>
              </a:rPr>
              <a:t>, Statement </a:t>
            </a:r>
            <a:r>
              <a:rPr lang="en-IN" sz="1600" dirty="0" err="1">
                <a:latin typeface="Times New Roman" pitchFamily="18" charset="0"/>
                <a:cs typeface="Times New Roman" pitchFamily="18" charset="0"/>
              </a:rPr>
              <a:t>stmt</a:t>
            </a:r>
            <a:r>
              <a:rPr lang="en-IN" sz="1600" dirty="0">
                <a:latin typeface="Times New Roman" pitchFamily="18" charset="0"/>
                <a:cs typeface="Times New Roman" pitchFamily="18" charset="0"/>
              </a:rPr>
              <a:t>, String  </a:t>
            </a:r>
            <a:r>
              <a:rPr lang="en-IN" sz="1600" dirty="0" err="1">
                <a:latin typeface="Times New Roman" pitchFamily="18" charset="0"/>
                <a:cs typeface="Times New Roman" pitchFamily="18" charset="0"/>
              </a:rPr>
              <a:t>oldCatalog</a:t>
            </a:r>
            <a:r>
              <a:rPr lang="en-IN" sz="1600" dirty="0">
                <a:latin typeface="Times New Roman" pitchFamily="18" charset="0"/>
                <a:cs typeface="Times New Roman" pitchFamily="18" charset="0"/>
              </a:rPr>
              <a:t>, Connection conn)</a:t>
            </a:r>
          </a:p>
          <a:p>
            <a:pPr marL="0" indent="0">
              <a:buNone/>
            </a:pPr>
            <a:r>
              <a:rPr lang="en-IN" sz="1600" dirty="0">
                <a:latin typeface="Times New Roman" pitchFamily="18" charset="0"/>
                <a:cs typeface="Times New Roman" pitchFamily="18" charset="0"/>
              </a:rPr>
              <a:t> {</a:t>
            </a:r>
          </a:p>
          <a:p>
            <a:pPr marL="0" indent="0">
              <a:buNone/>
            </a:pPr>
            <a:r>
              <a:rPr lang="en-IN" sz="1600" dirty="0">
                <a:latin typeface="Times New Roman" pitchFamily="18" charset="0"/>
                <a:cs typeface="Times New Roman" pitchFamily="18" charset="0"/>
              </a:rPr>
              <a:t>try {</a:t>
            </a:r>
          </a:p>
          <a:p>
            <a:pPr marL="0" indent="0">
              <a:buNone/>
            </a:pPr>
            <a:r>
              <a:rPr lang="en-IN" sz="1600" dirty="0">
                <a:latin typeface="Times New Roman" pitchFamily="18" charset="0"/>
                <a:cs typeface="Times New Roman" pitchFamily="18" charset="0"/>
              </a:rPr>
              <a:t>if (</a:t>
            </a:r>
            <a:r>
              <a:rPr lang="en-IN" sz="1600" dirty="0" err="1">
                <a:latin typeface="Times New Roman" pitchFamily="18" charset="0"/>
                <a:cs typeface="Times New Roman" pitchFamily="18" charset="0"/>
              </a:rPr>
              <a:t>rs</a:t>
            </a:r>
            <a:r>
              <a:rPr lang="en-IN" sz="1600" dirty="0">
                <a:latin typeface="Times New Roman" pitchFamily="18" charset="0"/>
                <a:cs typeface="Times New Roman" pitchFamily="18" charset="0"/>
              </a:rPr>
              <a:t> != null) </a:t>
            </a:r>
            <a:endParaRPr lang="en-IN" sz="16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 </a:t>
            </a:r>
            <a:r>
              <a:rPr lang="en-IN" sz="1600" dirty="0" err="1">
                <a:latin typeface="Times New Roman" pitchFamily="18" charset="0"/>
                <a:cs typeface="Times New Roman" pitchFamily="18" charset="0"/>
              </a:rPr>
              <a:t>rs.close</a:t>
            </a:r>
            <a:r>
              <a:rPr lang="en-IN" sz="1600" dirty="0">
                <a:latin typeface="Times New Roman" pitchFamily="18" charset="0"/>
                <a:cs typeface="Times New Roman" pitchFamily="18" charset="0"/>
              </a:rPr>
              <a:t>();</a:t>
            </a:r>
          </a:p>
          <a:p>
            <a:pPr marL="0" indent="0">
              <a:buNone/>
            </a:pPr>
            <a:r>
              <a:rPr lang="en-IN" sz="1600" dirty="0" smtClean="0">
                <a:latin typeface="Times New Roman" pitchFamily="18" charset="0"/>
                <a:cs typeface="Times New Roman" pitchFamily="18" charset="0"/>
              </a:rPr>
              <a:t>}</a:t>
            </a:r>
          </a:p>
          <a:p>
            <a:pPr marL="0" indent="0">
              <a:buNone/>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catch (</a:t>
            </a:r>
            <a:r>
              <a:rPr lang="en-IN" sz="1600" dirty="0" err="1">
                <a:latin typeface="Times New Roman" pitchFamily="18" charset="0"/>
                <a:cs typeface="Times New Roman" pitchFamily="18" charset="0"/>
              </a:rPr>
              <a:t>SQLException</a:t>
            </a:r>
            <a:r>
              <a:rPr lang="en-IN" sz="1600" dirty="0">
                <a:latin typeface="Times New Roman" pitchFamily="18" charset="0"/>
                <a:cs typeface="Times New Roman" pitchFamily="18" charset="0"/>
              </a:rPr>
              <a:t> e) </a:t>
            </a:r>
          </a:p>
          <a:p>
            <a:pPr marL="0" indent="0">
              <a:buNone/>
            </a:pP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 TODO log properly </a:t>
            </a:r>
            <a:r>
              <a:rPr lang="en-IN" sz="1600" dirty="0" err="1">
                <a:latin typeface="Times New Roman" pitchFamily="18" charset="0"/>
                <a:cs typeface="Times New Roman" pitchFamily="18" charset="0"/>
              </a:rPr>
              <a:t>JDBCASEPlugin.getDefault</a:t>
            </a:r>
            <a:r>
              <a:rPr lang="en-IN" sz="1600" dirty="0">
                <a:latin typeface="Times New Roman" pitchFamily="18" charset="0"/>
                <a:cs typeface="Times New Roman" pitchFamily="18" charset="0"/>
              </a:rPr>
              <a:t>().log(e);  </a:t>
            </a:r>
            <a:r>
              <a:rPr lang="en-IN" sz="1600" dirty="0" err="1">
                <a:latin typeface="Times New Roman" pitchFamily="18" charset="0"/>
                <a:cs typeface="Times New Roman" pitchFamily="18" charset="0"/>
              </a:rPr>
              <a:t>e.printStackTrace</a:t>
            </a:r>
            <a:r>
              <a:rPr lang="en-IN" sz="1600" dirty="0">
                <a:latin typeface="Times New Roman" pitchFamily="18" charset="0"/>
                <a:cs typeface="Times New Roman" pitchFamily="18" charset="0"/>
              </a:rPr>
              <a:t>();</a:t>
            </a: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p:txBody>
      </p:sp>
      <p:sp>
        <p:nvSpPr>
          <p:cNvPr id="6" name="Content Placeholder 5"/>
          <p:cNvSpPr>
            <a:spLocks noGrp="1"/>
          </p:cNvSpPr>
          <p:nvPr>
            <p:ph sz="half" idx="2"/>
          </p:nvPr>
        </p:nvSpPr>
        <p:spPr>
          <a:xfrm>
            <a:off x="5943600" y="762000"/>
            <a:ext cx="6019800" cy="5562600"/>
          </a:xfrm>
        </p:spPr>
        <p:txBody>
          <a:bodyPr>
            <a:normAutofit fontScale="85000" lnSpcReduction="20000"/>
          </a:bodyPr>
          <a:lstStyle/>
          <a:p>
            <a:pPr marL="0" indent="0">
              <a:buNone/>
            </a:pPr>
            <a:r>
              <a:rPr lang="en-IN" sz="1600" dirty="0">
                <a:latin typeface="Times New Roman" pitchFamily="18" charset="0"/>
                <a:cs typeface="Times New Roman" pitchFamily="18" charset="0"/>
              </a:rPr>
              <a:t>try {</a:t>
            </a:r>
          </a:p>
          <a:p>
            <a:pPr marL="0" indent="0">
              <a:buNone/>
            </a:pPr>
            <a:r>
              <a:rPr lang="en-IN" sz="1600" dirty="0">
                <a:latin typeface="Times New Roman" pitchFamily="18" charset="0"/>
                <a:cs typeface="Times New Roman" pitchFamily="18" charset="0"/>
              </a:rPr>
              <a:t>if (</a:t>
            </a:r>
            <a:r>
              <a:rPr lang="en-IN" sz="1600" dirty="0" err="1">
                <a:latin typeface="Times New Roman" pitchFamily="18" charset="0"/>
                <a:cs typeface="Times New Roman" pitchFamily="18" charset="0"/>
              </a:rPr>
              <a:t>stmt</a:t>
            </a:r>
            <a:r>
              <a:rPr lang="en-IN" sz="1600" dirty="0">
                <a:latin typeface="Times New Roman" pitchFamily="18" charset="0"/>
                <a:cs typeface="Times New Roman" pitchFamily="18" charset="0"/>
              </a:rPr>
              <a:t> != null)</a:t>
            </a:r>
          </a:p>
          <a:p>
            <a:pPr marL="0" indent="0">
              <a:buNone/>
            </a:pPr>
            <a:r>
              <a:rPr lang="en-IN" sz="1600" dirty="0" err="1">
                <a:latin typeface="Times New Roman" pitchFamily="18" charset="0"/>
                <a:cs typeface="Times New Roman" pitchFamily="18" charset="0"/>
              </a:rPr>
              <a:t>stmt.close</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a:p>
            <a:pPr marL="0" indent="0">
              <a:buNone/>
            </a:pPr>
            <a:r>
              <a:rPr lang="en-IN" sz="1600" dirty="0" smtClean="0">
                <a:latin typeface="Times New Roman" pitchFamily="18" charset="0"/>
                <a:cs typeface="Times New Roman" pitchFamily="18" charset="0"/>
              </a:rPr>
              <a:t>catch </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SQLException</a:t>
            </a:r>
            <a:r>
              <a:rPr lang="en-IN" sz="1600" dirty="0">
                <a:latin typeface="Times New Roman" pitchFamily="18" charset="0"/>
                <a:cs typeface="Times New Roman" pitchFamily="18" charset="0"/>
              </a:rPr>
              <a:t> e) </a:t>
            </a:r>
            <a:endParaRPr lang="en-IN" sz="16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 TODO log properly </a:t>
            </a:r>
            <a:r>
              <a:rPr lang="en-IN" sz="1600" dirty="0" err="1">
                <a:latin typeface="Times New Roman" pitchFamily="18" charset="0"/>
                <a:cs typeface="Times New Roman" pitchFamily="18" charset="0"/>
              </a:rPr>
              <a:t>JDBCASEPlugin.getDefault</a:t>
            </a:r>
            <a:r>
              <a:rPr lang="en-IN" sz="1600" dirty="0">
                <a:latin typeface="Times New Roman" pitchFamily="18" charset="0"/>
                <a:cs typeface="Times New Roman" pitchFamily="18" charset="0"/>
              </a:rPr>
              <a:t>().log(e);  </a:t>
            </a:r>
          </a:p>
          <a:p>
            <a:pPr marL="0" indent="0">
              <a:buNone/>
            </a:pPr>
            <a:r>
              <a:rPr lang="en-IN" sz="1600" dirty="0" err="1">
                <a:latin typeface="Times New Roman" pitchFamily="18" charset="0"/>
                <a:cs typeface="Times New Roman" pitchFamily="18" charset="0"/>
              </a:rPr>
              <a:t>e.printStackTrace</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try </a:t>
            </a:r>
            <a:endParaRPr lang="en-IN" sz="16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if (</a:t>
            </a:r>
            <a:r>
              <a:rPr lang="en-IN" sz="1600" dirty="0" err="1">
                <a:latin typeface="Times New Roman" pitchFamily="18" charset="0"/>
                <a:cs typeface="Times New Roman" pitchFamily="18" charset="0"/>
              </a:rPr>
              <a:t>oldCatalog</a:t>
            </a:r>
            <a:r>
              <a:rPr lang="en-IN" sz="1600" dirty="0">
                <a:latin typeface="Times New Roman" pitchFamily="18" charset="0"/>
                <a:cs typeface="Times New Roman" pitchFamily="18" charset="0"/>
              </a:rPr>
              <a:t> != null)  </a:t>
            </a:r>
            <a:r>
              <a:rPr lang="en-IN" sz="1600" dirty="0" err="1">
                <a:latin typeface="Times New Roman" pitchFamily="18" charset="0"/>
                <a:cs typeface="Times New Roman" pitchFamily="18" charset="0"/>
              </a:rPr>
              <a:t>conn.setCatalog</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oldCatalog</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catch </a:t>
            </a:r>
            <a:r>
              <a:rPr lang="en-IN" sz="1600" dirty="0">
                <a:latin typeface="Times New Roman" pitchFamily="18" charset="0"/>
                <a:cs typeface="Times New Roman" pitchFamily="18" charset="0"/>
              </a:rPr>
              <a:t>(</a:t>
            </a:r>
            <a:r>
              <a:rPr lang="en-IN" sz="1600" dirty="0" err="1">
                <a:latin typeface="Times New Roman" pitchFamily="18" charset="0"/>
                <a:cs typeface="Times New Roman" pitchFamily="18" charset="0"/>
              </a:rPr>
              <a:t>SQLException</a:t>
            </a:r>
            <a:r>
              <a:rPr lang="en-IN" sz="1600" dirty="0">
                <a:latin typeface="Times New Roman" pitchFamily="18" charset="0"/>
                <a:cs typeface="Times New Roman" pitchFamily="18" charset="0"/>
              </a:rPr>
              <a:t> e) </a:t>
            </a:r>
            <a:endParaRPr lang="en-IN" sz="1600" dirty="0" smtClean="0">
              <a:latin typeface="Times New Roman" pitchFamily="18" charset="0"/>
              <a:cs typeface="Times New Roman" pitchFamily="18" charset="0"/>
            </a:endParaRPr>
          </a:p>
          <a:p>
            <a:pPr marL="0" indent="0">
              <a:buNone/>
            </a:pP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0" indent="0">
              <a:buNone/>
            </a:pPr>
            <a:r>
              <a:rPr lang="en-IN" sz="1600" dirty="0">
                <a:latin typeface="Times New Roman" pitchFamily="18" charset="0"/>
                <a:cs typeface="Times New Roman" pitchFamily="18" charset="0"/>
              </a:rPr>
              <a:t>// TODO log properly </a:t>
            </a:r>
            <a:r>
              <a:rPr lang="en-IN" sz="1600" dirty="0" err="1">
                <a:latin typeface="Times New Roman" pitchFamily="18" charset="0"/>
                <a:cs typeface="Times New Roman" pitchFamily="18" charset="0"/>
              </a:rPr>
              <a:t>JDBCASEPlugin.getDefault</a:t>
            </a:r>
            <a:r>
              <a:rPr lang="en-IN" sz="1600" dirty="0">
                <a:latin typeface="Times New Roman" pitchFamily="18" charset="0"/>
                <a:cs typeface="Times New Roman" pitchFamily="18" charset="0"/>
              </a:rPr>
              <a:t>().log(e);  </a:t>
            </a:r>
          </a:p>
          <a:p>
            <a:pPr marL="0" indent="0">
              <a:buNone/>
            </a:pPr>
            <a:r>
              <a:rPr lang="en-IN" sz="1600" dirty="0" err="1">
                <a:latin typeface="Times New Roman" pitchFamily="18" charset="0"/>
                <a:cs typeface="Times New Roman" pitchFamily="18" charset="0"/>
              </a:rPr>
              <a:t>e.printStackTrace</a:t>
            </a: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a:p>
            <a:pPr marL="0" indent="0">
              <a:buNone/>
            </a:pPr>
            <a:r>
              <a:rPr lang="en-IN" sz="1600" dirty="0">
                <a:latin typeface="Times New Roman" pitchFamily="18" charset="0"/>
                <a:cs typeface="Times New Roman" pitchFamily="18" charset="0"/>
              </a:rPr>
              <a:t>}</a:t>
            </a:r>
          </a:p>
        </p:txBody>
      </p:sp>
    </p:spTree>
    <p:extLst>
      <p:ext uri="{BB962C8B-B14F-4D97-AF65-F5344CB8AC3E}">
        <p14:creationId xmlns="" xmlns:p14="http://schemas.microsoft.com/office/powerpoint/2010/main" val="161893808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
            <a:ext cx="11734800" cy="6858000"/>
          </a:xfrm>
        </p:spPr>
        <p:txBody>
          <a:bodyPr>
            <a:noAutofit/>
          </a:bodyPr>
          <a:lstStyle/>
          <a:p>
            <a:pPr marL="0" indent="0">
              <a:buNone/>
            </a:pPr>
            <a:r>
              <a:rPr lang="en-IN" sz="1400" dirty="0">
                <a:latin typeface="Times New Roman" pitchFamily="18" charset="0"/>
                <a:cs typeface="Times New Roman" pitchFamily="18" charset="0"/>
              </a:rPr>
              <a:t>import java.io.*; </a:t>
            </a:r>
            <a:endParaRPr lang="en-IN" sz="1400" dirty="0" smtClean="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import </a:t>
            </a:r>
            <a:r>
              <a:rPr lang="en-IN" sz="1400" dirty="0" err="1">
                <a:latin typeface="Times New Roman" pitchFamily="18" charset="0"/>
                <a:cs typeface="Times New Roman" pitchFamily="18" charset="0"/>
              </a:rPr>
              <a:t>java.sql</a:t>
            </a:r>
            <a:r>
              <a:rPr lang="en-IN" sz="1400" dirty="0">
                <a:latin typeface="Times New Roman" pitchFamily="18" charset="0"/>
                <a:cs typeface="Times New Roman" pitchFamily="18" charset="0"/>
              </a:rPr>
              <a:t>.*;  </a:t>
            </a:r>
            <a:endParaRPr lang="en-IN" sz="1400" dirty="0" smtClean="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class </a:t>
            </a:r>
            <a:r>
              <a:rPr lang="en-IN" sz="1400" dirty="0" err="1" smtClean="0">
                <a:latin typeface="Times New Roman" pitchFamily="18" charset="0"/>
                <a:cs typeface="Times New Roman" pitchFamily="18" charset="0"/>
              </a:rPr>
              <a:t>JDBCExample</a:t>
            </a:r>
            <a:endParaRPr lang="en-IN" sz="1400" dirty="0" smtClean="0">
              <a:latin typeface="Times New Roman" pitchFamily="18" charset="0"/>
              <a:cs typeface="Times New Roman" pitchFamily="18" charset="0"/>
            </a:endParaRPr>
          </a:p>
          <a:p>
            <a:pPr marL="0" indent="0">
              <a:buNone/>
            </a:pPr>
            <a:r>
              <a:rPr lang="en-IN" sz="1400" dirty="0" smtClean="0">
                <a:latin typeface="Times New Roman" pitchFamily="18" charset="0"/>
                <a:cs typeface="Times New Roman" pitchFamily="18" charset="0"/>
              </a:rPr>
              <a:t> </a:t>
            </a:r>
            <a:r>
              <a:rPr lang="en-IN"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public static void main(String[] </a:t>
            </a:r>
            <a:r>
              <a:rPr lang="en-IN" sz="1400" dirty="0" err="1">
                <a:latin typeface="Times New Roman" pitchFamily="18" charset="0"/>
                <a:cs typeface="Times New Roman" pitchFamily="18" charset="0"/>
              </a:rPr>
              <a:t>args</a:t>
            </a:r>
            <a:r>
              <a:rPr lang="en-IN" sz="1400" dirty="0">
                <a:latin typeface="Times New Roman" pitchFamily="18" charset="0"/>
                <a:cs typeface="Times New Roman" pitchFamily="18" charset="0"/>
              </a:rPr>
              <a:t>) throws Exception</a:t>
            </a:r>
          </a:p>
          <a:p>
            <a:pPr marL="0" indent="0">
              <a:buNone/>
            </a:pPr>
            <a:r>
              <a:rPr lang="en-IN"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String </a:t>
            </a:r>
            <a:r>
              <a:rPr lang="en-IN" sz="1400" dirty="0" err="1" smtClean="0">
                <a:latin typeface="Times New Roman" pitchFamily="18" charset="0"/>
                <a:cs typeface="Times New Roman" pitchFamily="18" charset="0"/>
              </a:rPr>
              <a:t>url</a:t>
            </a:r>
            <a:r>
              <a:rPr lang="en-IN" sz="1400" dirty="0" smtClean="0">
                <a:latin typeface="Times New Roman" pitchFamily="18" charset="0"/>
                <a:cs typeface="Times New Roman" pitchFamily="18" charset="0"/>
              </a:rPr>
              <a:t> = </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jdbc:mysql</a:t>
            </a:r>
            <a:r>
              <a:rPr lang="en-IN" sz="1400" dirty="0">
                <a:latin typeface="Times New Roman" pitchFamily="18" charset="0"/>
                <a:cs typeface="Times New Roman" pitchFamily="18" charset="0"/>
              </a:rPr>
              <a:t>://localhost:3306/</a:t>
            </a:r>
            <a:r>
              <a:rPr lang="en-IN" sz="1400" dirty="0" err="1">
                <a:latin typeface="Times New Roman" pitchFamily="18" charset="0"/>
                <a:cs typeface="Times New Roman" pitchFamily="18" charset="0"/>
              </a:rPr>
              <a:t>table_name</a:t>
            </a:r>
            <a:r>
              <a:rPr lang="en-IN" sz="1400" dirty="0">
                <a:latin typeface="Times New Roman" pitchFamily="18" charset="0"/>
                <a:cs typeface="Times New Roman" pitchFamily="18" charset="0"/>
              </a:rPr>
              <a:t>"; // table details  String username = "root"; // MySQL credentials</a:t>
            </a:r>
          </a:p>
          <a:p>
            <a:pPr marL="0" indent="0">
              <a:buNone/>
            </a:pPr>
            <a:r>
              <a:rPr lang="en-IN" sz="1400" dirty="0">
                <a:latin typeface="Times New Roman" pitchFamily="18" charset="0"/>
                <a:cs typeface="Times New Roman" pitchFamily="18" charset="0"/>
              </a:rPr>
              <a:t>String password = "";</a:t>
            </a:r>
          </a:p>
          <a:p>
            <a:pPr marL="0" indent="0">
              <a:buNone/>
            </a:pPr>
            <a:r>
              <a:rPr lang="en-IN" sz="1400" dirty="0">
                <a:latin typeface="Times New Roman" pitchFamily="18" charset="0"/>
                <a:cs typeface="Times New Roman" pitchFamily="18" charset="0"/>
              </a:rPr>
              <a:t>String </a:t>
            </a:r>
            <a:r>
              <a:rPr lang="en-IN" sz="1400" dirty="0" smtClean="0">
                <a:latin typeface="Times New Roman" pitchFamily="18" charset="0"/>
                <a:cs typeface="Times New Roman" pitchFamily="18" charset="0"/>
              </a:rPr>
              <a:t>query = </a:t>
            </a:r>
            <a:r>
              <a:rPr lang="en-IN" sz="1400" dirty="0">
                <a:latin typeface="Times New Roman" pitchFamily="18" charset="0"/>
                <a:cs typeface="Times New Roman" pitchFamily="18" charset="0"/>
              </a:rPr>
              <a:t>"select *from students"; // query to be run  </a:t>
            </a:r>
            <a:endParaRPr lang="en-IN" sz="1400" dirty="0" smtClean="0">
              <a:latin typeface="Times New Roman" pitchFamily="18" charset="0"/>
              <a:cs typeface="Times New Roman" pitchFamily="18" charset="0"/>
            </a:endParaRPr>
          </a:p>
          <a:p>
            <a:pPr marL="0" indent="0">
              <a:buNone/>
            </a:pPr>
            <a:r>
              <a:rPr lang="en-IN" sz="1400" dirty="0" err="1" smtClean="0">
                <a:latin typeface="Times New Roman" pitchFamily="18" charset="0"/>
                <a:cs typeface="Times New Roman" pitchFamily="18" charset="0"/>
              </a:rPr>
              <a:t>Class.forName</a:t>
            </a:r>
            <a:r>
              <a:rPr lang="en-IN" sz="1400" dirty="0" smtClean="0">
                <a:latin typeface="Times New Roman" pitchFamily="18" charset="0"/>
                <a:cs typeface="Times New Roman" pitchFamily="18" charset="0"/>
              </a:rPr>
              <a:t>(</a:t>
            </a:r>
          </a:p>
          <a:p>
            <a:pPr marL="0" indent="0">
              <a:buNone/>
            </a:pPr>
            <a:r>
              <a:rPr lang="en-IN" sz="1400" dirty="0" smtClean="0">
                <a:latin typeface="Times New Roman" pitchFamily="18" charset="0"/>
                <a:cs typeface="Times New Roman" pitchFamily="18" charset="0"/>
              </a:rPr>
              <a:t>"</a:t>
            </a:r>
            <a:r>
              <a:rPr lang="en-IN" sz="1400" dirty="0" err="1" smtClean="0">
                <a:latin typeface="Times New Roman" pitchFamily="18" charset="0"/>
                <a:cs typeface="Times New Roman" pitchFamily="18" charset="0"/>
              </a:rPr>
              <a:t>com.mysql.cj.jdbc.Driver</a:t>
            </a:r>
            <a:r>
              <a:rPr lang="en-IN" sz="1400" dirty="0" smtClean="0">
                <a:latin typeface="Times New Roman" pitchFamily="18" charset="0"/>
                <a:cs typeface="Times New Roman" pitchFamily="18" charset="0"/>
              </a:rPr>
              <a:t>"); // Driver name  </a:t>
            </a:r>
          </a:p>
          <a:p>
            <a:pPr marL="0" indent="0">
              <a:buNone/>
            </a:pPr>
            <a:r>
              <a:rPr lang="en-IN" sz="1400" dirty="0" smtClean="0">
                <a:latin typeface="Times New Roman" pitchFamily="18" charset="0"/>
                <a:cs typeface="Times New Roman" pitchFamily="18" charset="0"/>
              </a:rPr>
              <a:t>Connection con = </a:t>
            </a:r>
            <a:r>
              <a:rPr lang="en-IN" sz="1400" dirty="0" err="1" smtClean="0">
                <a:latin typeface="Times New Roman" pitchFamily="18" charset="0"/>
                <a:cs typeface="Times New Roman" pitchFamily="18" charset="0"/>
              </a:rPr>
              <a:t>DriverManager.getConnection</a:t>
            </a:r>
            <a:r>
              <a:rPr lang="en-IN" sz="1400" dirty="0" smtClean="0">
                <a:latin typeface="Times New Roman" pitchFamily="18" charset="0"/>
                <a:cs typeface="Times New Roman" pitchFamily="18" charset="0"/>
              </a:rPr>
              <a:t>( </a:t>
            </a:r>
            <a:r>
              <a:rPr lang="en-IN" sz="1400" dirty="0" err="1" smtClean="0">
                <a:latin typeface="Times New Roman" pitchFamily="18" charset="0"/>
                <a:cs typeface="Times New Roman" pitchFamily="18" charset="0"/>
              </a:rPr>
              <a:t>url</a:t>
            </a:r>
            <a:r>
              <a:rPr lang="en-IN" sz="1400" dirty="0">
                <a:latin typeface="Times New Roman" pitchFamily="18" charset="0"/>
                <a:cs typeface="Times New Roman" pitchFamily="18" charset="0"/>
              </a:rPr>
              <a:t>, username, password);  </a:t>
            </a:r>
            <a:endParaRPr lang="en-IN" sz="1400" dirty="0" smtClean="0">
              <a:latin typeface="Times New Roman" pitchFamily="18" charset="0"/>
              <a:cs typeface="Times New Roman" pitchFamily="18" charset="0"/>
            </a:endParaRPr>
          </a:p>
          <a:p>
            <a:pPr marL="0" indent="0">
              <a:buNone/>
            </a:pPr>
            <a:r>
              <a:rPr lang="en-IN" sz="1400" dirty="0" err="1" smtClean="0">
                <a:latin typeface="Times New Roman" pitchFamily="18" charset="0"/>
                <a:cs typeface="Times New Roman" pitchFamily="18" charset="0"/>
              </a:rPr>
              <a:t>System.out.println</a:t>
            </a:r>
            <a:r>
              <a:rPr lang="en-IN"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"Connection Established successfully");  Statement </a:t>
            </a:r>
            <a:r>
              <a:rPr lang="en-IN" sz="1400" dirty="0" err="1">
                <a:latin typeface="Times New Roman" pitchFamily="18" charset="0"/>
                <a:cs typeface="Times New Roman" pitchFamily="18" charset="0"/>
              </a:rPr>
              <a:t>st</a:t>
            </a:r>
            <a:r>
              <a:rPr lang="en-IN" sz="1400" dirty="0">
                <a:latin typeface="Times New Roman" pitchFamily="18" charset="0"/>
                <a:cs typeface="Times New Roman" pitchFamily="18" charset="0"/>
              </a:rPr>
              <a:t> = </a:t>
            </a:r>
            <a:r>
              <a:rPr lang="en-IN" sz="1400" dirty="0" err="1">
                <a:latin typeface="Times New Roman" pitchFamily="18" charset="0"/>
                <a:cs typeface="Times New Roman" pitchFamily="18" charset="0"/>
              </a:rPr>
              <a:t>con.createStatement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ResultSet</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rs</a:t>
            </a:r>
            <a:endParaRPr lang="en-IN" sz="1400" dirty="0">
              <a:latin typeface="Times New Roman" pitchFamily="18" charset="0"/>
              <a:cs typeface="Times New Roman" pitchFamily="18" charset="0"/>
            </a:endParaRPr>
          </a:p>
          <a:p>
            <a:pPr marL="0" indent="0">
              <a:buNone/>
            </a:pP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st.executeQuery</a:t>
            </a:r>
            <a:r>
              <a:rPr lang="en-IN" sz="1400" dirty="0">
                <a:latin typeface="Times New Roman" pitchFamily="18" charset="0"/>
                <a:cs typeface="Times New Roman" pitchFamily="18" charset="0"/>
              </a:rPr>
              <a:t>(query); // Execute query  </a:t>
            </a:r>
            <a:r>
              <a:rPr lang="en-IN" sz="1400" dirty="0" err="1">
                <a:latin typeface="Times New Roman" pitchFamily="18" charset="0"/>
                <a:cs typeface="Times New Roman" pitchFamily="18" charset="0"/>
              </a:rPr>
              <a:t>rs.next</a:t>
            </a:r>
            <a:r>
              <a:rPr lang="en-IN"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String </a:t>
            </a:r>
            <a:r>
              <a:rPr lang="en-IN" sz="1400" dirty="0" smtClean="0">
                <a:latin typeface="Times New Roman" pitchFamily="18" charset="0"/>
                <a:cs typeface="Times New Roman" pitchFamily="18" charset="0"/>
              </a:rPr>
              <a:t>name = </a:t>
            </a:r>
            <a:r>
              <a:rPr lang="en-IN" sz="1400" dirty="0" err="1">
                <a:latin typeface="Times New Roman" pitchFamily="18" charset="0"/>
                <a:cs typeface="Times New Roman" pitchFamily="18" charset="0"/>
              </a:rPr>
              <a:t>rs.getString</a:t>
            </a:r>
            <a:r>
              <a:rPr lang="en-IN" sz="1400" dirty="0">
                <a:latin typeface="Times New Roman" pitchFamily="18" charset="0"/>
                <a:cs typeface="Times New Roman" pitchFamily="18" charset="0"/>
              </a:rPr>
              <a:t>("name"); // Retrieve name from </a:t>
            </a:r>
            <a:r>
              <a:rPr lang="en-IN" sz="1400" dirty="0" err="1">
                <a:latin typeface="Times New Roman" pitchFamily="18" charset="0"/>
                <a:cs typeface="Times New Roman" pitchFamily="18" charset="0"/>
              </a:rPr>
              <a:t>db</a:t>
            </a:r>
            <a:endParaRPr lang="en-IN" sz="1400" dirty="0">
              <a:latin typeface="Times New Roman" pitchFamily="18" charset="0"/>
              <a:cs typeface="Times New Roman" pitchFamily="18" charset="0"/>
            </a:endParaRPr>
          </a:p>
          <a:p>
            <a:pPr marL="0" indent="0">
              <a:buNone/>
            </a:pPr>
            <a:r>
              <a:rPr lang="en-IN" sz="1400" dirty="0" err="1" smtClean="0">
                <a:latin typeface="Times New Roman" pitchFamily="18" charset="0"/>
                <a:cs typeface="Times New Roman" pitchFamily="18" charset="0"/>
              </a:rPr>
              <a:t>System.out.println</a:t>
            </a:r>
            <a:r>
              <a:rPr lang="en-IN" sz="1400" dirty="0" smtClean="0">
                <a:latin typeface="Times New Roman" pitchFamily="18" charset="0"/>
                <a:cs typeface="Times New Roman" pitchFamily="18" charset="0"/>
              </a:rPr>
              <a:t>(name</a:t>
            </a:r>
            <a:r>
              <a:rPr lang="en-IN" sz="1400" dirty="0">
                <a:latin typeface="Times New Roman" pitchFamily="18" charset="0"/>
                <a:cs typeface="Times New Roman" pitchFamily="18" charset="0"/>
              </a:rPr>
              <a:t>); // Print result on console  </a:t>
            </a:r>
            <a:endParaRPr lang="en-IN" sz="1400" dirty="0" smtClean="0">
              <a:latin typeface="Times New Roman" pitchFamily="18" charset="0"/>
              <a:cs typeface="Times New Roman" pitchFamily="18" charset="0"/>
            </a:endParaRPr>
          </a:p>
          <a:p>
            <a:pPr marL="0" indent="0">
              <a:buNone/>
            </a:pPr>
            <a:r>
              <a:rPr lang="en-IN" sz="1400" dirty="0" err="1" smtClean="0">
                <a:latin typeface="Times New Roman" pitchFamily="18" charset="0"/>
                <a:cs typeface="Times New Roman" pitchFamily="18" charset="0"/>
              </a:rPr>
              <a:t>st.close</a:t>
            </a:r>
            <a:r>
              <a:rPr lang="en-IN" sz="1400" dirty="0">
                <a:latin typeface="Times New Roman" pitchFamily="18" charset="0"/>
                <a:cs typeface="Times New Roman" pitchFamily="18" charset="0"/>
              </a:rPr>
              <a:t>(); // close statement</a:t>
            </a:r>
          </a:p>
          <a:p>
            <a:pPr marL="0" indent="0">
              <a:buNone/>
            </a:pPr>
            <a:r>
              <a:rPr lang="en-IN" sz="1400" dirty="0" err="1">
                <a:latin typeface="Times New Roman" pitchFamily="18" charset="0"/>
                <a:cs typeface="Times New Roman" pitchFamily="18" charset="0"/>
              </a:rPr>
              <a:t>con.close</a:t>
            </a:r>
            <a:r>
              <a:rPr lang="en-IN" sz="1400" dirty="0">
                <a:latin typeface="Times New Roman" pitchFamily="18" charset="0"/>
                <a:cs typeface="Times New Roman" pitchFamily="18" charset="0"/>
              </a:rPr>
              <a:t>(); // close connection  </a:t>
            </a:r>
            <a:endParaRPr lang="en-IN" sz="1400" dirty="0" smtClean="0">
              <a:latin typeface="Times New Roman" pitchFamily="18" charset="0"/>
              <a:cs typeface="Times New Roman" pitchFamily="18" charset="0"/>
            </a:endParaRPr>
          </a:p>
          <a:p>
            <a:pPr marL="0" indent="0">
              <a:buNone/>
            </a:pPr>
            <a:r>
              <a:rPr lang="en-IN" sz="1400" dirty="0" err="1" smtClean="0">
                <a:latin typeface="Times New Roman" pitchFamily="18" charset="0"/>
                <a:cs typeface="Times New Roman" pitchFamily="18" charset="0"/>
              </a:rPr>
              <a:t>System.out.println</a:t>
            </a:r>
            <a:r>
              <a:rPr lang="en-IN" sz="1400" dirty="0">
                <a:latin typeface="Times New Roman" pitchFamily="18" charset="0"/>
                <a:cs typeface="Times New Roman" pitchFamily="18" charset="0"/>
              </a:rPr>
              <a:t>("Connection Closed....");</a:t>
            </a:r>
          </a:p>
          <a:p>
            <a:pPr marL="0" indent="0">
              <a:buNone/>
            </a:pPr>
            <a:r>
              <a:rPr lang="en-IN" sz="1400" dirty="0">
                <a:latin typeface="Times New Roman" pitchFamily="18" charset="0"/>
                <a:cs typeface="Times New Roman" pitchFamily="18" charset="0"/>
              </a:rPr>
              <a:t>}</a:t>
            </a:r>
          </a:p>
          <a:p>
            <a:pPr marL="0" indent="0">
              <a:buNone/>
            </a:pPr>
            <a:r>
              <a:rPr lang="en-IN" sz="1400" dirty="0">
                <a:latin typeface="Times New Roman" pitchFamily="18" charset="0"/>
                <a:cs typeface="Times New Roman" pitchFamily="18" charset="0"/>
              </a:rPr>
              <a:t>}</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77600" cy="563562"/>
          </a:xfrm>
        </p:spPr>
        <p:txBody>
          <a:bodyPr>
            <a:normAutofit fontScale="90000"/>
          </a:bodyPr>
          <a:lstStyle/>
          <a:p>
            <a:r>
              <a:rPr lang="en-IN" dirty="0" smtClean="0"/>
              <a:t/>
            </a:r>
            <a:br>
              <a:rPr lang="en-IN" dirty="0" smtClean="0"/>
            </a:br>
            <a:r>
              <a:rPr lang="en-IN" dirty="0" smtClean="0"/>
              <a:t>Advantages </a:t>
            </a:r>
            <a:r>
              <a:rPr lang="en-IN" dirty="0"/>
              <a:t>of database connection</a:t>
            </a:r>
            <a:br>
              <a:rPr lang="en-IN" dirty="0"/>
            </a:br>
            <a:endParaRPr lang="en-IN" dirty="0"/>
          </a:p>
        </p:txBody>
      </p:sp>
      <p:sp>
        <p:nvSpPr>
          <p:cNvPr id="4" name="Content Placeholder 3"/>
          <p:cNvSpPr>
            <a:spLocks noGrp="1"/>
          </p:cNvSpPr>
          <p:nvPr>
            <p:ph idx="1"/>
          </p:nvPr>
        </p:nvSpPr>
        <p:spPr>
          <a:xfrm>
            <a:off x="457200" y="990600"/>
            <a:ext cx="10287000" cy="5135563"/>
          </a:xfrm>
        </p:spPr>
        <p:txBody>
          <a:bodyPr>
            <a:normAutofit/>
          </a:bodyPr>
          <a:lstStyle/>
          <a:p>
            <a:pPr marL="12700" marR="6350" indent="0" algn="just">
              <a:lnSpc>
                <a:spcPct val="150000"/>
              </a:lnSpc>
              <a:spcBef>
                <a:spcPts val="790"/>
              </a:spcBef>
              <a:buClr>
                <a:srgbClr val="538235"/>
              </a:buClr>
              <a:buNone/>
              <a:tabLst>
                <a:tab pos="288925" algn="l"/>
                <a:tab pos="358775" algn="l"/>
                <a:tab pos="444500" algn="l"/>
              </a:tabLst>
            </a:pPr>
            <a:r>
              <a:rPr lang="en-IN" sz="2000" dirty="0" smtClean="0">
                <a:latin typeface="Times New Roman" pitchFamily="18" charset="0"/>
                <a:cs typeface="Times New Roman" pitchFamily="18" charset="0"/>
              </a:rPr>
              <a:t>	</a:t>
            </a:r>
            <a:r>
              <a:rPr lang="en-IN" sz="2000" b="1" spc="-5" dirty="0" smtClean="0">
                <a:latin typeface="Times New Roman" pitchFamily="18" charset="0"/>
                <a:cs typeface="Times New Roman" pitchFamily="18" charset="0"/>
              </a:rPr>
              <a:t>Data Management</a:t>
            </a:r>
            <a:r>
              <a:rPr lang="en-IN" sz="2000" spc="-5" dirty="0" smtClean="0">
                <a:latin typeface="Times New Roman" pitchFamily="18" charset="0"/>
                <a:cs typeface="Times New Roman" pitchFamily="18" charset="0"/>
              </a:rPr>
              <a:t>: </a:t>
            </a:r>
            <a:r>
              <a:rPr lang="en-IN" sz="2000" spc="-10" dirty="0" smtClean="0">
                <a:latin typeface="Times New Roman" pitchFamily="18" charset="0"/>
                <a:cs typeface="Times New Roman" pitchFamily="18" charset="0"/>
              </a:rPr>
              <a:t>Java </a:t>
            </a:r>
            <a:r>
              <a:rPr lang="en-IN" sz="2000" spc="-5" dirty="0" smtClean="0">
                <a:latin typeface="Times New Roman" pitchFamily="18" charset="0"/>
                <a:cs typeface="Times New Roman" pitchFamily="18" charset="0"/>
              </a:rPr>
              <a:t>provides </a:t>
            </a:r>
            <a:r>
              <a:rPr lang="en-IN" sz="2000" dirty="0" smtClean="0">
                <a:latin typeface="Times New Roman" pitchFamily="18" charset="0"/>
                <a:cs typeface="Times New Roman" pitchFamily="18" charset="0"/>
              </a:rPr>
              <a:t>a robust </a:t>
            </a:r>
            <a:r>
              <a:rPr lang="en-IN" sz="2000" spc="-5" dirty="0" smtClean="0">
                <a:latin typeface="Times New Roman" pitchFamily="18" charset="0"/>
                <a:cs typeface="Times New Roman" pitchFamily="18" charset="0"/>
              </a:rPr>
              <a:t>and structured </a:t>
            </a:r>
            <a:r>
              <a:rPr lang="en-IN" sz="2000" spc="-15" dirty="0" smtClean="0">
                <a:latin typeface="Times New Roman" pitchFamily="18" charset="0"/>
                <a:cs typeface="Times New Roman" pitchFamily="18" charset="0"/>
              </a:rPr>
              <a:t>way </a:t>
            </a:r>
            <a:r>
              <a:rPr lang="en-IN" sz="2000" dirty="0" smtClean="0">
                <a:latin typeface="Times New Roman" pitchFamily="18" charset="0"/>
                <a:cs typeface="Times New Roman" pitchFamily="18" charset="0"/>
              </a:rPr>
              <a:t>to </a:t>
            </a:r>
            <a:r>
              <a:rPr lang="en-IN" sz="2000" spc="-5" dirty="0" smtClean="0">
                <a:latin typeface="Times New Roman" pitchFamily="18" charset="0"/>
                <a:cs typeface="Times New Roman" pitchFamily="18" charset="0"/>
              </a:rPr>
              <a:t>interact with  databases, allowing you to </a:t>
            </a:r>
            <a:r>
              <a:rPr lang="en-IN" sz="2000" dirty="0" smtClean="0">
                <a:latin typeface="Times New Roman" pitchFamily="18" charset="0"/>
                <a:cs typeface="Times New Roman" pitchFamily="18" charset="0"/>
              </a:rPr>
              <a:t>efficiently store, </a:t>
            </a:r>
            <a:r>
              <a:rPr lang="en-IN" sz="2000" spc="-5" dirty="0" smtClean="0">
                <a:latin typeface="Times New Roman" pitchFamily="18" charset="0"/>
                <a:cs typeface="Times New Roman" pitchFamily="18" charset="0"/>
              </a:rPr>
              <a:t>retrieve, update, and delete </a:t>
            </a:r>
            <a:r>
              <a:rPr lang="en-IN" sz="2000" spc="-10" dirty="0" smtClean="0">
                <a:latin typeface="Times New Roman" pitchFamily="18" charset="0"/>
                <a:cs typeface="Times New Roman" pitchFamily="18" charset="0"/>
              </a:rPr>
              <a:t>data. </a:t>
            </a:r>
            <a:r>
              <a:rPr lang="en-IN" sz="2000" spc="-5" dirty="0" smtClean="0">
                <a:latin typeface="Times New Roman" pitchFamily="18" charset="0"/>
                <a:cs typeface="Times New Roman" pitchFamily="18" charset="0"/>
              </a:rPr>
              <a:t>SQL </a:t>
            </a:r>
            <a:r>
              <a:rPr lang="en-IN" sz="2000" dirty="0" smtClean="0">
                <a:latin typeface="Times New Roman" pitchFamily="18" charset="0"/>
                <a:cs typeface="Times New Roman" pitchFamily="18" charset="0"/>
              </a:rPr>
              <a:t>queries </a:t>
            </a:r>
            <a:r>
              <a:rPr lang="en-IN" sz="2000" spc="-5" dirty="0" smtClean="0">
                <a:latin typeface="Times New Roman" pitchFamily="18" charset="0"/>
                <a:cs typeface="Times New Roman" pitchFamily="18" charset="0"/>
              </a:rPr>
              <a:t>or </a:t>
            </a:r>
            <a:r>
              <a:rPr lang="en-IN" sz="2000" dirty="0" smtClean="0">
                <a:latin typeface="Times New Roman" pitchFamily="18" charset="0"/>
                <a:cs typeface="Times New Roman" pitchFamily="18" charset="0"/>
              </a:rPr>
              <a:t>higher-level </a:t>
            </a:r>
            <a:r>
              <a:rPr lang="en-IN" sz="2000" spc="-10" dirty="0" smtClean="0">
                <a:latin typeface="Times New Roman" pitchFamily="18" charset="0"/>
                <a:cs typeface="Times New Roman" pitchFamily="18" charset="0"/>
              </a:rPr>
              <a:t>abstractions </a:t>
            </a:r>
            <a:r>
              <a:rPr lang="en-IN" sz="2000" spc="-5" dirty="0" smtClean="0">
                <a:latin typeface="Times New Roman" pitchFamily="18" charset="0"/>
                <a:cs typeface="Times New Roman" pitchFamily="18" charset="0"/>
              </a:rPr>
              <a:t>like </a:t>
            </a:r>
            <a:r>
              <a:rPr lang="en-IN" sz="2000" dirty="0" smtClean="0">
                <a:latin typeface="Times New Roman" pitchFamily="18" charset="0"/>
                <a:cs typeface="Times New Roman" pitchFamily="18" charset="0"/>
              </a:rPr>
              <a:t>ORM </a:t>
            </a:r>
            <a:r>
              <a:rPr lang="en-IN" sz="2000" spc="-5" dirty="0" smtClean="0">
                <a:latin typeface="Times New Roman" pitchFamily="18" charset="0"/>
                <a:cs typeface="Times New Roman" pitchFamily="18" charset="0"/>
              </a:rPr>
              <a:t>frameworks </a:t>
            </a:r>
            <a:r>
              <a:rPr lang="en-IN" sz="2000" spc="-10" dirty="0" smtClean="0">
                <a:latin typeface="Times New Roman" pitchFamily="18" charset="0"/>
                <a:cs typeface="Times New Roman" pitchFamily="18" charset="0"/>
              </a:rPr>
              <a:t>to  </a:t>
            </a:r>
            <a:r>
              <a:rPr lang="en-IN" sz="2000" spc="-5" dirty="0" smtClean="0">
                <a:latin typeface="Times New Roman" pitchFamily="18" charset="0"/>
                <a:cs typeface="Times New Roman" pitchFamily="18" charset="0"/>
              </a:rPr>
              <a:t>handle database operations.</a:t>
            </a:r>
            <a:endParaRPr lang="en-IN" sz="2000" dirty="0" smtClean="0">
              <a:latin typeface="Times New Roman" pitchFamily="18" charset="0"/>
              <a:cs typeface="Times New Roman" pitchFamily="18" charset="0"/>
            </a:endParaRPr>
          </a:p>
          <a:p>
            <a:pPr marL="12700" marR="5715" indent="0" algn="just">
              <a:lnSpc>
                <a:spcPct val="150000"/>
              </a:lnSpc>
              <a:spcBef>
                <a:spcPts val="810"/>
              </a:spcBef>
              <a:buClr>
                <a:srgbClr val="538235"/>
              </a:buClr>
              <a:buNone/>
              <a:tabLst>
                <a:tab pos="288925" algn="l"/>
                <a:tab pos="358775" algn="l"/>
                <a:tab pos="444500" algn="l"/>
              </a:tabLst>
            </a:pPr>
            <a:r>
              <a:rPr lang="en-IN" sz="2000" dirty="0" smtClean="0">
                <a:latin typeface="Times New Roman" pitchFamily="18" charset="0"/>
                <a:cs typeface="Times New Roman" pitchFamily="18" charset="0"/>
              </a:rPr>
              <a:t>	</a:t>
            </a:r>
            <a:r>
              <a:rPr lang="en-IN" sz="2000" b="1" spc="-5" dirty="0" smtClean="0">
                <a:latin typeface="Times New Roman" pitchFamily="18" charset="0"/>
                <a:cs typeface="Times New Roman" pitchFamily="18" charset="0"/>
              </a:rPr>
              <a:t>Data Persistence: </a:t>
            </a:r>
            <a:r>
              <a:rPr lang="en-IN" sz="2000" dirty="0" smtClean="0">
                <a:latin typeface="Times New Roman" pitchFamily="18" charset="0"/>
                <a:cs typeface="Times New Roman" pitchFamily="18" charset="0"/>
              </a:rPr>
              <a:t>By </a:t>
            </a:r>
            <a:r>
              <a:rPr lang="en-IN" sz="2000" spc="-5" dirty="0" smtClean="0">
                <a:latin typeface="Times New Roman" pitchFamily="18" charset="0"/>
                <a:cs typeface="Times New Roman" pitchFamily="18" charset="0"/>
              </a:rPr>
              <a:t>connecting </a:t>
            </a:r>
            <a:r>
              <a:rPr lang="en-IN" sz="2000" dirty="0" smtClean="0">
                <a:latin typeface="Times New Roman" pitchFamily="18" charset="0"/>
                <a:cs typeface="Times New Roman" pitchFamily="18" charset="0"/>
              </a:rPr>
              <a:t>a </a:t>
            </a:r>
            <a:r>
              <a:rPr lang="en-IN" sz="2000" spc="-5" dirty="0" smtClean="0">
                <a:latin typeface="Times New Roman" pitchFamily="18" charset="0"/>
                <a:cs typeface="Times New Roman" pitchFamily="18" charset="0"/>
              </a:rPr>
              <a:t>database </a:t>
            </a:r>
            <a:r>
              <a:rPr lang="en-IN" sz="2000" spc="-10" dirty="0" smtClean="0">
                <a:latin typeface="Times New Roman" pitchFamily="18" charset="0"/>
                <a:cs typeface="Times New Roman" pitchFamily="18" charset="0"/>
              </a:rPr>
              <a:t>with </a:t>
            </a:r>
            <a:r>
              <a:rPr lang="en-IN" sz="2000" spc="-15" dirty="0" smtClean="0">
                <a:latin typeface="Times New Roman" pitchFamily="18" charset="0"/>
                <a:cs typeface="Times New Roman" pitchFamily="18" charset="0"/>
              </a:rPr>
              <a:t>Java, </a:t>
            </a:r>
            <a:r>
              <a:rPr lang="en-IN" sz="2000" spc="-5" dirty="0" smtClean="0">
                <a:latin typeface="Times New Roman" pitchFamily="18" charset="0"/>
                <a:cs typeface="Times New Roman" pitchFamily="18" charset="0"/>
              </a:rPr>
              <a:t>you can </a:t>
            </a:r>
            <a:r>
              <a:rPr lang="en-IN" sz="2000" dirty="0" smtClean="0">
                <a:latin typeface="Times New Roman" pitchFamily="18" charset="0"/>
                <a:cs typeface="Times New Roman" pitchFamily="18" charset="0"/>
              </a:rPr>
              <a:t>persist data  </a:t>
            </a:r>
            <a:r>
              <a:rPr lang="en-IN" sz="2000" spc="-5" dirty="0" smtClean="0">
                <a:latin typeface="Times New Roman" pitchFamily="18" charset="0"/>
                <a:cs typeface="Times New Roman" pitchFamily="18" charset="0"/>
              </a:rPr>
              <a:t>beyond the lifespan </a:t>
            </a:r>
            <a:r>
              <a:rPr lang="en-IN" sz="2000" dirty="0" smtClean="0">
                <a:latin typeface="Times New Roman" pitchFamily="18" charset="0"/>
                <a:cs typeface="Times New Roman" pitchFamily="18" charset="0"/>
              </a:rPr>
              <a:t>of </a:t>
            </a:r>
            <a:r>
              <a:rPr lang="en-IN" sz="2000" spc="-5" dirty="0" smtClean="0">
                <a:latin typeface="Times New Roman" pitchFamily="18" charset="0"/>
                <a:cs typeface="Times New Roman" pitchFamily="18" charset="0"/>
              </a:rPr>
              <a:t>your application. </a:t>
            </a:r>
            <a:r>
              <a:rPr lang="en-IN" sz="2000" dirty="0" smtClean="0">
                <a:latin typeface="Times New Roman" pitchFamily="18" charset="0"/>
                <a:cs typeface="Times New Roman" pitchFamily="18" charset="0"/>
              </a:rPr>
              <a:t>This </a:t>
            </a:r>
            <a:r>
              <a:rPr lang="en-IN" sz="2000" spc="-5" dirty="0" smtClean="0">
                <a:latin typeface="Times New Roman" pitchFamily="18" charset="0"/>
                <a:cs typeface="Times New Roman" pitchFamily="18" charset="0"/>
              </a:rPr>
              <a:t>means </a:t>
            </a:r>
            <a:r>
              <a:rPr lang="en-IN" sz="2000" dirty="0" smtClean="0">
                <a:latin typeface="Times New Roman" pitchFamily="18" charset="0"/>
                <a:cs typeface="Times New Roman" pitchFamily="18" charset="0"/>
              </a:rPr>
              <a:t>that </a:t>
            </a:r>
            <a:r>
              <a:rPr lang="en-IN" sz="2000" spc="-5" dirty="0" smtClean="0">
                <a:latin typeface="Times New Roman" pitchFamily="18" charset="0"/>
                <a:cs typeface="Times New Roman" pitchFamily="18" charset="0"/>
              </a:rPr>
              <a:t>data </a:t>
            </a:r>
            <a:r>
              <a:rPr lang="en-IN" sz="2000" dirty="0" smtClean="0">
                <a:latin typeface="Times New Roman" pitchFamily="18" charset="0"/>
                <a:cs typeface="Times New Roman" pitchFamily="18" charset="0"/>
              </a:rPr>
              <a:t>remains </a:t>
            </a:r>
            <a:r>
              <a:rPr lang="en-IN" sz="2000" spc="-5" dirty="0" smtClean="0">
                <a:latin typeface="Times New Roman" pitchFamily="18" charset="0"/>
                <a:cs typeface="Times New Roman" pitchFamily="18" charset="0"/>
              </a:rPr>
              <a:t>stored  even after the application </a:t>
            </a:r>
            <a:r>
              <a:rPr lang="en-IN" sz="2000" dirty="0" smtClean="0">
                <a:latin typeface="Times New Roman" pitchFamily="18" charset="0"/>
                <a:cs typeface="Times New Roman" pitchFamily="18" charset="0"/>
              </a:rPr>
              <a:t>is </a:t>
            </a:r>
            <a:r>
              <a:rPr lang="en-IN" sz="2000" spc="-5" dirty="0" smtClean="0">
                <a:latin typeface="Times New Roman" pitchFamily="18" charset="0"/>
                <a:cs typeface="Times New Roman" pitchFamily="18" charset="0"/>
              </a:rPr>
              <a:t>closed or the </a:t>
            </a:r>
            <a:r>
              <a:rPr lang="en-IN" sz="2000" dirty="0" smtClean="0">
                <a:latin typeface="Times New Roman" pitchFamily="18" charset="0"/>
                <a:cs typeface="Times New Roman" pitchFamily="18" charset="0"/>
              </a:rPr>
              <a:t>server is shut </a:t>
            </a:r>
            <a:r>
              <a:rPr lang="en-IN" sz="2000" spc="-5" dirty="0" smtClean="0">
                <a:latin typeface="Times New Roman" pitchFamily="18" charset="0"/>
                <a:cs typeface="Times New Roman" pitchFamily="18" charset="0"/>
              </a:rPr>
              <a:t>down. This </a:t>
            </a:r>
            <a:r>
              <a:rPr lang="en-IN" sz="2000" dirty="0" smtClean="0">
                <a:latin typeface="Times New Roman" pitchFamily="18" charset="0"/>
                <a:cs typeface="Times New Roman" pitchFamily="18" charset="0"/>
              </a:rPr>
              <a:t>ensures </a:t>
            </a:r>
            <a:r>
              <a:rPr lang="en-IN" sz="2000" spc="-5" dirty="0" smtClean="0">
                <a:latin typeface="Times New Roman" pitchFamily="18" charset="0"/>
                <a:cs typeface="Times New Roman" pitchFamily="18" charset="0"/>
              </a:rPr>
              <a:t>data  integrity and allows for </a:t>
            </a:r>
            <a:r>
              <a:rPr lang="en-IN" sz="2000" dirty="0" smtClean="0">
                <a:latin typeface="Times New Roman" pitchFamily="18" charset="0"/>
                <a:cs typeface="Times New Roman" pitchFamily="18" charset="0"/>
              </a:rPr>
              <a:t>seamless </a:t>
            </a:r>
            <a:r>
              <a:rPr lang="en-IN" sz="2000" spc="-5" dirty="0" smtClean="0">
                <a:latin typeface="Times New Roman" pitchFamily="18" charset="0"/>
                <a:cs typeface="Times New Roman" pitchFamily="18" charset="0"/>
              </a:rPr>
              <a:t>data </a:t>
            </a:r>
            <a:r>
              <a:rPr lang="en-IN" sz="2000" spc="-10" dirty="0" smtClean="0">
                <a:latin typeface="Times New Roman" pitchFamily="18" charset="0"/>
                <a:cs typeface="Times New Roman" pitchFamily="18" charset="0"/>
              </a:rPr>
              <a:t>retrieval </a:t>
            </a:r>
            <a:r>
              <a:rPr lang="en-IN" sz="2000" spc="-5" dirty="0" smtClean="0">
                <a:latin typeface="Times New Roman" pitchFamily="18" charset="0"/>
                <a:cs typeface="Times New Roman" pitchFamily="18" charset="0"/>
              </a:rPr>
              <a:t>in </a:t>
            </a:r>
            <a:r>
              <a:rPr lang="en-IN" sz="2000" dirty="0" smtClean="0">
                <a:latin typeface="Times New Roman" pitchFamily="18" charset="0"/>
                <a:cs typeface="Times New Roman" pitchFamily="18" charset="0"/>
              </a:rPr>
              <a:t>subsequent</a:t>
            </a:r>
            <a:r>
              <a:rPr lang="en-IN" sz="2000" spc="11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sessions.</a:t>
            </a:r>
          </a:p>
          <a:p>
            <a:pPr marL="12700" marR="5080" indent="0" algn="just">
              <a:lnSpc>
                <a:spcPct val="150000"/>
              </a:lnSpc>
              <a:spcBef>
                <a:spcPts val="805"/>
              </a:spcBef>
              <a:buClr>
                <a:srgbClr val="538235"/>
              </a:buClr>
              <a:buNone/>
              <a:tabLst>
                <a:tab pos="288925" algn="l"/>
                <a:tab pos="358775" algn="l"/>
                <a:tab pos="444500" algn="l"/>
              </a:tabLst>
            </a:pPr>
            <a:r>
              <a:rPr lang="en-IN" sz="2000" dirty="0" smtClean="0">
                <a:latin typeface="Times New Roman" pitchFamily="18" charset="0"/>
                <a:cs typeface="Times New Roman" pitchFamily="18" charset="0"/>
              </a:rPr>
              <a:t>	</a:t>
            </a:r>
            <a:r>
              <a:rPr lang="en-IN" sz="2000" b="1" spc="-5" dirty="0" smtClean="0">
                <a:latin typeface="Times New Roman" pitchFamily="18" charset="0"/>
                <a:cs typeface="Times New Roman" pitchFamily="18" charset="0"/>
              </a:rPr>
              <a:t>Scalability: </a:t>
            </a:r>
            <a:r>
              <a:rPr lang="en-IN" sz="2000" spc="-5" dirty="0" smtClean="0">
                <a:latin typeface="Times New Roman" pitchFamily="18" charset="0"/>
                <a:cs typeface="Times New Roman" pitchFamily="18" charset="0"/>
              </a:rPr>
              <a:t>Databases are </a:t>
            </a:r>
            <a:r>
              <a:rPr lang="en-IN" sz="2000" dirty="0" smtClean="0">
                <a:latin typeface="Times New Roman" pitchFamily="18" charset="0"/>
                <a:cs typeface="Times New Roman" pitchFamily="18" charset="0"/>
              </a:rPr>
              <a:t>designed </a:t>
            </a:r>
            <a:r>
              <a:rPr lang="en-IN" sz="2000" spc="-5" dirty="0" smtClean="0">
                <a:latin typeface="Times New Roman" pitchFamily="18" charset="0"/>
                <a:cs typeface="Times New Roman" pitchFamily="18" charset="0"/>
              </a:rPr>
              <a:t>to handle large </a:t>
            </a:r>
            <a:r>
              <a:rPr lang="en-IN" sz="2000" dirty="0" smtClean="0">
                <a:latin typeface="Times New Roman" pitchFamily="18" charset="0"/>
                <a:cs typeface="Times New Roman" pitchFamily="18" charset="0"/>
              </a:rPr>
              <a:t>volumes </a:t>
            </a:r>
            <a:r>
              <a:rPr lang="en-IN" sz="2000" spc="-5" dirty="0" smtClean="0">
                <a:latin typeface="Times New Roman" pitchFamily="18" charset="0"/>
                <a:cs typeface="Times New Roman" pitchFamily="18" charset="0"/>
              </a:rPr>
              <a:t>of data and concurrent access. </a:t>
            </a:r>
            <a:r>
              <a:rPr lang="en-IN" sz="2000" dirty="0" smtClean="0">
                <a:latin typeface="Times New Roman" pitchFamily="18" charset="0"/>
                <a:cs typeface="Times New Roman" pitchFamily="18" charset="0"/>
              </a:rPr>
              <a:t>By </a:t>
            </a:r>
            <a:r>
              <a:rPr lang="en-IN" sz="2000" spc="-5" dirty="0" smtClean="0">
                <a:latin typeface="Times New Roman" pitchFamily="18" charset="0"/>
                <a:cs typeface="Times New Roman" pitchFamily="18" charset="0"/>
              </a:rPr>
              <a:t>connecting </a:t>
            </a:r>
            <a:r>
              <a:rPr lang="en-IN" sz="2000" dirty="0" smtClean="0">
                <a:latin typeface="Times New Roman" pitchFamily="18" charset="0"/>
                <a:cs typeface="Times New Roman" pitchFamily="18" charset="0"/>
              </a:rPr>
              <a:t>a </a:t>
            </a:r>
            <a:r>
              <a:rPr lang="en-IN" sz="2000" spc="-5" dirty="0" smtClean="0">
                <a:latin typeface="Times New Roman" pitchFamily="18" charset="0"/>
                <a:cs typeface="Times New Roman" pitchFamily="18" charset="0"/>
              </a:rPr>
              <a:t>database </a:t>
            </a:r>
            <a:r>
              <a:rPr lang="en-IN" sz="2000" spc="-10" dirty="0" smtClean="0">
                <a:latin typeface="Times New Roman" pitchFamily="18" charset="0"/>
                <a:cs typeface="Times New Roman" pitchFamily="18" charset="0"/>
              </a:rPr>
              <a:t>with </a:t>
            </a:r>
            <a:r>
              <a:rPr lang="en-IN" sz="2000" spc="-15" dirty="0" smtClean="0">
                <a:latin typeface="Times New Roman" pitchFamily="18" charset="0"/>
                <a:cs typeface="Times New Roman" pitchFamily="18" charset="0"/>
              </a:rPr>
              <a:t>Java.</a:t>
            </a:r>
          </a:p>
          <a:p>
            <a:endParaRPr lang="en-US" sz="2000" dirty="0" smtClean="0"/>
          </a:p>
          <a:p>
            <a:pPr marL="12700" marR="5080" indent="0" algn="just">
              <a:lnSpc>
                <a:spcPct val="150000"/>
              </a:lnSpc>
              <a:spcBef>
                <a:spcPts val="805"/>
              </a:spcBef>
              <a:buClr>
                <a:srgbClr val="538235"/>
              </a:buClr>
              <a:buNone/>
              <a:tabLst>
                <a:tab pos="288925" algn="l"/>
                <a:tab pos="358775" algn="l"/>
                <a:tab pos="444500" algn="l"/>
              </a:tabLst>
            </a:pP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228600"/>
            <a:ext cx="10896600" cy="4914166"/>
          </a:xfrm>
          <a:prstGeom prst="rect">
            <a:avLst/>
          </a:prstGeom>
        </p:spPr>
        <p:txBody>
          <a:bodyPr wrap="square">
            <a:spAutoFit/>
          </a:bodyPr>
          <a:lstStyle/>
          <a:p>
            <a:pPr marL="355600" marR="5080" indent="-342900" algn="just">
              <a:lnSpc>
                <a:spcPct val="150000"/>
              </a:lnSpc>
              <a:spcBef>
                <a:spcPts val="790"/>
              </a:spcBef>
              <a:buClr>
                <a:srgbClr val="538235"/>
              </a:buClr>
              <a:buFont typeface="Arial" pitchFamily="34" charset="0"/>
              <a:buChar char="•"/>
              <a:tabLst>
                <a:tab pos="288925" algn="l"/>
              </a:tabLst>
            </a:pPr>
            <a:r>
              <a:rPr lang="en-IN" sz="2000" b="1" spc="-5" dirty="0">
                <a:latin typeface="Times New Roman" pitchFamily="18" charset="0"/>
                <a:cs typeface="Times New Roman" pitchFamily="18" charset="0"/>
              </a:rPr>
              <a:t>Data Security</a:t>
            </a:r>
            <a:r>
              <a:rPr lang="en-IN" sz="2000" spc="-5" dirty="0">
                <a:latin typeface="Times New Roman" pitchFamily="18" charset="0"/>
                <a:cs typeface="Times New Roman" pitchFamily="18" charset="0"/>
              </a:rPr>
              <a:t>: Databases offer built-in security features to protect </a:t>
            </a:r>
            <a:r>
              <a:rPr lang="en-IN" sz="2000" dirty="0">
                <a:latin typeface="Times New Roman" pitchFamily="18" charset="0"/>
                <a:cs typeface="Times New Roman" pitchFamily="18" charset="0"/>
              </a:rPr>
              <a:t>sensitive </a:t>
            </a:r>
            <a:r>
              <a:rPr lang="en-IN" sz="2000" spc="-10" dirty="0">
                <a:latin typeface="Times New Roman" pitchFamily="18" charset="0"/>
                <a:cs typeface="Times New Roman" pitchFamily="18" charset="0"/>
              </a:rPr>
              <a:t>data.  </a:t>
            </a:r>
            <a:r>
              <a:rPr lang="en-IN" sz="2000" dirty="0">
                <a:latin typeface="Times New Roman" pitchFamily="18" charset="0"/>
                <a:cs typeface="Times New Roman" pitchFamily="18" charset="0"/>
              </a:rPr>
              <a:t>By </a:t>
            </a:r>
            <a:r>
              <a:rPr lang="en-IN" sz="2000" spc="-5" dirty="0">
                <a:latin typeface="Times New Roman" pitchFamily="18" charset="0"/>
                <a:cs typeface="Times New Roman" pitchFamily="18" charset="0"/>
              </a:rPr>
              <a:t>connecting </a:t>
            </a:r>
            <a:r>
              <a:rPr lang="en-IN" sz="2000" dirty="0">
                <a:latin typeface="Times New Roman" pitchFamily="18" charset="0"/>
                <a:cs typeface="Times New Roman" pitchFamily="18" charset="0"/>
              </a:rPr>
              <a:t>a </a:t>
            </a:r>
            <a:r>
              <a:rPr lang="en-IN" sz="2000" spc="-5" dirty="0">
                <a:latin typeface="Times New Roman" pitchFamily="18" charset="0"/>
                <a:cs typeface="Times New Roman" pitchFamily="18" charset="0"/>
              </a:rPr>
              <a:t>database </a:t>
            </a:r>
            <a:r>
              <a:rPr lang="en-IN" sz="2000" spc="-10" dirty="0">
                <a:latin typeface="Times New Roman" pitchFamily="18" charset="0"/>
                <a:cs typeface="Times New Roman" pitchFamily="18" charset="0"/>
              </a:rPr>
              <a:t>with Java, </a:t>
            </a:r>
            <a:r>
              <a:rPr lang="en-IN" sz="2000" spc="-5" dirty="0">
                <a:latin typeface="Times New Roman" pitchFamily="18" charset="0"/>
                <a:cs typeface="Times New Roman" pitchFamily="18" charset="0"/>
              </a:rPr>
              <a:t>you can enforce access controls, </a:t>
            </a:r>
            <a:r>
              <a:rPr lang="en-IN" sz="2000" dirty="0">
                <a:latin typeface="Times New Roman" pitchFamily="18" charset="0"/>
                <a:cs typeface="Times New Roman" pitchFamily="18" charset="0"/>
              </a:rPr>
              <a:t>implement  </a:t>
            </a:r>
            <a:r>
              <a:rPr lang="en-IN" sz="2000" spc="-5" dirty="0">
                <a:latin typeface="Times New Roman" pitchFamily="18" charset="0"/>
                <a:cs typeface="Times New Roman" pitchFamily="18" charset="0"/>
              </a:rPr>
              <a:t>authentication and authorization </a:t>
            </a:r>
            <a:r>
              <a:rPr lang="en-IN" sz="2000" dirty="0">
                <a:latin typeface="Times New Roman" pitchFamily="18" charset="0"/>
                <a:cs typeface="Times New Roman" pitchFamily="18" charset="0"/>
              </a:rPr>
              <a:t>mechanisms, </a:t>
            </a:r>
            <a:r>
              <a:rPr lang="en-IN" sz="2000" spc="-5" dirty="0">
                <a:latin typeface="Times New Roman" pitchFamily="18" charset="0"/>
                <a:cs typeface="Times New Roman" pitchFamily="18" charset="0"/>
              </a:rPr>
              <a:t>and </a:t>
            </a:r>
            <a:r>
              <a:rPr lang="en-IN" sz="2000" dirty="0">
                <a:latin typeface="Times New Roman" pitchFamily="18" charset="0"/>
                <a:cs typeface="Times New Roman" pitchFamily="18" charset="0"/>
              </a:rPr>
              <a:t>encrypt </a:t>
            </a:r>
            <a:r>
              <a:rPr lang="en-IN" sz="2000" spc="-5" dirty="0">
                <a:latin typeface="Times New Roman" pitchFamily="18" charset="0"/>
                <a:cs typeface="Times New Roman" pitchFamily="18" charset="0"/>
              </a:rPr>
              <a:t>data </a:t>
            </a:r>
            <a:r>
              <a:rPr lang="en-IN" sz="2000" dirty="0">
                <a:latin typeface="Times New Roman" pitchFamily="18" charset="0"/>
                <a:cs typeface="Times New Roman" pitchFamily="18" charset="0"/>
              </a:rPr>
              <a:t>to ensure its  </a:t>
            </a:r>
            <a:r>
              <a:rPr lang="en-IN" sz="2000" spc="-5" dirty="0">
                <a:latin typeface="Times New Roman" pitchFamily="18" charset="0"/>
                <a:cs typeface="Times New Roman" pitchFamily="18" charset="0"/>
              </a:rPr>
              <a:t>confidentiality and</a:t>
            </a:r>
            <a:r>
              <a:rPr lang="en-IN" sz="2000" spc="30" dirty="0">
                <a:latin typeface="Times New Roman" pitchFamily="18" charset="0"/>
                <a:cs typeface="Times New Roman" pitchFamily="18" charset="0"/>
              </a:rPr>
              <a:t> </a:t>
            </a:r>
            <a:r>
              <a:rPr lang="en-IN" sz="2000" spc="-15" dirty="0">
                <a:latin typeface="Times New Roman" pitchFamily="18" charset="0"/>
                <a:cs typeface="Times New Roman" pitchFamily="18" charset="0"/>
              </a:rPr>
              <a:t>integrity.</a:t>
            </a:r>
            <a:endParaRPr lang="en-IN" sz="2000" dirty="0">
              <a:latin typeface="Times New Roman" pitchFamily="18" charset="0"/>
              <a:cs typeface="Times New Roman" pitchFamily="18" charset="0"/>
            </a:endParaRPr>
          </a:p>
          <a:p>
            <a:pPr marL="355600" marR="6350" indent="-342900" algn="just">
              <a:lnSpc>
                <a:spcPct val="150000"/>
              </a:lnSpc>
              <a:spcBef>
                <a:spcPts val="790"/>
              </a:spcBef>
              <a:buClr>
                <a:srgbClr val="538235"/>
              </a:buClr>
              <a:buFont typeface="Arial" pitchFamily="34" charset="0"/>
              <a:buChar char="•"/>
              <a:tabLst>
                <a:tab pos="288925" algn="l"/>
                <a:tab pos="358775" algn="l"/>
                <a:tab pos="444500" algn="l"/>
              </a:tabLst>
            </a:pPr>
            <a:r>
              <a:rPr lang="en-IN" sz="2000" b="1" spc="-5" dirty="0">
                <a:latin typeface="Times New Roman" pitchFamily="18" charset="0"/>
                <a:cs typeface="Times New Roman" pitchFamily="18" charset="0"/>
              </a:rPr>
              <a:t>Data Management</a:t>
            </a:r>
            <a:r>
              <a:rPr lang="en-IN" sz="2000" spc="-5" dirty="0">
                <a:latin typeface="Times New Roman" pitchFamily="18" charset="0"/>
                <a:cs typeface="Times New Roman" pitchFamily="18" charset="0"/>
              </a:rPr>
              <a:t>: </a:t>
            </a:r>
            <a:r>
              <a:rPr lang="en-IN" sz="2000" spc="-10" dirty="0">
                <a:latin typeface="Times New Roman" pitchFamily="18" charset="0"/>
                <a:cs typeface="Times New Roman" pitchFamily="18" charset="0"/>
              </a:rPr>
              <a:t>Java </a:t>
            </a:r>
            <a:r>
              <a:rPr lang="en-IN" sz="2000" spc="-5" dirty="0">
                <a:latin typeface="Times New Roman" pitchFamily="18" charset="0"/>
                <a:cs typeface="Times New Roman" pitchFamily="18" charset="0"/>
              </a:rPr>
              <a:t>provides </a:t>
            </a:r>
            <a:r>
              <a:rPr lang="en-IN" sz="2000" dirty="0">
                <a:latin typeface="Times New Roman" pitchFamily="18" charset="0"/>
                <a:cs typeface="Times New Roman" pitchFamily="18" charset="0"/>
              </a:rPr>
              <a:t>a robust </a:t>
            </a:r>
            <a:r>
              <a:rPr lang="en-IN" sz="2000" spc="-5" dirty="0">
                <a:latin typeface="Times New Roman" pitchFamily="18" charset="0"/>
                <a:cs typeface="Times New Roman" pitchFamily="18" charset="0"/>
              </a:rPr>
              <a:t>and structured </a:t>
            </a:r>
            <a:r>
              <a:rPr lang="en-IN" sz="2000" spc="-15" dirty="0">
                <a:latin typeface="Times New Roman" pitchFamily="18" charset="0"/>
                <a:cs typeface="Times New Roman" pitchFamily="18" charset="0"/>
              </a:rPr>
              <a:t>way </a:t>
            </a:r>
            <a:r>
              <a:rPr lang="en-IN" sz="2000" dirty="0">
                <a:latin typeface="Times New Roman" pitchFamily="18" charset="0"/>
                <a:cs typeface="Times New Roman" pitchFamily="18" charset="0"/>
              </a:rPr>
              <a:t>to </a:t>
            </a:r>
            <a:r>
              <a:rPr lang="en-IN" sz="2000" spc="-5" dirty="0">
                <a:latin typeface="Times New Roman" pitchFamily="18" charset="0"/>
                <a:cs typeface="Times New Roman" pitchFamily="18" charset="0"/>
              </a:rPr>
              <a:t>interact with  databases, allowing you to </a:t>
            </a:r>
            <a:r>
              <a:rPr lang="en-IN" sz="2000" dirty="0">
                <a:latin typeface="Times New Roman" pitchFamily="18" charset="0"/>
                <a:cs typeface="Times New Roman" pitchFamily="18" charset="0"/>
              </a:rPr>
              <a:t>efficiently store, </a:t>
            </a:r>
            <a:r>
              <a:rPr lang="en-IN" sz="2000" spc="-5" dirty="0">
                <a:latin typeface="Times New Roman" pitchFamily="18" charset="0"/>
                <a:cs typeface="Times New Roman" pitchFamily="18" charset="0"/>
              </a:rPr>
              <a:t>retrieve, update, and delete </a:t>
            </a:r>
            <a:r>
              <a:rPr lang="en-IN" sz="2000" spc="-10" dirty="0">
                <a:latin typeface="Times New Roman" pitchFamily="18" charset="0"/>
                <a:cs typeface="Times New Roman" pitchFamily="18" charset="0"/>
              </a:rPr>
              <a:t>data. </a:t>
            </a:r>
            <a:r>
              <a:rPr lang="en-IN" sz="2000" spc="-5" dirty="0">
                <a:latin typeface="Times New Roman" pitchFamily="18" charset="0"/>
                <a:cs typeface="Times New Roman" pitchFamily="18" charset="0"/>
              </a:rPr>
              <a:t>SQL </a:t>
            </a:r>
            <a:r>
              <a:rPr lang="en-IN" sz="2000" dirty="0">
                <a:latin typeface="Times New Roman" pitchFamily="18" charset="0"/>
                <a:cs typeface="Times New Roman" pitchFamily="18" charset="0"/>
              </a:rPr>
              <a:t>queries </a:t>
            </a:r>
            <a:r>
              <a:rPr lang="en-IN" sz="2000" spc="-5" dirty="0">
                <a:latin typeface="Times New Roman" pitchFamily="18" charset="0"/>
                <a:cs typeface="Times New Roman" pitchFamily="18" charset="0"/>
              </a:rPr>
              <a:t>or </a:t>
            </a:r>
            <a:r>
              <a:rPr lang="en-IN" sz="2000" dirty="0">
                <a:latin typeface="Times New Roman" pitchFamily="18" charset="0"/>
                <a:cs typeface="Times New Roman" pitchFamily="18" charset="0"/>
              </a:rPr>
              <a:t>higher-level </a:t>
            </a:r>
            <a:r>
              <a:rPr lang="en-IN" sz="2000" spc="-10" dirty="0">
                <a:latin typeface="Times New Roman" pitchFamily="18" charset="0"/>
                <a:cs typeface="Times New Roman" pitchFamily="18" charset="0"/>
              </a:rPr>
              <a:t>abstractions </a:t>
            </a:r>
            <a:r>
              <a:rPr lang="en-IN" sz="2000" spc="-5" dirty="0">
                <a:latin typeface="Times New Roman" pitchFamily="18" charset="0"/>
                <a:cs typeface="Times New Roman" pitchFamily="18" charset="0"/>
              </a:rPr>
              <a:t>like </a:t>
            </a:r>
            <a:r>
              <a:rPr lang="en-IN" sz="2000" dirty="0">
                <a:latin typeface="Times New Roman" pitchFamily="18" charset="0"/>
                <a:cs typeface="Times New Roman" pitchFamily="18" charset="0"/>
              </a:rPr>
              <a:t>ORM </a:t>
            </a:r>
            <a:r>
              <a:rPr lang="en-IN" sz="2000" spc="-5" dirty="0">
                <a:latin typeface="Times New Roman" pitchFamily="18" charset="0"/>
                <a:cs typeface="Times New Roman" pitchFamily="18" charset="0"/>
              </a:rPr>
              <a:t>frameworks </a:t>
            </a:r>
            <a:r>
              <a:rPr lang="en-IN" sz="2000" spc="-10" dirty="0">
                <a:latin typeface="Times New Roman" pitchFamily="18" charset="0"/>
                <a:cs typeface="Times New Roman" pitchFamily="18" charset="0"/>
              </a:rPr>
              <a:t>to  </a:t>
            </a:r>
            <a:r>
              <a:rPr lang="en-IN" sz="2000" spc="-5" dirty="0">
                <a:latin typeface="Times New Roman" pitchFamily="18" charset="0"/>
                <a:cs typeface="Times New Roman" pitchFamily="18" charset="0"/>
              </a:rPr>
              <a:t>handle database operations.</a:t>
            </a:r>
            <a:endParaRPr lang="en-IN" sz="2000" dirty="0">
              <a:latin typeface="Times New Roman" pitchFamily="18" charset="0"/>
              <a:cs typeface="Times New Roman" pitchFamily="18" charset="0"/>
            </a:endParaRPr>
          </a:p>
          <a:p>
            <a:pPr marL="355600" marR="5715" indent="-342900" algn="just">
              <a:lnSpc>
                <a:spcPct val="150000"/>
              </a:lnSpc>
              <a:spcBef>
                <a:spcPts val="810"/>
              </a:spcBef>
              <a:buClr>
                <a:srgbClr val="538235"/>
              </a:buClr>
              <a:buFont typeface="Arial" pitchFamily="34" charset="0"/>
              <a:buChar char="•"/>
              <a:tabLst>
                <a:tab pos="288925" algn="l"/>
                <a:tab pos="358775" algn="l"/>
                <a:tab pos="444500" algn="l"/>
              </a:tabLst>
            </a:pPr>
            <a:r>
              <a:rPr lang="en-IN" sz="2000" dirty="0">
                <a:latin typeface="Times New Roman" pitchFamily="18" charset="0"/>
                <a:cs typeface="Times New Roman" pitchFamily="18" charset="0"/>
              </a:rPr>
              <a:t>	</a:t>
            </a:r>
            <a:r>
              <a:rPr lang="en-IN" sz="2000" b="1" spc="-5" dirty="0">
                <a:latin typeface="Times New Roman" pitchFamily="18" charset="0"/>
                <a:cs typeface="Times New Roman" pitchFamily="18" charset="0"/>
              </a:rPr>
              <a:t>Data Persistence: </a:t>
            </a:r>
            <a:r>
              <a:rPr lang="en-IN" sz="2000" dirty="0">
                <a:latin typeface="Times New Roman" pitchFamily="18" charset="0"/>
                <a:cs typeface="Times New Roman" pitchFamily="18" charset="0"/>
              </a:rPr>
              <a:t>By </a:t>
            </a:r>
            <a:r>
              <a:rPr lang="en-IN" sz="2000" spc="-5" dirty="0">
                <a:latin typeface="Times New Roman" pitchFamily="18" charset="0"/>
                <a:cs typeface="Times New Roman" pitchFamily="18" charset="0"/>
              </a:rPr>
              <a:t>connecting </a:t>
            </a:r>
            <a:r>
              <a:rPr lang="en-IN" sz="2000" dirty="0">
                <a:latin typeface="Times New Roman" pitchFamily="18" charset="0"/>
                <a:cs typeface="Times New Roman" pitchFamily="18" charset="0"/>
              </a:rPr>
              <a:t>a </a:t>
            </a:r>
            <a:r>
              <a:rPr lang="en-IN" sz="2000" spc="-5" dirty="0">
                <a:latin typeface="Times New Roman" pitchFamily="18" charset="0"/>
                <a:cs typeface="Times New Roman" pitchFamily="18" charset="0"/>
              </a:rPr>
              <a:t>database </a:t>
            </a:r>
            <a:r>
              <a:rPr lang="en-IN" sz="2000" spc="-10" dirty="0">
                <a:latin typeface="Times New Roman" pitchFamily="18" charset="0"/>
                <a:cs typeface="Times New Roman" pitchFamily="18" charset="0"/>
              </a:rPr>
              <a:t>with </a:t>
            </a:r>
            <a:r>
              <a:rPr lang="en-IN" sz="2000" spc="-15" dirty="0">
                <a:latin typeface="Times New Roman" pitchFamily="18" charset="0"/>
                <a:cs typeface="Times New Roman" pitchFamily="18" charset="0"/>
              </a:rPr>
              <a:t>Java, </a:t>
            </a:r>
            <a:r>
              <a:rPr lang="en-IN" sz="2000" spc="-5" dirty="0">
                <a:latin typeface="Times New Roman" pitchFamily="18" charset="0"/>
                <a:cs typeface="Times New Roman" pitchFamily="18" charset="0"/>
              </a:rPr>
              <a:t>you can </a:t>
            </a:r>
            <a:r>
              <a:rPr lang="en-IN" sz="2000" dirty="0">
                <a:latin typeface="Times New Roman" pitchFamily="18" charset="0"/>
                <a:cs typeface="Times New Roman" pitchFamily="18" charset="0"/>
              </a:rPr>
              <a:t>persist data  </a:t>
            </a:r>
            <a:r>
              <a:rPr lang="en-IN" sz="2000" spc="-5" dirty="0">
                <a:latin typeface="Times New Roman" pitchFamily="18" charset="0"/>
                <a:cs typeface="Times New Roman" pitchFamily="18" charset="0"/>
              </a:rPr>
              <a:t>beyond the lifespan </a:t>
            </a:r>
            <a:r>
              <a:rPr lang="en-IN" sz="2000" dirty="0">
                <a:latin typeface="Times New Roman" pitchFamily="18" charset="0"/>
                <a:cs typeface="Times New Roman" pitchFamily="18" charset="0"/>
              </a:rPr>
              <a:t>of </a:t>
            </a:r>
            <a:r>
              <a:rPr lang="en-IN" sz="2000" spc="-5" dirty="0">
                <a:latin typeface="Times New Roman" pitchFamily="18" charset="0"/>
                <a:cs typeface="Times New Roman" pitchFamily="18" charset="0"/>
              </a:rPr>
              <a:t>your application. </a:t>
            </a:r>
            <a:r>
              <a:rPr lang="en-IN" sz="2000" dirty="0">
                <a:latin typeface="Times New Roman" pitchFamily="18" charset="0"/>
                <a:cs typeface="Times New Roman" pitchFamily="18" charset="0"/>
              </a:rPr>
              <a:t>This </a:t>
            </a:r>
            <a:r>
              <a:rPr lang="en-IN" sz="2000" spc="-5" dirty="0">
                <a:latin typeface="Times New Roman" pitchFamily="18" charset="0"/>
                <a:cs typeface="Times New Roman" pitchFamily="18" charset="0"/>
              </a:rPr>
              <a:t>means </a:t>
            </a:r>
            <a:r>
              <a:rPr lang="en-IN" sz="2000" dirty="0">
                <a:latin typeface="Times New Roman" pitchFamily="18" charset="0"/>
                <a:cs typeface="Times New Roman" pitchFamily="18" charset="0"/>
              </a:rPr>
              <a:t>that </a:t>
            </a:r>
            <a:r>
              <a:rPr lang="en-IN" sz="2000" spc="-5" dirty="0">
                <a:latin typeface="Times New Roman" pitchFamily="18" charset="0"/>
                <a:cs typeface="Times New Roman" pitchFamily="18" charset="0"/>
              </a:rPr>
              <a:t>data </a:t>
            </a:r>
            <a:r>
              <a:rPr lang="en-IN" sz="2000" dirty="0">
                <a:latin typeface="Times New Roman" pitchFamily="18" charset="0"/>
                <a:cs typeface="Times New Roman" pitchFamily="18" charset="0"/>
              </a:rPr>
              <a:t>remains </a:t>
            </a:r>
            <a:r>
              <a:rPr lang="en-IN" sz="2000" spc="-5" dirty="0">
                <a:latin typeface="Times New Roman" pitchFamily="18" charset="0"/>
                <a:cs typeface="Times New Roman" pitchFamily="18" charset="0"/>
              </a:rPr>
              <a:t>stored  even after the application </a:t>
            </a:r>
            <a:r>
              <a:rPr lang="en-IN" sz="2000" dirty="0">
                <a:latin typeface="Times New Roman" pitchFamily="18" charset="0"/>
                <a:cs typeface="Times New Roman" pitchFamily="18" charset="0"/>
              </a:rPr>
              <a:t>is </a:t>
            </a:r>
            <a:r>
              <a:rPr lang="en-IN" sz="2000" spc="-5" dirty="0">
                <a:latin typeface="Times New Roman" pitchFamily="18" charset="0"/>
                <a:cs typeface="Times New Roman" pitchFamily="18" charset="0"/>
              </a:rPr>
              <a:t>closed or the </a:t>
            </a:r>
            <a:r>
              <a:rPr lang="en-IN" sz="2000" dirty="0">
                <a:latin typeface="Times New Roman" pitchFamily="18" charset="0"/>
                <a:cs typeface="Times New Roman" pitchFamily="18" charset="0"/>
              </a:rPr>
              <a:t>server is shut </a:t>
            </a:r>
            <a:r>
              <a:rPr lang="en-IN" sz="2000" spc="-5" dirty="0">
                <a:latin typeface="Times New Roman" pitchFamily="18" charset="0"/>
                <a:cs typeface="Times New Roman" pitchFamily="18" charset="0"/>
              </a:rPr>
              <a:t>down. This </a:t>
            </a:r>
            <a:r>
              <a:rPr lang="en-IN" sz="2000" dirty="0">
                <a:latin typeface="Times New Roman" pitchFamily="18" charset="0"/>
                <a:cs typeface="Times New Roman" pitchFamily="18" charset="0"/>
              </a:rPr>
              <a:t>ensures </a:t>
            </a:r>
            <a:r>
              <a:rPr lang="en-IN" sz="2000" spc="-5" dirty="0">
                <a:latin typeface="Times New Roman" pitchFamily="18" charset="0"/>
                <a:cs typeface="Times New Roman" pitchFamily="18" charset="0"/>
              </a:rPr>
              <a:t>data  integrity and allows for </a:t>
            </a:r>
            <a:r>
              <a:rPr lang="en-IN" sz="2000" dirty="0">
                <a:latin typeface="Times New Roman" pitchFamily="18" charset="0"/>
                <a:cs typeface="Times New Roman" pitchFamily="18" charset="0"/>
              </a:rPr>
              <a:t>seamless </a:t>
            </a:r>
            <a:r>
              <a:rPr lang="en-IN" sz="2000" spc="-5" dirty="0">
                <a:latin typeface="Times New Roman" pitchFamily="18" charset="0"/>
                <a:cs typeface="Times New Roman" pitchFamily="18" charset="0"/>
              </a:rPr>
              <a:t>data </a:t>
            </a:r>
            <a:r>
              <a:rPr lang="en-IN" sz="2000" spc="-10" dirty="0">
                <a:latin typeface="Times New Roman" pitchFamily="18" charset="0"/>
                <a:cs typeface="Times New Roman" pitchFamily="18" charset="0"/>
              </a:rPr>
              <a:t>retrieval </a:t>
            </a:r>
            <a:r>
              <a:rPr lang="en-IN" sz="2000" spc="-5" dirty="0">
                <a:latin typeface="Times New Roman" pitchFamily="18" charset="0"/>
                <a:cs typeface="Times New Roman" pitchFamily="18" charset="0"/>
              </a:rPr>
              <a:t>in </a:t>
            </a:r>
            <a:r>
              <a:rPr lang="en-IN" sz="2000" dirty="0">
                <a:latin typeface="Times New Roman" pitchFamily="18" charset="0"/>
                <a:cs typeface="Times New Roman" pitchFamily="18" charset="0"/>
              </a:rPr>
              <a:t>subsequent</a:t>
            </a:r>
            <a:r>
              <a:rPr lang="en-IN" sz="2000" spc="110" dirty="0">
                <a:latin typeface="Times New Roman" pitchFamily="18" charset="0"/>
                <a:cs typeface="Times New Roman" pitchFamily="18" charset="0"/>
              </a:rPr>
              <a:t> </a:t>
            </a:r>
            <a:r>
              <a:rPr lang="en-IN" sz="2000" dirty="0">
                <a:latin typeface="Times New Roman" pitchFamily="18" charset="0"/>
                <a:cs typeface="Times New Roman" pitchFamily="18" charset="0"/>
              </a:rPr>
              <a:t>sessions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p:nvPr/>
        </p:nvSpPr>
        <p:spPr>
          <a:xfrm>
            <a:off x="2667000" y="2895600"/>
            <a:ext cx="6705600" cy="922020"/>
          </a:xfrm>
          <a:prstGeom prst="rect">
            <a:avLst/>
          </a:prstGeom>
          <a:noFill/>
          <a:ln w="9525">
            <a:noFill/>
          </a:ln>
        </p:spPr>
        <p:txBody>
          <a:bodyPr>
            <a:spAutoFit/>
          </a:bodyPr>
          <a:lstStyle/>
          <a:p>
            <a:pPr algn="ctr"/>
            <a:r>
              <a:rPr sz="5400" b="1" dirty="0">
                <a:solidFill>
                  <a:srgbClr val="FF0000"/>
                </a:solidFill>
                <a:latin typeface="Times New Roman" panose="02020603050405020304" pitchFamily="18" charset="0"/>
              </a:rPr>
              <a:t>Introduction to JDBC</a:t>
            </a:r>
          </a:p>
        </p:txBody>
      </p:sp>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5124"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277600" cy="563562"/>
          </a:xfrm>
        </p:spPr>
        <p:txBody>
          <a:bodyPr>
            <a:normAutofit fontScale="90000"/>
          </a:bodyPr>
          <a:lstStyle/>
          <a:p>
            <a:r>
              <a:rPr lang="en-IN" dirty="0" smtClean="0"/>
              <a:t/>
            </a:r>
            <a:br>
              <a:rPr lang="en-IN" dirty="0" smtClean="0"/>
            </a:br>
            <a:r>
              <a:rPr lang="en-IN" dirty="0" smtClean="0"/>
              <a:t>Disadvantages </a:t>
            </a:r>
            <a:r>
              <a:rPr lang="en-IN" dirty="0"/>
              <a:t>of database connection</a:t>
            </a:r>
            <a:br>
              <a:rPr lang="en-IN" dirty="0"/>
            </a:br>
            <a:endParaRPr lang="en-IN" dirty="0"/>
          </a:p>
        </p:txBody>
      </p:sp>
      <p:sp>
        <p:nvSpPr>
          <p:cNvPr id="4" name="Content Placeholder 3"/>
          <p:cNvSpPr>
            <a:spLocks noGrp="1"/>
          </p:cNvSpPr>
          <p:nvPr>
            <p:ph idx="1"/>
          </p:nvPr>
        </p:nvSpPr>
        <p:spPr>
          <a:xfrm>
            <a:off x="457200" y="990600"/>
            <a:ext cx="10287000" cy="5135563"/>
          </a:xfrm>
        </p:spPr>
        <p:txBody>
          <a:bodyPr>
            <a:noAutofit/>
          </a:bodyPr>
          <a:lstStyle/>
          <a:p>
            <a:pPr marL="298450" marR="6350" indent="-285750" algn="just">
              <a:lnSpc>
                <a:spcPct val="150000"/>
              </a:lnSpc>
              <a:spcBef>
                <a:spcPts val="790"/>
              </a:spcBef>
              <a:buClr>
                <a:srgbClr val="538235"/>
              </a:buClr>
              <a:tabLst>
                <a:tab pos="288925" algn="l"/>
                <a:tab pos="358775" algn="l"/>
                <a:tab pos="444500" algn="l"/>
              </a:tabLst>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Performance Overhead: </a:t>
            </a:r>
            <a:r>
              <a:rPr lang="en-IN" sz="1800" dirty="0" smtClean="0">
                <a:latin typeface="Times New Roman" pitchFamily="18" charset="0"/>
                <a:cs typeface="Times New Roman" pitchFamily="18" charset="0"/>
              </a:rPr>
              <a:t>Database connections in Java can introduce  performance overhead compared to direct access to data in memory. The  process of establishing a connection, executing queries, and retrieving data  involves additional layers of abstraction and network communication, which can  impact the overall performance of the application.</a:t>
            </a:r>
          </a:p>
          <a:p>
            <a:pPr marL="298450" marR="6350" indent="-285750" algn="just">
              <a:lnSpc>
                <a:spcPct val="150000"/>
              </a:lnSpc>
              <a:spcBef>
                <a:spcPts val="790"/>
              </a:spcBef>
              <a:buClr>
                <a:srgbClr val="538235"/>
              </a:buClr>
              <a:tabLst>
                <a:tab pos="288925" algn="l"/>
                <a:tab pos="358775" algn="l"/>
                <a:tab pos="444500" algn="l"/>
              </a:tabLst>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Complexity</a:t>
            </a:r>
            <a:r>
              <a:rPr lang="en-IN" sz="1800" dirty="0" smtClean="0">
                <a:latin typeface="Times New Roman" pitchFamily="18" charset="0"/>
                <a:cs typeface="Times New Roman" pitchFamily="18" charset="0"/>
              </a:rPr>
              <a:t>: Working with databases in Java often involves writing SQL queries,  handling database connections, and managing transactions. This complexity can  be challenging, especially for developers who are new to database programming  or lack familiarity with SQL. It may require additional effort to learn and  understand the intricacies of database interactions.</a:t>
            </a:r>
          </a:p>
          <a:p>
            <a:pPr marL="298450" marR="6350" indent="-285750" algn="just">
              <a:lnSpc>
                <a:spcPct val="150000"/>
              </a:lnSpc>
              <a:spcBef>
                <a:spcPts val="790"/>
              </a:spcBef>
              <a:buClr>
                <a:srgbClr val="538235"/>
              </a:buClr>
              <a:tabLst>
                <a:tab pos="288925" algn="l"/>
                <a:tab pos="358775" algn="l"/>
                <a:tab pos="444500" algn="l"/>
              </a:tabLst>
            </a:pPr>
            <a:r>
              <a:rPr lang="en-IN" sz="1800" dirty="0" smtClean="0">
                <a:latin typeface="Times New Roman" pitchFamily="18" charset="0"/>
                <a:cs typeface="Times New Roman" pitchFamily="18" charset="0"/>
              </a:rPr>
              <a:t>	</a:t>
            </a:r>
            <a:r>
              <a:rPr lang="en-IN" sz="1800" b="1" dirty="0" smtClean="0">
                <a:latin typeface="Times New Roman" pitchFamily="18" charset="0"/>
                <a:cs typeface="Times New Roman" pitchFamily="18" charset="0"/>
              </a:rPr>
              <a:t>Dependency on Database Vendor: </a:t>
            </a:r>
            <a:r>
              <a:rPr lang="en-IN" sz="1800" dirty="0" smtClean="0">
                <a:latin typeface="Times New Roman" pitchFamily="18" charset="0"/>
                <a:cs typeface="Times New Roman" pitchFamily="18" charset="0"/>
              </a:rPr>
              <a:t>Connecting a database with Java usually  involves using a specific JDBC driver provided by the database vendor. This  dependency on a particular vendor's driver may limit portability and make it more  challenging to switch to a different database system in the future, as the driver  implementation and behavior may vary.</a:t>
            </a:r>
          </a:p>
          <a:p>
            <a:pPr marL="12700" marR="6350" indent="0" algn="just">
              <a:lnSpc>
                <a:spcPct val="150000"/>
              </a:lnSpc>
              <a:spcBef>
                <a:spcPts val="790"/>
              </a:spcBef>
              <a:buClr>
                <a:srgbClr val="538235"/>
              </a:buClr>
              <a:buNone/>
              <a:tabLst>
                <a:tab pos="288925" algn="l"/>
                <a:tab pos="358775" algn="l"/>
                <a:tab pos="444500" algn="l"/>
              </a:tabLst>
            </a:pPr>
            <a:r>
              <a:rPr lang="en-IN" sz="1800" b="1" dirty="0" smtClean="0">
                <a:latin typeface="Times New Roman" pitchFamily="18" charset="0"/>
                <a:cs typeface="Times New Roman" pitchFamily="18" charset="0"/>
              </a:rPr>
              <a:t>	</a:t>
            </a:r>
            <a:endParaRPr lang="en-IN" sz="1800" dirty="0">
              <a:latin typeface="Times New Roman" pitchFamily="18" charset="0"/>
              <a:cs typeface="Times New Roman" pitchFamily="18" charset="0"/>
            </a:endParaRPr>
          </a:p>
        </p:txBody>
      </p:sp>
    </p:spTree>
    <p:extLst>
      <p:ext uri="{BB962C8B-B14F-4D97-AF65-F5344CB8AC3E}">
        <p14:creationId xmlns="" xmlns:p14="http://schemas.microsoft.com/office/powerpoint/2010/main" val="246959139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11353800" cy="6096000"/>
          </a:xfrm>
        </p:spPr>
        <p:txBody>
          <a:bodyPr>
            <a:normAutofit fontScale="62500" lnSpcReduction="20000"/>
          </a:bodyPr>
          <a:lstStyle/>
          <a:p>
            <a:pPr marL="12700" marR="6350" indent="0" algn="just">
              <a:lnSpc>
                <a:spcPct val="150000"/>
              </a:lnSpc>
              <a:spcBef>
                <a:spcPts val="790"/>
              </a:spcBef>
              <a:buClr>
                <a:srgbClr val="538235"/>
              </a:buClr>
              <a:buNone/>
              <a:tabLst>
                <a:tab pos="288925" algn="l"/>
                <a:tab pos="358775" algn="l"/>
                <a:tab pos="444500" algn="l"/>
              </a:tabLst>
            </a:pPr>
            <a:endParaRPr lang="en-IN" dirty="0" smtClean="0">
              <a:latin typeface="Times New Roman" pitchFamily="18" charset="0"/>
              <a:cs typeface="Times New Roman" pitchFamily="18" charset="0"/>
            </a:endParaRPr>
          </a:p>
          <a:p>
            <a:pPr marL="469900" marR="6350" indent="-457200" algn="just">
              <a:lnSpc>
                <a:spcPct val="150000"/>
              </a:lnSpc>
              <a:spcBef>
                <a:spcPts val="790"/>
              </a:spcBef>
              <a:buClr>
                <a:srgbClr val="538235"/>
              </a:buClr>
              <a:tabLst>
                <a:tab pos="288925" algn="l"/>
                <a:tab pos="358775" algn="l"/>
                <a:tab pos="444500" algn="l"/>
              </a:tabLst>
            </a:pPr>
            <a:r>
              <a:rPr lang="en-IN" b="1" dirty="0">
                <a:latin typeface="Times New Roman" pitchFamily="18" charset="0"/>
                <a:cs typeface="Times New Roman" pitchFamily="18" charset="0"/>
              </a:rPr>
              <a:t>Potential for SQL Injection: </a:t>
            </a:r>
            <a:r>
              <a:rPr lang="en-IN" dirty="0">
                <a:latin typeface="Times New Roman" pitchFamily="18" charset="0"/>
                <a:cs typeface="Times New Roman" pitchFamily="18" charset="0"/>
              </a:rPr>
              <a:t>When constructing SQL queries dynamically by  concatenating user input, there is a risk of SQL injection attacks. If not handled  properly, malicious users may exploit vulnerabilities in the application to execute  unauthorized SQL commands or gain access to sensitive data. Preventing SQL  injection requires careful input validation and the use of parameterized queries or  prepared statements.</a:t>
            </a:r>
          </a:p>
          <a:p>
            <a:pPr marL="469900" marR="6350" indent="-457200" algn="just">
              <a:lnSpc>
                <a:spcPct val="150000"/>
              </a:lnSpc>
              <a:spcBef>
                <a:spcPts val="790"/>
              </a:spcBef>
              <a:buClr>
                <a:srgbClr val="538235"/>
              </a:buClr>
              <a:tabLst>
                <a:tab pos="288925" algn="l"/>
                <a:tab pos="358775" algn="l"/>
                <a:tab pos="444500" algn="l"/>
              </a:tabLst>
            </a:pPr>
            <a:r>
              <a:rPr lang="en-IN" b="1" dirty="0" smtClean="0">
                <a:latin typeface="Times New Roman" pitchFamily="18" charset="0"/>
                <a:cs typeface="Times New Roman" pitchFamily="18" charset="0"/>
              </a:rPr>
              <a:t>Data </a:t>
            </a:r>
            <a:r>
              <a:rPr lang="en-IN" b="1" dirty="0">
                <a:latin typeface="Times New Roman" pitchFamily="18" charset="0"/>
                <a:cs typeface="Times New Roman" pitchFamily="18" charset="0"/>
              </a:rPr>
              <a:t>Access Coupling</a:t>
            </a:r>
            <a:r>
              <a:rPr lang="en-IN" dirty="0">
                <a:latin typeface="Times New Roman" pitchFamily="18" charset="0"/>
                <a:cs typeface="Times New Roman" pitchFamily="18" charset="0"/>
              </a:rPr>
              <a:t>: Directly accessing the database from Java code can lead  to tight coupling between the application and the database structure. Any  changes to the database schema may require corresponding modifications in the  Java code, potentially increasing maintenance efforts and making the application  more rigid to adapt to evolving database requirements.</a:t>
            </a:r>
          </a:p>
          <a:p>
            <a:pPr marL="469900" marR="6350" indent="-457200" algn="just">
              <a:lnSpc>
                <a:spcPct val="150000"/>
              </a:lnSpc>
              <a:spcBef>
                <a:spcPts val="790"/>
              </a:spcBef>
              <a:buClr>
                <a:srgbClr val="538235"/>
              </a:buClr>
              <a:tabLst>
                <a:tab pos="288925" algn="l"/>
                <a:tab pos="358775" algn="l"/>
                <a:tab pos="444500" algn="l"/>
              </a:tabLst>
            </a:pPr>
            <a:r>
              <a:rPr lang="en-IN" b="1" dirty="0" smtClean="0">
                <a:latin typeface="Times New Roman" pitchFamily="18" charset="0"/>
                <a:cs typeface="Times New Roman" pitchFamily="18" charset="0"/>
              </a:rPr>
              <a:t>Database </a:t>
            </a:r>
            <a:r>
              <a:rPr lang="en-IN" b="1" dirty="0">
                <a:latin typeface="Times New Roman" pitchFamily="18" charset="0"/>
                <a:cs typeface="Times New Roman" pitchFamily="18" charset="0"/>
              </a:rPr>
              <a:t>Portability</a:t>
            </a:r>
            <a:r>
              <a:rPr lang="en-IN" dirty="0">
                <a:latin typeface="Times New Roman" pitchFamily="18" charset="0"/>
                <a:cs typeface="Times New Roman" pitchFamily="18" charset="0"/>
              </a:rPr>
              <a:t>: While JDBC provides a standard API for database  connectivity, some database-specific features or SQL syntax may not be fully  supported across different database systems. If the application needs to be  compatible with multiple database vendors, it may require additional effort to  ensure that the SQL queries and database-specific features are handled  consistently across different database platforms.</a:t>
            </a:r>
          </a:p>
          <a:p>
            <a:endParaRPr lang="en-IN" dirty="0"/>
          </a:p>
        </p:txBody>
      </p:sp>
    </p:spTree>
    <p:extLst>
      <p:ext uri="{BB962C8B-B14F-4D97-AF65-F5344CB8AC3E}">
        <p14:creationId xmlns="" xmlns:p14="http://schemas.microsoft.com/office/powerpoint/2010/main" val="40704134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799465" y="260350"/>
            <a:ext cx="9868535" cy="5957570"/>
          </a:xfrm>
        </p:spPr>
        <p:txBody>
          <a:bodyPr vert="horz" wrap="square" lIns="91440" tIns="45720" rIns="91440" bIns="45720" anchor="t" anchorCtr="0"/>
          <a:lstStyle/>
          <a:p>
            <a:pPr>
              <a:buNone/>
            </a:pPr>
            <a:r>
              <a:rPr sz="3600" dirty="0">
                <a:latin typeface="Times New Roman" panose="02020603050405020304" pitchFamily="18" charset="0"/>
                <a:cs typeface="Times New Roman" panose="02020603050405020304" pitchFamily="18" charset="0"/>
              </a:rPr>
              <a:t>		</a:t>
            </a:r>
            <a:r>
              <a:rPr sz="2400" b="1" dirty="0">
                <a:solidFill>
                  <a:srgbClr val="FF0000"/>
                </a:solidFill>
                <a:latin typeface="Times New Roman" panose="02020603050405020304" pitchFamily="18" charset="0"/>
                <a:cs typeface="Times New Roman" panose="02020603050405020304" pitchFamily="18" charset="0"/>
              </a:rPr>
              <a:t>JDBC</a:t>
            </a:r>
            <a:r>
              <a:rPr sz="2400" dirty="0">
                <a:latin typeface="Times New Roman" panose="02020603050405020304" pitchFamily="18" charset="0"/>
                <a:cs typeface="Times New Roman" panose="02020603050405020304" pitchFamily="18" charset="0"/>
              </a:rPr>
              <a:t> - </a:t>
            </a:r>
            <a:r>
              <a:rPr sz="2400" dirty="0">
                <a:solidFill>
                  <a:srgbClr val="9900FF"/>
                </a:solidFill>
                <a:latin typeface="Times New Roman" panose="02020603050405020304" pitchFamily="18" charset="0"/>
                <a:cs typeface="Times New Roman" panose="02020603050405020304" pitchFamily="18" charset="0"/>
              </a:rPr>
              <a:t>Java Database Connectivity.</a:t>
            </a:r>
          </a:p>
          <a:p>
            <a:pPr>
              <a:buNone/>
            </a:pPr>
            <a:r>
              <a:rPr sz="2400" dirty="0">
                <a:latin typeface="Times New Roman" panose="02020603050405020304" pitchFamily="18" charset="0"/>
                <a:cs typeface="Times New Roman" panose="02020603050405020304" pitchFamily="18" charset="0"/>
              </a:rPr>
              <a:t>		</a:t>
            </a:r>
            <a:r>
              <a:rPr sz="2400" b="1" dirty="0">
                <a:solidFill>
                  <a:srgbClr val="FF0000"/>
                </a:solidFill>
                <a:latin typeface="Times New Roman" panose="02020603050405020304" pitchFamily="18" charset="0"/>
                <a:cs typeface="Times New Roman" panose="02020603050405020304" pitchFamily="18" charset="0"/>
              </a:rPr>
              <a:t>JDBC</a:t>
            </a:r>
            <a:r>
              <a:rPr sz="2400" dirty="0">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provides API or Protocol to interact with different databases.</a:t>
            </a:r>
          </a:p>
          <a:p>
            <a:pPr>
              <a:buNone/>
            </a:pPr>
            <a:r>
              <a:rPr sz="2400" dirty="0">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With the help of </a:t>
            </a:r>
            <a:r>
              <a:rPr sz="2400" b="1" dirty="0">
                <a:solidFill>
                  <a:srgbClr val="FF0000"/>
                </a:solidFill>
                <a:latin typeface="Times New Roman" panose="02020603050405020304" pitchFamily="18" charset="0"/>
                <a:cs typeface="Times New Roman" panose="02020603050405020304" pitchFamily="18" charset="0"/>
              </a:rPr>
              <a:t>JDBC</a:t>
            </a:r>
            <a:r>
              <a:rPr sz="2400" dirty="0">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driver we can connect with different types of databases</a:t>
            </a:r>
            <a:r>
              <a:rPr sz="2400" dirty="0">
                <a:latin typeface="Times New Roman" panose="02020603050405020304" pitchFamily="18" charset="0"/>
                <a:cs typeface="Times New Roman" panose="02020603050405020304" pitchFamily="18" charset="0"/>
              </a:rPr>
              <a:t>.</a:t>
            </a:r>
          </a:p>
          <a:p>
            <a:pPr>
              <a:buNone/>
            </a:pPr>
            <a:r>
              <a:rPr sz="2400" dirty="0">
                <a:latin typeface="Times New Roman" panose="02020603050405020304" pitchFamily="18" charset="0"/>
                <a:cs typeface="Times New Roman" panose="02020603050405020304" pitchFamily="18" charset="0"/>
              </a:rPr>
              <a:t>		</a:t>
            </a:r>
            <a:r>
              <a:rPr sz="2400" dirty="0">
                <a:solidFill>
                  <a:schemeClr val="accent1"/>
                </a:solidFill>
                <a:latin typeface="Times New Roman" panose="02020603050405020304" pitchFamily="18" charset="0"/>
                <a:cs typeface="Times New Roman" panose="02020603050405020304" pitchFamily="18" charset="0"/>
              </a:rPr>
              <a:t>Driver is must needed for connection establishment with any database.</a:t>
            </a:r>
          </a:p>
          <a:p>
            <a:pPr>
              <a:buNone/>
            </a:pPr>
            <a:r>
              <a:rPr sz="2400" dirty="0">
                <a:latin typeface="Times New Roman" panose="02020603050405020304" pitchFamily="18" charset="0"/>
                <a:cs typeface="Times New Roman" panose="02020603050405020304" pitchFamily="18" charset="0"/>
              </a:rPr>
              <a:t>		</a:t>
            </a:r>
            <a:r>
              <a:rPr sz="2400" dirty="0">
                <a:solidFill>
                  <a:srgbClr val="9900FF"/>
                </a:solidFill>
                <a:latin typeface="Times New Roman" panose="02020603050405020304" pitchFamily="18" charset="0"/>
                <a:cs typeface="Times New Roman" panose="02020603050405020304" pitchFamily="18" charset="0"/>
              </a:rPr>
              <a:t>A driver works as an interface between the client and a database server</a:t>
            </a:r>
            <a:r>
              <a:rPr sz="3600" dirty="0">
                <a:solidFill>
                  <a:srgbClr val="9900FF"/>
                </a:solidFill>
                <a:latin typeface="Times New Roman" panose="02020603050405020304" pitchFamily="18" charset="0"/>
                <a:cs typeface="Times New Roman" panose="02020603050405020304" pitchFamily="18" charset="0"/>
              </a:rPr>
              <a:t>.</a:t>
            </a:r>
            <a:endParaRPr sz="3600" dirty="0">
              <a:solidFill>
                <a:srgbClr val="9900FF"/>
              </a:solidFill>
              <a:latin typeface="Times New Roman" panose="02020603050405020304" pitchFamily="18" charset="0"/>
              <a:ea typeface="Times New Roman" panose="02020603050405020304" pitchFamily="18" charset="0"/>
            </a:endParaRPr>
          </a:p>
        </p:txBody>
      </p:sp>
      <p:sp>
        <p:nvSpPr>
          <p:cNvPr id="3"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txBox="1">
            <a:spLocks noGrp="1"/>
          </p:cNvSpPr>
          <p:nvPr>
            <p:ph type="ftr" sz="quarter" idx="11"/>
          </p:nvPr>
        </p:nvSpPr>
        <p:spPr>
          <a:xfrm>
            <a:off x="8305800" y="6569075"/>
            <a:ext cx="2895600" cy="365125"/>
          </a:xfrm>
          <a:noFill/>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dirty="0" smtClean="0">
                <a:ln>
                  <a:noFill/>
                </a:ln>
                <a:solidFill>
                  <a:schemeClr val="tx1">
                    <a:tint val="75000"/>
                  </a:schemeClr>
                </a:solidFill>
                <a:effectLst/>
                <a:uLnTx/>
                <a:uFillTx/>
                <a:latin typeface="Times New Roman" panose="02020603050405020304" pitchFamily="18" charset="0"/>
                <a:ea typeface="+mn-ea"/>
                <a:cs typeface="+mn-cs"/>
              </a:rPr>
              <a:t>http://www.java2all.com</a:t>
            </a:r>
            <a:endParaRPr kumimoji="0" lang="en-US" sz="13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mn-cs"/>
            </a:endParaRPr>
          </a:p>
        </p:txBody>
      </p:sp>
      <p:pic>
        <p:nvPicPr>
          <p:cNvPr id="7171" name="Picture 4" descr="logojava.jpg"/>
          <p:cNvPicPr>
            <a:picLocks noChangeAspect="1"/>
          </p:cNvPicPr>
          <p:nvPr/>
        </p:nvPicPr>
        <p:blipFill>
          <a:blip r:embed="rId2"/>
          <a:stretch>
            <a:fillRect/>
          </a:stretch>
        </p:blipFill>
        <p:spPr>
          <a:xfrm>
            <a:off x="8305800" y="6388100"/>
            <a:ext cx="555625" cy="469900"/>
          </a:xfrm>
          <a:prstGeom prst="rect">
            <a:avLst/>
          </a:prstGeom>
          <a:noFill/>
          <a:ln w="9525">
            <a:noFill/>
          </a:ln>
        </p:spPr>
      </p:pic>
      <p:pic>
        <p:nvPicPr>
          <p:cNvPr id="7172" name="Picture 4" descr="0jdbc intro.png"/>
          <p:cNvPicPr>
            <a:picLocks noChangeAspect="1"/>
          </p:cNvPicPr>
          <p:nvPr/>
        </p:nvPicPr>
        <p:blipFill>
          <a:blip r:embed="rId3"/>
          <a:stretch>
            <a:fillRect/>
          </a:stretch>
        </p:blipFill>
        <p:spPr>
          <a:xfrm>
            <a:off x="2057400" y="0"/>
            <a:ext cx="8037513" cy="2286000"/>
          </a:xfrm>
          <a:prstGeom prst="rect">
            <a:avLst/>
          </a:prstGeom>
          <a:noFill/>
          <a:ln w="9525">
            <a:noFill/>
          </a:ln>
        </p:spPr>
      </p:pic>
      <p:sp>
        <p:nvSpPr>
          <p:cNvPr id="7173" name="TextBox 5"/>
          <p:cNvSpPr txBox="1"/>
          <p:nvPr/>
        </p:nvSpPr>
        <p:spPr>
          <a:xfrm>
            <a:off x="1524000" y="2133600"/>
            <a:ext cx="9144000" cy="4523105"/>
          </a:xfrm>
          <a:prstGeom prst="rect">
            <a:avLst/>
          </a:prstGeom>
          <a:noFill/>
          <a:ln w="9525">
            <a:noFill/>
          </a:ln>
        </p:spPr>
        <p:txBody>
          <a:bodyPr>
            <a:spAutoFit/>
          </a:bodyPr>
          <a:lstStyle/>
          <a:p>
            <a:r>
              <a:rPr sz="3600" dirty="0">
                <a:latin typeface="Times New Roman" panose="02020603050405020304" pitchFamily="18" charset="0"/>
              </a:rPr>
              <a:t>	</a:t>
            </a:r>
            <a:r>
              <a:rPr sz="3600" b="1" dirty="0">
                <a:solidFill>
                  <a:srgbClr val="FF0000"/>
                </a:solidFill>
                <a:latin typeface="Times New Roman" panose="02020603050405020304" pitchFamily="18" charset="0"/>
              </a:rPr>
              <a:t>JDBC</a:t>
            </a:r>
            <a:r>
              <a:rPr sz="3600" dirty="0">
                <a:latin typeface="Times New Roman" panose="02020603050405020304" pitchFamily="18" charset="0"/>
              </a:rPr>
              <a:t> </a:t>
            </a:r>
            <a:r>
              <a:rPr sz="3600" dirty="0">
                <a:solidFill>
                  <a:srgbClr val="9900FF"/>
                </a:solidFill>
                <a:latin typeface="Times New Roman" panose="02020603050405020304" pitchFamily="18" charset="0"/>
              </a:rPr>
              <a:t>have so many classes and interfaces that allow a java application to send request made by user to any specific </a:t>
            </a:r>
            <a:r>
              <a:rPr sz="3600" b="1" dirty="0">
                <a:solidFill>
                  <a:srgbClr val="FF0000"/>
                </a:solidFill>
                <a:latin typeface="Times New Roman" panose="02020603050405020304" pitchFamily="18" charset="0"/>
              </a:rPr>
              <a:t>DBMS</a:t>
            </a:r>
            <a:r>
              <a:rPr sz="3600" dirty="0">
                <a:solidFill>
                  <a:schemeClr val="tx2"/>
                </a:solidFill>
                <a:latin typeface="Times New Roman" panose="02020603050405020304" pitchFamily="18" charset="0"/>
              </a:rPr>
              <a:t>(Data Base Management System).</a:t>
            </a:r>
          </a:p>
          <a:p>
            <a:endParaRPr sz="3600" dirty="0">
              <a:latin typeface="Times New Roman" panose="02020603050405020304" pitchFamily="18" charset="0"/>
            </a:endParaRPr>
          </a:p>
          <a:p>
            <a:r>
              <a:rPr sz="3600" dirty="0">
                <a:latin typeface="Times New Roman" panose="02020603050405020304" pitchFamily="18" charset="0"/>
              </a:rPr>
              <a:t>	</a:t>
            </a:r>
            <a:r>
              <a:rPr sz="3600" b="1" dirty="0">
                <a:solidFill>
                  <a:srgbClr val="FF0000"/>
                </a:solidFill>
                <a:latin typeface="Times New Roman" panose="02020603050405020304" pitchFamily="18" charset="0"/>
              </a:rPr>
              <a:t>JDBC</a:t>
            </a:r>
            <a:r>
              <a:rPr sz="3600" dirty="0">
                <a:latin typeface="Times New Roman" panose="02020603050405020304" pitchFamily="18" charset="0"/>
              </a:rPr>
              <a:t> </a:t>
            </a:r>
            <a:r>
              <a:rPr sz="3600" dirty="0">
                <a:solidFill>
                  <a:srgbClr val="9900FF"/>
                </a:solidFill>
                <a:latin typeface="Times New Roman" panose="02020603050405020304" pitchFamily="18" charset="0"/>
              </a:rPr>
              <a:t>supports a wide level of portability.</a:t>
            </a:r>
          </a:p>
          <a:p>
            <a:r>
              <a:rPr sz="3600" b="1" dirty="0">
                <a:solidFill>
                  <a:srgbClr val="FF0000"/>
                </a:solidFill>
                <a:latin typeface="Times New Roman" panose="02020603050405020304" pitchFamily="18" charset="0"/>
              </a:rPr>
              <a:t>JDBC</a:t>
            </a:r>
            <a:r>
              <a:rPr sz="3600" dirty="0">
                <a:latin typeface="Times New Roman" panose="02020603050405020304" pitchFamily="18" charset="0"/>
              </a:rPr>
              <a:t> </a:t>
            </a:r>
            <a:r>
              <a:rPr sz="3600" dirty="0">
                <a:solidFill>
                  <a:schemeClr val="tx2"/>
                </a:solidFill>
                <a:latin typeface="Times New Roman" panose="02020603050405020304" pitchFamily="18" charset="0"/>
              </a:rPr>
              <a:t>provides interfaces that are compatible with java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4420</Words>
  <Application>WPS Presentation</Application>
  <PresentationFormat>Custom</PresentationFormat>
  <Paragraphs>543</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R.M.D. Engineering College</vt:lpstr>
      <vt:lpstr>DATABASE</vt:lpstr>
      <vt:lpstr>TYPES OF DATABASE</vt:lpstr>
      <vt:lpstr>SQL QUERIES</vt:lpstr>
      <vt:lpstr>Slide 5</vt:lpstr>
      <vt:lpstr>JDBC data source</vt:lpstr>
      <vt:lpstr>Slide 7</vt:lpstr>
      <vt:lpstr>Slide 8</vt:lpstr>
      <vt:lpstr>Slide 9</vt:lpstr>
      <vt:lpstr>Slide 10</vt:lpstr>
      <vt:lpstr>Slide 11</vt:lpstr>
      <vt:lpstr>Slide 12</vt:lpstr>
      <vt:lpstr>Slide 13</vt:lpstr>
      <vt:lpstr>Slide 14</vt:lpstr>
      <vt:lpstr>Slide 15</vt:lpstr>
      <vt:lpstr>Slide 16</vt:lpstr>
      <vt:lpstr>Slide 17</vt:lpstr>
      <vt:lpstr>JDBC CONFIGURATION</vt:lpstr>
      <vt:lpstr>JDBC CONFIGURATION</vt:lpstr>
      <vt:lpstr>JDBC CONFIGURATION</vt:lpstr>
      <vt:lpstr>JDBC CONNECTION POOLS </vt:lpstr>
      <vt:lpstr>Slide 22</vt:lpstr>
      <vt:lpstr>JDBC CONNECTION POOLS </vt:lpstr>
      <vt:lpstr>Slide 24</vt:lpstr>
      <vt:lpstr>Driver Types</vt:lpstr>
      <vt:lpstr>JDBC Driver Types</vt:lpstr>
      <vt:lpstr>JDBC-ODBC bridge driver(Type-1 Driver)</vt:lpstr>
      <vt:lpstr>JDBC-ODBC bridge driver (Type-1 Driver) </vt:lpstr>
      <vt:lpstr>Native API Driver (Type-2 Driver) </vt:lpstr>
      <vt:lpstr>Native API Driver (Type-2 Driver) </vt:lpstr>
      <vt:lpstr>Network Protocol driver(Type-3 Driver) </vt:lpstr>
      <vt:lpstr>Network Protocol driver(Type-3 Driver) </vt:lpstr>
      <vt:lpstr>Thin Driver(Type-4 Driver) </vt:lpstr>
      <vt:lpstr>Thin driver(Type-4 Driver) </vt:lpstr>
      <vt:lpstr>Which driver to be used?</vt:lpstr>
      <vt:lpstr>JDBC RESULTSETS</vt:lpstr>
      <vt:lpstr>Resultsets</vt:lpstr>
      <vt:lpstr>Methods of ResultSet Interface</vt:lpstr>
      <vt:lpstr>Connection methods provided by JDBC</vt:lpstr>
      <vt:lpstr>Type of ResultSet</vt:lpstr>
      <vt:lpstr>Concurrency of ResultSet</vt:lpstr>
      <vt:lpstr>  Navigating a Result Set -Methods &amp; Description  </vt:lpstr>
      <vt:lpstr>  Updating a Result Set -Methods &amp; Description  </vt:lpstr>
      <vt:lpstr>Viewing a ResultSet</vt:lpstr>
      <vt:lpstr>Example:</vt:lpstr>
      <vt:lpstr>Slide 46</vt:lpstr>
      <vt:lpstr>PreparedStatement Interface</vt:lpstr>
      <vt:lpstr>PreparedStatement -Methods</vt:lpstr>
      <vt:lpstr>Inserting a Record</vt:lpstr>
      <vt:lpstr>Updating the record</vt:lpstr>
      <vt:lpstr>Delete the record</vt:lpstr>
      <vt:lpstr>Retrieving the records of a table</vt:lpstr>
      <vt:lpstr>Inserting records until user press n </vt:lpstr>
      <vt:lpstr>                  Named Parameters</vt:lpstr>
      <vt:lpstr>Slide 55</vt:lpstr>
      <vt:lpstr>Slide 56</vt:lpstr>
      <vt:lpstr>Slide 57</vt:lpstr>
      <vt:lpstr>Embedded SQL (SQLJ) </vt:lpstr>
      <vt:lpstr>Slide 59</vt:lpstr>
      <vt:lpstr>Slide 60</vt:lpstr>
      <vt:lpstr>public static DefaultContext getConnection (String url,String user,String password,boolean autoCommit)  throws SQLException</vt:lpstr>
      <vt:lpstr>Slide 62</vt:lpstr>
      <vt:lpstr>Slide 63</vt:lpstr>
      <vt:lpstr>Slide 64</vt:lpstr>
      <vt:lpstr>Connection Close and Cleanup</vt:lpstr>
      <vt:lpstr>Slide 66</vt:lpstr>
      <vt:lpstr>Slide 67</vt:lpstr>
      <vt:lpstr> Advantages of database connection </vt:lpstr>
      <vt:lpstr>Slide 69</vt:lpstr>
      <vt:lpstr> Disadvantages of database connection </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R.M.D. Engineering College</dc:title>
  <dc:creator>lavy moncy</dc:creator>
  <cp:lastModifiedBy>ELCOT</cp:lastModifiedBy>
  <cp:revision>67</cp:revision>
  <dcterms:created xsi:type="dcterms:W3CDTF">2023-05-16T06:37:00Z</dcterms:created>
  <dcterms:modified xsi:type="dcterms:W3CDTF">2023-06-18T13:30:45Z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9C42D8A626334F51B37F01DEB5D650B0</vt:lpwstr>
  </property>
  <property fmtid="{D5CDD505-2E9C-101B-9397-08002B2CF9AE}" pid="3" name="KSOProductBuildVer">
    <vt:lpwstr>1033-11.2.0.11537</vt:lpwstr>
  </property>
</Properties>
</file>