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2"/>
  </p:notesMasterIdLst>
  <p:sldIdLst>
    <p:sldId id="385" r:id="rId2"/>
    <p:sldId id="509" r:id="rId3"/>
    <p:sldId id="510" r:id="rId4"/>
    <p:sldId id="511" r:id="rId5"/>
    <p:sldId id="512" r:id="rId6"/>
    <p:sldId id="513" r:id="rId7"/>
    <p:sldId id="517" r:id="rId8"/>
    <p:sldId id="518" r:id="rId9"/>
    <p:sldId id="515" r:id="rId10"/>
    <p:sldId id="516" r:id="rId11"/>
    <p:sldId id="514" r:id="rId12"/>
    <p:sldId id="519" r:id="rId13"/>
    <p:sldId id="520" r:id="rId14"/>
    <p:sldId id="522" r:id="rId15"/>
    <p:sldId id="523" r:id="rId16"/>
    <p:sldId id="524" r:id="rId17"/>
    <p:sldId id="527" r:id="rId18"/>
    <p:sldId id="528" r:id="rId19"/>
    <p:sldId id="529" r:id="rId20"/>
    <p:sldId id="530" r:id="rId21"/>
    <p:sldId id="531" r:id="rId22"/>
    <p:sldId id="525" r:id="rId23"/>
    <p:sldId id="534" r:id="rId24"/>
    <p:sldId id="532" r:id="rId25"/>
    <p:sldId id="533" r:id="rId26"/>
    <p:sldId id="526" r:id="rId27"/>
    <p:sldId id="537" r:id="rId28"/>
    <p:sldId id="535" r:id="rId29"/>
    <p:sldId id="536" r:id="rId30"/>
    <p:sldId id="538" r:id="rId31"/>
    <p:sldId id="553" r:id="rId32"/>
    <p:sldId id="539" r:id="rId33"/>
    <p:sldId id="540" r:id="rId34"/>
    <p:sldId id="541" r:id="rId35"/>
    <p:sldId id="542" r:id="rId36"/>
    <p:sldId id="543" r:id="rId37"/>
    <p:sldId id="544" r:id="rId38"/>
    <p:sldId id="545" r:id="rId39"/>
    <p:sldId id="546" r:id="rId40"/>
    <p:sldId id="569" r:id="rId41"/>
    <p:sldId id="570" r:id="rId42"/>
    <p:sldId id="547" r:id="rId43"/>
    <p:sldId id="548" r:id="rId44"/>
    <p:sldId id="549" r:id="rId45"/>
    <p:sldId id="571" r:id="rId46"/>
    <p:sldId id="572" r:id="rId47"/>
    <p:sldId id="552" r:id="rId48"/>
    <p:sldId id="554" r:id="rId49"/>
    <p:sldId id="555" r:id="rId50"/>
    <p:sldId id="556" r:id="rId51"/>
    <p:sldId id="557" r:id="rId52"/>
    <p:sldId id="558" r:id="rId53"/>
    <p:sldId id="559" r:id="rId54"/>
    <p:sldId id="560" r:id="rId55"/>
    <p:sldId id="561" r:id="rId56"/>
    <p:sldId id="562" r:id="rId57"/>
    <p:sldId id="563" r:id="rId58"/>
    <p:sldId id="564" r:id="rId59"/>
    <p:sldId id="565" r:id="rId60"/>
    <p:sldId id="566" r:id="rId61"/>
    <p:sldId id="567" r:id="rId62"/>
    <p:sldId id="606" r:id="rId63"/>
    <p:sldId id="607" r:id="rId64"/>
    <p:sldId id="608" r:id="rId65"/>
    <p:sldId id="609" r:id="rId66"/>
    <p:sldId id="610" r:id="rId67"/>
    <p:sldId id="568" r:id="rId68"/>
    <p:sldId id="573" r:id="rId69"/>
    <p:sldId id="574" r:id="rId70"/>
    <p:sldId id="604" r:id="rId71"/>
    <p:sldId id="575" r:id="rId72"/>
    <p:sldId id="605" r:id="rId73"/>
    <p:sldId id="576" r:id="rId74"/>
    <p:sldId id="577" r:id="rId75"/>
    <p:sldId id="578" r:id="rId76"/>
    <p:sldId id="579" r:id="rId77"/>
    <p:sldId id="580" r:id="rId78"/>
    <p:sldId id="582" r:id="rId79"/>
    <p:sldId id="583" r:id="rId80"/>
    <p:sldId id="584" r:id="rId81"/>
    <p:sldId id="585" r:id="rId82"/>
    <p:sldId id="586" r:id="rId83"/>
    <p:sldId id="587" r:id="rId84"/>
    <p:sldId id="588" r:id="rId85"/>
    <p:sldId id="589" r:id="rId86"/>
    <p:sldId id="590" r:id="rId87"/>
    <p:sldId id="591" r:id="rId88"/>
    <p:sldId id="592" r:id="rId89"/>
    <p:sldId id="593" r:id="rId90"/>
    <p:sldId id="594" r:id="rId91"/>
    <p:sldId id="595" r:id="rId92"/>
    <p:sldId id="596" r:id="rId93"/>
    <p:sldId id="597" r:id="rId94"/>
    <p:sldId id="598" r:id="rId95"/>
    <p:sldId id="599" r:id="rId96"/>
    <p:sldId id="600" r:id="rId97"/>
    <p:sldId id="601" r:id="rId98"/>
    <p:sldId id="602" r:id="rId99"/>
    <p:sldId id="603" r:id="rId100"/>
    <p:sldId id="611" r:id="rId10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94" autoAdjust="0"/>
    <p:restoredTop sz="94660" autoAdjust="0"/>
  </p:normalViewPr>
  <p:slideViewPr>
    <p:cSldViewPr snapToGrid="0">
      <p:cViewPr>
        <p:scale>
          <a:sx n="69" d="100"/>
          <a:sy n="69" d="100"/>
        </p:scale>
        <p:origin x="-768" y="-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8" y="426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 /><Relationship Id="rId21" Type="http://schemas.openxmlformats.org/officeDocument/2006/relationships/slide" Target="slides/slide20.xml" /><Relationship Id="rId42" Type="http://schemas.openxmlformats.org/officeDocument/2006/relationships/slide" Target="slides/slide41.xml" /><Relationship Id="rId47" Type="http://schemas.openxmlformats.org/officeDocument/2006/relationships/slide" Target="slides/slide46.xml" /><Relationship Id="rId63" Type="http://schemas.openxmlformats.org/officeDocument/2006/relationships/slide" Target="slides/slide62.xml" /><Relationship Id="rId68" Type="http://schemas.openxmlformats.org/officeDocument/2006/relationships/slide" Target="slides/slide67.xml" /><Relationship Id="rId84" Type="http://schemas.openxmlformats.org/officeDocument/2006/relationships/slide" Target="slides/slide83.xml" /><Relationship Id="rId89" Type="http://schemas.openxmlformats.org/officeDocument/2006/relationships/slide" Target="slides/slide88.xml" /><Relationship Id="rId7" Type="http://schemas.openxmlformats.org/officeDocument/2006/relationships/slide" Target="slides/slide6.xml" /><Relationship Id="rId71" Type="http://schemas.openxmlformats.org/officeDocument/2006/relationships/slide" Target="slides/slide70.xml" /><Relationship Id="rId92" Type="http://schemas.openxmlformats.org/officeDocument/2006/relationships/slide" Target="slides/slide9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9" Type="http://schemas.openxmlformats.org/officeDocument/2006/relationships/slide" Target="slides/slide28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slide" Target="slides/slide36.xml" /><Relationship Id="rId40" Type="http://schemas.openxmlformats.org/officeDocument/2006/relationships/slide" Target="slides/slide39.xml" /><Relationship Id="rId45" Type="http://schemas.openxmlformats.org/officeDocument/2006/relationships/slide" Target="slides/slide44.xml" /><Relationship Id="rId53" Type="http://schemas.openxmlformats.org/officeDocument/2006/relationships/slide" Target="slides/slide52.xml" /><Relationship Id="rId58" Type="http://schemas.openxmlformats.org/officeDocument/2006/relationships/slide" Target="slides/slide57.xml" /><Relationship Id="rId66" Type="http://schemas.openxmlformats.org/officeDocument/2006/relationships/slide" Target="slides/slide65.xml" /><Relationship Id="rId74" Type="http://schemas.openxmlformats.org/officeDocument/2006/relationships/slide" Target="slides/slide73.xml" /><Relationship Id="rId79" Type="http://schemas.openxmlformats.org/officeDocument/2006/relationships/slide" Target="slides/slide78.xml" /><Relationship Id="rId87" Type="http://schemas.openxmlformats.org/officeDocument/2006/relationships/slide" Target="slides/slide86.xml" /><Relationship Id="rId102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61" Type="http://schemas.openxmlformats.org/officeDocument/2006/relationships/slide" Target="slides/slide60.xml" /><Relationship Id="rId82" Type="http://schemas.openxmlformats.org/officeDocument/2006/relationships/slide" Target="slides/slide81.xml" /><Relationship Id="rId90" Type="http://schemas.openxmlformats.org/officeDocument/2006/relationships/slide" Target="slides/slide89.xml" /><Relationship Id="rId95" Type="http://schemas.openxmlformats.org/officeDocument/2006/relationships/slide" Target="slides/slide94.xml" /><Relationship Id="rId19" Type="http://schemas.openxmlformats.org/officeDocument/2006/relationships/slide" Target="slides/slide1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slide" Target="slides/slide34.xml" /><Relationship Id="rId43" Type="http://schemas.openxmlformats.org/officeDocument/2006/relationships/slide" Target="slides/slide42.xml" /><Relationship Id="rId48" Type="http://schemas.openxmlformats.org/officeDocument/2006/relationships/slide" Target="slides/slide47.xml" /><Relationship Id="rId56" Type="http://schemas.openxmlformats.org/officeDocument/2006/relationships/slide" Target="slides/slide55.xml" /><Relationship Id="rId64" Type="http://schemas.openxmlformats.org/officeDocument/2006/relationships/slide" Target="slides/slide63.xml" /><Relationship Id="rId69" Type="http://schemas.openxmlformats.org/officeDocument/2006/relationships/slide" Target="slides/slide68.xml" /><Relationship Id="rId77" Type="http://schemas.openxmlformats.org/officeDocument/2006/relationships/slide" Target="slides/slide76.xml" /><Relationship Id="rId100" Type="http://schemas.openxmlformats.org/officeDocument/2006/relationships/slide" Target="slides/slide99.xml" /><Relationship Id="rId105" Type="http://schemas.openxmlformats.org/officeDocument/2006/relationships/theme" Target="theme/theme1.xml" /><Relationship Id="rId8" Type="http://schemas.openxmlformats.org/officeDocument/2006/relationships/slide" Target="slides/slide7.xml" /><Relationship Id="rId51" Type="http://schemas.openxmlformats.org/officeDocument/2006/relationships/slide" Target="slides/slide50.xml" /><Relationship Id="rId72" Type="http://schemas.openxmlformats.org/officeDocument/2006/relationships/slide" Target="slides/slide71.xml" /><Relationship Id="rId80" Type="http://schemas.openxmlformats.org/officeDocument/2006/relationships/slide" Target="slides/slide79.xml" /><Relationship Id="rId85" Type="http://schemas.openxmlformats.org/officeDocument/2006/relationships/slide" Target="slides/slide84.xml" /><Relationship Id="rId93" Type="http://schemas.openxmlformats.org/officeDocument/2006/relationships/slide" Target="slides/slide92.xml" /><Relationship Id="rId98" Type="http://schemas.openxmlformats.org/officeDocument/2006/relationships/slide" Target="slides/slide97.xml" /><Relationship Id="rId3" Type="http://schemas.openxmlformats.org/officeDocument/2006/relationships/slide" Target="slides/slide2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slide" Target="slides/slide37.xml" /><Relationship Id="rId46" Type="http://schemas.openxmlformats.org/officeDocument/2006/relationships/slide" Target="slides/slide45.xml" /><Relationship Id="rId59" Type="http://schemas.openxmlformats.org/officeDocument/2006/relationships/slide" Target="slides/slide58.xml" /><Relationship Id="rId67" Type="http://schemas.openxmlformats.org/officeDocument/2006/relationships/slide" Target="slides/slide66.xml" /><Relationship Id="rId103" Type="http://schemas.openxmlformats.org/officeDocument/2006/relationships/presProps" Target="presProps.xml" /><Relationship Id="rId20" Type="http://schemas.openxmlformats.org/officeDocument/2006/relationships/slide" Target="slides/slide19.xml" /><Relationship Id="rId41" Type="http://schemas.openxmlformats.org/officeDocument/2006/relationships/slide" Target="slides/slide40.xml" /><Relationship Id="rId54" Type="http://schemas.openxmlformats.org/officeDocument/2006/relationships/slide" Target="slides/slide53.xml" /><Relationship Id="rId62" Type="http://schemas.openxmlformats.org/officeDocument/2006/relationships/slide" Target="slides/slide61.xml" /><Relationship Id="rId70" Type="http://schemas.openxmlformats.org/officeDocument/2006/relationships/slide" Target="slides/slide69.xml" /><Relationship Id="rId75" Type="http://schemas.openxmlformats.org/officeDocument/2006/relationships/slide" Target="slides/slide74.xml" /><Relationship Id="rId83" Type="http://schemas.openxmlformats.org/officeDocument/2006/relationships/slide" Target="slides/slide82.xml" /><Relationship Id="rId88" Type="http://schemas.openxmlformats.org/officeDocument/2006/relationships/slide" Target="slides/slide87.xml" /><Relationship Id="rId91" Type="http://schemas.openxmlformats.org/officeDocument/2006/relationships/slide" Target="slides/slide90.xml" /><Relationship Id="rId96" Type="http://schemas.openxmlformats.org/officeDocument/2006/relationships/slide" Target="slides/slide95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slide" Target="slides/slide35.xml" /><Relationship Id="rId49" Type="http://schemas.openxmlformats.org/officeDocument/2006/relationships/slide" Target="slides/slide48.xml" /><Relationship Id="rId57" Type="http://schemas.openxmlformats.org/officeDocument/2006/relationships/slide" Target="slides/slide56.xml" /><Relationship Id="rId106" Type="http://schemas.openxmlformats.org/officeDocument/2006/relationships/tableStyles" Target="tableStyles.xml" /><Relationship Id="rId10" Type="http://schemas.openxmlformats.org/officeDocument/2006/relationships/slide" Target="slides/slide9.xml" /><Relationship Id="rId31" Type="http://schemas.openxmlformats.org/officeDocument/2006/relationships/slide" Target="slides/slide30.xml" /><Relationship Id="rId44" Type="http://schemas.openxmlformats.org/officeDocument/2006/relationships/slide" Target="slides/slide43.xml" /><Relationship Id="rId52" Type="http://schemas.openxmlformats.org/officeDocument/2006/relationships/slide" Target="slides/slide51.xml" /><Relationship Id="rId60" Type="http://schemas.openxmlformats.org/officeDocument/2006/relationships/slide" Target="slides/slide59.xml" /><Relationship Id="rId65" Type="http://schemas.openxmlformats.org/officeDocument/2006/relationships/slide" Target="slides/slide64.xml" /><Relationship Id="rId73" Type="http://schemas.openxmlformats.org/officeDocument/2006/relationships/slide" Target="slides/slide72.xml" /><Relationship Id="rId78" Type="http://schemas.openxmlformats.org/officeDocument/2006/relationships/slide" Target="slides/slide77.xml" /><Relationship Id="rId81" Type="http://schemas.openxmlformats.org/officeDocument/2006/relationships/slide" Target="slides/slide80.xml" /><Relationship Id="rId86" Type="http://schemas.openxmlformats.org/officeDocument/2006/relationships/slide" Target="slides/slide85.xml" /><Relationship Id="rId94" Type="http://schemas.openxmlformats.org/officeDocument/2006/relationships/slide" Target="slides/slide93.xml" /><Relationship Id="rId99" Type="http://schemas.openxmlformats.org/officeDocument/2006/relationships/slide" Target="slides/slide98.xml" /><Relationship Id="rId101" Type="http://schemas.openxmlformats.org/officeDocument/2006/relationships/slide" Target="slides/slide10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9" Type="http://schemas.openxmlformats.org/officeDocument/2006/relationships/slide" Target="slides/slide38.xml" /><Relationship Id="rId34" Type="http://schemas.openxmlformats.org/officeDocument/2006/relationships/slide" Target="slides/slide33.xml" /><Relationship Id="rId50" Type="http://schemas.openxmlformats.org/officeDocument/2006/relationships/slide" Target="slides/slide49.xml" /><Relationship Id="rId55" Type="http://schemas.openxmlformats.org/officeDocument/2006/relationships/slide" Target="slides/slide54.xml" /><Relationship Id="rId76" Type="http://schemas.openxmlformats.org/officeDocument/2006/relationships/slide" Target="slides/slide75.xml" /><Relationship Id="rId97" Type="http://schemas.openxmlformats.org/officeDocument/2006/relationships/slide" Target="slides/slide96.xml" /><Relationship Id="rId104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7DB4C-9B7F-4EA5-8EE4-4FE41A01E95C}" type="datetimeFigureOut">
              <a:rPr lang="en-US" smtClean="0"/>
              <a:pPr/>
              <a:t>6/5/2023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28D7A-7B10-42FD-9D7F-ADFDB961152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080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48E-FF63-624D-2AF8-D77A9EE5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08EEC-A69F-EAB1-9814-5FB4DE60C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84A21-4488-05E4-FF5A-AC01A23D1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0833F-3F26-AD5C-753C-2A704CC4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0AC49-1D89-2697-C0BA-DFDAF6C9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65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73E5-3E63-C411-8508-DB20E292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AC1C7-ECFE-C621-DD3A-9AA5C946C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103DC-2BBC-21CA-4D57-21E39B9AE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4E683-AF52-C715-6653-58A1B08D3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879A0-B40F-912D-2B31-5ADB3A5AE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69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7B4B4-1FF7-8891-5B21-1D622CDD4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FA8DDF-E50B-1C0B-14CA-BFA4F794B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3720D-90B9-ACAC-1A38-84CCA6628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1AD34-5D4F-26C7-02D8-CFFBC2547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2078C-E7AA-9229-81E0-E11F634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76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3D4B-7F2B-48BE-0EB3-A71954A68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5B38E-329D-0AA8-BEC9-B80742989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5717-7A43-4955-F5A0-20A181E8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1D02-CA0C-3E0F-291F-BB978463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921C-0AC1-BFAE-8403-FED6C9DC0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90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476E1-FA44-846B-645A-3134ACC2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CAD7A-3D2B-FAB6-8CE2-EE8028C5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F75F8-2795-A886-A547-DD2FACCB3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90110-C8C7-49F3-CE5F-C155FE1BE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2566-F36C-78F1-2FBF-B3947C0AB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85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CF69B-1BF9-054C-D8DA-AE5E3A025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2DC-C6CB-910F-9FB2-C1B464BC0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0726EC-37DA-E1AD-763A-B5AAF4258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90623-D742-A6C2-B523-3A16FEFBC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6DDED-2C9B-DAB2-7CE4-575989DD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2E79C-0A06-0526-0121-8B41BE3EC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87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445C-E55E-17AB-755D-DB520A39F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38483-647E-689C-23DF-44341144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974F1-AAD5-E377-D03B-6BB012134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EBAC59-B665-D698-39BA-92E07EEE0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A99BE-1918-5363-BC20-A077B519A5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005CB-3ED8-51D2-C881-80FCFA74C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F486E-1466-4F7E-4CA8-4871EF9E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87D74-8331-D012-DCAC-08FE5D4A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811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23B1-B6CD-AAC6-6011-F0CF8B0C8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F5D26A-03F5-8747-180E-A26ADCBC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CE1639-F704-5204-195E-6F4FD3995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252CC-6339-E612-BA19-2FF5AFF14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503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C7521-EFDC-6786-97C9-B19C48A9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EFE706-4FCA-C774-81D1-A9A235FF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E2D59D-0B7D-DA8F-D8CE-3D94D5E91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840D-0384-AE46-C369-B0935287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F430F-8A6F-9221-E132-6D3BFF78B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75BAF0-EBEF-F240-98FA-CED8CEC44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6E36A-20C7-9262-DA31-2398180E5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E7A0B-33D5-DD71-C845-18761229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E58F9-1B32-509D-9B65-650D750F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076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A5B0-E5D8-736B-10B1-166D767B9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E81A90-2132-296C-4724-6D31EA318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D6510-5484-05D8-7CE3-DA3F08BCC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C7CFC-4859-D538-6DCC-66B3E426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70DBE-F89D-0C8C-DB4C-5CB950378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9BD49-77A5-0507-6AA4-52EB2ADA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19BEF0-B6F4-5EF2-5B8C-EC79AD98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9DF4F-ACB1-449E-A6EB-A99479EB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F42CC-7499-C581-5916-A632C147FA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C92FE-2747-43D0-B385-07C48A940A80}" type="datetimeFigureOut">
              <a:rPr lang="en-IN" smtClean="0"/>
              <a:pPr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029C-8EDB-F031-1D4E-56CB13082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78619-7ED2-95B3-56AD-CF1E78C858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D19CE6-6F15-4B86-80C4-4F25E66218F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3.png" 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7.png" 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 /><Relationship Id="rId2" Type="http://schemas.openxmlformats.org/officeDocument/2006/relationships/image" Target="../media/image30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 /><Relationship Id="rId1" Type="http://schemas.openxmlformats.org/officeDocument/2006/relationships/slideLayout" Target="../slideLayouts/slideLayout2.xml" 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 /><Relationship Id="rId2" Type="http://schemas.openxmlformats.org/officeDocument/2006/relationships/image" Target="../media/image37.png" /><Relationship Id="rId1" Type="http://schemas.openxmlformats.org/officeDocument/2006/relationships/slideLayout" Target="../slideLayouts/slideLayout2.xml" 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 /><Relationship Id="rId1" Type="http://schemas.openxmlformats.org/officeDocument/2006/relationships/slideLayout" Target="../slideLayouts/slideLayout2.xml" 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 /><Relationship Id="rId1" Type="http://schemas.openxmlformats.org/officeDocument/2006/relationships/slideLayout" Target="../slideLayouts/slideLayout2.xml" 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 /><Relationship Id="rId1" Type="http://schemas.openxmlformats.org/officeDocument/2006/relationships/slideLayout" Target="../slideLayouts/slideLayout2.xml" 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 /><Relationship Id="rId1" Type="http://schemas.openxmlformats.org/officeDocument/2006/relationships/slideLayout" Target="../slideLayouts/slideLayout2.xml" 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 /><Relationship Id="rId1" Type="http://schemas.openxmlformats.org/officeDocument/2006/relationships/slideLayout" Target="../slideLayouts/slideLayout2.xml" 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 /><Relationship Id="rId1" Type="http://schemas.openxmlformats.org/officeDocument/2006/relationships/slideLayout" Target="../slideLayouts/slideLayout2.xml" 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 /><Relationship Id="rId1" Type="http://schemas.openxmlformats.org/officeDocument/2006/relationships/slideLayout" Target="../slideLayouts/slideLayout2.xml" 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 /><Relationship Id="rId1" Type="http://schemas.openxmlformats.org/officeDocument/2006/relationships/slideLayout" Target="../slideLayouts/slideLayout2.xml" 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 /><Relationship Id="rId1" Type="http://schemas.openxmlformats.org/officeDocument/2006/relationships/slideLayout" Target="../slideLayouts/slideLayout2.xml" 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 /><Relationship Id="rId1" Type="http://schemas.openxmlformats.org/officeDocument/2006/relationships/slideLayout" Target="../slideLayouts/slideLayout2.xml" 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 /><Relationship Id="rId1" Type="http://schemas.openxmlformats.org/officeDocument/2006/relationships/slideLayout" Target="../slideLayouts/slideLayout2.xml" 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 /><Relationship Id="rId2" Type="http://schemas.openxmlformats.org/officeDocument/2006/relationships/image" Target="../media/image52.png" /><Relationship Id="rId1" Type="http://schemas.openxmlformats.org/officeDocument/2006/relationships/slideLayout" Target="../slideLayouts/slideLayout2.xml" 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 /><Relationship Id="rId1" Type="http://schemas.openxmlformats.org/officeDocument/2006/relationships/slideLayout" Target="../slideLayouts/slideLayout2.xml" 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12A9C-EC6F-ADBA-A5BC-988903178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4025" y="219826"/>
            <a:ext cx="9639300" cy="1049337"/>
          </a:xfrm>
        </p:spPr>
        <p:txBody>
          <a:bodyPr>
            <a:normAutofit/>
          </a:bodyPr>
          <a:lstStyle/>
          <a:p>
            <a:pPr algn="l"/>
            <a:r>
              <a:rPr lang="en-IN" sz="4800" b="1" dirty="0">
                <a:solidFill>
                  <a:schemeClr val="accent6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R.M.D. Engineering College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50EF60-BDFB-CCCB-FAAB-FBB74E126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00" y="2605087"/>
            <a:ext cx="9144000" cy="2543961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</a:pPr>
            <a:r>
              <a:rPr lang="en-IN" sz="4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22CS202</a:t>
            </a:r>
            <a:endParaRPr lang="en-IN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4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JAVA PROGRAMMING</a:t>
            </a:r>
          </a:p>
          <a:p>
            <a:pPr>
              <a:lnSpc>
                <a:spcPct val="150000"/>
              </a:lnSpc>
            </a:pPr>
            <a:r>
              <a:rPr lang="en-US" sz="42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UNIT III</a:t>
            </a:r>
          </a:p>
          <a:p>
            <a:pPr>
              <a:lnSpc>
                <a:spcPct val="150000"/>
              </a:lnSpc>
            </a:pPr>
            <a:r>
              <a:rPr lang="en-US" sz="5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MULTITHREADING, I/O AND GENERIC PROGRAMMING</a:t>
            </a:r>
          </a:p>
          <a:p>
            <a:pPr>
              <a:lnSpc>
                <a:spcPct val="150000"/>
              </a:lnSpc>
            </a:pPr>
            <a:endParaRPr lang="en-US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50000"/>
              </a:lnSpc>
            </a:pPr>
            <a:endParaRPr lang="en-IN" sz="2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Image result for rmd college logo">
            <a:extLst>
              <a:ext uri="{FF2B5EF4-FFF2-40B4-BE49-F238E27FC236}">
                <a16:creationId xmlns:a16="http://schemas.microsoft.com/office/drawing/2014/main" id="{0B2D2521-BFD9-49C6-0D3B-BC96BEEF9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13506"/>
            <a:ext cx="1315244" cy="131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27years rmk college logo">
            <a:extLst>
              <a:ext uri="{FF2B5EF4-FFF2-40B4-BE49-F238E27FC236}">
                <a16:creationId xmlns:a16="http://schemas.microsoft.com/office/drawing/2014/main" id="{933164C7-CD4C-5A11-6352-E6B3B2FA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1800" y="141286"/>
            <a:ext cx="1085850" cy="1357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6673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252F9-0566-CBEA-B589-0508C63E1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135"/>
            <a:ext cx="10515600" cy="1443553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lang="en-US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16E8-D230-2E69-F54A-A2C992ACE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3474"/>
            <a:ext cx="10515600" cy="5267325"/>
          </a:xfrm>
        </p:spPr>
        <p:txBody>
          <a:bodyPr>
            <a:normAutofit/>
          </a:bodyPr>
          <a:lstStyle/>
          <a:p>
            <a:pPr marL="12065" marR="2618105" indent="0">
              <a:lnSpc>
                <a:spcPct val="150000"/>
              </a:lnSpc>
              <a:spcBef>
                <a:spcPts val="1410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can be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any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unn</a:t>
            </a:r>
            <a:r>
              <a:rPr lang="en-US" sz="2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ble  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Blocked </a:t>
            </a: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Timed</a:t>
            </a:r>
            <a:r>
              <a:rPr lang="en-US" sz="2000" b="1" spc="-8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2000" b="1" spc="-3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126865" marR="2618105" lvl="8" indent="-457200">
              <a:lnSpc>
                <a:spcPct val="150000"/>
              </a:lnSpc>
              <a:spcBef>
                <a:spcPts val="1410"/>
              </a:spcBef>
              <a:buFont typeface="Wingdings" panose="05000000000000000000" pitchFamily="2" charset="2"/>
              <a:buChar char="ü"/>
            </a:pPr>
            <a:r>
              <a:rPr lang="en-US" sz="2000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7821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53762"/>
            <a:ext cx="10515600" cy="5423201"/>
          </a:xfrm>
        </p:spPr>
        <p:txBody>
          <a:bodyPr/>
          <a:lstStyle/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endParaRPr lang="en-IN" dirty="0"/>
          </a:p>
          <a:p>
            <a:pPr algn="ctr">
              <a:buNone/>
            </a:pPr>
            <a:r>
              <a:rPr lang="en-IN" sz="4000" b="1" dirty="0">
                <a:solidFill>
                  <a:srgbClr val="FF0000"/>
                </a:solidFill>
              </a:rPr>
              <a:t>THANK YOU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9DE68-0510-0420-AC10-964365DE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Explanation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0304-9331-B80C-2373-F01250E2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8362" cy="4351338"/>
          </a:xfrm>
        </p:spPr>
        <p:txBody>
          <a:bodyPr>
            <a:normAutofit/>
          </a:bodyPr>
          <a:lstStyle/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lang="en-US" sz="2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New:</a:t>
            </a:r>
            <a:r>
              <a:rPr lang="en-US" sz="2600" b="1" spc="5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newly</a:t>
            </a:r>
            <a:r>
              <a:rPr lang="en-US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yet</a:t>
            </a:r>
            <a:r>
              <a:rPr lang="en-US" sz="2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started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r>
              <a:rPr lang="en-US" sz="26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remains in</a:t>
            </a:r>
            <a:r>
              <a:rPr lang="en-US"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26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en-US" sz="26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</a:t>
            </a:r>
            <a:r>
              <a:rPr lang="en-US"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lang="en-US" sz="26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4785">
              <a:lnSpc>
                <a:spcPct val="100000"/>
              </a:lnSpc>
              <a:spcBef>
                <a:spcPts val="720"/>
              </a:spcBef>
            </a:pP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referred to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born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6350" algn="just">
              <a:lnSpc>
                <a:spcPct val="150000"/>
              </a:lnSpc>
            </a:pPr>
            <a:r>
              <a:rPr lang="en-US" sz="2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Runnable:</a:t>
            </a:r>
            <a:r>
              <a:rPr lang="en-US" sz="2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thread is in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state 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is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for the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processor. </a:t>
            </a:r>
          </a:p>
          <a:p>
            <a:pPr marL="184785" marR="635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in queue are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same priority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time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slots for execution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fashion.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550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68552-3B25-FD24-12C5-45F1AC259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8650"/>
            <a:ext cx="10515600" cy="5548313"/>
          </a:xfrm>
        </p:spPr>
        <p:txBody>
          <a:bodyPr>
            <a:normAutofit fontScale="92500"/>
          </a:bodyPr>
          <a:lstStyle/>
          <a:p>
            <a:pPr marL="184785" marR="6350" algn="just">
              <a:lnSpc>
                <a:spcPct val="150000"/>
              </a:lnSpc>
              <a:spcBef>
                <a:spcPts val="190"/>
              </a:spcBef>
            </a:pP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the processor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time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thread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execution.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93700" marR="442595" indent="-143510" algn="just">
              <a:lnSpc>
                <a:spcPct val="150000"/>
              </a:lnSpc>
              <a:buAutoNum type="alphaLcParenBoth"/>
              <a:tabLst>
                <a:tab pos="496570" algn="l"/>
              </a:tabLst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give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its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own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happen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situations: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5080" lvl="1" algn="just">
              <a:lnSpc>
                <a:spcPct val="15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suspended using suspend() method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revived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resume()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lvl="1" algn="just">
              <a:lnSpc>
                <a:spcPct val="150000"/>
              </a:lnSpc>
              <a:spcBef>
                <a:spcPts val="52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</a:t>
            </a:r>
            <a:r>
              <a:rPr lang="en-US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en-U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period</a:t>
            </a:r>
            <a:r>
              <a:rPr lang="en-U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sleep(time) method,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milliseconds.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885" marR="8255" lvl="1" algn="just">
              <a:lnSpc>
                <a:spcPct val="150000"/>
              </a:lnSpc>
              <a:spcBef>
                <a:spcPts val="5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lang="en-US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scheduled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5790" indent="-250825" algn="just">
              <a:lnSpc>
                <a:spcPct val="150000"/>
              </a:lnSpc>
              <a:spcBef>
                <a:spcPts val="715"/>
              </a:spcBef>
              <a:buAutoNum type="alphaLcParenBoth" startAt="2"/>
              <a:tabLst>
                <a:tab pos="60642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pre-empted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23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DB23-2115-189C-1A55-44DE8C9B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681"/>
            <a:ext cx="10515600" cy="5375189"/>
          </a:xfrm>
        </p:spPr>
        <p:txBody>
          <a:bodyPr>
            <a:normAutofit fontScale="55000" lnSpcReduction="20000"/>
          </a:bodyPr>
          <a:lstStyle/>
          <a:p>
            <a:pPr marL="184785" marR="5715" algn="just">
              <a:lnSpc>
                <a:spcPct val="150000"/>
              </a:lnSpc>
            </a:pPr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Blocked:</a:t>
            </a:r>
            <a:r>
              <a:rPr lang="en-US" sz="3600" b="1" spc="3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3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6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prevented</a:t>
            </a:r>
            <a:r>
              <a:rPr lang="en-US"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n-US" sz="36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36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36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6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</a:t>
            </a:r>
            <a:r>
              <a:rPr lang="en-US" sz="36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I/O 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complete, then 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Blocked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lang="en-US"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lang="en-US"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6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</a:t>
            </a:r>
            <a:r>
              <a:rPr lang="en-US"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4785" marR="5715" algn="just"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6350" algn="just">
              <a:lnSpc>
                <a:spcPct val="150000"/>
              </a:lnSpc>
              <a:spcBef>
                <a:spcPts val="5"/>
              </a:spcBef>
            </a:pPr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waits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indefinitely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to perform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transitions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state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signals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080" algn="just">
              <a:lnSpc>
                <a:spcPct val="150000"/>
              </a:lnSpc>
            </a:pPr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Timed Waiting: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3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specified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 of time.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 back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runnable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expires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occurs.</a:t>
            </a:r>
          </a:p>
          <a:p>
            <a:pPr marL="184785" marR="5080" algn="just">
              <a:lnSpc>
                <a:spcPct val="150000"/>
              </a:lnSpc>
            </a:pPr>
            <a:r>
              <a:rPr lang="en-US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Terminated: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runnable thread enters the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or terminated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successfully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or otherwise terminated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forcefully killed.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080" algn="just"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5443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5897A-3CB4-AB86-C3C9-10CE2182B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THREAD-LIFE CYCLE</a:t>
            </a: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F89D07-183A-617A-DED6-B885250D7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049" y="1322172"/>
            <a:ext cx="10775091" cy="5214551"/>
          </a:xfrm>
        </p:spPr>
      </p:pic>
    </p:spTree>
    <p:extLst>
      <p:ext uri="{BB962C8B-B14F-4D97-AF65-F5344CB8AC3E}">
        <p14:creationId xmlns:p14="http://schemas.microsoft.com/office/powerpoint/2010/main" val="2927609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5CC0B-DCBE-8DFD-3B1A-AAE9F6C5D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36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  <a:r>
              <a:rPr lang="en-IN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F7D16-6428-2026-E3A0-4E02A3539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85000" lnSpcReduction="20000"/>
          </a:bodyPr>
          <a:lstStyle/>
          <a:p>
            <a:pPr marL="184785" marR="5080">
              <a:lnSpc>
                <a:spcPct val="150000"/>
              </a:lnSpc>
              <a:spcBef>
                <a:spcPts val="141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program,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begins</a:t>
            </a:r>
            <a:r>
              <a:rPr lang="en-US" sz="2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6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6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starting </a:t>
            </a:r>
            <a:r>
              <a:rPr lang="en-US" sz="26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080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r>
              <a:rPr lang="en-US" sz="26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JVM</a:t>
            </a:r>
            <a:r>
              <a:rPr lang="en-US"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</a:t>
            </a:r>
            <a:r>
              <a:rPr lang="en-US" sz="2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</a:t>
            </a:r>
            <a:r>
              <a:rPr lang="en-US" sz="26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6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080" indent="46990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</a:t>
            </a:r>
            <a:r>
              <a:rPr lang="en-US" sz="2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26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created,</a:t>
            </a:r>
            <a:r>
              <a:rPr lang="en-US" sz="2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6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6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obtaining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</a:t>
            </a:r>
            <a:r>
              <a:rPr lang="en-US" sz="2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currentThread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600"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720"/>
              </a:spcBef>
              <a:buNone/>
            </a:pPr>
            <a:endParaRPr lang="en-US" sz="2600" spc="-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things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1305560">
              <a:lnSpc>
                <a:spcPct val="150000"/>
              </a:lnSpc>
            </a:pP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produced. </a:t>
            </a:r>
          </a:p>
          <a:p>
            <a:pPr marL="184785" marR="1305560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to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2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61A288-A15F-1C24-8C0E-AA56EF3E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6885" y="953293"/>
            <a:ext cx="9712411" cy="4904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7043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40F0D-EE24-8DFC-F042-811480977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996"/>
            <a:ext cx="10515600" cy="72904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 OF THREAD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F62E2-0F1D-7E03-C3FA-E95B7E09C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205" y="716692"/>
            <a:ext cx="11528854" cy="6141308"/>
          </a:xfrm>
        </p:spPr>
      </p:pic>
    </p:spTree>
    <p:extLst>
      <p:ext uri="{BB962C8B-B14F-4D97-AF65-F5344CB8AC3E}">
        <p14:creationId xmlns:p14="http://schemas.microsoft.com/office/powerpoint/2010/main" val="106895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287AE4-0F51-8B97-05A5-2207F6D7A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341" y="504824"/>
            <a:ext cx="10775091" cy="6056614"/>
          </a:xfrm>
        </p:spPr>
      </p:pic>
    </p:spTree>
    <p:extLst>
      <p:ext uri="{BB962C8B-B14F-4D97-AF65-F5344CB8AC3E}">
        <p14:creationId xmlns:p14="http://schemas.microsoft.com/office/powerpoint/2010/main" val="1502206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E17AD7-3001-E642-77B4-42600F63F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130" y="611584"/>
            <a:ext cx="11294075" cy="5634831"/>
          </a:xfrm>
        </p:spPr>
      </p:pic>
    </p:spTree>
    <p:extLst>
      <p:ext uri="{BB962C8B-B14F-4D97-AF65-F5344CB8AC3E}">
        <p14:creationId xmlns:p14="http://schemas.microsoft.com/office/powerpoint/2010/main" val="314770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2DB4B-0A42-CD8B-E08B-0963FE5C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72070-95E0-D86B-6AA8-26AC656C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</a:t>
            </a:r>
            <a:r>
              <a:rPr lang="en-US" sz="2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Programming: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Thread, Thread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Priorities,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Synchronization,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Interthread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spc="5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I/O: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Basics,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Reading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800" spc="36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Input,</a:t>
            </a:r>
            <a:r>
              <a:rPr lang="en-US" sz="2800" spc="35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 Output,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Writing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</a:p>
          <a:p>
            <a:pPr marL="0" indent="0" algn="just">
              <a:buNone/>
            </a:pPr>
            <a:r>
              <a:rPr lang="en-US"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Generics: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Introduction,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 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class,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Bounded</a:t>
            </a:r>
            <a:r>
              <a:rPr lang="en-US" sz="28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Types,</a:t>
            </a:r>
            <a:r>
              <a:rPr lang="en-US" sz="2800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28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Methods,</a:t>
            </a:r>
            <a:r>
              <a:rPr lang="en-US" sz="280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2800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Interfaces,</a:t>
            </a:r>
            <a:r>
              <a:rPr lang="en-US" sz="28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280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Restrictions</a:t>
            </a:r>
            <a:r>
              <a:rPr lang="en-US" sz="2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0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3FFF6F-8A3E-62E0-66AF-F80F5A353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92" y="321276"/>
            <a:ext cx="11528854" cy="6252519"/>
          </a:xfrm>
        </p:spPr>
      </p:pic>
    </p:spTree>
    <p:extLst>
      <p:ext uri="{BB962C8B-B14F-4D97-AF65-F5344CB8AC3E}">
        <p14:creationId xmlns:p14="http://schemas.microsoft.com/office/powerpoint/2010/main" val="1281774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D507A8-4AA0-D8ED-CDDC-F39978621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8411" y="666750"/>
            <a:ext cx="11108724" cy="5931758"/>
          </a:xfrm>
        </p:spPr>
      </p:pic>
    </p:spTree>
    <p:extLst>
      <p:ext uri="{BB962C8B-B14F-4D97-AF65-F5344CB8AC3E}">
        <p14:creationId xmlns:p14="http://schemas.microsoft.com/office/powerpoint/2010/main" val="3816302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AA8F-733F-38AE-195A-059D886D2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IN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5CC3-068F-9388-3695-F3A7713C1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112108"/>
            <a:ext cx="11874843" cy="5474043"/>
          </a:xfrm>
        </p:spPr>
        <p:txBody>
          <a:bodyPr>
            <a:noAutofit/>
          </a:bodyPr>
          <a:lstStyle/>
          <a:p>
            <a:pPr marL="0" marR="8255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priorities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treated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762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decides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4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4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another,</a:t>
            </a:r>
            <a:r>
              <a:rPr lang="en-US" sz="24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7620" algn="just">
              <a:lnSpc>
                <a:spcPts val="2160"/>
              </a:lnSpc>
              <a:spcBef>
                <a:spcPts val="19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voluntarily</a:t>
            </a:r>
            <a:r>
              <a:rPr lang="en-US"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lang="en-US"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2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7620" algn="just">
              <a:lnSpc>
                <a:spcPts val="216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preempted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24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doing.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9525" algn="just">
              <a:lnSpc>
                <a:spcPts val="2160"/>
              </a:lnSpc>
            </a:pP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setPriority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8255" algn="just">
              <a:lnSpc>
                <a:spcPts val="2160"/>
              </a:lnSpc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integers,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MIN_PRIORITY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spc="2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NORM_PRIORITY(Default</a:t>
            </a:r>
            <a:r>
              <a:rPr lang="en-US" sz="2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Priority)</a:t>
            </a:r>
            <a:r>
              <a:rPr lang="en-US" sz="2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36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MAX_PRIORITY</a:t>
            </a:r>
            <a:r>
              <a:rPr lang="en-US"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en-IN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A87E6-08F5-271E-CCCD-BA2AD4E0F981}"/>
              </a:ext>
            </a:extLst>
          </p:cNvPr>
          <p:cNvSpPr txBox="1"/>
          <p:nvPr/>
        </p:nvSpPr>
        <p:spPr>
          <a:xfrm>
            <a:off x="9544050" y="365125"/>
            <a:ext cx="1895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Min:1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Default:5</a:t>
            </a: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Max:10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727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21978-AB50-0267-911F-AB475CD7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b="1" spc="-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en-US" sz="3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36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br>
              <a:rPr lang="en-US" sz="36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22A6E-0D5D-3BA3-BC60-7D54BB4B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482"/>
            <a:ext cx="10515600" cy="4962524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00000"/>
              </a:lnSpc>
              <a:spcBef>
                <a:spcPts val="15"/>
              </a:spcBef>
              <a:buNone/>
            </a:pP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080" algn="just">
              <a:lnSpc>
                <a:spcPct val="150000"/>
              </a:lnSpc>
              <a:tabLst>
                <a:tab pos="855344" algn="l"/>
                <a:tab pos="1184275" algn="l"/>
                <a:tab pos="1820545" algn="l"/>
                <a:tab pos="2049145" algn="l"/>
                <a:tab pos="2151380" algn="l"/>
                <a:tab pos="2277745" algn="l"/>
                <a:tab pos="2565400" algn="l"/>
                <a:tab pos="2777490" algn="l"/>
                <a:tab pos="3054985" algn="l"/>
                <a:tab pos="3119120" algn="l"/>
                <a:tab pos="3893185" algn="l"/>
                <a:tab pos="4102100" algn="l"/>
                <a:tab pos="4579620" algn="l"/>
                <a:tab pos="4792980" algn="l"/>
                <a:tab pos="5252720" algn="l"/>
                <a:tab pos="5290185" algn="l"/>
              </a:tabLst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getPriority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Thread.getPriority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returns priority of given thread.  </a:t>
            </a:r>
          </a:p>
          <a:p>
            <a:pPr marL="184785" marR="5080" algn="just">
              <a:lnSpc>
                <a:spcPct val="150000"/>
              </a:lnSpc>
              <a:tabLst>
                <a:tab pos="855344" algn="l"/>
                <a:tab pos="1184275" algn="l"/>
                <a:tab pos="1820545" algn="l"/>
                <a:tab pos="2049145" algn="l"/>
                <a:tab pos="2151380" algn="l"/>
                <a:tab pos="2277745" algn="l"/>
                <a:tab pos="2565400" algn="l"/>
                <a:tab pos="2777490" algn="l"/>
                <a:tab pos="3054985" algn="l"/>
                <a:tab pos="3119120" algn="l"/>
                <a:tab pos="3893185" algn="l"/>
                <a:tab pos="4102100" algn="l"/>
                <a:tab pos="4579620" algn="l"/>
                <a:tab pos="4792980" algn="l"/>
                <a:tab pos="5252720" algn="l"/>
                <a:tab pos="5290185" algn="l"/>
              </a:tabLst>
            </a:pP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setPriority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 </a:t>
            </a:r>
            <a:r>
              <a:rPr lang="en-US" sz="3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newPriority</a:t>
            </a:r>
            <a:r>
              <a:rPr lang="en-US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sz="3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Thread.setPriority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changes the  priority of thread	to the value new Priority.	</a:t>
            </a:r>
          </a:p>
          <a:p>
            <a:pPr marL="0" marR="5080" algn="just">
              <a:lnSpc>
                <a:spcPct val="170000"/>
              </a:lnSpc>
              <a:spcBef>
                <a:spcPts val="0"/>
              </a:spcBef>
              <a:tabLst>
                <a:tab pos="855344" algn="l"/>
                <a:tab pos="1184275" algn="l"/>
                <a:tab pos="1820545" algn="l"/>
                <a:tab pos="2049145" algn="l"/>
                <a:tab pos="2151380" algn="l"/>
                <a:tab pos="2277745" algn="l"/>
                <a:tab pos="2565400" algn="l"/>
                <a:tab pos="2777490" algn="l"/>
                <a:tab pos="3054985" algn="l"/>
                <a:tab pos="3119120" algn="l"/>
                <a:tab pos="3893185" algn="l"/>
                <a:tab pos="4102100" algn="l"/>
                <a:tab pos="4579620" algn="l"/>
                <a:tab pos="4792980" algn="l"/>
                <a:tab pos="5252720" algn="l"/>
                <a:tab pos="5290185" algn="l"/>
              </a:tabLst>
            </a:pP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	 method throws  </a:t>
            </a:r>
            <a:r>
              <a:rPr lang="en-US" sz="31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IllegalArgumentException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if value of parameter new  Priority	goes beyond minimum(1) and maximum(10) limit.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1667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FE7EA-5607-BFFC-A734-0409E22BF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1914" y="271849"/>
            <a:ext cx="7562335" cy="658615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5507B5-6AC5-CEAF-6B7C-AC46D3EA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778476"/>
            <a:ext cx="4914900" cy="560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39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0F096C-FBE1-07B6-E109-A196A1FCE2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9150" y="271849"/>
            <a:ext cx="5276850" cy="6413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2A260E-054C-58BA-E195-C4617B62A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703" y="314324"/>
            <a:ext cx="7249297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174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7DB2A-70C4-E8B1-8F56-384FFDA7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IN" sz="4400" b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F9F5-0C8B-BE16-A0FC-2C35B2FAB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886"/>
            <a:ext cx="10515600" cy="4830077"/>
          </a:xfrm>
        </p:spPr>
        <p:txBody>
          <a:bodyPr>
            <a:normAutofit/>
          </a:bodyPr>
          <a:lstStyle/>
          <a:p>
            <a:pPr marL="12700" marR="7620">
              <a:lnSpc>
                <a:spcPct val="150000"/>
              </a:lnSpc>
              <a:spcBef>
                <a:spcPts val="175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lang="en-US" sz="28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sz="28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namely</a:t>
            </a:r>
            <a:r>
              <a:rPr lang="en-US" sz="2800" spc="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sz="28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>
              <a:lnSpc>
                <a:spcPct val="150000"/>
              </a:lnSpc>
              <a:spcBef>
                <a:spcPts val="530"/>
              </a:spcBef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3485" marR="372872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13485" marR="372872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3485" lvl="1" indent="-457200">
              <a:lnSpc>
                <a:spcPct val="150000"/>
              </a:lnSpc>
              <a:spcBef>
                <a:spcPts val="720"/>
              </a:spcBef>
              <a:buFont typeface="Wingdings" panose="05000000000000000000" pitchFamily="2" charset="2"/>
              <a:buChar char="ü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>
              <a:lnSpc>
                <a:spcPct val="150000"/>
              </a:lnSpc>
              <a:spcBef>
                <a:spcPts val="720"/>
              </a:spcBef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Cooperation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(Inter-thread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7727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FE23A9-6E24-C9AC-2A92-8FDA26CEE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7134"/>
            <a:ext cx="6019800" cy="66108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415931-7D44-22CF-8F2A-9DDF00295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216" y="259492"/>
            <a:ext cx="7681784" cy="659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429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9FFE-EDCA-8935-0FB8-E1691D8EB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5325"/>
            <a:ext cx="10515600" cy="5797550"/>
          </a:xfrm>
        </p:spPr>
        <p:txBody>
          <a:bodyPr>
            <a:normAutofit fontScale="85000" lnSpcReduction="20000"/>
          </a:bodyPr>
          <a:lstStyle/>
          <a:p>
            <a:pPr marL="0" marR="8890" indent="0">
              <a:lnSpc>
                <a:spcPct val="16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800"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Mutual</a:t>
            </a:r>
            <a:r>
              <a:rPr lang="en-US" sz="28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Exclusive</a:t>
            </a:r>
            <a:r>
              <a:rPr lang="en-US" sz="28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threads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interfering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three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357124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synchronized method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56285" marR="357124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synchronized</a:t>
            </a:r>
            <a:r>
              <a:rPr lang="en-US" sz="28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56285" marR="3571240" indent="-45720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spcBef>
                <a:spcPts val="905"/>
              </a:spcBef>
              <a:buNone/>
            </a:pP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123189">
              <a:lnSpc>
                <a:spcPct val="160000"/>
              </a:lnSpc>
              <a:spcBef>
                <a:spcPts val="16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synchronized,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method.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object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>
              <a:lnSpc>
                <a:spcPct val="160000"/>
              </a:lnSpc>
              <a:spcBef>
                <a:spcPts val="409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invokes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method,</a:t>
            </a:r>
            <a:r>
              <a:rPr lang="en-US" sz="2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acquires</a:t>
            </a:r>
            <a:r>
              <a:rPr lang="en-US" sz="2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3855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1E6241-855E-5F74-2439-BC1F1BA46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492" y="494271"/>
            <a:ext cx="11679195" cy="6363729"/>
          </a:xfrm>
        </p:spPr>
      </p:pic>
    </p:spTree>
    <p:extLst>
      <p:ext uri="{BB962C8B-B14F-4D97-AF65-F5344CB8AC3E}">
        <p14:creationId xmlns:p14="http://schemas.microsoft.com/office/powerpoint/2010/main" val="261589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7935-2C5B-8EB2-BEF5-1DD97213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05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spc="-5" dirty="0">
                <a:solidFill>
                  <a:srgbClr val="002060"/>
                </a:solidFill>
                <a:latin typeface="Tahoma"/>
                <a:cs typeface="Tahoma"/>
              </a:rPr>
              <a:t>THREAD</a:t>
            </a:r>
            <a:br>
              <a:rPr lang="en-IN" sz="4400" b="1" dirty="0">
                <a:solidFill>
                  <a:srgbClr val="C00000"/>
                </a:solidFill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2B2E-6BDA-BE4A-0A15-519662FC6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605"/>
            <a:ext cx="10752438" cy="4978358"/>
          </a:xfrm>
        </p:spPr>
        <p:txBody>
          <a:bodyPr/>
          <a:lstStyle/>
          <a:p>
            <a:pPr marL="0" indent="0">
              <a:buNone/>
            </a:pPr>
            <a:r>
              <a:rPr lang="en-IN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endParaRPr lang="en-I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referred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 part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process.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all the threads follow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of execution within the program. </a:t>
            </a:r>
          </a:p>
          <a:p>
            <a:pPr algn="just">
              <a:lnSpc>
                <a:spcPct val="15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has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counter,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variables. </a:t>
            </a:r>
          </a:p>
          <a:p>
            <a:pPr algn="just">
              <a:lnSpc>
                <a:spcPct val="15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per-process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811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C0305-C81C-ACDF-51DB-6B7DE67AA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4206"/>
            <a:ext cx="5915025" cy="62895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DFD4B1-E3B1-A820-480F-C98E42E01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501648"/>
            <a:ext cx="6276975" cy="626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8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41F9-DF02-7E64-39CC-BCE34F53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IN" sz="4400" b="1" spc="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65B4-C129-1181-AF78-A80D914B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346" y="1297459"/>
            <a:ext cx="7315200" cy="5214552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for synchronized</a:t>
            </a:r>
            <a:r>
              <a:rPr lang="en-IN" sz="24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endParaRPr lang="en-IN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0">
              <a:lnSpc>
                <a:spcPct val="100000"/>
              </a:lnSpc>
              <a:spcBef>
                <a:spcPts val="660"/>
              </a:spcBef>
              <a:buNone/>
            </a:pPr>
            <a:r>
              <a:rPr lang="en-IN" sz="2400" spc="-5" dirty="0">
                <a:latin typeface="Tahoma"/>
                <a:cs typeface="Tahoma"/>
              </a:rPr>
              <a:t>synchronized</a:t>
            </a:r>
            <a:r>
              <a:rPr lang="en-IN" sz="2400" dirty="0">
                <a:latin typeface="Tahoma"/>
                <a:cs typeface="Tahoma"/>
              </a:rPr>
              <a:t> </a:t>
            </a:r>
            <a:r>
              <a:rPr lang="en-IN" sz="2400" spc="-5" dirty="0">
                <a:latin typeface="Tahoma"/>
                <a:cs typeface="Tahoma"/>
              </a:rPr>
              <a:t>(object</a:t>
            </a:r>
            <a:r>
              <a:rPr lang="en-IN" sz="2400" spc="25" dirty="0">
                <a:latin typeface="Tahoma"/>
                <a:cs typeface="Tahoma"/>
              </a:rPr>
              <a:t> </a:t>
            </a:r>
            <a:r>
              <a:rPr lang="en-IN" sz="2400" spc="-5" dirty="0">
                <a:latin typeface="Tahoma"/>
                <a:cs typeface="Tahoma"/>
              </a:rPr>
              <a:t>reference</a:t>
            </a:r>
            <a:r>
              <a:rPr lang="en-IN" sz="2400" spc="15" dirty="0">
                <a:latin typeface="Tahoma"/>
                <a:cs typeface="Tahoma"/>
              </a:rPr>
              <a:t> </a:t>
            </a:r>
            <a:r>
              <a:rPr lang="en-IN" sz="2400" spc="-5" dirty="0">
                <a:latin typeface="Tahoma"/>
                <a:cs typeface="Tahoma"/>
              </a:rPr>
              <a:t>expression)</a:t>
            </a:r>
            <a:endParaRPr lang="en-IN" sz="2400" dirty="0">
              <a:latin typeface="Tahoma"/>
              <a:cs typeface="Tahoma"/>
            </a:endParaRPr>
          </a:p>
          <a:p>
            <a:pPr marL="469900" indent="0">
              <a:lnSpc>
                <a:spcPct val="100000"/>
              </a:lnSpc>
              <a:spcBef>
                <a:spcPts val="660"/>
              </a:spcBef>
              <a:buNone/>
            </a:pPr>
            <a:r>
              <a:rPr lang="en-IN" sz="2400" dirty="0">
                <a:latin typeface="Tahoma"/>
                <a:cs typeface="Tahoma"/>
              </a:rPr>
              <a:t>{</a:t>
            </a:r>
          </a:p>
          <a:p>
            <a:pPr marL="945515" indent="0">
              <a:lnSpc>
                <a:spcPct val="100000"/>
              </a:lnSpc>
              <a:spcBef>
                <a:spcPts val="645"/>
              </a:spcBef>
              <a:buNone/>
            </a:pPr>
            <a:r>
              <a:rPr lang="en-IN" sz="2400" spc="-5" dirty="0">
                <a:latin typeface="Tahoma"/>
                <a:cs typeface="Tahoma"/>
              </a:rPr>
              <a:t>//code</a:t>
            </a:r>
            <a:r>
              <a:rPr lang="en-IN" sz="2400" spc="-30" dirty="0">
                <a:latin typeface="Tahoma"/>
                <a:cs typeface="Tahoma"/>
              </a:rPr>
              <a:t> </a:t>
            </a:r>
            <a:r>
              <a:rPr lang="en-IN" sz="2400" spc="-5" dirty="0">
                <a:latin typeface="Tahoma"/>
                <a:cs typeface="Tahoma"/>
              </a:rPr>
              <a:t>block</a:t>
            </a:r>
            <a:endParaRPr lang="en-IN" sz="2400" dirty="0">
              <a:latin typeface="Tahoma"/>
              <a:cs typeface="Tahoma"/>
            </a:endParaRPr>
          </a:p>
          <a:p>
            <a:pPr marL="469900" indent="0">
              <a:lnSpc>
                <a:spcPct val="100000"/>
              </a:lnSpc>
              <a:spcBef>
                <a:spcPts val="660"/>
              </a:spcBef>
              <a:buNone/>
            </a:pPr>
            <a:r>
              <a:rPr lang="en-IN" sz="2400" dirty="0">
                <a:latin typeface="Tahoma"/>
                <a:cs typeface="Tahoma"/>
              </a:rPr>
              <a:t>}</a:t>
            </a:r>
          </a:p>
          <a:p>
            <a:endParaRPr lang="en-IN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3E05F9B-D3B2-DFFA-C851-10118E10F6C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293" y="1173891"/>
            <a:ext cx="5262420" cy="537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3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92B835-6329-2D58-605E-DA6277367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78" y="0"/>
            <a:ext cx="11627708" cy="6858000"/>
          </a:xfrm>
          <a:solidFill>
            <a:schemeClr val="tx2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695885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EBF17F-5B46-112D-65C1-5653B910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246" y="1705232"/>
            <a:ext cx="3783484" cy="47697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010E0D-FCD6-6E47-0B60-DFBBA4E2C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124" y="1013254"/>
            <a:ext cx="2248930" cy="98854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A3AFEE-9A6E-1A14-3AF9-55B5DC9A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557" y="420130"/>
            <a:ext cx="6746789" cy="61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560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ABBFB-6CC2-7AE3-3434-E2EC792A6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422"/>
            <a:ext cx="10515600" cy="48191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SYNCHRONIZATION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5AD3E0-5AB1-9026-0EE4-973102359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49" y="691978"/>
            <a:ext cx="11553567" cy="6166022"/>
          </a:xfrm>
        </p:spPr>
      </p:pic>
    </p:spTree>
    <p:extLst>
      <p:ext uri="{BB962C8B-B14F-4D97-AF65-F5344CB8AC3E}">
        <p14:creationId xmlns:p14="http://schemas.microsoft.com/office/powerpoint/2010/main" val="4031206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85924E-A29F-86BD-28B4-395962522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087" y="1524000"/>
            <a:ext cx="4367213" cy="28384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4D2A-5543-6BEF-1464-0318566BB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37" y="4362450"/>
            <a:ext cx="2736057" cy="1066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8202CA-4AD3-6DB9-9BBE-4F5E57975A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00" y="1138237"/>
            <a:ext cx="35623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8792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9703-A6B1-6C3D-6261-D656B7C4D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INTER-THREAD</a:t>
            </a:r>
            <a:r>
              <a:rPr lang="en-IN" sz="3600" b="1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br>
              <a:rPr lang="en-IN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A466C-697D-BD35-70F3-2BF09430E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2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endParaRPr lang="en-US" sz="3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8890" indent="-305435" algn="just">
              <a:lnSpc>
                <a:spcPct val="150100"/>
              </a:lnSpc>
              <a:spcBef>
                <a:spcPts val="45"/>
              </a:spcBef>
              <a:buFont typeface="Tahoma"/>
              <a:buChar char="•"/>
              <a:tabLst>
                <a:tab pos="470534" algn="l"/>
              </a:tabLst>
            </a:pPr>
            <a:r>
              <a:rPr lang="en-US"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or </a:t>
            </a:r>
            <a:r>
              <a:rPr lang="en-US"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defined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synchronized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other.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985" indent="-305435" algn="just">
              <a:lnSpc>
                <a:spcPct val="150000"/>
              </a:lnSpc>
              <a:buChar char="•"/>
              <a:tabLst>
                <a:tab pos="470534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paused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running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</a:t>
            </a:r>
            <a:r>
              <a:rPr lang="en-US" sz="2800" spc="-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allowed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(or lock) in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critical section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6526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648FE-EE44-1B0F-995A-D764AF78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  <a:r>
              <a:rPr lang="en-US" sz="36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br>
              <a:rPr lang="en-US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C9639-93EA-6BEC-A727-73414E1E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" marR="7620" indent="0" algn="just">
              <a:lnSpc>
                <a:spcPct val="155800"/>
              </a:lnSpc>
              <a:spcBef>
                <a:spcPts val="15"/>
              </a:spcBef>
              <a:buNone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Inter-Thread Communication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lvl="1" indent="-457200">
              <a:lnSpc>
                <a:spcPct val="100000"/>
              </a:lnSpc>
              <a:buSzPct val="150000"/>
              <a:buFont typeface="Wingdings" panose="05000000000000000000" pitchFamily="2" charset="2"/>
              <a:buChar char="ü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lvl="1" indent="-457200">
              <a:lnSpc>
                <a:spcPct val="100000"/>
              </a:lnSpc>
              <a:spcBef>
                <a:spcPts val="1510"/>
              </a:spcBef>
              <a:buSzPct val="150000"/>
              <a:buFont typeface="Wingdings" panose="05000000000000000000" pitchFamily="2" charset="2"/>
              <a:buChar char="ü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40765" lvl="1" indent="-457200">
              <a:lnSpc>
                <a:spcPct val="100000"/>
              </a:lnSpc>
              <a:spcBef>
                <a:spcPts val="1525"/>
              </a:spcBef>
              <a:buSzPct val="150000"/>
              <a:buFont typeface="Wingdings" panose="05000000000000000000" pitchFamily="2" charset="2"/>
              <a:buChar char="ü"/>
              <a:tabLst>
                <a:tab pos="469900" algn="l"/>
                <a:tab pos="470534" algn="l"/>
              </a:tabLst>
            </a:pPr>
            <a:r>
              <a:rPr lang="en-US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7540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4D937-CB8A-75EF-ACB9-C6B4FE955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</a:t>
            </a:r>
            <a:r>
              <a:rPr lang="en-US" sz="2800" b="1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800" b="1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current thread to release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and wait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 another thread invokes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 method or 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this object, 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specified amount 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has elapsed.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A1F16157-8007-EE90-2FFB-4E21E388A2D9}"/>
              </a:ext>
            </a:extLst>
          </p:cNvPr>
          <p:cNvGrpSpPr/>
          <p:nvPr/>
        </p:nvGrpSpPr>
        <p:grpSpPr>
          <a:xfrm>
            <a:off x="7605520" y="2557849"/>
            <a:ext cx="3775053" cy="3385751"/>
            <a:chOff x="1697735" y="5911608"/>
            <a:chExt cx="2836545" cy="305435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59EC132C-EEA9-A68B-9B37-2D28F9796F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7735" y="5911608"/>
              <a:ext cx="2836164" cy="3054096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12000031-EAFE-4257-AE58-298712B199D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61743" y="5975603"/>
              <a:ext cx="2657856" cy="2875788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3C2F26B0-DB16-AAE7-158B-38E7C3A145B3}"/>
                </a:ext>
              </a:extLst>
            </p:cNvPr>
            <p:cNvSpPr/>
            <p:nvPr/>
          </p:nvSpPr>
          <p:spPr>
            <a:xfrm>
              <a:off x="1742693" y="5956553"/>
              <a:ext cx="2696210" cy="2914015"/>
            </a:xfrm>
            <a:custGeom>
              <a:avLst/>
              <a:gdLst/>
              <a:ahLst/>
              <a:cxnLst/>
              <a:rect l="l" t="t" r="r" b="b"/>
              <a:pathLst>
                <a:path w="2696210" h="2914015">
                  <a:moveTo>
                    <a:pt x="0" y="2913888"/>
                  </a:moveTo>
                  <a:lnTo>
                    <a:pt x="2695956" y="2913888"/>
                  </a:lnTo>
                  <a:lnTo>
                    <a:pt x="2695956" y="0"/>
                  </a:lnTo>
                  <a:lnTo>
                    <a:pt x="0" y="0"/>
                  </a:lnTo>
                  <a:lnTo>
                    <a:pt x="0" y="291388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3403BF3-39EB-78D4-98C7-9528C87C1437}"/>
              </a:ext>
            </a:extLst>
          </p:cNvPr>
          <p:cNvSpPr txBox="1"/>
          <p:nvPr/>
        </p:nvSpPr>
        <p:spPr>
          <a:xfrm>
            <a:off x="580768" y="2977978"/>
            <a:ext cx="6689092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0">
              <a:lnSpc>
                <a:spcPct val="100000"/>
              </a:lnSpc>
              <a:spcBef>
                <a:spcPts val="760"/>
              </a:spcBef>
            </a:pPr>
            <a:r>
              <a:rPr lang="en-US" sz="2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endParaRPr lang="en-US" sz="24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660"/>
              </a:spcBef>
            </a:pP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wait()throws</a:t>
            </a:r>
            <a:r>
              <a:rPr lang="en-US" sz="1800" b="1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00000"/>
              </a:lnSpc>
              <a:spcBef>
                <a:spcPts val="645"/>
              </a:spcBef>
            </a:pP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b="1" spc="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wait(long</a:t>
            </a:r>
            <a:r>
              <a:rPr lang="en-US" sz="18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timeout)throws</a:t>
            </a:r>
            <a:r>
              <a:rPr lang="en-US" sz="1800" b="1" spc="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InterruptedException</a:t>
            </a:r>
            <a:endParaRPr lang="en-US" sz="1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4541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59B8-EE49-D812-D569-80DEE046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8150"/>
            <a:ext cx="10515600" cy="5738813"/>
          </a:xfrm>
        </p:spPr>
        <p:txBody>
          <a:bodyPr/>
          <a:lstStyle/>
          <a:p>
            <a:pPr algn="just"/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notify() method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 a single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 that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waiting on this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object's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monitor.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are waiting on this object,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chosen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awakened.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75EB50AB-96CA-3B4F-8C4B-B680A3D1F959}"/>
              </a:ext>
            </a:extLst>
          </p:cNvPr>
          <p:cNvGrpSpPr/>
          <p:nvPr/>
        </p:nvGrpSpPr>
        <p:grpSpPr>
          <a:xfrm>
            <a:off x="2162433" y="3707027"/>
            <a:ext cx="8328454" cy="2886178"/>
            <a:chOff x="832103" y="3204972"/>
            <a:chExt cx="5245735" cy="213106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C9D61D70-1740-86C7-8E13-3A4BBC0C19A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103" y="3204972"/>
              <a:ext cx="5245608" cy="2130552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DE11CD7A-30BC-CDA6-4BA5-E936183E913C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6111" y="3268980"/>
              <a:ext cx="5067300" cy="1952244"/>
            </a:xfrm>
            <a:prstGeom prst="rect">
              <a:avLst/>
            </a:prstGeom>
          </p:spPr>
        </p:pic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818189ED-34F5-1026-184F-E2E30611F517}"/>
                </a:ext>
              </a:extLst>
            </p:cNvPr>
            <p:cNvSpPr/>
            <p:nvPr/>
          </p:nvSpPr>
          <p:spPr>
            <a:xfrm>
              <a:off x="877061" y="3249930"/>
              <a:ext cx="5105400" cy="1990725"/>
            </a:xfrm>
            <a:custGeom>
              <a:avLst/>
              <a:gdLst/>
              <a:ahLst/>
              <a:cxnLst/>
              <a:rect l="l" t="t" r="r" b="b"/>
              <a:pathLst>
                <a:path w="5105400" h="1990725">
                  <a:moveTo>
                    <a:pt x="0" y="1990344"/>
                  </a:moveTo>
                  <a:lnTo>
                    <a:pt x="5105400" y="1990344"/>
                  </a:lnTo>
                  <a:lnTo>
                    <a:pt x="5105400" y="0"/>
                  </a:lnTo>
                  <a:lnTo>
                    <a:pt x="0" y="0"/>
                  </a:lnTo>
                  <a:lnTo>
                    <a:pt x="0" y="1990344"/>
                  </a:lnTo>
                  <a:close/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FCCAF363-95C2-F034-D7C0-9100E9286C90}"/>
              </a:ext>
            </a:extLst>
          </p:cNvPr>
          <p:cNvSpPr txBox="1"/>
          <p:nvPr/>
        </p:nvSpPr>
        <p:spPr>
          <a:xfrm>
            <a:off x="3451415" y="1847533"/>
            <a:ext cx="5044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4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24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notify()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D32E7A-52F1-4671-6638-D58C82CC2442}"/>
              </a:ext>
            </a:extLst>
          </p:cNvPr>
          <p:cNvSpPr txBox="1"/>
          <p:nvPr/>
        </p:nvSpPr>
        <p:spPr>
          <a:xfrm>
            <a:off x="185352" y="2630063"/>
            <a:ext cx="11454714" cy="920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12850" indent="-285750">
              <a:buFont typeface="Wingdings" panose="05000000000000000000" pitchFamily="2" charset="2"/>
              <a:buChar char="Ø"/>
            </a:pPr>
            <a:r>
              <a:rPr lang="en-US"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400" b="1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wakes</a:t>
            </a:r>
            <a:r>
              <a:rPr lang="en-US"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4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wait()</a:t>
            </a:r>
            <a:r>
              <a:rPr lang="en-US"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  <a:r>
              <a:rPr lang="en-US" sz="2400" b="1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7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D684B-A319-BB7A-7BD9-95351FD0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4400" b="1" spc="-5" dirty="0">
                <a:solidFill>
                  <a:srgbClr val="002060"/>
                </a:solidFill>
                <a:latin typeface="Tahoma"/>
                <a:cs typeface="Tahoma"/>
              </a:rPr>
            </a:br>
            <a:r>
              <a:rPr lang="en-IN" sz="4400" b="1" spc="-5" dirty="0">
                <a:solidFill>
                  <a:srgbClr val="002060"/>
                </a:solidFill>
                <a:latin typeface="Tahoma"/>
                <a:cs typeface="Tahoma"/>
              </a:rPr>
              <a:t>Multithreading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53D30-E229-D20F-63B4-97BB9342E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lang="en-US" sz="2800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en-US" sz="2800" b="1" spc="-3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multithreading.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(process)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subprograms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(process),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time in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multithreaded program contains two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parts that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concurrently and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perform different task at the same time making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 use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resources. 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part of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thread,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8789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22FA-09BA-98B7-AFF6-920BDFCCF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process of inter-thread communication</a:t>
            </a:r>
            <a:br>
              <a:rPr lang="en-US" b="0" i="0" dirty="0">
                <a:solidFill>
                  <a:srgbClr val="610B38"/>
                </a:solidFill>
                <a:effectLst/>
                <a:latin typeface="erdana"/>
              </a:rPr>
            </a:br>
            <a:endParaRPr lang="en-IN" dirty="0"/>
          </a:p>
        </p:txBody>
      </p:sp>
      <p:pic>
        <p:nvPicPr>
          <p:cNvPr id="1026" name="Picture 2" descr="inter thread communication in java">
            <a:extLst>
              <a:ext uri="{FF2B5EF4-FFF2-40B4-BE49-F238E27FC236}">
                <a16:creationId xmlns:a16="http://schemas.microsoft.com/office/drawing/2014/main" id="{B88542A5-AE01-33E2-432E-2B2CFE06EE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05" y="1690688"/>
            <a:ext cx="5078027" cy="3746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6DAE8C-EA40-B13C-A32C-3799BC903E6B}"/>
              </a:ext>
            </a:extLst>
          </p:cNvPr>
          <p:cNvSpPr txBox="1"/>
          <p:nvPr/>
        </p:nvSpPr>
        <p:spPr>
          <a:xfrm>
            <a:off x="5692806" y="2056869"/>
            <a:ext cx="609452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point to point explanation of the above diagram is as follows: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Threads enter to acquire lock.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Lock is acquired by on thread.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thread goes to waiting state if you call wait() method on the object. Otherwise it releases the lock and exits.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you call notify() or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notifyAll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 method, thread moves to the notified state (runnable state).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thread is available to acquire lock.</a:t>
            </a: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completion of the task, thread releases the lock and exits the monitor state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12720900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31DD6-3CE1-F169-BB4E-60A9E3457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wait and sleep?</a:t>
            </a:r>
            <a:br>
              <a:rPr lang="en-US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F3F8E8-1653-BECA-2A25-697A3023A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416190"/>
              </p:ext>
            </p:extLst>
          </p:nvPr>
        </p:nvGraphicFramePr>
        <p:xfrm>
          <a:off x="1198605" y="1754660"/>
          <a:ext cx="10342606" cy="4157870"/>
        </p:xfrm>
        <a:graphic>
          <a:graphicData uri="http://schemas.openxmlformats.org/drawingml/2006/table">
            <a:tbl>
              <a:tblPr/>
              <a:tblGrid>
                <a:gridCol w="5258445">
                  <a:extLst>
                    <a:ext uri="{9D8B030D-6E8A-4147-A177-3AD203B41FA5}">
                      <a16:colId xmlns:a16="http://schemas.microsoft.com/office/drawing/2014/main" val="2013810710"/>
                    </a:ext>
                  </a:extLst>
                </a:gridCol>
                <a:gridCol w="5084161">
                  <a:extLst>
                    <a:ext uri="{9D8B030D-6E8A-4147-A177-3AD203B41FA5}">
                      <a16:colId xmlns:a16="http://schemas.microsoft.com/office/drawing/2014/main" val="27398872"/>
                    </a:ext>
                  </a:extLst>
                </a:gridCol>
              </a:tblGrid>
              <a:tr h="733742"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wait()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sleep()</a:t>
                      </a:r>
                    </a:p>
                  </a:txBody>
                  <a:tcPr marT="91440" marB="91440">
                    <a:lnL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060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1334242"/>
                  </a:ext>
                </a:extLst>
              </a:tr>
              <a:tr h="1076155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wait() method releases the lock.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The sleep() method doesn't release the lock.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125739"/>
                  </a:ext>
                </a:extLst>
              </a:tr>
              <a:tr h="63590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method of Object 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a method of Thread class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723720"/>
                  </a:ext>
                </a:extLst>
              </a:tr>
              <a:tr h="635909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the non-static 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is the static method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438587"/>
                  </a:ext>
                </a:extLst>
              </a:tr>
              <a:tr h="1076155"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should be notified by notify() or </a:t>
                      </a:r>
                      <a:r>
                        <a:rPr lang="en-US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notifyAll</a:t>
                      </a:r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() methods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After the specified amount of time, sleep is completed.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930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961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97C44-AFA3-A1E0-6799-A1BF8868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600" b="1" spc="1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b="1" spc="1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Inter-Thread</a:t>
            </a:r>
            <a:r>
              <a:rPr lang="en-US" sz="3600" b="1" spc="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3600" b="1" spc="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(Producer</a:t>
            </a:r>
            <a:r>
              <a:rPr lang="en-US" sz="3600" b="1" spc="1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 </a:t>
            </a:r>
            <a:r>
              <a:rPr lang="en-US" sz="3600" b="1" spc="-39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Problem)</a:t>
            </a:r>
            <a:br>
              <a:rPr lang="en-US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8984-A81C-8AE2-5CB7-AA45E2A76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5080" indent="-343535" algn="just">
              <a:lnSpc>
                <a:spcPct val="150000"/>
              </a:lnSpc>
              <a:spcBef>
                <a:spcPts val="850"/>
              </a:spcBef>
              <a:buSzPct val="150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Producer-consumer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(also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bounded-buffer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problem)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classic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multi-process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</a:t>
            </a:r>
            <a:r>
              <a:rPr lang="en-US"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350" indent="-343535" algn="just">
              <a:lnSpc>
                <a:spcPct val="150000"/>
              </a:lnSpc>
              <a:spcBef>
                <a:spcPts val="790"/>
              </a:spcBef>
              <a:buSzPct val="150000"/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processes,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consumer,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common,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fixed-size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queue.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709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595F-73DC-DC68-F214-80682194A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25425"/>
            <a:ext cx="10515600" cy="6146800"/>
          </a:xfrm>
        </p:spPr>
        <p:txBody>
          <a:bodyPr/>
          <a:lstStyle/>
          <a:p>
            <a:pPr marL="355600" indent="-343535">
              <a:lnSpc>
                <a:spcPct val="100000"/>
              </a:lnSpc>
              <a:spcBef>
                <a:spcPts val="705"/>
              </a:spcBef>
              <a:buSzPct val="150000"/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producer’s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it into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buffer,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 algn="just">
              <a:lnSpc>
                <a:spcPct val="150000"/>
              </a:lnSpc>
              <a:spcBef>
                <a:spcPts val="795"/>
              </a:spcBef>
              <a:buSzPct val="150000"/>
              <a:buFont typeface="Arial MT"/>
              <a:buChar char="•"/>
              <a:tabLst>
                <a:tab pos="35623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time, the consumer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consuming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(i.e.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removing it from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buffer), one piece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time</a:t>
            </a:r>
            <a:r>
              <a:rPr lang="en-US" sz="2800" dirty="0">
                <a:solidFill>
                  <a:srgbClr val="538135"/>
                </a:solidFill>
                <a:latin typeface="Tahoma"/>
                <a:cs typeface="Tahoma"/>
              </a:rPr>
              <a:t>. </a:t>
            </a:r>
            <a:endParaRPr lang="en-US" sz="2800" dirty="0">
              <a:latin typeface="Tahoma"/>
              <a:cs typeface="Tahoma"/>
            </a:endParaRPr>
          </a:p>
          <a:p>
            <a:endParaRPr lang="en-IN" dirty="0"/>
          </a:p>
        </p:txBody>
      </p:sp>
      <p:grpSp>
        <p:nvGrpSpPr>
          <p:cNvPr id="4" name="object 5">
            <a:extLst>
              <a:ext uri="{FF2B5EF4-FFF2-40B4-BE49-F238E27FC236}">
                <a16:creationId xmlns:a16="http://schemas.microsoft.com/office/drawing/2014/main" id="{B8AE9255-B6C7-79E8-BF33-AF2D483DD413}"/>
              </a:ext>
            </a:extLst>
          </p:cNvPr>
          <p:cNvGrpSpPr/>
          <p:nvPr/>
        </p:nvGrpSpPr>
        <p:grpSpPr>
          <a:xfrm>
            <a:off x="8119110" y="2177206"/>
            <a:ext cx="3301365" cy="4351020"/>
            <a:chOff x="1679448" y="2342388"/>
            <a:chExt cx="3301365" cy="4351020"/>
          </a:xfrm>
        </p:grpSpPr>
        <p:pic>
          <p:nvPicPr>
            <p:cNvPr id="5" name="object 6">
              <a:extLst>
                <a:ext uri="{FF2B5EF4-FFF2-40B4-BE49-F238E27FC236}">
                  <a16:creationId xmlns:a16="http://schemas.microsoft.com/office/drawing/2014/main" id="{2061FFD2-AC79-B2D8-9F53-93EF78AA0ECC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9448" y="2342388"/>
              <a:ext cx="3300984" cy="4351020"/>
            </a:xfrm>
            <a:prstGeom prst="rect">
              <a:avLst/>
            </a:prstGeom>
          </p:spPr>
        </p:pic>
        <p:pic>
          <p:nvPicPr>
            <p:cNvPr id="6" name="object 7">
              <a:extLst>
                <a:ext uri="{FF2B5EF4-FFF2-40B4-BE49-F238E27FC236}">
                  <a16:creationId xmlns:a16="http://schemas.microsoft.com/office/drawing/2014/main" id="{7FD3D87F-5565-F7AB-B2A6-B914DF3B07D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43456" y="2406396"/>
              <a:ext cx="3122675" cy="4172712"/>
            </a:xfrm>
            <a:prstGeom prst="rect">
              <a:avLst/>
            </a:prstGeom>
          </p:spPr>
        </p:pic>
        <p:sp>
          <p:nvSpPr>
            <p:cNvPr id="7" name="object 8">
              <a:extLst>
                <a:ext uri="{FF2B5EF4-FFF2-40B4-BE49-F238E27FC236}">
                  <a16:creationId xmlns:a16="http://schemas.microsoft.com/office/drawing/2014/main" id="{9F2068F6-CB13-A921-EE84-17738E98758C}"/>
                </a:ext>
              </a:extLst>
            </p:cNvPr>
            <p:cNvSpPr/>
            <p:nvPr/>
          </p:nvSpPr>
          <p:spPr>
            <a:xfrm>
              <a:off x="1724406" y="2387346"/>
              <a:ext cx="3161030" cy="4211320"/>
            </a:xfrm>
            <a:custGeom>
              <a:avLst/>
              <a:gdLst/>
              <a:ahLst/>
              <a:cxnLst/>
              <a:rect l="l" t="t" r="r" b="b"/>
              <a:pathLst>
                <a:path w="3161029" h="4211320">
                  <a:moveTo>
                    <a:pt x="0" y="4210812"/>
                  </a:moveTo>
                  <a:lnTo>
                    <a:pt x="3160775" y="4210812"/>
                  </a:lnTo>
                  <a:lnTo>
                    <a:pt x="3160775" y="0"/>
                  </a:lnTo>
                  <a:lnTo>
                    <a:pt x="0" y="0"/>
                  </a:lnTo>
                  <a:lnTo>
                    <a:pt x="0" y="4210812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C2496-D3BA-8AFF-E9DC-6C33D16FBB2E}"/>
              </a:ext>
            </a:extLst>
          </p:cNvPr>
          <p:cNvSpPr txBox="1"/>
          <p:nvPr/>
        </p:nvSpPr>
        <p:spPr>
          <a:xfrm>
            <a:off x="1706245" y="3186047"/>
            <a:ext cx="6096000" cy="3300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implementing,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should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5"/>
              </a:spcBef>
              <a:buSzPct val="150000"/>
              <a:buFont typeface="Wingdings" panose="05000000000000000000" pitchFamily="2" charset="2"/>
              <a:buChar char="ü"/>
              <a:tabLst>
                <a:tab pos="355600" algn="l"/>
                <a:tab pos="356235" algn="l"/>
              </a:tabLst>
            </a:pP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Producer</a:t>
            </a:r>
            <a:r>
              <a:rPr lang="en-US" sz="28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</a:t>
            </a:r>
            <a:r>
              <a:rPr lang="en-US" sz="28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lang="en-US" sz="28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r>
              <a:rPr lang="en-US" sz="28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800" spc="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</a:t>
            </a:r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457200">
              <a:lnSpc>
                <a:spcPct val="100000"/>
              </a:lnSpc>
              <a:spcBef>
                <a:spcPts val="1525"/>
              </a:spcBef>
              <a:buSzPct val="150000"/>
              <a:buFont typeface="Wingdings" panose="05000000000000000000" pitchFamily="2" charset="2"/>
              <a:buChar char="ü"/>
              <a:tabLst>
                <a:tab pos="355600" algn="l"/>
                <a:tab pos="356235" algn="l"/>
              </a:tabLst>
            </a:pP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US" sz="28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try</a:t>
            </a:r>
            <a:r>
              <a:rPr lang="en-US"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en-US" sz="28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from</a:t>
            </a:r>
            <a:r>
              <a:rPr lang="en-US" sz="2800" spc="1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en-US" sz="2800" spc="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</a:p>
        </p:txBody>
      </p:sp>
    </p:spTree>
    <p:extLst>
      <p:ext uri="{BB962C8B-B14F-4D97-AF65-F5344CB8AC3E}">
        <p14:creationId xmlns:p14="http://schemas.microsoft.com/office/powerpoint/2010/main" val="24965941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1D425-5BAA-7135-CB47-F4F32B97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0213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22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FOR PRODUCER CONSUMER PROBLEM </a:t>
            </a:r>
            <a:r>
              <a:rPr lang="en-IN" sz="2200" b="1" spc="-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F44C377-084B-09BA-B915-61511B7F4B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2" y="568411"/>
            <a:ext cx="6314302" cy="6289589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545B4F-05D6-06B0-A4F2-2E98C0E84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541" y="976184"/>
            <a:ext cx="5553459" cy="588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140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FE7BAEEB-D924-CC1D-2310-81EFF7094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487" y="617838"/>
            <a:ext cx="5359636" cy="6240162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EAC344-5384-7359-6DB9-7332236300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56" y="481915"/>
            <a:ext cx="6033344" cy="637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1016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810D09-12DC-39B3-AF10-8F8D57327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526" y="1736814"/>
            <a:ext cx="5662474" cy="433551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9154FE-D28F-7745-8323-9B67F2C2A4A5}"/>
              </a:ext>
            </a:extLst>
          </p:cNvPr>
          <p:cNvSpPr txBox="1"/>
          <p:nvPr/>
        </p:nvSpPr>
        <p:spPr>
          <a:xfrm>
            <a:off x="6734432" y="1445738"/>
            <a:ext cx="43866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/>
            <a:r>
              <a:rPr lang="en-US" b="1" dirty="0">
                <a:solidFill>
                  <a:srgbClr val="3333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Put: 1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Got: 1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Put: 2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Got: 2</a:t>
            </a:r>
          </a:p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Put: 3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Got: 3</a:t>
            </a:r>
          </a:p>
          <a:p>
            <a:pPr algn="l"/>
            <a:r>
              <a:rPr lang="en-IN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5805091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2CAE-5E7F-4530-182D-D0AC7B2D8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4400" b="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IN" sz="4400" b="0" spc="-4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4400" b="0" spc="-134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0" spc="-3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464C-3EDE-A348-EBF9-9AFB99321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64795" cy="4599889"/>
          </a:xfrm>
        </p:spPr>
        <p:txBody>
          <a:bodyPr>
            <a:normAutofit fontScale="85000" lnSpcReduction="10000"/>
          </a:bodyPr>
          <a:lstStyle/>
          <a:p>
            <a:pPr marL="184785" algn="just">
              <a:lnSpc>
                <a:spcPct val="100000"/>
              </a:lnSpc>
              <a:spcBef>
                <a:spcPts val="100"/>
              </a:spcBef>
            </a:pP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I/O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Output)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79120" algn="just">
              <a:lnSpc>
                <a:spcPct val="150000"/>
              </a:lnSpc>
              <a:spcBef>
                <a:spcPts val="805"/>
              </a:spcBef>
            </a:pP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lang="en-US" sz="26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fast.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84785" marR="579120" algn="just">
              <a:lnSpc>
                <a:spcPct val="150000"/>
              </a:lnSpc>
              <a:spcBef>
                <a:spcPts val="805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java.io </a:t>
            </a:r>
            <a:r>
              <a:rPr lang="en-US" sz="2600" b="1" spc="-36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u="sng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kinds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lang="en-US" sz="2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source.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8235"/>
              </a:buClr>
              <a:buFont typeface="Tahoma"/>
              <a:buAutoNum type="arabicPeriod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indent="-172720">
              <a:lnSpc>
                <a:spcPct val="100000"/>
              </a:lnSpc>
              <a:buAutoNum type="arabicPeriod"/>
              <a:tabLst>
                <a:tab pos="185420" algn="l"/>
              </a:tabLst>
            </a:pPr>
            <a:r>
              <a:rPr lang="en-US" sz="2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US" sz="2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579120" algn="just">
              <a:lnSpc>
                <a:spcPct val="150000"/>
              </a:lnSpc>
              <a:spcBef>
                <a:spcPts val="805"/>
              </a:spcBef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5370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8">
            <a:extLst>
              <a:ext uri="{FF2B5EF4-FFF2-40B4-BE49-F238E27FC236}">
                <a16:creationId xmlns:a16="http://schemas.microsoft.com/office/drawing/2014/main" id="{54188AD1-77B1-8C3F-7F9C-B83484247DB9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13064" y="1589102"/>
            <a:ext cx="9208815" cy="40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20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1B1BD-F230-3CFB-45CC-5B6CA415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sz="40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IN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E5888-D2BA-EA8C-3E1B-41F2547AF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streams are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input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bytes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many classes related to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frequently used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8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4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A4AA-D554-D359-0261-0C4ABCF59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IN" sz="4400" b="1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44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44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Multithreading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F8A4-1DB7-083D-494E-DAA591EBE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7620" indent="0" algn="just">
              <a:lnSpc>
                <a:spcPct val="150000"/>
              </a:lnSpc>
              <a:spcBef>
                <a:spcPts val="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lang="en-US" sz="2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en-US"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28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algn="just">
              <a:lnSpc>
                <a:spcPct val="100000"/>
              </a:lnSpc>
              <a:spcBef>
                <a:spcPts val="72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lang="en-US" sz="2800"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785" marR="6350" algn="just">
              <a:lnSpc>
                <a:spcPct val="15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80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doesn't</a:t>
            </a:r>
            <a:r>
              <a:rPr lang="en-US"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</a:t>
            </a:r>
            <a:r>
              <a:rPr lang="en-US"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</a:t>
            </a:r>
            <a:r>
              <a:rPr lang="en-US"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exception</a:t>
            </a:r>
            <a:r>
              <a:rPr lang="en-US"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occurs </a:t>
            </a:r>
            <a:r>
              <a:rPr lang="en-US" sz="28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37245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A3C33-2ECC-BF52-A7BE-B83D24CBE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511771"/>
          </a:xfrm>
        </p:spPr>
        <p:txBody>
          <a:bodyPr/>
          <a:lstStyle/>
          <a:p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which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80D83F-8931-86F9-4703-08577FD6001D}"/>
              </a:ext>
            </a:extLst>
          </p:cNvPr>
          <p:cNvSpPr txBox="1"/>
          <p:nvPr/>
        </p:nvSpPr>
        <p:spPr>
          <a:xfrm>
            <a:off x="271849" y="605481"/>
            <a:ext cx="6808573" cy="6313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909060">
              <a:lnSpc>
                <a:spcPct val="141700"/>
              </a:lnSpc>
            </a:pPr>
            <a:r>
              <a:rPr lang="en-IN" sz="1400" b="1" dirty="0">
                <a:solidFill>
                  <a:srgbClr val="7E0054"/>
                </a:solidFill>
                <a:latin typeface="Tahoma"/>
                <a:cs typeface="Tahoma"/>
              </a:rPr>
              <a:t>import </a:t>
            </a:r>
            <a:r>
              <a:rPr lang="en-IN" sz="1400" b="1" spc="-5" dirty="0">
                <a:latin typeface="Tahoma"/>
                <a:cs typeface="Tahoma"/>
              </a:rPr>
              <a:t>java.io.*; </a:t>
            </a:r>
            <a:r>
              <a:rPr lang="en-IN" sz="1400" b="1" dirty="0">
                <a:latin typeface="Tahoma"/>
                <a:cs typeface="Tahoma"/>
              </a:rPr>
              <a:t> </a:t>
            </a:r>
          </a:p>
          <a:p>
            <a:pPr marL="12700" marR="3909060">
              <a:lnSpc>
                <a:spcPct val="141700"/>
              </a:lnSpc>
            </a:pP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public</a:t>
            </a:r>
            <a:r>
              <a:rPr lang="en-IN" sz="1400" b="1" spc="-3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class</a:t>
            </a:r>
            <a:r>
              <a:rPr lang="en-IN" sz="1400" b="1" spc="-3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 err="1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CopyFile</a:t>
            </a:r>
            <a:r>
              <a:rPr lang="en-IN" sz="1400" b="1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lang="en-IN" sz="1400" b="1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156210">
              <a:lnSpc>
                <a:spcPct val="100000"/>
              </a:lnSpc>
              <a:spcBef>
                <a:spcPts val="600"/>
              </a:spcBef>
            </a:pP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public static</a:t>
            </a:r>
            <a:r>
              <a:rPr lang="en-IN" sz="1400" b="1" spc="-1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solidFill>
                  <a:srgbClr val="7E0054"/>
                </a:solidFill>
                <a:latin typeface="Tahoma"/>
                <a:cs typeface="Tahoma"/>
              </a:rPr>
              <a:t>void </a:t>
            </a:r>
            <a:r>
              <a:rPr lang="en-IN" sz="1400" b="1" spc="-5" dirty="0">
                <a:latin typeface="Tahoma"/>
                <a:cs typeface="Tahoma"/>
              </a:rPr>
              <a:t>main(String</a:t>
            </a:r>
            <a:r>
              <a:rPr lang="en-IN" sz="1400" b="1" spc="5" dirty="0">
                <a:latin typeface="Tahoma"/>
                <a:cs typeface="Tahoma"/>
              </a:rPr>
              <a:t> </a:t>
            </a:r>
            <a:r>
              <a:rPr lang="en-IN" sz="1400" b="1" spc="-5" dirty="0" err="1">
                <a:solidFill>
                  <a:srgbClr val="6A3D3D"/>
                </a:solidFill>
                <a:latin typeface="Tahoma"/>
                <a:cs typeface="Tahoma"/>
              </a:rPr>
              <a:t>args</a:t>
            </a:r>
            <a:r>
              <a:rPr lang="en-IN" sz="1400" b="1" spc="-5" dirty="0">
                <a:latin typeface="Tahoma"/>
                <a:cs typeface="Tahoma"/>
              </a:rPr>
              <a:t>[])</a:t>
            </a:r>
            <a:r>
              <a:rPr lang="en-IN" sz="1400" b="1" spc="20" dirty="0"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throws</a:t>
            </a:r>
            <a:r>
              <a:rPr lang="en-IN" sz="1400" b="1" spc="-10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 err="1">
                <a:latin typeface="Tahoma"/>
                <a:cs typeface="Tahoma"/>
              </a:rPr>
              <a:t>IOException</a:t>
            </a:r>
            <a:r>
              <a:rPr lang="en-IN" sz="1400" b="1" spc="-5" dirty="0"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297815" marR="3346450">
              <a:lnSpc>
                <a:spcPct val="141700"/>
              </a:lnSpc>
            </a:pPr>
            <a:r>
              <a:rPr lang="en-IN" sz="1400" spc="-5" dirty="0" err="1">
                <a:latin typeface="Tahoma"/>
                <a:cs typeface="Tahoma"/>
              </a:rPr>
              <a:t>FileInputStream</a:t>
            </a:r>
            <a:r>
              <a:rPr lang="en-IN" sz="1400" spc="15" dirty="0">
                <a:latin typeface="Tahoma"/>
                <a:cs typeface="Tahoma"/>
              </a:rPr>
              <a:t> </a:t>
            </a:r>
            <a:r>
              <a:rPr lang="en-IN" sz="1400" dirty="0">
                <a:solidFill>
                  <a:srgbClr val="6A3D3D"/>
                </a:solidFill>
                <a:latin typeface="Tahoma"/>
                <a:cs typeface="Tahoma"/>
              </a:rPr>
              <a:t>in</a:t>
            </a:r>
            <a:r>
              <a:rPr lang="en-IN" sz="1400" spc="-15" dirty="0">
                <a:solidFill>
                  <a:srgbClr val="6A3D3D"/>
                </a:solidFill>
                <a:latin typeface="Tahoma"/>
                <a:cs typeface="Tahoma"/>
              </a:rPr>
              <a:t> </a:t>
            </a:r>
            <a:r>
              <a:rPr lang="en-IN" sz="1400" dirty="0">
                <a:latin typeface="Tahoma"/>
                <a:cs typeface="Tahoma"/>
              </a:rPr>
              <a:t>=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null</a:t>
            </a:r>
            <a:r>
              <a:rPr lang="en-IN" sz="1400" b="1" spc="-5" dirty="0">
                <a:latin typeface="Tahoma"/>
                <a:cs typeface="Tahoma"/>
              </a:rPr>
              <a:t>; </a:t>
            </a:r>
            <a:r>
              <a:rPr lang="en-IN" sz="1400" b="1" dirty="0">
                <a:latin typeface="Tahoma"/>
                <a:cs typeface="Tahoma"/>
              </a:rPr>
              <a:t> </a:t>
            </a:r>
            <a:r>
              <a:rPr lang="en-IN" sz="1400" spc="-5" dirty="0" err="1">
                <a:latin typeface="Tahoma"/>
                <a:cs typeface="Tahoma"/>
              </a:rPr>
              <a:t>FileOutputStream</a:t>
            </a:r>
            <a:r>
              <a:rPr lang="en-IN" sz="1400" spc="-5" dirty="0">
                <a:latin typeface="Tahoma"/>
                <a:cs typeface="Tahoma"/>
              </a:rPr>
              <a:t> </a:t>
            </a:r>
            <a:r>
              <a:rPr lang="en-IN" sz="1400" dirty="0">
                <a:solidFill>
                  <a:srgbClr val="6A3D3D"/>
                </a:solidFill>
                <a:latin typeface="Tahoma"/>
                <a:cs typeface="Tahoma"/>
              </a:rPr>
              <a:t>out </a:t>
            </a:r>
            <a:r>
              <a:rPr lang="en-IN" sz="1400" dirty="0">
                <a:latin typeface="Tahoma"/>
                <a:cs typeface="Tahoma"/>
              </a:rPr>
              <a:t>=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null</a:t>
            </a:r>
            <a:r>
              <a:rPr lang="en-IN" sz="1400" b="1" spc="-5" dirty="0">
                <a:latin typeface="Tahoma"/>
                <a:cs typeface="Tahoma"/>
              </a:rPr>
              <a:t>; </a:t>
            </a:r>
            <a:r>
              <a:rPr lang="en-IN" sz="1400" b="1" spc="-340" dirty="0"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try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solidFill>
                  <a:srgbClr val="6A3D3D"/>
                </a:solidFill>
                <a:latin typeface="Tahoma"/>
                <a:cs typeface="Tahoma"/>
              </a:rPr>
              <a:t>in</a:t>
            </a:r>
            <a:r>
              <a:rPr lang="en-IN" sz="1400" spc="-5" dirty="0">
                <a:solidFill>
                  <a:srgbClr val="6A3D3D"/>
                </a:solidFill>
                <a:latin typeface="Tahoma"/>
                <a:cs typeface="Tahoma"/>
              </a:rPr>
              <a:t> </a:t>
            </a:r>
            <a:r>
              <a:rPr lang="en-IN" sz="1400" dirty="0">
                <a:latin typeface="Tahoma"/>
                <a:cs typeface="Tahoma"/>
              </a:rPr>
              <a:t>=</a:t>
            </a:r>
            <a:r>
              <a:rPr lang="en-IN" sz="1400" spc="-10" dirty="0"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new</a:t>
            </a:r>
            <a:r>
              <a:rPr lang="en-IN" sz="1400" b="1" spc="-2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 err="1">
                <a:latin typeface="Tahoma"/>
                <a:cs typeface="Tahoma"/>
              </a:rPr>
              <a:t>FileInputStream</a:t>
            </a:r>
            <a:r>
              <a:rPr lang="en-IN" sz="1400" b="1" spc="-5" dirty="0">
                <a:latin typeface="Tahoma"/>
                <a:cs typeface="Tahoma"/>
              </a:rPr>
              <a:t>(</a:t>
            </a:r>
            <a:r>
              <a:rPr lang="en-IN" sz="1400" b="1" spc="-5" dirty="0">
                <a:solidFill>
                  <a:srgbClr val="2A00FF"/>
                </a:solidFill>
                <a:latin typeface="Tahoma"/>
                <a:cs typeface="Tahoma"/>
              </a:rPr>
              <a:t>"input.txt"</a:t>
            </a:r>
            <a:r>
              <a:rPr lang="en-IN" sz="1400" b="1" spc="-5" dirty="0">
                <a:latin typeface="Tahoma"/>
                <a:cs typeface="Tahoma"/>
              </a:rPr>
              <a:t>);</a:t>
            </a:r>
            <a:endParaRPr lang="en-IN" sz="1400" dirty="0">
              <a:latin typeface="Tahoma"/>
              <a:cs typeface="Tahoma"/>
            </a:endParaRPr>
          </a:p>
          <a:p>
            <a:pPr marL="440690" marR="1920239">
              <a:lnSpc>
                <a:spcPct val="141700"/>
              </a:lnSpc>
            </a:pPr>
            <a:r>
              <a:rPr lang="en-IN" sz="1400" dirty="0">
                <a:solidFill>
                  <a:srgbClr val="6A3D3D"/>
                </a:solidFill>
                <a:latin typeface="Tahoma"/>
                <a:cs typeface="Tahoma"/>
              </a:rPr>
              <a:t>out </a:t>
            </a:r>
            <a:r>
              <a:rPr lang="en-IN" sz="1400" dirty="0">
                <a:latin typeface="Tahoma"/>
                <a:cs typeface="Tahoma"/>
              </a:rPr>
              <a:t>=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new </a:t>
            </a:r>
            <a:r>
              <a:rPr lang="en-IN" sz="1400" b="1" spc="-5" dirty="0" err="1">
                <a:latin typeface="Tahoma"/>
                <a:cs typeface="Tahoma"/>
              </a:rPr>
              <a:t>FileOutputStream</a:t>
            </a:r>
            <a:r>
              <a:rPr lang="en-IN" sz="1400" b="1" spc="-5" dirty="0">
                <a:latin typeface="Tahoma"/>
                <a:cs typeface="Tahoma"/>
              </a:rPr>
              <a:t>(</a:t>
            </a:r>
            <a:r>
              <a:rPr lang="en-IN" sz="1400" b="1" spc="-5" dirty="0">
                <a:solidFill>
                  <a:srgbClr val="2A00FF"/>
                </a:solidFill>
                <a:latin typeface="Tahoma"/>
                <a:cs typeface="Tahoma"/>
              </a:rPr>
              <a:t>"output.txt"</a:t>
            </a:r>
            <a:r>
              <a:rPr lang="en-IN" sz="1400" b="1" spc="-5" dirty="0">
                <a:latin typeface="Tahoma"/>
                <a:cs typeface="Tahoma"/>
              </a:rPr>
              <a:t>); </a:t>
            </a:r>
            <a:r>
              <a:rPr lang="en-IN" sz="1400" b="1" spc="-340" dirty="0">
                <a:latin typeface="Tahoma"/>
                <a:cs typeface="Tahoma"/>
              </a:rPr>
              <a:t> </a:t>
            </a:r>
          </a:p>
          <a:p>
            <a:pPr marL="440690" marR="1920239">
              <a:lnSpc>
                <a:spcPct val="141700"/>
              </a:lnSpc>
            </a:pPr>
            <a:r>
              <a:rPr lang="en-IN" sz="1400" b="1" dirty="0" err="1">
                <a:solidFill>
                  <a:srgbClr val="7E0054"/>
                </a:solidFill>
                <a:latin typeface="Tahoma"/>
                <a:cs typeface="Tahoma"/>
              </a:rPr>
              <a:t>int</a:t>
            </a:r>
            <a:r>
              <a:rPr lang="en-IN" sz="1400" b="1" spc="-10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solidFill>
                  <a:srgbClr val="6A3D3D"/>
                </a:solidFill>
                <a:latin typeface="Tahoma"/>
                <a:cs typeface="Tahoma"/>
              </a:rPr>
              <a:t>c</a:t>
            </a:r>
            <a:r>
              <a:rPr lang="en-IN" sz="1400" b="1" dirty="0">
                <a:latin typeface="Tahoma"/>
                <a:cs typeface="Tahoma"/>
              </a:rPr>
              <a:t>;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595"/>
              </a:spcBef>
            </a:pP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while</a:t>
            </a:r>
            <a:r>
              <a:rPr lang="en-IN" sz="1400" b="1" spc="-20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>
                <a:latin typeface="Tahoma"/>
                <a:cs typeface="Tahoma"/>
              </a:rPr>
              <a:t>((</a:t>
            </a:r>
            <a:r>
              <a:rPr lang="en-IN" sz="1400" b="1" spc="-5" dirty="0">
                <a:solidFill>
                  <a:srgbClr val="6A3D3D"/>
                </a:solidFill>
                <a:latin typeface="Tahoma"/>
                <a:cs typeface="Tahoma"/>
              </a:rPr>
              <a:t>c</a:t>
            </a:r>
            <a:r>
              <a:rPr lang="en-IN" sz="1400" b="1" spc="15" dirty="0">
                <a:solidFill>
                  <a:srgbClr val="6A3D3D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=</a:t>
            </a:r>
            <a:r>
              <a:rPr lang="en-IN" sz="1400" b="1" spc="5" dirty="0">
                <a:latin typeface="Tahoma"/>
                <a:cs typeface="Tahoma"/>
              </a:rPr>
              <a:t> </a:t>
            </a:r>
            <a:r>
              <a:rPr lang="en-IN" sz="1400" b="1" spc="-5" dirty="0" err="1">
                <a:solidFill>
                  <a:srgbClr val="6A3D3D"/>
                </a:solidFill>
                <a:latin typeface="Tahoma"/>
                <a:cs typeface="Tahoma"/>
              </a:rPr>
              <a:t>in</a:t>
            </a:r>
            <a:r>
              <a:rPr lang="en-IN" sz="1400" b="1" spc="-5" dirty="0" err="1">
                <a:latin typeface="Tahoma"/>
                <a:cs typeface="Tahoma"/>
              </a:rPr>
              <a:t>.read</a:t>
            </a:r>
            <a:r>
              <a:rPr lang="en-IN" sz="1400" b="1" spc="-5" dirty="0">
                <a:latin typeface="Tahoma"/>
                <a:cs typeface="Tahoma"/>
              </a:rPr>
              <a:t>())</a:t>
            </a:r>
            <a:r>
              <a:rPr lang="en-IN" sz="1400" b="1" spc="5" dirty="0"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!= </a:t>
            </a:r>
            <a:r>
              <a:rPr lang="en-IN" sz="1400" b="1" spc="-5" dirty="0">
                <a:latin typeface="Tahoma"/>
                <a:cs typeface="Tahoma"/>
              </a:rPr>
              <a:t>-1)</a:t>
            </a:r>
            <a:r>
              <a:rPr lang="en-IN" sz="1400" b="1" spc="-15" dirty="0"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600"/>
              </a:spcBef>
            </a:pPr>
            <a:r>
              <a:rPr lang="en-IN" sz="1400" spc="-5" dirty="0" err="1">
                <a:solidFill>
                  <a:srgbClr val="6A3D3D"/>
                </a:solidFill>
                <a:latin typeface="Tahoma"/>
                <a:cs typeface="Tahoma"/>
              </a:rPr>
              <a:t>out</a:t>
            </a:r>
            <a:r>
              <a:rPr lang="en-IN" sz="1400" spc="-5" dirty="0" err="1">
                <a:latin typeface="Tahoma"/>
                <a:cs typeface="Tahoma"/>
              </a:rPr>
              <a:t>.write</a:t>
            </a:r>
            <a:r>
              <a:rPr lang="en-IN" sz="1400" spc="-5" dirty="0">
                <a:latin typeface="Tahoma"/>
                <a:cs typeface="Tahoma"/>
              </a:rPr>
              <a:t>(</a:t>
            </a:r>
            <a:r>
              <a:rPr lang="en-IN" sz="1400" spc="-5" dirty="0">
                <a:solidFill>
                  <a:srgbClr val="6A3D3D"/>
                </a:solidFill>
                <a:latin typeface="Tahoma"/>
                <a:cs typeface="Tahoma"/>
              </a:rPr>
              <a:t>c</a:t>
            </a:r>
            <a:r>
              <a:rPr lang="en-IN" sz="1400" spc="-5" dirty="0">
                <a:latin typeface="Tahoma"/>
                <a:cs typeface="Tahoma"/>
              </a:rPr>
              <a:t>);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latin typeface="Tahoma"/>
                <a:cs typeface="Tahoma"/>
              </a:rPr>
              <a:t>}</a:t>
            </a:r>
          </a:p>
          <a:p>
            <a:pPr marL="297815">
              <a:lnSpc>
                <a:spcPct val="100000"/>
              </a:lnSpc>
              <a:spcBef>
                <a:spcPts val="605"/>
              </a:spcBef>
            </a:pPr>
            <a:r>
              <a:rPr lang="en-IN" sz="1400" spc="-5" dirty="0">
                <a:latin typeface="Tahoma"/>
                <a:cs typeface="Tahoma"/>
              </a:rPr>
              <a:t>}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finally</a:t>
            </a:r>
            <a:r>
              <a:rPr lang="en-IN" sz="1400" b="1" spc="-50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if</a:t>
            </a:r>
            <a:r>
              <a:rPr lang="en-IN" sz="1400" b="1" spc="-1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>
                <a:latin typeface="Tahoma"/>
                <a:cs typeface="Tahoma"/>
              </a:rPr>
              <a:t>(</a:t>
            </a:r>
            <a:r>
              <a:rPr lang="en-IN" sz="1400" b="1" spc="-5" dirty="0">
                <a:solidFill>
                  <a:srgbClr val="6A3D3D"/>
                </a:solidFill>
                <a:latin typeface="Tahoma"/>
                <a:cs typeface="Tahoma"/>
              </a:rPr>
              <a:t>in</a:t>
            </a:r>
            <a:r>
              <a:rPr lang="en-IN" sz="1400" b="1" spc="-15" dirty="0">
                <a:solidFill>
                  <a:srgbClr val="6A3D3D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!=</a:t>
            </a:r>
            <a:r>
              <a:rPr lang="en-IN" sz="1400" b="1" spc="-10" dirty="0"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null</a:t>
            </a:r>
            <a:r>
              <a:rPr lang="en-IN" sz="1400" b="1" spc="-5" dirty="0">
                <a:latin typeface="Tahoma"/>
                <a:cs typeface="Tahoma"/>
              </a:rPr>
              <a:t>)</a:t>
            </a:r>
            <a:r>
              <a:rPr lang="en-IN" sz="1400" b="1" spc="-30" dirty="0"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600"/>
              </a:spcBef>
            </a:pPr>
            <a:r>
              <a:rPr lang="en-IN" sz="1400" spc="-5" dirty="0" err="1">
                <a:solidFill>
                  <a:srgbClr val="6A3D3D"/>
                </a:solidFill>
                <a:latin typeface="Tahoma"/>
                <a:cs typeface="Tahoma"/>
              </a:rPr>
              <a:t>in</a:t>
            </a:r>
            <a:r>
              <a:rPr lang="en-IN" sz="1400" spc="-5" dirty="0" err="1">
                <a:latin typeface="Tahoma"/>
                <a:cs typeface="Tahoma"/>
              </a:rPr>
              <a:t>.close</a:t>
            </a:r>
            <a:r>
              <a:rPr lang="en-IN" sz="1400" spc="-5" dirty="0">
                <a:latin typeface="Tahoma"/>
                <a:cs typeface="Tahoma"/>
              </a:rPr>
              <a:t>();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latin typeface="Tahoma"/>
                <a:cs typeface="Tahoma"/>
              </a:rPr>
              <a:t>}</a:t>
            </a: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if</a:t>
            </a:r>
            <a:r>
              <a:rPr lang="en-IN" sz="1400" b="1" spc="-15" dirty="0">
                <a:solidFill>
                  <a:srgbClr val="7E0054"/>
                </a:solidFill>
                <a:latin typeface="Tahoma"/>
                <a:cs typeface="Tahoma"/>
              </a:rPr>
              <a:t> </a:t>
            </a:r>
            <a:r>
              <a:rPr lang="en-IN" sz="1400" b="1" spc="-5" dirty="0">
                <a:latin typeface="Tahoma"/>
                <a:cs typeface="Tahoma"/>
              </a:rPr>
              <a:t>(</a:t>
            </a:r>
            <a:r>
              <a:rPr lang="en-IN" sz="1400" b="1" spc="-5" dirty="0">
                <a:solidFill>
                  <a:srgbClr val="6A3D3D"/>
                </a:solidFill>
                <a:latin typeface="Tahoma"/>
                <a:cs typeface="Tahoma"/>
              </a:rPr>
              <a:t>out</a:t>
            </a:r>
            <a:r>
              <a:rPr lang="en-IN" sz="1400" b="1" spc="-15" dirty="0">
                <a:solidFill>
                  <a:srgbClr val="6A3D3D"/>
                </a:solidFill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!=</a:t>
            </a:r>
            <a:r>
              <a:rPr lang="en-IN" sz="1400" b="1" spc="-15" dirty="0">
                <a:latin typeface="Tahoma"/>
                <a:cs typeface="Tahoma"/>
              </a:rPr>
              <a:t> </a:t>
            </a:r>
            <a:r>
              <a:rPr lang="en-IN" sz="1400" b="1" spc="-5" dirty="0">
                <a:solidFill>
                  <a:srgbClr val="7E0054"/>
                </a:solidFill>
                <a:latin typeface="Tahoma"/>
                <a:cs typeface="Tahoma"/>
              </a:rPr>
              <a:t>null</a:t>
            </a:r>
            <a:r>
              <a:rPr lang="en-IN" sz="1400" b="1" spc="-5" dirty="0">
                <a:latin typeface="Tahoma"/>
                <a:cs typeface="Tahoma"/>
              </a:rPr>
              <a:t>)</a:t>
            </a:r>
            <a:r>
              <a:rPr lang="en-IN" sz="1400" b="1" spc="-25" dirty="0">
                <a:latin typeface="Tahoma"/>
                <a:cs typeface="Tahoma"/>
              </a:rPr>
              <a:t> </a:t>
            </a:r>
            <a:r>
              <a:rPr lang="en-IN" sz="1400" b="1" dirty="0">
                <a:latin typeface="Tahoma"/>
                <a:cs typeface="Tahoma"/>
              </a:rPr>
              <a:t>{</a:t>
            </a:r>
            <a:endParaRPr lang="en-IN" sz="1400" dirty="0">
              <a:latin typeface="Tahoma"/>
              <a:cs typeface="Tahoma"/>
            </a:endParaRPr>
          </a:p>
          <a:p>
            <a:pPr marL="584200">
              <a:lnSpc>
                <a:spcPct val="100000"/>
              </a:lnSpc>
              <a:spcBef>
                <a:spcPts val="600"/>
              </a:spcBef>
            </a:pPr>
            <a:r>
              <a:rPr lang="en-IN" sz="1400" spc="-5" dirty="0" err="1">
                <a:solidFill>
                  <a:srgbClr val="6A3D3D"/>
                </a:solidFill>
                <a:latin typeface="Tahoma"/>
                <a:cs typeface="Tahoma"/>
              </a:rPr>
              <a:t>out</a:t>
            </a:r>
            <a:r>
              <a:rPr lang="en-IN" sz="1400" spc="-5" dirty="0" err="1">
                <a:latin typeface="Tahoma"/>
                <a:cs typeface="Tahoma"/>
              </a:rPr>
              <a:t>.close</a:t>
            </a:r>
            <a:r>
              <a:rPr lang="en-IN" sz="1400" spc="-5" dirty="0">
                <a:latin typeface="Tahoma"/>
                <a:cs typeface="Tahoma"/>
              </a:rPr>
              <a:t>();</a:t>
            </a:r>
            <a:endParaRPr lang="en-IN" sz="1400" dirty="0">
              <a:latin typeface="Tahoma"/>
              <a:cs typeface="Tahoma"/>
            </a:endParaRPr>
          </a:p>
          <a:p>
            <a:pPr marL="440690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latin typeface="Tahoma"/>
                <a:cs typeface="Tahoma"/>
              </a:rPr>
              <a:t>}</a:t>
            </a:r>
          </a:p>
          <a:p>
            <a:pPr marL="297815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latin typeface="Tahoma"/>
                <a:cs typeface="Tahoma"/>
              </a:rPr>
              <a:t>}</a:t>
            </a:r>
          </a:p>
          <a:p>
            <a:pPr marL="156210">
              <a:lnSpc>
                <a:spcPct val="100000"/>
              </a:lnSpc>
              <a:spcBef>
                <a:spcPts val="600"/>
              </a:spcBef>
            </a:pPr>
            <a:r>
              <a:rPr lang="en-IN" sz="1400" dirty="0">
                <a:latin typeface="Tahoma"/>
                <a:cs typeface="Tahom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IN" sz="14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}</a:t>
            </a:r>
            <a:endParaRPr lang="en-IN" sz="1400" dirty="0">
              <a:latin typeface="Tahoma"/>
              <a:cs typeface="Tahom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707B37-132B-4AA5-20F0-7B6CD82F9D5B}"/>
              </a:ext>
            </a:extLst>
          </p:cNvPr>
          <p:cNvSpPr txBox="1"/>
          <p:nvPr/>
        </p:nvSpPr>
        <p:spPr>
          <a:xfrm>
            <a:off x="6993924" y="741405"/>
            <a:ext cx="5041557" cy="367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434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input.txt</a:t>
            </a:r>
            <a:r>
              <a:rPr lang="en-US" sz="1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</a:t>
            </a: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r>
              <a:rPr lang="en-US" sz="180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sz="18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sz="1800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sz="1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step,</a:t>
            </a:r>
            <a:r>
              <a:rPr lang="en-US" sz="1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</a:t>
            </a:r>
            <a:r>
              <a:rPr lang="en-US" sz="1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  <a:r>
              <a:rPr lang="en-US" sz="18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it,</a:t>
            </a:r>
            <a:r>
              <a:rPr lang="en-US" sz="18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8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en-US" sz="1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output.txt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z="18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18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input.txt.</a:t>
            </a:r>
            <a:r>
              <a:rPr lang="en-US" sz="18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18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lang="en-US" sz="1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CopyFile.java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1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1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CopyFile.java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720"/>
              </a:spcBef>
            </a:pPr>
            <a:r>
              <a:rPr lang="en-US"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$java</a:t>
            </a:r>
            <a:r>
              <a:rPr lang="en-US"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CopyFile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47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2CF8C-292B-D10E-9F13-93E85F046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spc="-5" dirty="0">
                <a:solidFill>
                  <a:srgbClr val="002060"/>
                </a:solidFill>
                <a:latin typeface="Tahoma"/>
                <a:cs typeface="Tahoma"/>
              </a:rPr>
              <a:t>Character</a:t>
            </a:r>
            <a:r>
              <a:rPr lang="en-IN" sz="4400" b="1" spc="-40" dirty="0">
                <a:solidFill>
                  <a:srgbClr val="002060"/>
                </a:solidFill>
                <a:latin typeface="Tahoma"/>
                <a:cs typeface="Tahoma"/>
              </a:rPr>
              <a:t> </a:t>
            </a:r>
            <a:r>
              <a:rPr lang="en-IN" sz="4400" b="1" spc="-5" dirty="0">
                <a:solidFill>
                  <a:srgbClr val="002060"/>
                </a:solidFill>
                <a:latin typeface="Tahoma"/>
                <a:cs typeface="Tahoma"/>
              </a:rPr>
              <a:t>Streams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0A6D-DBA4-C6B8-2E67-5C3A44254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3957"/>
            <a:ext cx="10515600" cy="4793006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Byte streams 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bytes, whereas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Character streams are used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input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output for 16-bit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2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</a:t>
            </a:r>
            <a:r>
              <a:rPr lang="en-US" sz="2000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r>
              <a:rPr lang="en-US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</a:t>
            </a:r>
            <a:r>
              <a:rPr lang="en-US" sz="2000" spc="-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Though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internally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FileInputStream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difference is that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FileReader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two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bytes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FileWriter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72388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93C4D-B44F-BE8E-53B7-337A44F11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837" y="568411"/>
            <a:ext cx="5821894" cy="598067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F425C1C-AC28-C7ED-89BC-D5F40875A1AC}"/>
              </a:ext>
            </a:extLst>
          </p:cNvPr>
          <p:cNvSpPr txBox="1"/>
          <p:nvPr/>
        </p:nvSpPr>
        <p:spPr>
          <a:xfrm>
            <a:off x="4767309" y="148282"/>
            <a:ext cx="3391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C5E553-6F15-2AEE-F9E0-88F6E52019AD}"/>
              </a:ext>
            </a:extLst>
          </p:cNvPr>
          <p:cNvSpPr txBox="1"/>
          <p:nvPr/>
        </p:nvSpPr>
        <p:spPr>
          <a:xfrm>
            <a:off x="6685005" y="803189"/>
            <a:ext cx="4701158" cy="4439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input.txt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following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>
              <a:lnSpc>
                <a:spcPct val="150000"/>
              </a:lnSpc>
              <a:spcBef>
                <a:spcPts val="320"/>
              </a:spcBef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</a:t>
            </a:r>
            <a:r>
              <a:rPr lang="en-US" b="1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b="1" spc="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</a:t>
            </a:r>
            <a:r>
              <a:rPr lang="en-US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</a:p>
          <a:p>
            <a:pPr marL="12700" marR="3683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next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and execute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it, which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result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output.txt 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content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we</a:t>
            </a:r>
            <a:r>
              <a:rPr lang="en-US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input.txt.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CopyFile.java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algn="just">
              <a:lnSpc>
                <a:spcPct val="150000"/>
              </a:lnSpc>
              <a:spcBef>
                <a:spcPts val="580"/>
              </a:spcBef>
            </a:pPr>
            <a:r>
              <a:rPr lang="en-US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b="1" spc="-1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javac</a:t>
            </a:r>
            <a:r>
              <a:rPr lang="en-US" b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CopyFile.java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algn="just">
              <a:lnSpc>
                <a:spcPct val="150000"/>
              </a:lnSpc>
              <a:spcBef>
                <a:spcPts val="575"/>
              </a:spcBef>
            </a:pPr>
            <a:r>
              <a:rPr lang="en-US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$java</a:t>
            </a:r>
            <a:r>
              <a:rPr lang="en-US" b="1" spc="-4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CopyFile</a:t>
            </a:r>
            <a:endParaRPr lang="en-US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840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2CC40-7C37-5AC9-EC42-BC00BD36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IN" sz="4400" b="1" spc="-5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br>
              <a:rPr lang="en-IN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B5E7-5663-D9D0-2D6B-47E562E6D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676"/>
            <a:ext cx="10515600" cy="5431453"/>
          </a:xfrm>
        </p:spPr>
        <p:txBody>
          <a:bodyPr>
            <a:normAutofit fontScale="77500" lnSpcReduction="20000"/>
          </a:bodyPr>
          <a:lstStyle/>
          <a:p>
            <a:pPr marL="12700" marR="5080" algn="just">
              <a:lnSpc>
                <a:spcPct val="150000"/>
              </a:lnSpc>
              <a:spcBef>
                <a:spcPts val="310"/>
              </a:spcBef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 provide support for standard I/O where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user's 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keyboard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output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0815" algn="just">
              <a:lnSpc>
                <a:spcPct val="100000"/>
              </a:lnSpc>
              <a:spcBef>
                <a:spcPts val="5"/>
              </a:spcBef>
            </a:pP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</a:t>
            </a:r>
            <a:r>
              <a:rPr lang="en-US"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189865">
              <a:lnSpc>
                <a:spcPct val="100000"/>
              </a:lnSpc>
              <a:buAutoNum type="arabicParenR"/>
              <a:tabLst>
                <a:tab pos="316865" algn="l"/>
              </a:tabLst>
            </a:pPr>
            <a:r>
              <a:rPr lang="en-US" sz="3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buClr>
                <a:srgbClr val="538235"/>
              </a:buClr>
              <a:buFont typeface="Tahoma"/>
              <a:buAutoNum type="arabicParenR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865" indent="-190500">
              <a:lnSpc>
                <a:spcPct val="100000"/>
              </a:lnSpc>
              <a:buAutoNum type="arabicParenR"/>
              <a:tabLst>
                <a:tab pos="317500" algn="l"/>
              </a:tabLst>
            </a:pP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System.in:</a:t>
            </a:r>
            <a:r>
              <a:rPr lang="en-US" sz="36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38235"/>
              </a:buClr>
              <a:buFont typeface="Tahoma"/>
              <a:buAutoNum type="arabicParenR"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6230" indent="-189865">
              <a:lnSpc>
                <a:spcPct val="100000"/>
              </a:lnSpc>
              <a:buAutoNum type="arabicParenR"/>
              <a:tabLst>
                <a:tab pos="316865" algn="l"/>
              </a:tabLst>
            </a:pPr>
            <a:r>
              <a:rPr lang="en-US" sz="36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</a:t>
            </a:r>
            <a:r>
              <a:rPr lang="en-US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  <a:r>
              <a:rPr lang="en-US" sz="3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3169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44CD-DD03-0125-9A71-402B126F4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C9AD-C425-533A-A347-5FA23E864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"simple</a:t>
            </a:r>
            <a:r>
              <a:rPr lang="en-IN" sz="2400" spc="3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message"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5"/>
              </a:spcBef>
              <a:buNone/>
            </a:pPr>
            <a:r>
              <a:rPr lang="en-IN" sz="24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400" b="1" spc="25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System.in.read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//returns</a:t>
            </a:r>
            <a:r>
              <a:rPr lang="en-IN" sz="2400" spc="5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en-IN" sz="2400" spc="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IN" sz="2400" spc="1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240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1st</a:t>
            </a:r>
            <a:r>
              <a:rPr lang="en-IN" sz="2400" spc="-1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character </a:t>
            </a:r>
            <a:r>
              <a:rPr lang="en-IN" sz="2400" spc="-36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</a:t>
            </a:r>
            <a:r>
              <a:rPr lang="en-IN" sz="2400" b="1" spc="-5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//will</a:t>
            </a:r>
            <a:r>
              <a:rPr lang="en-IN" sz="2400" spc="6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2400" spc="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400" spc="15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10" dirty="0">
                <a:solidFill>
                  <a:srgbClr val="008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IN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System.err.println</a:t>
            </a: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spc="-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"error</a:t>
            </a:r>
            <a:r>
              <a:rPr lang="en-IN" sz="2400" spc="2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message"</a:t>
            </a: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83928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95DD-2640-535E-AA7D-9B8C837B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Writing</a:t>
            </a:r>
            <a:r>
              <a:rPr lang="en-IN" b="1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5803-CF3F-D8C1-CD44-1E54A183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L="0" marR="458470" indent="0">
              <a:lnSpc>
                <a:spcPct val="1108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11700"/>
              </a:lnSpc>
              <a:spcBef>
                <a:spcPts val="5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environment(console).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indent="-131445">
              <a:lnSpc>
                <a:spcPct val="100000"/>
              </a:lnSpc>
              <a:spcBef>
                <a:spcPts val="1175"/>
              </a:spcBef>
              <a:buSzPct val="91666"/>
              <a:buAutoNum type="arabicPeriod"/>
              <a:tabLst>
                <a:tab pos="14414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sz="2400" b="1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sz="24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spcBef>
                <a:spcPts val="720"/>
              </a:spcBef>
              <a:buSzPct val="91666"/>
              <a:buAutoNum type="arabicPeriod"/>
              <a:tabLst>
                <a:tab pos="18986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spcBef>
                <a:spcPts val="720"/>
              </a:spcBef>
              <a:buSzPct val="91666"/>
              <a:buAutoNum type="arabicPeriod"/>
              <a:tabLst>
                <a:tab pos="18986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7895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995DD-2640-535E-AA7D-9B8C837B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b="1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IN" b="1" spc="-9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45803-CF3F-D8C1-CD44-1E54A183E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</a:p>
          <a:p>
            <a:pPr marR="458470">
              <a:lnSpc>
                <a:spcPct val="1108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preferred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character-oriented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stream.</a:t>
            </a:r>
          </a:p>
          <a:p>
            <a:pPr marR="458470">
              <a:lnSpc>
                <a:spcPct val="1108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</a:t>
            </a:r>
            <a:r>
              <a:rPr lang="en-US"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environment(console).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43510" indent="-131445">
              <a:lnSpc>
                <a:spcPct val="100000"/>
              </a:lnSpc>
              <a:spcBef>
                <a:spcPts val="1175"/>
              </a:spcBef>
              <a:buSzPct val="91666"/>
              <a:buAutoNum type="arabicPeriod"/>
              <a:tabLst>
                <a:tab pos="14414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sz="2400" b="1" spc="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sz="2400" b="1" spc="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spcBef>
                <a:spcPts val="720"/>
              </a:spcBef>
              <a:buSzPct val="91666"/>
              <a:buAutoNum type="arabicPeriod"/>
              <a:tabLst>
                <a:tab pos="18986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Scanner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US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9230" indent="-177165">
              <a:lnSpc>
                <a:spcPct val="100000"/>
              </a:lnSpc>
              <a:spcBef>
                <a:spcPts val="720"/>
              </a:spcBef>
              <a:buSzPct val="91666"/>
              <a:buAutoNum type="arabicPeriod"/>
              <a:tabLst>
                <a:tab pos="189865" algn="l"/>
              </a:tabLst>
            </a:pP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400" b="1" spc="-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9785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BCF960F5-FEF5-A27B-647E-84059E26451E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320447" y="1166913"/>
            <a:ext cx="7409480" cy="531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488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D92F-637D-092C-AAFD-A1B0E334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1.Using</a:t>
            </a:r>
            <a:r>
              <a:rPr lang="en-US"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</a:t>
            </a:r>
            <a:r>
              <a:rPr lang="en-US" sz="4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</a:t>
            </a:r>
            <a:r>
              <a:rPr lang="en-US" sz="4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br>
              <a:rPr lang="en-US" sz="4400" dirty="0">
                <a:latin typeface="Tahoma"/>
                <a:cs typeface="Tahoma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3BC51-CCA5-4D50-C3A5-A4EAFB469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645" marR="5715" indent="354965" algn="just">
              <a:lnSpc>
                <a:spcPct val="150000"/>
              </a:lnSpc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Java,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 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spc="3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attached to the console, wrap </a:t>
            </a:r>
            <a:r>
              <a:rPr lang="en-US"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sz="2400" b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1" spc="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object. </a:t>
            </a:r>
          </a:p>
          <a:p>
            <a:pPr marL="80645" marR="5715" indent="354965" algn="just">
              <a:lnSpc>
                <a:spcPct val="150000"/>
              </a:lnSpc>
            </a:pP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stream.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here:</a:t>
            </a:r>
          </a:p>
          <a:p>
            <a:pPr marL="355600" indent="0">
              <a:lnSpc>
                <a:spcPct val="100000"/>
              </a:lnSpc>
              <a:buNone/>
            </a:pPr>
            <a:r>
              <a:rPr lang="en-US" sz="24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2400" b="1" spc="-1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1" spc="-1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(Reader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inputReader</a:t>
            </a:r>
            <a:r>
              <a:rPr lang="en-US" sz="2400" b="1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5399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7450A-237C-CF98-15CE-14B74D5BE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128"/>
            <a:ext cx="10515600" cy="5750835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inputReader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3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being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created. 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class. One of its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concrete subclasses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400" b="1" spc="-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converts bytes to characters.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an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that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linked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</a:t>
            </a:r>
            <a:r>
              <a:rPr lang="en-US"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IN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sz="2400" b="1" spc="4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IN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5080" algn="just">
              <a:lnSpc>
                <a:spcPct val="150000"/>
              </a:lnSpc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System.in refers to an object of type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can be used for 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Putting it all together, the following line of code creates a 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connected to the keyboard: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new </a:t>
            </a:r>
            <a:r>
              <a:rPr lang="en-US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BufferedReader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 </a:t>
            </a:r>
            <a:r>
              <a:rPr lang="en-US" sz="2400" b="1" spc="-5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InputStreamReader</a:t>
            </a:r>
            <a:r>
              <a:rPr lang="en-US" sz="2400" b="1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(System.in));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I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610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E219-78C8-9CA0-6931-6D6774B94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3188"/>
            <a:ext cx="10515600" cy="88749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br>
              <a:rPr lang="en-IN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A568-FFA0-A459-A06A-E1169533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35"/>
            <a:ext cx="10515600" cy="4558228"/>
          </a:xfrm>
        </p:spPr>
        <p:txBody>
          <a:bodyPr/>
          <a:lstStyle/>
          <a:p>
            <a:pPr marL="12700" marR="7620" algn="just">
              <a:lnSpc>
                <a:spcPct val="150000"/>
              </a:lnSpc>
              <a:spcBef>
                <a:spcPts val="195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  <a:r>
              <a:rPr lang="en-US" sz="28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simultaneously.</a:t>
            </a:r>
            <a:r>
              <a:rPr lang="en-US" sz="28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sz="28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CPU.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700" marR="7620" algn="just">
              <a:lnSpc>
                <a:spcPct val="150000"/>
              </a:lnSpc>
              <a:spcBef>
                <a:spcPts val="195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achieved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98500" marR="7620" lvl="1" indent="-457200" algn="just">
              <a:lnSpc>
                <a:spcPct val="150000"/>
              </a:lnSpc>
              <a:spcBef>
                <a:spcPts val="195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(Multiprocessing) </a:t>
            </a:r>
          </a:p>
          <a:p>
            <a:pPr marL="698500" marR="7620" lvl="1" indent="-457200" algn="just">
              <a:lnSpc>
                <a:spcPct val="150000"/>
              </a:lnSpc>
              <a:spcBef>
                <a:spcPts val="195"/>
              </a:spcBef>
              <a:buFont typeface="Wingdings" panose="05000000000000000000" pitchFamily="2" charset="2"/>
              <a:buChar char="Ø"/>
            </a:pPr>
            <a:r>
              <a:rPr lang="en-US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Thread-based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</a:t>
            </a:r>
            <a:r>
              <a:rPr lang="en-US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(Multithreading)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1224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8A9743E2-4C3F-FCE5-C4A1-D49F4EAFFC6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562" y="432486"/>
            <a:ext cx="11454714" cy="6227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5412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67D19E-2693-4ABB-CBE5-B1E6F488E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4271" y="729049"/>
            <a:ext cx="6973324" cy="565399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96A3E21-C1D9-3246-64B8-91D0912AC2AB}"/>
              </a:ext>
            </a:extLst>
          </p:cNvPr>
          <p:cNvSpPr txBox="1"/>
          <p:nvPr/>
        </p:nvSpPr>
        <p:spPr>
          <a:xfrm>
            <a:off x="8566952" y="3429000"/>
            <a:ext cx="271804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 </a:t>
            </a:r>
            <a:r>
              <a:rPr lang="en-IN" sz="24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</a:t>
            </a:r>
            <a:r>
              <a:rPr lang="en-IN" sz="2400" spc="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IN" sz="24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128328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989"/>
          </a:xfrm>
        </p:spPr>
        <p:txBody>
          <a:bodyPr>
            <a:normAutofit/>
          </a:bodyPr>
          <a:lstStyle/>
          <a:p>
            <a:r>
              <a:rPr lang="en-IN" sz="2800" dirty="0"/>
              <a:t>2.</a:t>
            </a:r>
            <a:r>
              <a:rPr lang="en-US" sz="2800" dirty="0"/>
              <a:t> Using Scanner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64972"/>
            <a:ext cx="10515600" cy="5993027"/>
          </a:xfrm>
        </p:spPr>
        <p:txBody>
          <a:bodyPr/>
          <a:lstStyle/>
          <a:p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probably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most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preferred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method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take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input.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purpose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Scanner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primitive</a:t>
            </a:r>
            <a:r>
              <a:rPr lang="en-US" sz="2000" spc="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strings</a:t>
            </a:r>
            <a:r>
              <a:rPr lang="en-US" sz="2000" spc="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using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regular </a:t>
            </a:r>
            <a:r>
              <a:rPr lang="en-US" sz="2000" spc="-36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expressions,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however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be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used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2000" spc="-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read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user</a:t>
            </a:r>
            <a:r>
              <a:rPr lang="en-US" sz="2000" spc="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en-US" sz="2000" spc="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spc="-5" dirty="0">
                <a:latin typeface="Times New Roman" pitchFamily="18" charset="0"/>
                <a:cs typeface="Times New Roman" pitchFamily="18" charset="0"/>
              </a:rPr>
              <a:t>the command</a:t>
            </a:r>
            <a:r>
              <a:rPr lang="en-US" sz="2000" spc="1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line.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027" y="1934598"/>
            <a:ext cx="9403492" cy="463919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44842"/>
            <a:ext cx="10515600" cy="6413157"/>
          </a:xfrm>
        </p:spPr>
        <p:txBody>
          <a:bodyPr>
            <a:normAutofit lnSpcReduction="10000"/>
          </a:bodyPr>
          <a:lstStyle/>
          <a:p>
            <a:pPr marL="12700" lvl="0" indent="0">
              <a:lnSpc>
                <a:spcPct val="100000"/>
              </a:lnSpc>
              <a:spcBef>
                <a:spcPts val="760"/>
              </a:spcBef>
              <a:buNone/>
            </a:pPr>
            <a:r>
              <a:rPr lang="en-US" sz="2000" b="1" spc="-5" dirty="0">
                <a:latin typeface="Tahoma"/>
                <a:cs typeface="Tahoma"/>
              </a:rPr>
              <a:t>Advantages:</a:t>
            </a:r>
            <a:endParaRPr lang="en-US" sz="2000" dirty="0">
              <a:latin typeface="Tahoma"/>
              <a:cs typeface="Tahoma"/>
            </a:endParaRPr>
          </a:p>
          <a:p>
            <a:pPr marL="584200" lvl="0" indent="-572135">
              <a:lnSpc>
                <a:spcPts val="1370"/>
              </a:lnSpc>
              <a:spcBef>
                <a:spcPts val="660"/>
              </a:spcBef>
              <a:buFontTx/>
              <a:buChar char="•"/>
              <a:tabLst>
                <a:tab pos="584200" algn="l"/>
                <a:tab pos="584835" algn="l"/>
              </a:tabLst>
            </a:pPr>
            <a:r>
              <a:rPr lang="en-US" sz="2000" spc="-5" dirty="0">
                <a:latin typeface="Tahoma"/>
                <a:cs typeface="Tahoma"/>
              </a:rPr>
              <a:t>Convenient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methods</a:t>
            </a:r>
            <a:r>
              <a:rPr lang="en-US" sz="2000" spc="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for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parsing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primitives</a:t>
            </a:r>
            <a:r>
              <a:rPr lang="en-US" sz="2000" spc="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(</a:t>
            </a:r>
            <a:r>
              <a:rPr lang="en-US" sz="2000" spc="-5" dirty="0" err="1">
                <a:latin typeface="Tahoma"/>
                <a:cs typeface="Tahoma"/>
              </a:rPr>
              <a:t>nextInt</a:t>
            </a:r>
            <a:r>
              <a:rPr lang="en-US" sz="2000" spc="-5" dirty="0">
                <a:latin typeface="Tahoma"/>
                <a:cs typeface="Tahoma"/>
              </a:rPr>
              <a:t>(),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spc="-5" dirty="0" err="1">
                <a:latin typeface="Tahoma"/>
                <a:cs typeface="Tahoma"/>
              </a:rPr>
              <a:t>nextFloat</a:t>
            </a:r>
            <a:r>
              <a:rPr lang="en-US" sz="2000" spc="-5" dirty="0">
                <a:latin typeface="Tahoma"/>
                <a:cs typeface="Tahoma"/>
              </a:rPr>
              <a:t>(),</a:t>
            </a:r>
            <a:r>
              <a:rPr lang="en-US" sz="2000" spc="3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…)</a:t>
            </a:r>
            <a:r>
              <a:rPr lang="en-US" sz="2000" spc="-5" dirty="0">
                <a:latin typeface="Tahoma"/>
                <a:cs typeface="Tahoma"/>
              </a:rPr>
              <a:t> from</a:t>
            </a:r>
          </a:p>
          <a:p>
            <a:pPr marL="584200" lvl="0" indent="-572135">
              <a:lnSpc>
                <a:spcPts val="1370"/>
              </a:lnSpc>
              <a:spcBef>
                <a:spcPts val="660"/>
              </a:spcBef>
              <a:buNone/>
              <a:tabLst>
                <a:tab pos="584200" algn="l"/>
                <a:tab pos="584835" algn="l"/>
              </a:tabLst>
            </a:pPr>
            <a:endParaRPr lang="en-US" sz="2000" dirty="0">
              <a:latin typeface="Tahoma"/>
              <a:cs typeface="Tahoma"/>
            </a:endParaRPr>
          </a:p>
          <a:p>
            <a:pPr marL="12700" lvl="0" indent="0">
              <a:lnSpc>
                <a:spcPts val="1370"/>
              </a:lnSpc>
              <a:spcBef>
                <a:spcPts val="0"/>
              </a:spcBef>
              <a:buNone/>
            </a:pPr>
            <a:r>
              <a:rPr lang="en-US" sz="2000" spc="-5" dirty="0">
                <a:latin typeface="Tahoma"/>
                <a:cs typeface="Tahoma"/>
              </a:rPr>
              <a:t>the tokenized</a:t>
            </a:r>
            <a:r>
              <a:rPr lang="en-US" sz="2000" dirty="0">
                <a:latin typeface="Tahoma"/>
                <a:cs typeface="Tahoma"/>
              </a:rPr>
              <a:t> input.</a:t>
            </a:r>
          </a:p>
          <a:p>
            <a:pPr marL="584200" lvl="0" indent="-572135">
              <a:lnSpc>
                <a:spcPct val="100000"/>
              </a:lnSpc>
              <a:spcBef>
                <a:spcPts val="645"/>
              </a:spcBef>
              <a:buFontTx/>
              <a:buChar char="•"/>
              <a:tabLst>
                <a:tab pos="584200" algn="l"/>
                <a:tab pos="584835" algn="l"/>
              </a:tabLst>
            </a:pPr>
            <a:r>
              <a:rPr lang="en-US" sz="2000" spc="-5" dirty="0">
                <a:latin typeface="Tahoma"/>
                <a:cs typeface="Tahoma"/>
              </a:rPr>
              <a:t>Regular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expressions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can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be used</a:t>
            </a:r>
            <a:r>
              <a:rPr lang="en-US" sz="2000" spc="-5" dirty="0">
                <a:latin typeface="Tahoma"/>
                <a:cs typeface="Tahoma"/>
              </a:rPr>
              <a:t> to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find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tokens.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  <a:buNone/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spc="-5" dirty="0">
                <a:latin typeface="Tahoma"/>
                <a:cs typeface="Tahoma"/>
              </a:rPr>
              <a:t>//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Java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program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to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demonstrate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working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of </a:t>
            </a:r>
            <a:r>
              <a:rPr lang="en-US" sz="2000" spc="-5" dirty="0">
                <a:latin typeface="Tahoma"/>
                <a:cs typeface="Tahoma"/>
              </a:rPr>
              <a:t>Scanner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in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Java</a:t>
            </a:r>
            <a:endParaRPr lang="en-US" sz="2000" dirty="0">
              <a:latin typeface="Tahoma"/>
              <a:cs typeface="Tahoma"/>
            </a:endParaRPr>
          </a:p>
          <a:p>
            <a:pPr marL="12700" marR="2118995">
              <a:lnSpc>
                <a:spcPct val="150000"/>
              </a:lnSpc>
              <a:buNone/>
            </a:pPr>
            <a:r>
              <a:rPr lang="en-US" sz="2000" b="1" dirty="0">
                <a:latin typeface="Tahoma"/>
                <a:cs typeface="Tahoma"/>
              </a:rPr>
              <a:t>import</a:t>
            </a:r>
            <a:r>
              <a:rPr lang="en-US" sz="2000" b="1" spc="-45" dirty="0">
                <a:latin typeface="Tahoma"/>
                <a:cs typeface="Tahoma"/>
              </a:rPr>
              <a:t> </a:t>
            </a:r>
            <a:r>
              <a:rPr lang="en-US" sz="2000" b="1" spc="-5" dirty="0" err="1">
                <a:latin typeface="Tahoma"/>
                <a:cs typeface="Tahoma"/>
              </a:rPr>
              <a:t>java.util.Scanner</a:t>
            </a:r>
            <a:r>
              <a:rPr lang="en-US" sz="2000" b="1" spc="-5" dirty="0">
                <a:latin typeface="Tahoma"/>
                <a:cs typeface="Tahoma"/>
              </a:rPr>
              <a:t>; </a:t>
            </a:r>
          </a:p>
          <a:p>
            <a:pPr marL="12700" marR="2118995">
              <a:lnSpc>
                <a:spcPct val="150000"/>
              </a:lnSpc>
              <a:buNone/>
            </a:pPr>
            <a:r>
              <a:rPr lang="en-US" sz="2000" b="1" spc="-335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class</a:t>
            </a:r>
            <a:r>
              <a:rPr lang="en-US" sz="2000" b="1" spc="-55" dirty="0">
                <a:latin typeface="Tahoma"/>
                <a:cs typeface="Tahoma"/>
              </a:rPr>
              <a:t> </a:t>
            </a:r>
            <a:r>
              <a:rPr lang="en-US" sz="2000" b="1" spc="-5" dirty="0" err="1">
                <a:latin typeface="Tahoma"/>
                <a:cs typeface="Tahoma"/>
              </a:rPr>
              <a:t>GetInputFromUser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dirty="0">
                <a:latin typeface="Tahoma"/>
                <a:cs typeface="Tahoma"/>
              </a:rPr>
              <a:t>{</a:t>
            </a:r>
          </a:p>
          <a:p>
            <a:pPr marL="2032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b="1" spc="-5" dirty="0">
                <a:latin typeface="Tahoma"/>
                <a:cs typeface="Tahoma"/>
              </a:rPr>
              <a:t>   public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static </a:t>
            </a:r>
            <a:r>
              <a:rPr lang="en-US" sz="2000" b="1" dirty="0">
                <a:latin typeface="Tahoma"/>
                <a:cs typeface="Tahoma"/>
              </a:rPr>
              <a:t>void</a:t>
            </a:r>
            <a:r>
              <a:rPr lang="en-US" sz="2000" b="1" spc="-25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main(String</a:t>
            </a:r>
            <a:r>
              <a:rPr lang="en-US" sz="2000" b="1" spc="5" dirty="0">
                <a:latin typeface="Tahoma"/>
                <a:cs typeface="Tahoma"/>
              </a:rPr>
              <a:t> </a:t>
            </a:r>
            <a:r>
              <a:rPr lang="en-US" sz="2000" b="1" spc="-10" dirty="0" err="1">
                <a:latin typeface="Tahoma"/>
                <a:cs typeface="Tahoma"/>
              </a:rPr>
              <a:t>args</a:t>
            </a:r>
            <a:r>
              <a:rPr lang="en-US" sz="2000" b="1" spc="-10" dirty="0">
                <a:latin typeface="Tahoma"/>
                <a:cs typeface="Tahoma"/>
              </a:rPr>
              <a:t>[])</a:t>
            </a:r>
            <a:endParaRPr lang="en-US" sz="2000" dirty="0">
              <a:latin typeface="Tahoma"/>
              <a:cs typeface="Tahoma"/>
            </a:endParaRPr>
          </a:p>
          <a:p>
            <a:pPr marL="2032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dirty="0">
                <a:latin typeface="Tahoma"/>
                <a:cs typeface="Tahoma"/>
              </a:rPr>
              <a:t>     {</a:t>
            </a:r>
          </a:p>
          <a:p>
            <a:pPr marL="393700" marR="623570">
              <a:lnSpc>
                <a:spcPct val="150000"/>
              </a:lnSpc>
              <a:buNone/>
            </a:pPr>
            <a:r>
              <a:rPr lang="en-US" sz="2000" spc="-5" dirty="0">
                <a:latin typeface="Tahoma"/>
                <a:cs typeface="Tahoma"/>
              </a:rPr>
              <a:t>    // </a:t>
            </a:r>
            <a:r>
              <a:rPr lang="en-US" sz="2000" dirty="0">
                <a:latin typeface="Tahoma"/>
                <a:cs typeface="Tahoma"/>
              </a:rPr>
              <a:t>Using </a:t>
            </a:r>
            <a:r>
              <a:rPr lang="en-US" sz="2000" spc="-5" dirty="0">
                <a:latin typeface="Tahoma"/>
                <a:cs typeface="Tahoma"/>
              </a:rPr>
              <a:t>Scanner for Getting Input from </a:t>
            </a:r>
            <a:r>
              <a:rPr lang="en-US" sz="2000" dirty="0">
                <a:latin typeface="Tahoma"/>
                <a:cs typeface="Tahoma"/>
              </a:rPr>
              <a:t>User </a:t>
            </a:r>
            <a:r>
              <a:rPr lang="en-US" sz="2000" spc="-360" dirty="0">
                <a:latin typeface="Tahoma"/>
                <a:cs typeface="Tahoma"/>
              </a:rPr>
              <a:t> </a:t>
            </a:r>
          </a:p>
          <a:p>
            <a:pPr marL="393700" marR="623570">
              <a:lnSpc>
                <a:spcPct val="150000"/>
              </a:lnSpc>
              <a:buNone/>
            </a:pPr>
            <a:r>
              <a:rPr lang="en-US" sz="2000" spc="-360" dirty="0">
                <a:latin typeface="Tahoma"/>
                <a:cs typeface="Tahoma"/>
              </a:rPr>
              <a:t>                </a:t>
            </a:r>
            <a:r>
              <a:rPr lang="en-US" sz="2000" spc="-5" dirty="0">
                <a:latin typeface="Tahoma"/>
                <a:cs typeface="Tahoma"/>
              </a:rPr>
              <a:t>Scanner </a:t>
            </a:r>
            <a:r>
              <a:rPr lang="en-US" sz="2000" dirty="0">
                <a:latin typeface="Tahoma"/>
                <a:cs typeface="Tahoma"/>
              </a:rPr>
              <a:t>in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=</a:t>
            </a:r>
            <a:r>
              <a:rPr lang="en-US" sz="2000" spc="-5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new</a:t>
            </a:r>
            <a:r>
              <a:rPr lang="en-US" sz="2000" b="1" spc="-15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Scanner(</a:t>
            </a:r>
            <a:r>
              <a:rPr lang="en-US" sz="2000" b="1" spc="-5" dirty="0" err="1">
                <a:latin typeface="Tahoma"/>
                <a:cs typeface="Tahoma"/>
              </a:rPr>
              <a:t>System.in</a:t>
            </a:r>
            <a:r>
              <a:rPr lang="en-US" sz="2000" b="1" spc="-5" dirty="0">
                <a:latin typeface="Tahoma"/>
                <a:cs typeface="Tahoma"/>
              </a:rPr>
              <a:t>);</a:t>
            </a:r>
            <a:endParaRPr lang="en-US" sz="2000" dirty="0">
              <a:latin typeface="Tahoma"/>
              <a:cs typeface="Tahoma"/>
            </a:endParaRPr>
          </a:p>
          <a:p>
            <a:pPr marL="393700" marR="597535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3200" spc="-5" dirty="0">
                <a:latin typeface="Tahoma"/>
                <a:cs typeface="Tahoma"/>
              </a:rPr>
              <a:t>    </a:t>
            </a:r>
            <a:r>
              <a:rPr lang="en-US" sz="2000" spc="-5" dirty="0">
                <a:latin typeface="Tahoma"/>
                <a:cs typeface="Tahoma"/>
              </a:rPr>
              <a:t>String</a:t>
            </a:r>
            <a:r>
              <a:rPr lang="en-US" sz="2000" dirty="0">
                <a:latin typeface="Tahoma"/>
                <a:cs typeface="Tahoma"/>
              </a:rPr>
              <a:t> s = </a:t>
            </a:r>
            <a:r>
              <a:rPr lang="en-US" sz="2000" spc="-5" dirty="0" err="1">
                <a:latin typeface="Tahoma"/>
                <a:cs typeface="Tahoma"/>
              </a:rPr>
              <a:t>in.nextLine</a:t>
            </a:r>
            <a:r>
              <a:rPr lang="en-US" sz="2000" spc="-5" dirty="0">
                <a:latin typeface="Tahoma"/>
                <a:cs typeface="Tahoma"/>
              </a:rPr>
              <a:t>(); </a:t>
            </a:r>
            <a:r>
              <a:rPr lang="en-US" sz="2000" dirty="0">
                <a:latin typeface="Tahoma"/>
                <a:cs typeface="Tahoma"/>
              </a:rPr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0768"/>
            <a:ext cx="10515600" cy="5596195"/>
          </a:xfrm>
        </p:spPr>
        <p:txBody>
          <a:bodyPr>
            <a:normAutofit lnSpcReduction="10000"/>
          </a:bodyPr>
          <a:lstStyle/>
          <a:p>
            <a:pPr marL="393700" marR="597535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2000" spc="-10" dirty="0" err="1">
                <a:latin typeface="Tahoma"/>
                <a:cs typeface="Tahoma"/>
              </a:rPr>
              <a:t>System.out.println</a:t>
            </a:r>
            <a:r>
              <a:rPr lang="en-US" sz="2000" spc="-10" dirty="0">
                <a:latin typeface="Tahoma"/>
                <a:cs typeface="Tahoma"/>
              </a:rPr>
              <a:t>("You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entered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string: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"+s);</a:t>
            </a:r>
            <a:endParaRPr lang="en-US" sz="2000" b="1" dirty="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190"/>
              </a:spcBef>
              <a:buNone/>
            </a:pPr>
            <a:r>
              <a:rPr lang="en-US" sz="2000" b="1" dirty="0" err="1">
                <a:latin typeface="Tahoma"/>
                <a:cs typeface="Tahoma"/>
              </a:rPr>
              <a:t>int</a:t>
            </a:r>
            <a:r>
              <a:rPr lang="en-US" sz="2000" b="1" spc="-3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a</a:t>
            </a:r>
            <a:r>
              <a:rPr lang="en-US" sz="2000" b="1" spc="-35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=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spc="-5" dirty="0" err="1">
                <a:latin typeface="Tahoma"/>
                <a:cs typeface="Tahoma"/>
              </a:rPr>
              <a:t>in.nextInt</a:t>
            </a:r>
            <a:r>
              <a:rPr lang="en-US" sz="2000" b="1" spc="-5" dirty="0">
                <a:latin typeface="Tahoma"/>
                <a:cs typeface="Tahoma"/>
              </a:rPr>
              <a:t>();</a:t>
            </a:r>
            <a:endParaRPr lang="en-US" sz="2000" dirty="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spc="-10" dirty="0" err="1">
                <a:latin typeface="Tahoma"/>
                <a:cs typeface="Tahoma"/>
              </a:rPr>
              <a:t>System.out.println</a:t>
            </a:r>
            <a:r>
              <a:rPr lang="en-US" sz="2000" spc="-10" dirty="0">
                <a:latin typeface="Tahoma"/>
                <a:cs typeface="Tahoma"/>
              </a:rPr>
              <a:t>("You</a:t>
            </a:r>
            <a:r>
              <a:rPr lang="en-US" sz="2000" spc="4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entered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integer:</a:t>
            </a:r>
            <a:r>
              <a:rPr lang="en-US" sz="2000" spc="4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"+a);</a:t>
            </a:r>
            <a:endParaRPr lang="en-US" sz="2000" dirty="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1190"/>
              </a:spcBef>
              <a:buNone/>
            </a:pPr>
            <a:r>
              <a:rPr lang="en-US" sz="2000" b="1" spc="-5" dirty="0">
                <a:latin typeface="Tahoma"/>
                <a:cs typeface="Tahoma"/>
              </a:rPr>
              <a:t>float</a:t>
            </a:r>
            <a:r>
              <a:rPr lang="en-US" sz="2000" b="1" spc="-3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b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=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spc="-5" dirty="0" err="1">
                <a:latin typeface="Tahoma"/>
                <a:cs typeface="Tahoma"/>
              </a:rPr>
              <a:t>in.nextFloat</a:t>
            </a:r>
            <a:r>
              <a:rPr lang="en-US" sz="2000" b="1" spc="-5" dirty="0">
                <a:latin typeface="Tahoma"/>
                <a:cs typeface="Tahoma"/>
              </a:rPr>
              <a:t>();</a:t>
            </a:r>
            <a:endParaRPr lang="en-US" sz="2000" dirty="0">
              <a:latin typeface="Tahoma"/>
              <a:cs typeface="Tahoma"/>
            </a:endParaRPr>
          </a:p>
          <a:p>
            <a:pPr marL="393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spc="-10" dirty="0" err="1">
                <a:latin typeface="Tahoma"/>
                <a:cs typeface="Tahoma"/>
              </a:rPr>
              <a:t>System.out.println</a:t>
            </a:r>
            <a:r>
              <a:rPr lang="en-US" sz="2000" spc="-10" dirty="0">
                <a:latin typeface="Tahoma"/>
                <a:cs typeface="Tahoma"/>
              </a:rPr>
              <a:t>("You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entered </a:t>
            </a:r>
            <a:r>
              <a:rPr lang="en-US" sz="2000" spc="-5" dirty="0">
                <a:latin typeface="Tahoma"/>
                <a:cs typeface="Tahoma"/>
              </a:rPr>
              <a:t>float: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"+b);</a:t>
            </a:r>
          </a:p>
          <a:p>
            <a:pPr marL="2032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00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}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  <a:buNone/>
            </a:pPr>
            <a:r>
              <a:rPr lang="en-US" sz="2000" dirty="0">
                <a:latin typeface="Tahoma"/>
                <a:cs typeface="Tahoma"/>
              </a:rPr>
              <a:t>}</a:t>
            </a:r>
          </a:p>
          <a:p>
            <a:pPr marL="12700" marR="3364865">
              <a:lnSpc>
                <a:spcPct val="150000"/>
              </a:lnSpc>
              <a:buNone/>
            </a:pPr>
            <a:r>
              <a:rPr lang="en-US" sz="2200" b="1" spc="-5" dirty="0">
                <a:latin typeface="Tahoma"/>
                <a:cs typeface="Tahoma"/>
              </a:rPr>
              <a:t>Input </a:t>
            </a:r>
            <a:r>
              <a:rPr lang="en-US" sz="2200" b="1" dirty="0">
                <a:latin typeface="Tahoma"/>
                <a:cs typeface="Tahoma"/>
              </a:rPr>
              <a:t> </a:t>
            </a:r>
            <a:r>
              <a:rPr lang="en-US" sz="2200" dirty="0">
                <a:latin typeface="Tahoma"/>
                <a:cs typeface="Tahoma"/>
              </a:rPr>
              <a:t>Comp</a:t>
            </a:r>
            <a:r>
              <a:rPr lang="en-US" sz="2200" spc="5" dirty="0">
                <a:latin typeface="Tahoma"/>
                <a:cs typeface="Tahoma"/>
              </a:rPr>
              <a:t>u</a:t>
            </a:r>
            <a:r>
              <a:rPr lang="en-US" sz="2200" spc="-5" dirty="0">
                <a:latin typeface="Tahoma"/>
                <a:cs typeface="Tahoma"/>
              </a:rPr>
              <a:t>t</a:t>
            </a:r>
            <a:r>
              <a:rPr lang="en-US" sz="2200" dirty="0">
                <a:latin typeface="Tahoma"/>
                <a:cs typeface="Tahoma"/>
              </a:rPr>
              <a:t>er  </a:t>
            </a:r>
            <a:r>
              <a:rPr lang="en-US" sz="2200" spc="5" dirty="0">
                <a:latin typeface="Tahoma"/>
                <a:cs typeface="Tahoma"/>
              </a:rPr>
              <a:t>12  </a:t>
            </a:r>
            <a:r>
              <a:rPr lang="en-US" sz="2200" dirty="0">
                <a:latin typeface="Tahoma"/>
                <a:cs typeface="Tahoma"/>
              </a:rPr>
              <a:t>14.3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200" b="1" spc="-5" dirty="0">
                <a:latin typeface="Tahoma"/>
                <a:cs typeface="Tahoma"/>
              </a:rPr>
              <a:t>Output</a:t>
            </a:r>
            <a:endParaRPr lang="en-US" sz="2200" dirty="0">
              <a:latin typeface="Tahoma"/>
              <a:cs typeface="Tahoma"/>
            </a:endParaRPr>
          </a:p>
          <a:p>
            <a:pPr marL="12700" marR="2026285">
              <a:lnSpc>
                <a:spcPct val="150000"/>
              </a:lnSpc>
              <a:buNone/>
            </a:pPr>
            <a:r>
              <a:rPr lang="en-US" sz="2200" spc="-25" dirty="0">
                <a:latin typeface="Tahoma"/>
                <a:cs typeface="Tahoma"/>
              </a:rPr>
              <a:t>You </a:t>
            </a:r>
            <a:r>
              <a:rPr lang="en-US" sz="2200" dirty="0">
                <a:latin typeface="Tahoma"/>
                <a:cs typeface="Tahoma"/>
              </a:rPr>
              <a:t>entered </a:t>
            </a:r>
            <a:r>
              <a:rPr lang="en-US" sz="2200" spc="-5" dirty="0">
                <a:latin typeface="Tahoma"/>
                <a:cs typeface="Tahoma"/>
              </a:rPr>
              <a:t>string: Computer </a:t>
            </a:r>
          </a:p>
          <a:p>
            <a:pPr marL="12700" marR="2026285">
              <a:lnSpc>
                <a:spcPct val="150000"/>
              </a:lnSpc>
              <a:buNone/>
            </a:pPr>
            <a:r>
              <a:rPr lang="en-US" sz="2200" spc="-25" dirty="0">
                <a:latin typeface="Tahoma"/>
                <a:cs typeface="Tahoma"/>
              </a:rPr>
              <a:t>You</a:t>
            </a:r>
            <a:r>
              <a:rPr lang="en-US" sz="2200" spc="-10" dirty="0">
                <a:latin typeface="Tahoma"/>
                <a:cs typeface="Tahoma"/>
              </a:rPr>
              <a:t> </a:t>
            </a:r>
            <a:r>
              <a:rPr lang="en-US" sz="2200" dirty="0">
                <a:latin typeface="Tahoma"/>
                <a:cs typeface="Tahoma"/>
              </a:rPr>
              <a:t>entered</a:t>
            </a:r>
            <a:r>
              <a:rPr lang="en-US" sz="2200" spc="-5" dirty="0">
                <a:latin typeface="Tahoma"/>
                <a:cs typeface="Tahoma"/>
              </a:rPr>
              <a:t> integer:</a:t>
            </a:r>
            <a:r>
              <a:rPr lang="en-US" sz="2200" spc="15" dirty="0">
                <a:latin typeface="Tahoma"/>
                <a:cs typeface="Tahoma"/>
              </a:rPr>
              <a:t> </a:t>
            </a:r>
            <a:r>
              <a:rPr lang="en-US" sz="2200" dirty="0">
                <a:latin typeface="Tahoma"/>
                <a:cs typeface="Tahoma"/>
              </a:rPr>
              <a:t>12</a:t>
            </a:r>
          </a:p>
          <a:p>
            <a:pPr marL="12700">
              <a:lnSpc>
                <a:spcPct val="100000"/>
              </a:lnSpc>
              <a:spcBef>
                <a:spcPts val="720"/>
              </a:spcBef>
              <a:buNone/>
            </a:pPr>
            <a:r>
              <a:rPr lang="en-US" sz="2200" spc="-25" dirty="0">
                <a:latin typeface="Tahoma"/>
                <a:cs typeface="Tahoma"/>
              </a:rPr>
              <a:t>You</a:t>
            </a:r>
            <a:r>
              <a:rPr lang="en-US" sz="2200" spc="-20" dirty="0">
                <a:latin typeface="Tahoma"/>
                <a:cs typeface="Tahoma"/>
              </a:rPr>
              <a:t> </a:t>
            </a:r>
            <a:r>
              <a:rPr lang="en-US" sz="2200" dirty="0">
                <a:latin typeface="Tahoma"/>
                <a:cs typeface="Tahoma"/>
              </a:rPr>
              <a:t>entered</a:t>
            </a:r>
            <a:r>
              <a:rPr lang="en-US" sz="2200" spc="-30" dirty="0">
                <a:latin typeface="Tahoma"/>
                <a:cs typeface="Tahoma"/>
              </a:rPr>
              <a:t> </a:t>
            </a:r>
            <a:r>
              <a:rPr lang="en-US" sz="2200" b="1" spc="-5" dirty="0">
                <a:latin typeface="Tahoma"/>
                <a:cs typeface="Tahoma"/>
              </a:rPr>
              <a:t>float:</a:t>
            </a:r>
            <a:r>
              <a:rPr lang="en-US" sz="2200" b="1" spc="-30" dirty="0">
                <a:latin typeface="Tahoma"/>
                <a:cs typeface="Tahoma"/>
              </a:rPr>
              <a:t> </a:t>
            </a:r>
            <a:r>
              <a:rPr lang="en-US" sz="2200" b="1" dirty="0">
                <a:latin typeface="Tahoma"/>
                <a:cs typeface="Tahoma"/>
              </a:rPr>
              <a:t>14.3</a:t>
            </a:r>
            <a:endParaRPr lang="en-US" sz="2200" dirty="0">
              <a:latin typeface="Tahoma"/>
              <a:cs typeface="Tahoma"/>
            </a:endParaRPr>
          </a:p>
          <a:p>
            <a:pPr marL="12700" marR="3364865">
              <a:lnSpc>
                <a:spcPct val="15000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400" dirty="0">
                <a:latin typeface="Tahoma"/>
                <a:cs typeface="Tahoma"/>
              </a:rPr>
              <a:t>3.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Using</a:t>
            </a:r>
            <a:r>
              <a:rPr lang="en-US" sz="2400" spc="-20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Console</a:t>
            </a:r>
            <a:r>
              <a:rPr lang="en-US" sz="2400" spc="-5" dirty="0">
                <a:latin typeface="Tahoma"/>
                <a:cs typeface="Tahoma"/>
              </a:rPr>
              <a:t> </a:t>
            </a:r>
            <a:r>
              <a:rPr lang="en-US" sz="2400" dirty="0">
                <a:latin typeface="Tahoma"/>
                <a:cs typeface="Tahoma"/>
              </a:rPr>
              <a:t>Class</a:t>
            </a:r>
            <a:br>
              <a:rPr lang="en-US" sz="2000" dirty="0">
                <a:latin typeface="Tahoma"/>
                <a:cs typeface="Tahoma"/>
              </a:rPr>
            </a:br>
            <a:r>
              <a:rPr lang="en-US" sz="2000" spc="-5" dirty="0">
                <a:latin typeface="Tahoma"/>
                <a:cs typeface="Tahoma"/>
              </a:rPr>
              <a:t>It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is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a</a:t>
            </a:r>
            <a:r>
              <a:rPr lang="en-US" sz="2000" spc="-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preferred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15" dirty="0">
                <a:latin typeface="Tahoma"/>
                <a:cs typeface="Tahoma"/>
              </a:rPr>
              <a:t>way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for reading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user’s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input </a:t>
            </a:r>
            <a:r>
              <a:rPr lang="en-US" sz="2000" spc="-5" dirty="0">
                <a:latin typeface="Tahoma"/>
                <a:cs typeface="Tahoma"/>
              </a:rPr>
              <a:t>from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the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command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line. </a:t>
            </a:r>
            <a:r>
              <a:rPr lang="en-US" sz="2000" spc="-5" dirty="0">
                <a:latin typeface="Tahoma"/>
                <a:cs typeface="Tahoma"/>
              </a:rPr>
              <a:t>In </a:t>
            </a:r>
            <a:r>
              <a:rPr lang="en-US" sz="2000" spc="-36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addition,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it </a:t>
            </a:r>
            <a:r>
              <a:rPr lang="en-US" sz="2000" spc="-5" dirty="0">
                <a:latin typeface="Tahoma"/>
                <a:cs typeface="Tahoma"/>
              </a:rPr>
              <a:t>can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be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used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for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reading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password-like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input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without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choosing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the characters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entered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by </a:t>
            </a:r>
            <a:r>
              <a:rPr lang="en-US" sz="2000" spc="-5" dirty="0">
                <a:latin typeface="Tahoma"/>
                <a:cs typeface="Tahoma"/>
              </a:rPr>
              <a:t>the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user;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the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format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string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syntax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can </a:t>
            </a:r>
            <a:r>
              <a:rPr lang="en-US" sz="2000" dirty="0">
                <a:latin typeface="Tahoma"/>
                <a:cs typeface="Tahoma"/>
              </a:rPr>
              <a:t>also </a:t>
            </a:r>
            <a:r>
              <a:rPr lang="en-US" sz="2000" spc="-5" dirty="0">
                <a:latin typeface="Tahoma"/>
                <a:cs typeface="Tahoma"/>
              </a:rPr>
              <a:t>be</a:t>
            </a:r>
            <a:r>
              <a:rPr lang="en-US" sz="2000" spc="2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used </a:t>
            </a:r>
            <a:r>
              <a:rPr lang="en-US" sz="2000" spc="-5" dirty="0">
                <a:latin typeface="Tahoma"/>
                <a:cs typeface="Tahoma"/>
              </a:rPr>
              <a:t>(like 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 err="1">
                <a:latin typeface="Tahoma"/>
                <a:cs typeface="Tahoma"/>
              </a:rPr>
              <a:t>System.out.printf</a:t>
            </a:r>
            <a:r>
              <a:rPr lang="en-US" sz="2000" spc="-5" dirty="0">
                <a:latin typeface="Tahoma"/>
                <a:cs typeface="Tahoma"/>
              </a:rPr>
              <a:t>()).</a:t>
            </a:r>
            <a:br>
              <a:rPr lang="en-US" sz="2000" spc="-5" dirty="0">
                <a:solidFill>
                  <a:srgbClr val="538235"/>
                </a:solidFill>
                <a:latin typeface="Tahoma"/>
                <a:cs typeface="Tahoma"/>
              </a:rPr>
            </a:br>
            <a:endParaRPr lang="en-US" sz="2000" dirty="0"/>
          </a:p>
        </p:txBody>
      </p:sp>
      <p:pic>
        <p:nvPicPr>
          <p:cNvPr id="4" name="object 4"/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22421" y="1915296"/>
            <a:ext cx="11417643" cy="4732639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91978"/>
            <a:ext cx="10515600" cy="5844746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000" spc="-5" dirty="0">
                <a:latin typeface="Tahoma"/>
                <a:cs typeface="Tahoma"/>
              </a:rPr>
              <a:t>Reading</a:t>
            </a:r>
            <a:r>
              <a:rPr lang="en-US" sz="2000" spc="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password without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choosing </a:t>
            </a:r>
            <a:r>
              <a:rPr lang="en-US" sz="2000" spc="-5" dirty="0">
                <a:latin typeface="Tahoma"/>
                <a:cs typeface="Tahoma"/>
              </a:rPr>
              <a:t>the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entered </a:t>
            </a:r>
            <a:r>
              <a:rPr lang="en-US" sz="2000" spc="-5" dirty="0">
                <a:latin typeface="Tahoma"/>
                <a:cs typeface="Tahoma"/>
              </a:rPr>
              <a:t>characters.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000" spc="-5" dirty="0">
                <a:latin typeface="Tahoma"/>
                <a:cs typeface="Tahoma"/>
              </a:rPr>
              <a:t>Reading</a:t>
            </a:r>
            <a:r>
              <a:rPr lang="en-US" sz="2000" spc="2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methods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are </a:t>
            </a:r>
            <a:r>
              <a:rPr lang="en-US" sz="2000" spc="-5" dirty="0">
                <a:latin typeface="Tahoma"/>
                <a:cs typeface="Tahoma"/>
              </a:rPr>
              <a:t>synchronized.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lang="en-US" sz="2000" spc="-5" dirty="0">
                <a:latin typeface="Tahoma"/>
                <a:cs typeface="Tahoma"/>
              </a:rPr>
              <a:t>Format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string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syntax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can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be used.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000" spc="-5" dirty="0">
                <a:latin typeface="Tahoma"/>
                <a:cs typeface="Tahoma"/>
              </a:rPr>
              <a:t>Drawback:</a:t>
            </a:r>
            <a:endParaRPr lang="en-US" sz="2000" dirty="0">
              <a:latin typeface="Tahoma"/>
              <a:cs typeface="Tahoma"/>
            </a:endParaRPr>
          </a:p>
          <a:p>
            <a:pPr marL="12700" marR="641350">
              <a:lnSpc>
                <a:spcPts val="2210"/>
              </a:lnSpc>
              <a:spcBef>
                <a:spcPts val="10"/>
              </a:spcBef>
            </a:pPr>
            <a:r>
              <a:rPr lang="en-US" sz="2000" dirty="0">
                <a:latin typeface="Tahoma"/>
                <a:cs typeface="Tahoma"/>
              </a:rPr>
              <a:t>Does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not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work</a:t>
            </a:r>
            <a:r>
              <a:rPr lang="en-US" sz="2000" spc="15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in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10" dirty="0">
                <a:latin typeface="Tahoma"/>
                <a:cs typeface="Tahoma"/>
              </a:rPr>
              <a:t>non-interactive</a:t>
            </a:r>
            <a:r>
              <a:rPr lang="en-US" sz="2000" spc="4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environment</a:t>
            </a:r>
            <a:r>
              <a:rPr lang="en-US" sz="2000" spc="3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(such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as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in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an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IDE). </a:t>
            </a:r>
          </a:p>
          <a:p>
            <a:pPr marL="12700" marR="641350">
              <a:lnSpc>
                <a:spcPts val="2210"/>
              </a:lnSpc>
              <a:spcBef>
                <a:spcPts val="10"/>
              </a:spcBef>
            </a:pPr>
            <a:endParaRPr lang="en-US" sz="2000" u="sng" spc="-360" dirty="0">
              <a:solidFill>
                <a:srgbClr val="538235"/>
              </a:solidFill>
              <a:uFill>
                <a:solidFill>
                  <a:srgbClr val="000000"/>
                </a:solidFill>
              </a:uFill>
              <a:latin typeface="Tahoma"/>
              <a:cs typeface="Tahoma"/>
            </a:endParaRPr>
          </a:p>
          <a:p>
            <a:pPr marL="12700" marR="641350">
              <a:lnSpc>
                <a:spcPts val="2210"/>
              </a:lnSpc>
              <a:spcBef>
                <a:spcPts val="10"/>
              </a:spcBef>
              <a:buNone/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Example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  <a:buNone/>
            </a:pPr>
            <a:r>
              <a:rPr lang="en-US" sz="2000" b="1" spc="-5" dirty="0">
                <a:latin typeface="Tahoma"/>
                <a:cs typeface="Tahoma"/>
              </a:rPr>
              <a:t>public</a:t>
            </a:r>
            <a:r>
              <a:rPr lang="en-US" sz="2000" b="1" spc="-40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class</a:t>
            </a:r>
            <a:r>
              <a:rPr lang="en-US" sz="2000" b="1" spc="-40" dirty="0">
                <a:latin typeface="Tahoma"/>
                <a:cs typeface="Tahoma"/>
              </a:rPr>
              <a:t> </a:t>
            </a:r>
            <a:r>
              <a:rPr lang="en-US" sz="2000" b="1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Sample</a:t>
            </a:r>
            <a:endParaRPr lang="en-US" sz="2000" dirty="0">
              <a:latin typeface="Tahoma"/>
              <a:cs typeface="Tahoma"/>
            </a:endParaRPr>
          </a:p>
          <a:p>
            <a:pPr marL="12700">
              <a:lnSpc>
                <a:spcPts val="1295"/>
              </a:lnSpc>
              <a:buNone/>
            </a:pPr>
            <a:r>
              <a:rPr lang="en-US" sz="2000" dirty="0">
                <a:latin typeface="Tahoma"/>
                <a:cs typeface="Tahoma"/>
              </a:rPr>
              <a:t>  {</a:t>
            </a:r>
          </a:p>
          <a:p>
            <a:pPr marL="203200">
              <a:lnSpc>
                <a:spcPts val="1295"/>
              </a:lnSpc>
              <a:buNone/>
            </a:pPr>
            <a:r>
              <a:rPr lang="en-US" sz="2000" b="1" spc="-5" dirty="0">
                <a:latin typeface="Tahoma"/>
                <a:cs typeface="Tahoma"/>
              </a:rPr>
              <a:t>   public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static</a:t>
            </a:r>
            <a:r>
              <a:rPr lang="en-US" sz="2000" b="1" spc="-10" dirty="0">
                <a:latin typeface="Tahoma"/>
                <a:cs typeface="Tahoma"/>
              </a:rPr>
              <a:t> </a:t>
            </a:r>
            <a:r>
              <a:rPr lang="en-US" sz="2000" b="1" dirty="0">
                <a:latin typeface="Tahoma"/>
                <a:cs typeface="Tahoma"/>
              </a:rPr>
              <a:t>void</a:t>
            </a:r>
            <a:r>
              <a:rPr lang="en-US" sz="2000" b="1" spc="-20" dirty="0">
                <a:latin typeface="Tahoma"/>
                <a:cs typeface="Tahoma"/>
              </a:rPr>
              <a:t> </a:t>
            </a:r>
            <a:r>
              <a:rPr lang="en-US" sz="2000" b="1" spc="-5" dirty="0">
                <a:latin typeface="Tahoma"/>
                <a:cs typeface="Tahoma"/>
              </a:rPr>
              <a:t>main(String[]</a:t>
            </a:r>
            <a:r>
              <a:rPr lang="en-US" sz="2000" b="1" spc="20" dirty="0">
                <a:latin typeface="Tahoma"/>
                <a:cs typeface="Tahoma"/>
              </a:rPr>
              <a:t> </a:t>
            </a:r>
            <a:r>
              <a:rPr lang="en-US" sz="2000" b="1" spc="-5" dirty="0" err="1">
                <a:latin typeface="Tahoma"/>
                <a:cs typeface="Tahoma"/>
              </a:rPr>
              <a:t>args</a:t>
            </a:r>
            <a:r>
              <a:rPr lang="en-US" sz="2000" b="1" spc="-5" dirty="0">
                <a:latin typeface="Tahoma"/>
                <a:cs typeface="Tahoma"/>
              </a:rPr>
              <a:t>)</a:t>
            </a:r>
            <a:endParaRPr lang="en-US" sz="2000" dirty="0">
              <a:latin typeface="Tahoma"/>
              <a:cs typeface="Tahoma"/>
            </a:endParaRPr>
          </a:p>
          <a:p>
            <a:pPr marL="203200">
              <a:lnSpc>
                <a:spcPts val="1295"/>
              </a:lnSpc>
              <a:buNone/>
            </a:pPr>
            <a:r>
              <a:rPr lang="en-US" sz="2000" dirty="0">
                <a:latin typeface="Tahoma"/>
                <a:cs typeface="Tahoma"/>
              </a:rPr>
              <a:t>     {</a:t>
            </a:r>
          </a:p>
          <a:p>
            <a:pPr marL="393700">
              <a:lnSpc>
                <a:spcPts val="1295"/>
              </a:lnSpc>
              <a:buNone/>
            </a:pPr>
            <a:r>
              <a:rPr lang="en-US" sz="2000" spc="-5" dirty="0">
                <a:latin typeface="Tahoma"/>
                <a:cs typeface="Tahoma"/>
              </a:rPr>
              <a:t>    //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Using</a:t>
            </a:r>
            <a:r>
              <a:rPr lang="en-US" sz="2000" spc="-5" dirty="0">
                <a:latin typeface="Tahoma"/>
                <a:cs typeface="Tahoma"/>
              </a:rPr>
              <a:t> Console</a:t>
            </a:r>
            <a:r>
              <a:rPr lang="en-US" sz="200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to </a:t>
            </a:r>
            <a:r>
              <a:rPr lang="en-US" sz="2000" dirty="0">
                <a:latin typeface="Tahoma"/>
                <a:cs typeface="Tahoma"/>
              </a:rPr>
              <a:t>input </a:t>
            </a:r>
            <a:r>
              <a:rPr lang="en-US" sz="2000" spc="-5" dirty="0">
                <a:latin typeface="Tahoma"/>
                <a:cs typeface="Tahoma"/>
              </a:rPr>
              <a:t>data</a:t>
            </a:r>
            <a:r>
              <a:rPr lang="en-US" sz="2000" spc="-10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from</a:t>
            </a:r>
            <a:r>
              <a:rPr lang="en-US" sz="2000" dirty="0">
                <a:latin typeface="Tahoma"/>
                <a:cs typeface="Tahoma"/>
              </a:rPr>
              <a:t> user</a:t>
            </a:r>
          </a:p>
          <a:p>
            <a:pPr marL="393700">
              <a:lnSpc>
                <a:spcPts val="1370"/>
              </a:lnSpc>
              <a:buNone/>
            </a:pPr>
            <a:r>
              <a:rPr lang="en-US" sz="2000" spc="-5" dirty="0">
                <a:latin typeface="Tahoma"/>
                <a:cs typeface="Tahoma"/>
              </a:rPr>
              <a:t>        String</a:t>
            </a:r>
            <a:r>
              <a:rPr lang="en-US" sz="2000" spc="5" dirty="0">
                <a:latin typeface="Tahoma"/>
                <a:cs typeface="Tahoma"/>
              </a:rPr>
              <a:t> </a:t>
            </a:r>
            <a:r>
              <a:rPr lang="en-US" sz="2000" spc="-5" dirty="0">
                <a:latin typeface="Tahoma"/>
                <a:cs typeface="Tahoma"/>
              </a:rPr>
              <a:t>name</a:t>
            </a:r>
            <a:r>
              <a:rPr lang="en-US" sz="2000" spc="10" dirty="0">
                <a:latin typeface="Tahoma"/>
                <a:cs typeface="Tahoma"/>
              </a:rPr>
              <a:t> </a:t>
            </a:r>
            <a:r>
              <a:rPr lang="en-US" sz="2000" dirty="0">
                <a:latin typeface="Tahoma"/>
                <a:cs typeface="Tahoma"/>
              </a:rPr>
              <a:t>= </a:t>
            </a:r>
            <a:r>
              <a:rPr lang="en-US" sz="2000" spc="-5" dirty="0" err="1">
                <a:latin typeface="Tahoma"/>
                <a:cs typeface="Tahoma"/>
              </a:rPr>
              <a:t>System.console</a:t>
            </a:r>
            <a:r>
              <a:rPr lang="en-US" sz="2000" spc="-5" dirty="0">
                <a:latin typeface="Tahoma"/>
                <a:cs typeface="Tahoma"/>
              </a:rPr>
              <a:t>().</a:t>
            </a:r>
            <a:r>
              <a:rPr lang="en-US" sz="2000" spc="-5" dirty="0" err="1">
                <a:latin typeface="Tahoma"/>
                <a:cs typeface="Tahoma"/>
              </a:rPr>
              <a:t>readLine</a:t>
            </a:r>
            <a:r>
              <a:rPr lang="en-US" sz="2000" spc="-5" dirty="0">
                <a:latin typeface="Tahoma"/>
                <a:cs typeface="Tahoma"/>
              </a:rPr>
              <a:t>();</a:t>
            </a:r>
            <a:endParaRPr lang="en-US" sz="2000" dirty="0">
              <a:latin typeface="Tahoma"/>
              <a:cs typeface="Tahoma"/>
            </a:endParaRPr>
          </a:p>
          <a:p>
            <a:pPr marL="393700">
              <a:lnSpc>
                <a:spcPts val="1370"/>
              </a:lnSpc>
              <a:spcBef>
                <a:spcPts val="1155"/>
              </a:spcBef>
              <a:buNone/>
            </a:pPr>
            <a:r>
              <a:rPr lang="en-US" sz="2000" spc="-5" dirty="0">
                <a:latin typeface="Tahoma"/>
                <a:cs typeface="Tahoma"/>
              </a:rPr>
              <a:t>        </a:t>
            </a:r>
            <a:r>
              <a:rPr lang="en-US" sz="2000" spc="-5" dirty="0" err="1">
                <a:latin typeface="Tahoma"/>
                <a:cs typeface="Tahoma"/>
              </a:rPr>
              <a:t>System.out.println</a:t>
            </a:r>
            <a:r>
              <a:rPr lang="en-US" sz="2000" spc="-5" dirty="0">
                <a:latin typeface="Tahoma"/>
                <a:cs typeface="Tahoma"/>
              </a:rPr>
              <a:t>(name);</a:t>
            </a:r>
            <a:endParaRPr lang="en-US" sz="2000" dirty="0">
              <a:latin typeface="Tahoma"/>
              <a:cs typeface="Tahoma"/>
            </a:endParaRPr>
          </a:p>
          <a:p>
            <a:pPr marL="203200">
              <a:lnSpc>
                <a:spcPts val="1295"/>
              </a:lnSpc>
              <a:buNone/>
            </a:pPr>
            <a:r>
              <a:rPr lang="en-US" sz="2000" dirty="0">
                <a:latin typeface="Tahoma"/>
                <a:cs typeface="Tahoma"/>
              </a:rPr>
              <a:t>     }</a:t>
            </a:r>
          </a:p>
          <a:p>
            <a:pPr marL="12700">
              <a:lnSpc>
                <a:spcPts val="1370"/>
              </a:lnSpc>
              <a:buNone/>
            </a:pPr>
            <a:r>
              <a:rPr lang="en-US" sz="2000" dirty="0">
                <a:latin typeface="Tahoma"/>
                <a:cs typeface="Tahoma"/>
              </a:rPr>
              <a:t>  }</a:t>
            </a:r>
            <a:endParaRPr lang="en-US" sz="20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E8F3B-BB6E-CBD9-D83D-7EDFE3833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IN" sz="3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IN" sz="3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6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59D03-26AE-F197-8CFD-C67D5FCCD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8283"/>
            <a:ext cx="10515600" cy="5134592"/>
          </a:xfrm>
        </p:spPr>
        <p:txBody>
          <a:bodyPr>
            <a:noAutofit/>
          </a:bodyPr>
          <a:lstStyle/>
          <a:p>
            <a:pPr marL="70485" marR="22860" algn="just">
              <a:lnSpc>
                <a:spcPct val="150000"/>
              </a:lnSpc>
              <a:spcBef>
                <a:spcPts val="805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accomplished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print()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referenced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System.in.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0485" marR="22860" algn="just">
              <a:lnSpc>
                <a:spcPct val="150000"/>
              </a:lnSpc>
              <a:spcBef>
                <a:spcPts val="8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though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stream,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still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24765" algn="just">
              <a:lnSpc>
                <a:spcPct val="150000"/>
              </a:lnSpc>
              <a:spcBef>
                <a:spcPts val="790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implements</a:t>
            </a:r>
            <a:r>
              <a:rPr lang="en-US"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low-level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write().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0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console. </a:t>
            </a:r>
          </a:p>
          <a:p>
            <a:pPr marL="70485" marR="24765" algn="just">
              <a:lnSpc>
                <a:spcPct val="150000"/>
              </a:lnSpc>
              <a:spcBef>
                <a:spcPts val="790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write()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PrintStream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</a:t>
            </a:r>
            <a:r>
              <a:rPr lang="en-US" sz="20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lnSpc>
                <a:spcPct val="100000"/>
              </a:lnSpc>
              <a:spcBef>
                <a:spcPts val="15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write(int</a:t>
            </a:r>
            <a:r>
              <a:rPr lang="en-US" sz="20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byteval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marR="20955" algn="just">
              <a:lnSpc>
                <a:spcPct val="150100"/>
              </a:lnSpc>
              <a:spcBef>
                <a:spcPts val="805"/>
              </a:spcBef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writes 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specified by </a:t>
            </a: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byteval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</a:t>
            </a:r>
            <a:r>
              <a:rPr lang="en-US" sz="20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byteval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declared as </a:t>
            </a:r>
            <a:r>
              <a:rPr lang="en-US" sz="20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integer,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eight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bits are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880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AA6D-88AA-9A3B-4390-3686DBCB5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B073E-20E2-EB72-2483-A4D6953EF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703" y="1396314"/>
            <a:ext cx="5515747" cy="488091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18CC17-6F94-6A79-4088-F5D0E1B05111}"/>
              </a:ext>
            </a:extLst>
          </p:cNvPr>
          <p:cNvSpPr txBox="1"/>
          <p:nvPr/>
        </p:nvSpPr>
        <p:spPr>
          <a:xfrm>
            <a:off x="5634681" y="1865870"/>
            <a:ext cx="586097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 to perform console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(although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doing so might </a:t>
            </a:r>
            <a:r>
              <a:rPr lang="en-US"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useful in some situations)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print()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are substantially easier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use.</a:t>
            </a: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4716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465DD-C3A2-E79C-A030-F49805DF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4053"/>
          </a:xfrm>
        </p:spPr>
        <p:txBody>
          <a:bodyPr>
            <a:normAutofit/>
          </a:bodyPr>
          <a:lstStyle/>
          <a:p>
            <a:pPr algn="ctr"/>
            <a:r>
              <a:rPr lang="en-IN"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IN" sz="2800" b="1" spc="-127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IN" sz="2800" b="1" spc="-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endParaRPr lang="en-IN" sz="28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DD27-1B2A-BF2F-675E-D83022EC4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336"/>
            <a:ext cx="10515600" cy="5472628"/>
          </a:xfrm>
        </p:spPr>
        <p:txBody>
          <a:bodyPr/>
          <a:lstStyle/>
          <a:p>
            <a:pPr marL="12700" marR="5080" lvl="0" indent="0" algn="l" defTabSz="914400" rtl="0" eaLnBrk="1" fontAlgn="auto" latinLnBrk="0" hangingPunct="1">
              <a:lnSpc>
                <a:spcPct val="150000"/>
              </a:lnSpc>
              <a:spcBef>
                <a:spcPts val="6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1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</a:t>
            </a:r>
            <a:r>
              <a:rPr kumimoji="0" lang="en-US" sz="2000" b="0" i="0" u="none" strike="noStrike" kern="1200" cap="none" spc="114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defined</a:t>
            </a:r>
            <a:r>
              <a:rPr kumimoji="0" lang="en-US" sz="2000" b="0" i="0" u="none" strike="noStrike" kern="1200" cap="none" spc="13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1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kumimoji="0" lang="en-US" sz="2000" b="0" i="0" u="none" strike="noStrike" kern="1200" cap="none" spc="13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2000" b="0" i="0" u="none" strike="noStrike" kern="1200" cap="none" spc="14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InputStream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sz="2000" b="0" i="0" u="none" strike="noStrike" kern="1200" cap="none" spc="13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sz="2000" b="0" i="0" u="none" strike="noStrike" kern="1200" cap="none" spc="12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read </a:t>
            </a:r>
            <a:r>
              <a:rPr kumimoji="0" lang="en-US" sz="2000" b="0" i="0" u="none" strike="noStrike" kern="1200" cap="none" spc="-36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source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kumimoji="0" lang="en-US" sz="2000" b="0" i="0" u="none" strike="noStrike" kern="1200" cap="none" spc="2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sz="20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kumimoji="0" lang="en-US" sz="2000" b="0" i="0" u="none" strike="noStrike" kern="1200" cap="none" spc="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destination.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50000"/>
              </a:lnSpc>
              <a:spcBef>
                <a:spcPts val="11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hierarchy</a:t>
            </a:r>
            <a:r>
              <a:rPr kumimoji="0" lang="en-US" sz="2000" b="0" i="0" u="none" strike="noStrike" kern="1200" cap="none" spc="2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kumimoji="0" lang="en-US" sz="20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deal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0" lang="en-US" sz="20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sz="20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0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0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  <p:pic>
        <p:nvPicPr>
          <p:cNvPr id="4" name="object 6">
            <a:extLst>
              <a:ext uri="{FF2B5EF4-FFF2-40B4-BE49-F238E27FC236}">
                <a16:creationId xmlns:a16="http://schemas.microsoft.com/office/drawing/2014/main" id="{522A6603-AC05-408B-6F73-0FAA05E317D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40659" y="2236573"/>
            <a:ext cx="7807411" cy="462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00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0FBD-2AED-618A-162A-D788514C0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832"/>
            <a:ext cx="10515600" cy="8998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Process-based</a:t>
            </a:r>
            <a:r>
              <a:rPr lang="en-US" sz="36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</a:t>
            </a:r>
            <a:r>
              <a:rPr lang="en-US" sz="3600" b="1" spc="-2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(Multiprocessing)</a:t>
            </a:r>
            <a:br>
              <a:rPr lang="en-US" sz="3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ED5A2-5C2A-8C8E-355A-3BBB7B958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2700" marR="5080" algn="just">
              <a:lnSpc>
                <a:spcPct val="200000"/>
              </a:lnSpc>
            </a:pP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together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process-based multi-tasking. </a:t>
            </a:r>
          </a:p>
          <a:p>
            <a:pPr marL="12700" marR="5080" algn="just">
              <a:lnSpc>
                <a:spcPct val="200000"/>
              </a:lnSpc>
            </a:pP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process has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</a:t>
            </a:r>
            <a:r>
              <a:rPr lang="en-US" sz="26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6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6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lang="en-US" sz="26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sz="26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6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z="26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6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</a:t>
            </a:r>
            <a:r>
              <a:rPr lang="en-US" sz="26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some time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saving and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registers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updating lists. </a:t>
            </a:r>
          </a:p>
          <a:p>
            <a:pPr marL="12700" marR="5080" algn="just">
              <a:lnSpc>
                <a:spcPct val="2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weight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US" sz="2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2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high.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05545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3697"/>
            <a:ext cx="10515600" cy="5633266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300" b="1" dirty="0" err="1">
                <a:solidFill>
                  <a:schemeClr val="accent1">
                    <a:lumMod val="75000"/>
                  </a:schemeClr>
                </a:solidFill>
              </a:rPr>
              <a:t>FileInputStream</a:t>
            </a:r>
            <a:endParaRPr lang="en-US" sz="43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dirty="0"/>
              <a:t>This stream is used for reading data from the files. Objects can be created using the keyword new and there are several types of constructors available.</a:t>
            </a:r>
          </a:p>
          <a:p>
            <a:pPr algn="just"/>
            <a:r>
              <a:rPr lang="en-US" dirty="0"/>
              <a:t>Following constructor takes a file name as a string to create an input stream object to read the file.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                 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f = new </a:t>
            </a:r>
            <a:r>
              <a:rPr lang="en-US" dirty="0" err="1">
                <a:solidFill>
                  <a:srgbClr val="FF0000"/>
                </a:solidFill>
              </a:rPr>
              <a:t>FileInputStream</a:t>
            </a:r>
            <a:r>
              <a:rPr lang="en-US" dirty="0">
                <a:solidFill>
                  <a:srgbClr val="FF0000"/>
                </a:solidFill>
              </a:rPr>
              <a:t>("C:/java/hello");</a:t>
            </a:r>
          </a:p>
          <a:p>
            <a:pPr algn="just"/>
            <a:r>
              <a:rPr lang="en-US" dirty="0"/>
              <a:t>Following constructor takes a file object to create an input stream object to read the file. First we create a file object using File() method as follows </a:t>
            </a:r>
          </a:p>
          <a:p>
            <a:pPr algn="just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               File f = new File("C:/java/hello");</a:t>
            </a:r>
          </a:p>
          <a:p>
            <a:pPr algn="just">
              <a:buNone/>
            </a:pPr>
            <a:r>
              <a:rPr lang="en-US" dirty="0">
                <a:solidFill>
                  <a:srgbClr val="FF0000"/>
                </a:solidFill>
              </a:rPr>
              <a:t>                  </a:t>
            </a:r>
            <a:r>
              <a:rPr lang="en-US" dirty="0" err="1">
                <a:solidFill>
                  <a:srgbClr val="FF0000"/>
                </a:solidFill>
              </a:rPr>
              <a:t>InputStream</a:t>
            </a:r>
            <a:r>
              <a:rPr lang="en-US" dirty="0">
                <a:solidFill>
                  <a:srgbClr val="FF0000"/>
                </a:solidFill>
              </a:rPr>
              <a:t> f = new </a:t>
            </a:r>
            <a:r>
              <a:rPr lang="en-US" dirty="0" err="1">
                <a:solidFill>
                  <a:srgbClr val="FF0000"/>
                </a:solidFill>
              </a:rPr>
              <a:t>FileInputStream</a:t>
            </a:r>
            <a:r>
              <a:rPr lang="en-US" dirty="0">
                <a:solidFill>
                  <a:srgbClr val="FF0000"/>
                </a:solidFill>
              </a:rPr>
              <a:t>(f);</a:t>
            </a:r>
          </a:p>
          <a:p>
            <a:pPr algn="just"/>
            <a:r>
              <a:rPr lang="en-US" dirty="0"/>
              <a:t>Once you have </a:t>
            </a:r>
            <a:r>
              <a:rPr lang="en-US" dirty="0" err="1"/>
              <a:t>InputStream</a:t>
            </a:r>
            <a:r>
              <a:rPr lang="en-US" dirty="0"/>
              <a:t> object in hand, then there is a list of helper methods which can be used to read to stream or to do other operations on the stream.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15ECBD-7467-4308-43EB-AF5486ADC3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22" y="654908"/>
            <a:ext cx="11640064" cy="5795319"/>
          </a:xfrm>
        </p:spPr>
      </p:pic>
    </p:spTree>
    <p:extLst>
      <p:ext uri="{BB962C8B-B14F-4D97-AF65-F5344CB8AC3E}">
        <p14:creationId xmlns:p14="http://schemas.microsoft.com/office/powerpoint/2010/main" val="2412513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59" y="800015"/>
            <a:ext cx="10515600" cy="5489574"/>
          </a:xfrm>
        </p:spPr>
        <p:txBody>
          <a:bodyPr/>
          <a:lstStyle/>
          <a:p>
            <a:pPr algn="ctr">
              <a:buNone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FileInputStream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 are other important input streams available, for more detail you can refer to the following links </a:t>
            </a:r>
          </a:p>
          <a:p>
            <a:r>
              <a:rPr lang="en-US" dirty="0" err="1">
                <a:solidFill>
                  <a:srgbClr val="FF0000"/>
                </a:solidFill>
              </a:rPr>
              <a:t>ByteArrayInputStream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DataInputStream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604FE-6F71-FFD8-3876-874799E7B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b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F8BDD-3B5E-40AD-C0C8-9FDA85E78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5017"/>
            <a:ext cx="10515600" cy="487194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 to create a file and write data into it. The stream would  create a file, if it doesn't already exist, before opening it for output.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two constructors which can be used to create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object.  Following constructor takes a file name as a string to create an input stream object to write the file </a:t>
            </a:r>
          </a:p>
          <a:p>
            <a:pPr algn="just"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new </a:t>
            </a:r>
            <a:r>
              <a:rPr lang="en-US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("C:/java/hello");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constructor takes a file object to create an output stream object to write the file. First, we create a file object using File() method as follows  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f = new File("C:/java/hello");  </a:t>
            </a:r>
          </a:p>
          <a:p>
            <a:pPr algn="just">
              <a:buNone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 = new </a:t>
            </a:r>
            <a:r>
              <a:rPr lang="en-US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(f);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you have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OutputStream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in hand, then there is a list of helper  methods, which can be used to write to stream or to do other operations on the </a:t>
            </a:r>
            <a:r>
              <a:rPr lang="en-US" dirty="0"/>
              <a:t>stream.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30832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EF91B-A782-BD3C-B2BB-6FA2F766F3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9751" y="680258"/>
            <a:ext cx="10103867" cy="5856466"/>
          </a:xfrm>
        </p:spPr>
      </p:pic>
    </p:spTree>
    <p:extLst>
      <p:ext uri="{BB962C8B-B14F-4D97-AF65-F5344CB8AC3E}">
        <p14:creationId xmlns:p14="http://schemas.microsoft.com/office/powerpoint/2010/main" val="36460729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F7852-E8A7-BB91-0644-6581FA05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FileOutputStream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3ED87-1526-9915-D928-125B986EE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412"/>
            <a:ext cx="10515600" cy="439255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IN" sz="2400" spc="-5" dirty="0">
              <a:solidFill>
                <a:srgbClr val="5382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5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kumimoji="0" lang="en-US" sz="2400" b="0" i="0" u="none" strike="noStrike" kern="1200" cap="none" spc="2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streams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available,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more</a:t>
            </a:r>
            <a:r>
              <a:rPr kumimoji="0" lang="en-US" sz="2400" b="0" i="0" u="none" strike="noStrike" kern="1200" cap="none" spc="1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kumimoji="0" lang="en-US" sz="2400" b="0" i="0" u="none" strike="noStrike" kern="1200" cap="none" spc="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kumimoji="0" lang="en-US" sz="2400" b="0" i="0" u="none" strike="noStrike" kern="1200" cap="none" spc="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refer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kumimoji="0" lang="en-US" sz="2400" b="0" i="0" u="none" strike="noStrike" kern="1200" cap="none" spc="-1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2400" b="0" i="0" u="none" strike="noStrike" kern="1200" cap="none" spc="-5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endParaRPr lang="en-IN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</a:t>
            </a:r>
            <a:r>
              <a:rPr lang="en-IN" sz="24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utSt</a:t>
            </a: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IN" sz="24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DataOutputStream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17838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6A01-F7DC-3DF6-2CFC-289B7BCEA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351"/>
            <a:ext cx="10515600" cy="370703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8B5863-189A-362D-6058-71C61EA83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716692"/>
            <a:ext cx="8155460" cy="614130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598283-C980-0061-0E66-39E6434FDDE8}"/>
              </a:ext>
            </a:extLst>
          </p:cNvPr>
          <p:cNvSpPr txBox="1"/>
          <p:nvPr/>
        </p:nvSpPr>
        <p:spPr>
          <a:xfrm>
            <a:off x="8093676" y="2174789"/>
            <a:ext cx="381823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just">
              <a:spcBef>
                <a:spcPts val="81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en-US" sz="2000" spc="10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test.txt</a:t>
            </a:r>
            <a:r>
              <a:rPr lang="en-US"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5" dirty="0">
                <a:solidFill>
                  <a:srgbClr val="000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write</a:t>
            </a:r>
            <a:r>
              <a:rPr lang="en-US"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binary </a:t>
            </a:r>
            <a:r>
              <a:rPr lang="en-US" sz="20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format.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Same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42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CCC8-F746-3362-712D-567A8B8A5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diagrams that connects classes described above with abstract classes like Reader and Writer: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62B8F9-3AC5-F013-EC85-B8F493B7C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699" y="2137719"/>
            <a:ext cx="6328598" cy="3361038"/>
          </a:xfr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9FD9D96F-7331-C2D5-9034-9B4D444F8AE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24273" y="1458097"/>
            <a:ext cx="4701540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81117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6712" y="2714620"/>
            <a:ext cx="10972800" cy="1143000"/>
          </a:xfrm>
        </p:spPr>
        <p:txBody>
          <a:bodyPr/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Programming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7491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28605"/>
            <a:ext cx="10972800" cy="5697559"/>
          </a:xfrm>
        </p:spPr>
        <p:txBody>
          <a:bodyPr>
            <a:normAutofit/>
          </a:bodyPr>
          <a:lstStyle/>
          <a:p>
            <a:pPr marL="355600" marR="7620" algn="just">
              <a:lnSpc>
                <a:spcPct val="150000"/>
              </a:lnSpc>
              <a:spcBef>
                <a:spcPts val="0"/>
              </a:spcBef>
            </a:pP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Generic programming enables the programmer to create classes, interfaces  and methods that automatically works with all types of data(Integer, String, Float </a:t>
            </a:r>
            <a:r>
              <a:rPr lang="en-IN" sz="2400" spc="-5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355600" marR="7620" algn="just">
              <a:lnSpc>
                <a:spcPct val="150000"/>
              </a:lnSpc>
              <a:spcBef>
                <a:spcPts val="0"/>
              </a:spcBef>
            </a:pP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It has expanded the ability to reuse the code safely and easily.</a:t>
            </a:r>
          </a:p>
          <a:p>
            <a:pPr marL="12700" marR="7620" indent="-1270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Advantages:</a:t>
            </a:r>
          </a:p>
          <a:p>
            <a:pPr marL="12700" marR="7620" indent="45720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There are 3 main advantages of Java generics.</a:t>
            </a:r>
          </a:p>
          <a:p>
            <a:pPr marL="12700" marR="7620" indent="457200" algn="just">
              <a:lnSpc>
                <a:spcPct val="150000"/>
              </a:lnSpc>
              <a:spcBef>
                <a:spcPts val="0"/>
              </a:spcBef>
            </a:pPr>
            <a:r>
              <a:rPr lang="en-IN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Type-safety:</a:t>
            </a:r>
            <a:r>
              <a:rPr lang="en-IN" sz="24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We can hold only a single type of objects in generics. It doesn’t allow to store other objects.</a:t>
            </a:r>
          </a:p>
          <a:p>
            <a:pPr marL="12700" marR="7620" indent="457200" algn="just">
              <a:lnSpc>
                <a:spcPct val="150000"/>
              </a:lnSpc>
              <a:spcBef>
                <a:spcPts val="0"/>
              </a:spcBef>
            </a:pPr>
            <a:r>
              <a:rPr lang="en-IN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Type casting is not required</a:t>
            </a:r>
            <a:r>
              <a:rPr lang="en-IN" sz="24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There is no need to typecast the object.</a:t>
            </a:r>
          </a:p>
          <a:p>
            <a:pPr marL="12700" marR="7620" indent="457200" algn="just">
              <a:lnSpc>
                <a:spcPct val="150000"/>
              </a:lnSpc>
              <a:spcBef>
                <a:spcPts val="0"/>
              </a:spcBef>
            </a:pPr>
            <a:r>
              <a:rPr lang="en-IN" sz="2400" b="1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Compile-Time Checking</a:t>
            </a:r>
            <a:r>
              <a:rPr lang="en-IN" sz="2400" spc="-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sz="2400" spc="-5" dirty="0">
                <a:latin typeface="Times New Roman" pitchFamily="18" charset="0"/>
                <a:cs typeface="Times New Roman" pitchFamily="18" charset="0"/>
              </a:rPr>
              <a:t>It is checked at compile time. so problem will not occur at  runtime.</a:t>
            </a:r>
          </a:p>
        </p:txBody>
      </p:sp>
    </p:spTree>
    <p:extLst>
      <p:ext uri="{BB962C8B-B14F-4D97-AF65-F5344CB8AC3E}">
        <p14:creationId xmlns:p14="http://schemas.microsoft.com/office/powerpoint/2010/main" val="66757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5C357-CBF4-A533-D29F-C8841924C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1978"/>
            <a:ext cx="10515600" cy="9987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Thread-based</a:t>
            </a:r>
            <a:r>
              <a:rPr lang="en-US" sz="3600" b="1" spc="-2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multi-tasking</a:t>
            </a:r>
            <a:r>
              <a:rPr lang="en-US" sz="3600" b="1" spc="-3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(Multithreading)</a:t>
            </a:r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51BE8-B37B-4849-B227-13CF0511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2700" marR="5080" algn="just">
              <a:lnSpc>
                <a:spcPct val="15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Executing several tasks simultaneously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program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Thread-based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multitasking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each independent 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Thread. </a:t>
            </a:r>
          </a:p>
          <a:p>
            <a:pPr marL="12700" marR="5080" algn="just">
              <a:lnSpc>
                <a:spcPct val="150000"/>
              </a:lnSpc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goal of multi-tasking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or do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response time. </a:t>
            </a:r>
          </a:p>
          <a:p>
            <a:pPr marL="12700" marR="5080" algn="just">
              <a:lnSpc>
                <a:spcPct val="15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Threads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thread is light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communication between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5245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class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3827"/>
            <a:ext cx="10515600" cy="5708822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A generic class is a class with one or more type variables.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Generics means parameterized types.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Parameterized types enables to create classes, interfaces and methods in which the type of data upon which they operate is specified as a  parameter.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 Class, interface, or method that operates on a parameterized type is called generic, as in generic class or generic method.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for declaring a generic class: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class class-name&lt;type-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param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-list 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{ // …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Syntax for declaring a reference to a generic class: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class-name&lt;type-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-list &gt;  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var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-name =new class-name&lt;type-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-list &gt;(cons-</a:t>
            </a:r>
            <a:r>
              <a:rPr lang="en-IN" sz="3100" dirty="0" err="1">
                <a:latin typeface="Times New Roman" pitchFamily="18" charset="0"/>
                <a:cs typeface="Times New Roman" pitchFamily="18" charset="0"/>
              </a:rPr>
              <a:t>arg</a:t>
            </a: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-  list);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31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7736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11151029" cy="5623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783720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065" y="123568"/>
            <a:ext cx="5784335" cy="6734431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 A simple generic class.  // Here, T is a type parameter  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class Gen&lt;T&gt;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 ob; // declare an object of type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Gen(T o)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= o;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}// Return ob.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T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getob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}// Show type of T.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showType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("Type of T is " +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ob.getClass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97599" y="188641"/>
            <a:ext cx="5800811" cy="6669359"/>
          </a:xfrm>
        </p:spPr>
        <p:txBody>
          <a:bodyPr>
            <a:no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GenDemo</a:t>
            </a:r>
            <a:endParaRPr lang="en-IN" sz="16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 Create a Gen reference for Integers.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Gen&lt;Integer&gt;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= new Gen&lt;Integer&gt;(88);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iOb.showType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v =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iOb.getob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("value: " + v);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// Create a Gen object for Strings.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Gen&lt;String&gt;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strOb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= new Gen&lt;String&gt; ("RMDEC");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strOb.showType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strOb.getob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(); 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("value: " +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 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Type of T is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java.lang.Integer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value: 88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Type of T is </a:t>
            </a:r>
            <a:r>
              <a:rPr lang="en-IN" sz="1600" b="1" dirty="0" err="1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en-IN" sz="1600" b="1" dirty="0">
                <a:latin typeface="Times New Roman" pitchFamily="18" charset="0"/>
                <a:cs typeface="Times New Roman" pitchFamily="18" charset="0"/>
              </a:rPr>
              <a:t>  value: RMDEC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5312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0557" y="229202"/>
            <a:ext cx="10515600" cy="611058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 Generic Class with Two Type Parameters</a:t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3632" y="753762"/>
            <a:ext cx="11020168" cy="5844746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v"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It is possible to declare more than one type parameter in a generic type. To specify two or more type parameters, simply use a comma-separated list.  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&lt;T, V&gt;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T ob1;  V ob2;</a:t>
            </a:r>
          </a:p>
          <a:p>
            <a:pPr marL="0" indent="0" algn="just">
              <a:buNone/>
            </a:pP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(T o1, V o2)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ob1 = o1;  ob2 = o2;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showTypes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("Type of T is “ +ob1.getClass().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());  </a:t>
            </a:r>
          </a:p>
          <a:p>
            <a:pPr marL="0" indent="0" algn="just">
              <a:buNone/>
            </a:pP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("Type of V is " +ob2.getClass().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28926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423"/>
            <a:ext cx="11265243" cy="663557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 getob1()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return ob1;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V getob2()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return ob2;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GenDemo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// Create a Gen reference for Integers.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&lt;Integer, String&gt;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tgObj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=new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&lt;Integer, String&gt;(88, " R.M.D Engineering College");</a:t>
            </a:r>
          </a:p>
          <a:p>
            <a:pPr marL="0" indent="0" algn="just"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tgObj.showTypes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endParaRPr lang="en-IN" sz="1900" dirty="0"/>
          </a:p>
        </p:txBody>
      </p:sp>
      <p:sp>
        <p:nvSpPr>
          <p:cNvPr id="4" name="Rectangle 3"/>
          <p:cNvSpPr/>
          <p:nvPr/>
        </p:nvSpPr>
        <p:spPr>
          <a:xfrm>
            <a:off x="6734433" y="667265"/>
            <a:ext cx="5429440" cy="322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v = tgObj.getob1();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("value: " + v); 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String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tgObj.getob2();  </a:t>
            </a:r>
          </a:p>
          <a:p>
            <a:pPr algn="just">
              <a:lnSpc>
                <a:spcPct val="150000"/>
              </a:lnSpc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("value: " +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str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29823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5433467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of  T is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java.lang.Integer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value: 88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Type of  V is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java.lang.String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value: R.M.D Engineering College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Explanation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Here, class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&lt;T, V&gt; has two type parameters: T and V, separated  by a comma. Because it has two type parameters, two type arguments must be  passed to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TwoGen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when an object is created. In this case, Integer is substituted for T, and String is substituted for V.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4486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048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methods</a:t>
            </a:r>
            <a:br>
              <a:rPr lang="en-IN" b="1" dirty="0">
                <a:latin typeface="Times New Roman" pitchFamily="18" charset="0"/>
                <a:cs typeface="Times New Roman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919" y="1000897"/>
            <a:ext cx="11044881" cy="5671752"/>
          </a:xfrm>
        </p:spPr>
        <p:txBody>
          <a:bodyPr>
            <a:noAutofit/>
          </a:bodyPr>
          <a:lstStyle/>
          <a:p>
            <a:pPr marL="714375" algn="just">
              <a:lnSpc>
                <a:spcPct val="15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Methods inside a generic class can make use of a class type parameter and therefore, automatically generic relative to the type parameter. </a:t>
            </a:r>
          </a:p>
          <a:p>
            <a:pPr marL="714375" algn="just">
              <a:lnSpc>
                <a:spcPct val="15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However, it  is possible to declare a generic method that uses one or more type parameters of  its own. </a:t>
            </a:r>
          </a:p>
          <a:p>
            <a:pPr marL="714375" algn="just">
              <a:lnSpc>
                <a:spcPct val="150000"/>
              </a:lnSpc>
              <a:spcBef>
                <a:spcPts val="0"/>
              </a:spcBef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scope of arguments is limited to the method where it is declared. It  allows static as well as non-static methods.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Syntax for a generic method: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&lt;type-parameter&gt;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return_type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method_name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(parameters)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	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                     ..........................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7949046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10972800" cy="57935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class Demo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static &lt;V, T&gt; void display (V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, T t)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v.getClass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()+" = " +v);</a:t>
            </a:r>
          </a:p>
          <a:p>
            <a:pPr marL="0" indent="0">
              <a:buNone/>
            </a:pP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t.getClass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().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getName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()+" = " +t);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display(88," R.M.D Engineering College ");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1900" b="1" dirty="0">
                <a:latin typeface="Times New Roman" pitchFamily="18" charset="0"/>
                <a:cs typeface="Times New Roman" pitchFamily="18" charset="0"/>
              </a:rPr>
              <a:t>Output: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lang.Integer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= 88</a:t>
            </a:r>
          </a:p>
          <a:p>
            <a:pPr marL="0" indent="0">
              <a:buNone/>
            </a:pP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java </a:t>
            </a:r>
            <a:r>
              <a:rPr lang="en-IN" sz="1900" dirty="0" err="1">
                <a:latin typeface="Times New Roman" pitchFamily="18" charset="0"/>
                <a:cs typeface="Times New Roman" pitchFamily="18" charset="0"/>
              </a:rPr>
              <a:t>lang.String</a:t>
            </a:r>
            <a:r>
              <a:rPr lang="en-IN" sz="1900" dirty="0">
                <a:latin typeface="Times New Roman" pitchFamily="18" charset="0"/>
                <a:cs typeface="Times New Roman" pitchFamily="18" charset="0"/>
              </a:rPr>
              <a:t> = R.M.D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141667031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Autofit/>
          </a:bodyPr>
          <a:lstStyle/>
          <a:p>
            <a:pPr algn="ctr"/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Example 2</a:t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9654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Following example illustrates how we can print an array of different type using a single Generic method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GenericMethodTest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// generic method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printArray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static &lt; E &gt; void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 E[]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inputArray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// Display array elements  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for(E element :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inputArray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("%s ", element);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569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640"/>
            <a:ext cx="10972800" cy="63367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Create arrays of Integer, Double and Character 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Integer[]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{ 1, 2, 3, 4, 5 };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Double[]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doubleArray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{ 1.1, 2.2, 3.3, 4.4 };  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Character[]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charArray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{ 'R', 'M', 'D', 'E', 'C' };</a:t>
            </a: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("Array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integerArray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contains:");  </a:t>
            </a: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intArray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);	// pass an Integer array</a:t>
            </a: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("Array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doubleArray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contains:");  </a:t>
            </a: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doubleArray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);	// pass a Double array</a:t>
            </a: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("Array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characterArray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contains:");  </a:t>
            </a:r>
          </a:p>
          <a:p>
            <a:pPr marL="0" indent="0" algn="just"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printArray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charArray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);	// pass a Character array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52118" y="188641"/>
            <a:ext cx="542392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Output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integerArray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contains: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1 2 3 4 5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doubleArray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contains: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1.1 2.2 3.3 4.4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IN" dirty="0" err="1">
                <a:latin typeface="Times New Roman" pitchFamily="18" charset="0"/>
                <a:cs typeface="Times New Roman" pitchFamily="18" charset="0"/>
              </a:rPr>
              <a:t>characterArray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 contains:</a:t>
            </a:r>
          </a:p>
          <a:p>
            <a:r>
              <a:rPr lang="en-IN" dirty="0">
                <a:latin typeface="Times New Roman" pitchFamily="18" charset="0"/>
                <a:cs typeface="Times New Roman" pitchFamily="18" charset="0"/>
              </a:rPr>
              <a:t>R M D E C</a:t>
            </a:r>
          </a:p>
        </p:txBody>
      </p:sp>
    </p:spTree>
    <p:extLst>
      <p:ext uri="{BB962C8B-B14F-4D97-AF65-F5344CB8AC3E}">
        <p14:creationId xmlns:p14="http://schemas.microsoft.com/office/powerpoint/2010/main" val="1615846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FBF97-9762-9990-AE9A-C2D980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0637"/>
            <a:ext cx="10515600" cy="1037968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between Multitasking and Multithreading</a:t>
            </a:r>
            <a:endParaRPr lang="en-IN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8D4A9CD-4716-754C-2CB2-4ACDABE3A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2671931"/>
              </p:ext>
            </p:extLst>
          </p:nvPr>
        </p:nvGraphicFramePr>
        <p:xfrm>
          <a:off x="259492" y="1062680"/>
          <a:ext cx="11541211" cy="5338121"/>
        </p:xfrm>
        <a:graphic>
          <a:graphicData uri="http://schemas.openxmlformats.org/drawingml/2006/table">
            <a:tbl>
              <a:tblPr/>
              <a:tblGrid>
                <a:gridCol w="2389615">
                  <a:extLst>
                    <a:ext uri="{9D8B030D-6E8A-4147-A177-3AD203B41FA5}">
                      <a16:colId xmlns:a16="http://schemas.microsoft.com/office/drawing/2014/main" val="2875649671"/>
                    </a:ext>
                  </a:extLst>
                </a:gridCol>
                <a:gridCol w="4575798">
                  <a:extLst>
                    <a:ext uri="{9D8B030D-6E8A-4147-A177-3AD203B41FA5}">
                      <a16:colId xmlns:a16="http://schemas.microsoft.com/office/drawing/2014/main" val="4226002757"/>
                    </a:ext>
                  </a:extLst>
                </a:gridCol>
                <a:gridCol w="4575798">
                  <a:extLst>
                    <a:ext uri="{9D8B030D-6E8A-4147-A177-3AD203B41FA5}">
                      <a16:colId xmlns:a16="http://schemas.microsoft.com/office/drawing/2014/main" val="3943148471"/>
                    </a:ext>
                  </a:extLst>
                </a:gridCol>
              </a:tblGrid>
              <a:tr h="324904"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29736" marR="29736" marT="29736" marB="29736">
                    <a:lnL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MULTITASKING</a:t>
                      </a:r>
                    </a:p>
                  </a:txBody>
                  <a:tcPr marL="29736" marR="29736" marT="29736" marB="29736">
                    <a:lnL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MULTITHREADING</a:t>
                      </a:r>
                    </a:p>
                  </a:txBody>
                  <a:tcPr marL="29736" marR="29736" marT="29736" marB="29736">
                    <a:lnL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641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771779"/>
                  </a:ext>
                </a:extLst>
              </a:tr>
              <a:tr h="905660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Definition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a single processor does many jobs (program, threads, process, task) at the same time, it is referred to as multitasking.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Multitasking occurs when the CPU does many tasks, such as a program, process, task, or thread.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186752"/>
                  </a:ext>
                </a:extLst>
              </a:tr>
              <a:tr h="826067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CPU may perform multiple tasks at once by using the multitasking method.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Multithreading allows a CPU to generate numerous threads from a job and process them all at the same time.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782103"/>
                  </a:ext>
                </a:extLst>
              </a:tr>
              <a:tr h="989449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Resources</a:t>
                      </a:r>
                      <a:r>
                        <a:rPr lang="en-IN" sz="1600" b="1" baseline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 Memory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must assign different resources and memory to separate programs that are running concurrently in multitasking.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system assigns a single memory block to each process.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979698"/>
                  </a:ext>
                </a:extLst>
              </a:tr>
              <a:tr h="476112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Switching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switches between programs frequently.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switches between the threads frequently.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278842"/>
                  </a:ext>
                </a:extLst>
              </a:tr>
              <a:tr h="36085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 of Execution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comparatively slower in execution.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is comparatively faster in execution.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6398943"/>
                  </a:ext>
                </a:extLst>
              </a:tr>
              <a:tr h="884683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Working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user may easily run several jobs off of their CPU at once.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CPU has the ability to split a single program into several threads to improve its functionality and efficiency.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195832"/>
                  </a:ext>
                </a:extLst>
              </a:tr>
              <a:tr h="570388">
                <a:tc>
                  <a:txBody>
                    <a:bodyPr/>
                    <a:lstStyle/>
                    <a:p>
                      <a:pPr algn="just" fontAlgn="t"/>
                      <a:r>
                        <a:rPr lang="en-IN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Termination</a:t>
                      </a:r>
                      <a:endParaRPr lang="en-IN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process of terminating a task takes comparatively more time.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requires considerably less time to end a process.</a:t>
                      </a:r>
                    </a:p>
                  </a:txBody>
                  <a:tcPr marL="19824" marR="19824" marT="19824" marB="19824">
                    <a:lnL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7CCB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84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96481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408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Bounded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52737"/>
            <a:ext cx="10972800" cy="5486608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Java Generics it is possible to set restriction on the type that will be  allowed to pass to a type-parameter. This is done with the help of extends keyword  when specifying the type parameter.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		&lt; T extends Number 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we have taken Number class, it can be any wrapper class name. This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specifies that T can be only be replaced by Number class data itself or any of its subclass.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Example: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Create a generic class that contains a method that returns the average of an array of numbers.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191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10972800" cy="57935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class Stats&lt;T extends Number&gt;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T[]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 // array of Number or subclass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Stats(T[] o)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o;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double average()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double sum = 0.0;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for(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i=0; i &lt;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nums.length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 i++)  sum +=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[i].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doubleValue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  return sum /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nums.length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54711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84205"/>
            <a:ext cx="10972800" cy="64075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class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GenDemo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public static void main(String[]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Integer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[] = { 1, 2, 3, 4, 5 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Stats&lt;Integer&gt;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= new Stats&lt;Integer&gt;(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double v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iob.average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iob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average is " + v);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Double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[] = { 1.1, 2.2, 3.3, 4.4, 5.5 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Stats&lt;Double&gt; dob = new Stats&lt;Double&gt;(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dnums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);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double w =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dob.average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System.out.println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("dob average is " + w);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41382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18058"/>
          </a:xfrm>
        </p:spPr>
        <p:txBody>
          <a:bodyPr>
            <a:noAutofit/>
          </a:bodyPr>
          <a:lstStyle/>
          <a:p>
            <a:pPr algn="ctr"/>
            <a:b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Interface</a:t>
            </a:r>
            <a:br>
              <a:rPr lang="en-IN" sz="3600" b="1" dirty="0">
                <a:latin typeface="Times New Roman" pitchFamily="18" charset="0"/>
                <a:cs typeface="Times New Roman" pitchFamily="18" charset="0"/>
              </a:rPr>
            </a:br>
            <a:endParaRPr lang="en-IN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6712"/>
            <a:ext cx="10972800" cy="568877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Comparable interface is a great example of Generics in interfaces and it’s written as: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Package 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import java.util.*;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 interface Comparable&lt;T&gt;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public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compareTo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(T o);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In similar way, we can create generic interfaces in java. We can also have multiple type parameters as in Map  interface. Again we can provide parameterized value to a parameterized type also, for example new 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HashMap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&lt;String, List&lt;String&gt;&gt;(); is valid.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2978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49006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Restrictions and Limitations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92697"/>
            <a:ext cx="10972800" cy="6165303"/>
          </a:xfrm>
        </p:spPr>
        <p:txBody>
          <a:bodyPr>
            <a:noAutofit/>
          </a:bodyPr>
          <a:lstStyle/>
          <a:p>
            <a:pPr marL="0" lvl="0" indent="0" defTabSz="68580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There are a few restrictions that you need to keep in mind when using generics. </a:t>
            </a:r>
          </a:p>
          <a:p>
            <a:pPr marL="0" lvl="0" indent="0" defTabSz="6858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They  involve creating objects of a type parameter, static members, exceptions, and  arrays.</a:t>
            </a:r>
          </a:p>
          <a:p>
            <a:pPr marL="0" lvl="0" indent="0" defTabSz="6858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Type Parameters Can’t Be Instantiated .</a:t>
            </a:r>
          </a:p>
          <a:p>
            <a:pPr marL="0" lvl="0" indent="0" defTabSz="68580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q"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 It is not possible to create an instance of a type parameter.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For example, consider this class:  </a:t>
            </a:r>
          </a:p>
          <a:p>
            <a:pPr marL="0" lvl="0" indent="0" defTabSz="68580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class Gen&lt;T&gt;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T ob;  Gen()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{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ob = new T(); // Illegal!!!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  <a:b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</a:b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}</a:t>
            </a:r>
          </a:p>
          <a:p>
            <a:pPr marL="0" lvl="0" indent="0" algn="just" defTabSz="68580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900" dirty="0"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Here, it is illegal to attempt to create an instance of T. The reason is since  T does not exist at run time, how the compiler doesn’t know what type of object  to create.</a:t>
            </a:r>
          </a:p>
          <a:p>
            <a:endParaRPr lang="en-IN" sz="1900" dirty="0">
              <a:latin typeface="Times New Roman" pitchFamily="18" charset="0"/>
              <a:ea typeface="SimSun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794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10972800" cy="562074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Restrictions on Static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9654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No static member can use a type parameter declared by the enclosing  class. For example, both of the static members of this class are illegal: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class Wrong&lt;T&gt;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// Wrong, no static variables of type T.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static T ob;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// Wrong, no static method can use T. 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 static T getob()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return ob;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IN" sz="1700" dirty="0">
                <a:latin typeface="Times New Roman" pitchFamily="18" charset="0"/>
                <a:cs typeface="Times New Roman" pitchFamily="18" charset="0"/>
              </a:rPr>
              <a:t>Although we can’t declare static members that use a type parameter  declared by the enclosing class, we can declare static generic methods, which  define their own type parameters.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endParaRPr lang="en-IN" sz="17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134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381" y="116632"/>
            <a:ext cx="10972800" cy="418058"/>
          </a:xfrm>
        </p:spPr>
        <p:txBody>
          <a:bodyPr>
            <a:noAutofit/>
          </a:bodyPr>
          <a:lstStyle/>
          <a:p>
            <a:pPr algn="ctr"/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IN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Array Restrictions</a:t>
            </a:r>
            <a:br>
              <a:rPr lang="en-IN" sz="3200" b="1" dirty="0">
                <a:latin typeface="Times New Roman" pitchFamily="18" charset="0"/>
                <a:cs typeface="Times New Roman" pitchFamily="18" charset="0"/>
              </a:rPr>
            </a:b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620689"/>
            <a:ext cx="10972800" cy="550547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There are two important generics restrictions that apply to arrays.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First, you cannot instantiate an array whose element type is a type parameter.  Second, you cannot create an array of type-specific generic references. The  following short program shows both situations: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Generics and arrays.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class Gen&lt;T extends Number&gt;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 ob;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[]; // OK  Gen(T o, T[]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ob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o;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This statement is illegal.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T[10]; // can't create an array of T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But, this statement is OK.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nums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; // OK to assign reference to existent array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828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10972800" cy="579350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GenArrays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public static void main(String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args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[])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Integer n[] = { 1, 2, 3, 4, 5 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Gen&lt;Integer&gt; </a:t>
            </a:r>
            <a:r>
              <a:rPr lang="en-IN" sz="1800" dirty="0" err="1">
                <a:latin typeface="Times New Roman" pitchFamily="18" charset="0"/>
                <a:cs typeface="Times New Roman" pitchFamily="18" charset="0"/>
              </a:rPr>
              <a:t>iOb</a:t>
            </a: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 = new Gen&lt;Integer&gt;(50, n);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Can't create an array of type-specific generic references.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Gen&lt;Integer&gt; gens[] = new Gen&lt;Integer&gt;[10]; // Wrong!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// This is OK.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Gen&lt;?&gt; gens[] = new Gen&lt;?&gt;[10]; // OK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65388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60649"/>
            <a:ext cx="10972800" cy="586551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The reason you can’t create an array of T is that T does not exist at run  time, so there is no way for the compiler to know what type of array to actually  create. However, you can pass a reference to a type-compatible array to Gen( )  when an object is created and assign that reference to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vals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, as the program does  in this line: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Generic Exception Restriction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generic class cannot extend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Throwable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 This means that you cannot create  generic exception classes.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Runtime Type Inquiry Only Works with Raw Types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Objects in the virtual machine always have a specific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nongeneric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type.  Therefore, all type inquiries yield only the raw type. you will get a compiler error  (with </a:t>
            </a:r>
            <a:r>
              <a:rPr lang="en-IN" sz="2000" dirty="0" err="1">
                <a:latin typeface="Times New Roman" pitchFamily="18" charset="0"/>
                <a:cs typeface="Times New Roman" pitchFamily="18" charset="0"/>
              </a:rPr>
              <a:t>instanceof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) or warning (with casts) when you try to inquire whether an object  belongs to a generic type.</a:t>
            </a:r>
          </a:p>
        </p:txBody>
      </p:sp>
    </p:spTree>
    <p:extLst>
      <p:ext uri="{BB962C8B-B14F-4D97-AF65-F5344CB8AC3E}">
        <p14:creationId xmlns:p14="http://schemas.microsoft.com/office/powerpoint/2010/main" val="3385844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32657"/>
            <a:ext cx="10972800" cy="6331379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Beware of Clashes after Erasure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It is illegal to create conditions that cause clashes when generic types are  erased. Here is an example. Suppose we add an equals method to the Pair class,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public class Pair&lt;T&gt;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public boolean equals(T value)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first.equals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(value) &amp;&amp;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second.equals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(value);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. . 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Consider a Pair&lt;String&gt;. Conceptually, it has two equals methods: 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equals(String) // defined in Pair&lt;T&gt;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equals(Object) // inherited from Object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But the intuition leads us astray. The erasure of the method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 equals(T) is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equals(Object) which clashes with the </a:t>
            </a:r>
            <a:r>
              <a:rPr lang="en-IN" sz="2200" dirty="0" err="1">
                <a:latin typeface="Times New Roman" pitchFamily="18" charset="0"/>
                <a:cs typeface="Times New Roman" pitchFamily="18" charset="0"/>
              </a:rPr>
              <a:t>Object.equals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 method.  The remedy is, to rename the offending method.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IN" sz="19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74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3510</TotalTime>
  <Words>5544</Words>
  <Application>Microsoft Office PowerPoint</Application>
  <PresentationFormat>Widescreen</PresentationFormat>
  <Paragraphs>637</Paragraphs>
  <Slides>100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1" baseType="lpstr">
      <vt:lpstr>Office Theme</vt:lpstr>
      <vt:lpstr>R.M.D. Engineering College</vt:lpstr>
      <vt:lpstr>SYLLABUS</vt:lpstr>
      <vt:lpstr>THREAD </vt:lpstr>
      <vt:lpstr> Multithreading </vt:lpstr>
      <vt:lpstr> Advantages of Java Multithreading </vt:lpstr>
      <vt:lpstr>Multitasking </vt:lpstr>
      <vt:lpstr>Process-based multi-tasking (Multiprocessing) </vt:lpstr>
      <vt:lpstr>Thread-based multi-tasking (Multithreading) </vt:lpstr>
      <vt:lpstr> Different between Multitasking and Multithreading</vt:lpstr>
      <vt:lpstr> LIFE CYCLE OF A THREAD </vt:lpstr>
      <vt:lpstr>Explanation</vt:lpstr>
      <vt:lpstr>PowerPoint Presentation</vt:lpstr>
      <vt:lpstr>PowerPoint Presentation</vt:lpstr>
      <vt:lpstr>THREAD-LIFE CYCLE</vt:lpstr>
      <vt:lpstr>The Main() thread </vt:lpstr>
      <vt:lpstr>PowerPoint Presentation</vt:lpstr>
      <vt:lpstr>CREATION OF THREAD</vt:lpstr>
      <vt:lpstr>PowerPoint Presentation</vt:lpstr>
      <vt:lpstr>PowerPoint Presentation</vt:lpstr>
      <vt:lpstr>PowerPoint Presentation</vt:lpstr>
      <vt:lpstr>PowerPoint Presentation</vt:lpstr>
      <vt:lpstr>THREAD PRIORITIES </vt:lpstr>
      <vt:lpstr> Get and Set Thread Priority </vt:lpstr>
      <vt:lpstr>PowerPoint Presentation</vt:lpstr>
      <vt:lpstr>PowerPoint Presentation</vt:lpstr>
      <vt:lpstr>Thread Synchronization </vt:lpstr>
      <vt:lpstr>PowerPoint Presentation</vt:lpstr>
      <vt:lpstr>PowerPoint Presentation</vt:lpstr>
      <vt:lpstr>PowerPoint Presentation</vt:lpstr>
      <vt:lpstr>PowerPoint Presentation</vt:lpstr>
      <vt:lpstr>Synchronized Block </vt:lpstr>
      <vt:lpstr>PowerPoint Presentation</vt:lpstr>
      <vt:lpstr>PowerPoint Presentation</vt:lpstr>
      <vt:lpstr>STATIC SYNCHRONIZATION</vt:lpstr>
      <vt:lpstr>PowerPoint Presentation</vt:lpstr>
      <vt:lpstr>INTER-THREAD COMMUNICATION </vt:lpstr>
      <vt:lpstr>Methods of Object class used to implement Inter-Thread  Communication </vt:lpstr>
      <vt:lpstr>PowerPoint Presentation</vt:lpstr>
      <vt:lpstr>PowerPoint Presentation</vt:lpstr>
      <vt:lpstr>Understanding the process of inter-thread communication </vt:lpstr>
      <vt:lpstr>Difference between wait and sleep? </vt:lpstr>
      <vt:lpstr>Example for Inter-Thread Communication (Producer Consumer  Problem) </vt:lpstr>
      <vt:lpstr>PowerPoint Presentation</vt:lpstr>
      <vt:lpstr>PROGRAM FOR PRODUCER CONSUMER PROBLEM  IMPLEMENTATION </vt:lpstr>
      <vt:lpstr>PowerPoint Presentation</vt:lpstr>
      <vt:lpstr>PowerPoint Presentation</vt:lpstr>
      <vt:lpstr>INPUT/ OUTPUT  BASICS</vt:lpstr>
      <vt:lpstr>PowerPoint Presentation</vt:lpstr>
      <vt:lpstr> Byte Streams </vt:lpstr>
      <vt:lpstr>PowerPoint Presentation</vt:lpstr>
      <vt:lpstr>Character Streams </vt:lpstr>
      <vt:lpstr>PowerPoint Presentation</vt:lpstr>
      <vt:lpstr>Standard Streams </vt:lpstr>
      <vt:lpstr>Example</vt:lpstr>
      <vt:lpstr>Reading and Writing Console</vt:lpstr>
      <vt:lpstr>Reading and  Writing Console</vt:lpstr>
      <vt:lpstr>PowerPoint Presentation</vt:lpstr>
      <vt:lpstr>1.Using Buffered Reader Class </vt:lpstr>
      <vt:lpstr>PowerPoint Presentation</vt:lpstr>
      <vt:lpstr>PowerPoint Presentation</vt:lpstr>
      <vt:lpstr>PowerPoint Presentation</vt:lpstr>
      <vt:lpstr>2. Using Scanner Class</vt:lpstr>
      <vt:lpstr>PowerPoint Presentation</vt:lpstr>
      <vt:lpstr>PowerPoint Presentation</vt:lpstr>
      <vt:lpstr>3. Using Console Class It is a preferred way for reading user’s input from the command line. In  addition, it can be used for reading password-like input without choosing the characters entered by the user; the format string syntax can also be used (like  System.out.printf()). </vt:lpstr>
      <vt:lpstr>PowerPoint Presentation</vt:lpstr>
      <vt:lpstr>Writing Console Output </vt:lpstr>
      <vt:lpstr>Example</vt:lpstr>
      <vt:lpstr>Reading and  Writing Files</vt:lpstr>
      <vt:lpstr>PowerPoint Presentation</vt:lpstr>
      <vt:lpstr>PowerPoint Presentation</vt:lpstr>
      <vt:lpstr>PowerPoint Presentation</vt:lpstr>
      <vt:lpstr>FileOutputStream </vt:lpstr>
      <vt:lpstr>PowerPoint Presentation</vt:lpstr>
      <vt:lpstr>FileOutputStream</vt:lpstr>
      <vt:lpstr>Example</vt:lpstr>
      <vt:lpstr>class diagrams that connects classes described above with abstract classes like Reader and Writer:</vt:lpstr>
      <vt:lpstr>Generic Programming</vt:lpstr>
      <vt:lpstr>PowerPoint Presentation</vt:lpstr>
      <vt:lpstr>Generic class </vt:lpstr>
      <vt:lpstr>PowerPoint Presentation</vt:lpstr>
      <vt:lpstr>PowerPoint Presentation</vt:lpstr>
      <vt:lpstr>A Generic Class with Two Type Parameters </vt:lpstr>
      <vt:lpstr>PowerPoint Presentation</vt:lpstr>
      <vt:lpstr>PowerPoint Presentation</vt:lpstr>
      <vt:lpstr>Generic methods </vt:lpstr>
      <vt:lpstr>PowerPoint Presentation</vt:lpstr>
      <vt:lpstr>Example 2 </vt:lpstr>
      <vt:lpstr>PowerPoint Presentation</vt:lpstr>
      <vt:lpstr>Bounded Types</vt:lpstr>
      <vt:lpstr>PowerPoint Presentation</vt:lpstr>
      <vt:lpstr>PowerPoint Presentation</vt:lpstr>
      <vt:lpstr> Generic Interface </vt:lpstr>
      <vt:lpstr>Restrictions and Limitations</vt:lpstr>
      <vt:lpstr>Restrictions on Static Members</vt:lpstr>
      <vt:lpstr> Generic Array Restrictions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Suhasini S</dc:creator>
  <cp:lastModifiedBy>Pranav Vikraman</cp:lastModifiedBy>
  <cp:revision>135</cp:revision>
  <dcterms:created xsi:type="dcterms:W3CDTF">2022-12-27T04:10:05Z</dcterms:created>
  <dcterms:modified xsi:type="dcterms:W3CDTF">2023-06-05T14:05:43Z</dcterms:modified>
</cp:coreProperties>
</file>