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3.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media/image1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3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epi\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IN" sz="2800" b="1" spc="0" dirty="0">
                <a:solidFill>
                  <a:schemeClr val="tx1"/>
                </a:solidFill>
                <a:latin typeface="Aptos" panose="020B0004020202020204" pitchFamily="34" charset="0"/>
              </a:rPr>
              <a:t>Performance</a:t>
            </a:r>
            <a:r>
              <a:rPr lang="en-IN" sz="2800" b="1" spc="0" baseline="0" dirty="0">
                <a:solidFill>
                  <a:schemeClr val="tx1"/>
                </a:solidFill>
                <a:latin typeface="Aptos" panose="020B0004020202020204" pitchFamily="34" charset="0"/>
              </a:rPr>
              <a:t> Analysis</a:t>
            </a:r>
            <a:endParaRPr lang="en-IN" sz="2800" b="1" spc="0" dirty="0">
              <a:solidFill>
                <a:schemeClr val="tx1"/>
              </a:solidFill>
              <a:latin typeface="Aptos" panose="020B0004020202020204" pitchFamily="34" charset="0"/>
            </a:endParaRPr>
          </a:p>
        </c:rich>
      </c:tx>
      <c:layout>
        <c:manualLayout>
          <c:xMode val="edge"/>
          <c:yMode val="edge"/>
          <c:x val="0.20533980582524275"/>
          <c:y val="5.3571428571428568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1108763843543948E-2"/>
          <c:y val="0.31796029987269553"/>
          <c:w val="0.64095085675266206"/>
          <c:h val="0.51047165511496695"/>
        </c:manualLayout>
      </c:layout>
      <c:bar3DChart>
        <c:barDir val="col"/>
        <c:grouping val="clustered"/>
        <c:varyColors val="0"/>
        <c:ser>
          <c:idx val="0"/>
          <c:order val="0"/>
          <c:tx>
            <c:v>HIGH</c:v>
          </c:tx>
          <c:spPr>
            <a:solidFill>
              <a:schemeClr val="accent1"/>
            </a:solidFill>
            <a:ln>
              <a:noFill/>
            </a:ln>
            <a:effectLst/>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c:v>
              </c:pt>
              <c:pt idx="1">
                <c:v>1</c:v>
              </c:pt>
              <c:pt idx="2">
                <c:v>0</c:v>
              </c:pt>
              <c:pt idx="3">
                <c:v>0</c:v>
              </c:pt>
              <c:pt idx="4">
                <c:v>1</c:v>
              </c:pt>
              <c:pt idx="5">
                <c:v>1</c:v>
              </c:pt>
              <c:pt idx="6">
                <c:v>0</c:v>
              </c:pt>
              <c:pt idx="7">
                <c:v>0</c:v>
              </c:pt>
              <c:pt idx="8">
                <c:v>0</c:v>
              </c:pt>
              <c:pt idx="9">
                <c:v>3</c:v>
              </c:pt>
            </c:numLit>
          </c:val>
          <c:extLst>
            <c:ext xmlns:c16="http://schemas.microsoft.com/office/drawing/2014/chart" uri="{C3380CC4-5D6E-409C-BE32-E72D297353CC}">
              <c16:uniqueId val="{00000000-94AC-4FED-AE79-C8957D099030}"/>
            </c:ext>
          </c:extLst>
        </c:ser>
        <c:ser>
          <c:idx val="1"/>
          <c:order val="1"/>
          <c:tx>
            <c:v>LOW</c:v>
          </c:tx>
          <c:spPr>
            <a:solidFill>
              <a:schemeClr val="accent2"/>
            </a:solidFill>
            <a:ln>
              <a:noFill/>
            </a:ln>
            <a:effectLst/>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1</c:v>
              </c:pt>
              <c:pt idx="3">
                <c:v>2</c:v>
              </c:pt>
              <c:pt idx="4">
                <c:v>3</c:v>
              </c:pt>
              <c:pt idx="5">
                <c:v>1</c:v>
              </c:pt>
              <c:pt idx="6">
                <c:v>3</c:v>
              </c:pt>
              <c:pt idx="7">
                <c:v>0</c:v>
              </c:pt>
              <c:pt idx="8">
                <c:v>2</c:v>
              </c:pt>
              <c:pt idx="9">
                <c:v>2</c:v>
              </c:pt>
            </c:numLit>
          </c:val>
          <c:extLst>
            <c:ext xmlns:c16="http://schemas.microsoft.com/office/drawing/2014/chart" uri="{C3380CC4-5D6E-409C-BE32-E72D297353CC}">
              <c16:uniqueId val="{00000001-94AC-4FED-AE79-C8957D099030}"/>
            </c:ext>
          </c:extLst>
        </c:ser>
        <c:ser>
          <c:idx val="2"/>
          <c:order val="2"/>
          <c:tx>
            <c:v>MEDIUM</c:v>
          </c:tx>
          <c:spPr>
            <a:solidFill>
              <a:schemeClr val="accent3"/>
            </a:solidFill>
            <a:ln>
              <a:noFill/>
            </a:ln>
            <a:effectLst/>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c:v>
              </c:pt>
              <c:pt idx="1">
                <c:v>2</c:v>
              </c:pt>
              <c:pt idx="2">
                <c:v>0</c:v>
              </c:pt>
              <c:pt idx="3">
                <c:v>1</c:v>
              </c:pt>
              <c:pt idx="4">
                <c:v>1</c:v>
              </c:pt>
              <c:pt idx="5">
                <c:v>2</c:v>
              </c:pt>
              <c:pt idx="6">
                <c:v>0</c:v>
              </c:pt>
              <c:pt idx="7">
                <c:v>0</c:v>
              </c:pt>
              <c:pt idx="8">
                <c:v>1</c:v>
              </c:pt>
              <c:pt idx="9">
                <c:v>0</c:v>
              </c:pt>
            </c:numLit>
          </c:val>
          <c:extLst>
            <c:ext xmlns:c16="http://schemas.microsoft.com/office/drawing/2014/chart" uri="{C3380CC4-5D6E-409C-BE32-E72D297353CC}">
              <c16:uniqueId val="{00000002-94AC-4FED-AE79-C8957D099030}"/>
            </c:ext>
          </c:extLst>
        </c:ser>
        <c:ser>
          <c:idx val="3"/>
          <c:order val="3"/>
          <c:tx>
            <c:v>VERY HIGH</c:v>
          </c:tx>
          <c:spPr>
            <a:solidFill>
              <a:schemeClr val="accent4"/>
            </a:solidFill>
            <a:ln>
              <a:noFill/>
            </a:ln>
            <a:effectLst/>
            <a:sp3d/>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0</c:v>
              </c:pt>
              <c:pt idx="1">
                <c:v>0</c:v>
              </c:pt>
              <c:pt idx="2">
                <c:v>0</c:v>
              </c:pt>
              <c:pt idx="3">
                <c:v>0</c:v>
              </c:pt>
              <c:pt idx="4">
                <c:v>0</c:v>
              </c:pt>
              <c:pt idx="5">
                <c:v>0</c:v>
              </c:pt>
              <c:pt idx="6">
                <c:v>0</c:v>
              </c:pt>
              <c:pt idx="7">
                <c:v>1</c:v>
              </c:pt>
              <c:pt idx="8">
                <c:v>0</c:v>
              </c:pt>
              <c:pt idx="9">
                <c:v>1</c:v>
              </c:pt>
            </c:numLit>
          </c:val>
          <c:extLst>
            <c:ext xmlns:c16="http://schemas.microsoft.com/office/drawing/2014/chart" uri="{C3380CC4-5D6E-409C-BE32-E72D297353CC}">
              <c16:uniqueId val="{00000003-94AC-4FED-AE79-C8957D099030}"/>
            </c:ext>
          </c:extLst>
        </c:ser>
        <c:dLbls>
          <c:showLegendKey val="0"/>
          <c:showVal val="0"/>
          <c:showCatName val="0"/>
          <c:showSerName val="0"/>
          <c:showPercent val="0"/>
          <c:showBubbleSize val="0"/>
        </c:dLbls>
        <c:gapWidth val="150"/>
        <c:shape val="box"/>
        <c:axId val="1080312304"/>
        <c:axId val="1080306064"/>
        <c:axId val="0"/>
      </c:bar3DChart>
      <c:catAx>
        <c:axId val="10803123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0306064"/>
        <c:crosses val="autoZero"/>
        <c:auto val="1"/>
        <c:lblAlgn val="ctr"/>
        <c:lblOffset val="100"/>
        <c:noMultiLvlLbl val="0"/>
      </c:catAx>
      <c:valAx>
        <c:axId val="1080306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0312304"/>
        <c:crosses val="autoZero"/>
        <c:crossBetween val="between"/>
      </c:valAx>
      <c:spPr>
        <a:noFill/>
        <a:ln>
          <a:noFill/>
        </a:ln>
        <a:effectLst/>
      </c:spPr>
    </c:plotArea>
    <c:legend>
      <c:legendPos val="r"/>
      <c:layout>
        <c:manualLayout>
          <c:xMode val="edge"/>
          <c:yMode val="edge"/>
          <c:x val="0.82548250643426846"/>
          <c:y val="0.42944858455193102"/>
          <c:w val="9.0375098743724999E-2"/>
          <c:h val="0.2008942632170978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mattcoaty.com/2011/07/05/student-growth/" TargetMode="External"/><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www.pngall.com/team-png/download/12784"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hyperlink" Target="https://svgsilh.com/image/1181582.html" TargetMode="Externa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 Id="rId5" Type="http://schemas.openxmlformats.org/officeDocument/2006/relationships/hyperlink" Target="https://www.podfeet.com/blog/2017/10/theres-no-place-like-excel/" TargetMode="Externa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fr/statistiques-tableau-graphique-bar-76197/" TargetMode="External"/><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076218"/>
            <a:ext cx="8610600" cy="1938992"/>
          </a:xfrm>
          <a:prstGeom prst="rect">
            <a:avLst/>
          </a:prstGeom>
          <a:noFill/>
        </p:spPr>
        <p:txBody>
          <a:bodyPr wrap="square" rtlCol="0">
            <a:spAutoFit/>
          </a:bodyPr>
          <a:lstStyle/>
          <a:p>
            <a:r>
              <a:rPr lang="en-US" sz="2400" b="1" dirty="0"/>
              <a:t>STUDENT NAME: PRITHI K</a:t>
            </a:r>
          </a:p>
          <a:p>
            <a:r>
              <a:rPr lang="en-US" sz="2400" b="1" dirty="0"/>
              <a:t>REGISTER  NO    :</a:t>
            </a:r>
          </a:p>
          <a:p>
            <a:r>
              <a:rPr lang="en-US" sz="2400" b="1" dirty="0"/>
              <a:t>DEPARTMENT    :</a:t>
            </a:r>
          </a:p>
          <a:p>
            <a:r>
              <a:rPr lang="en-US" sz="2400" b="1" dirty="0"/>
              <a:t>COLLEGE</a:t>
            </a:r>
            <a:r>
              <a:rPr lang="en-US" sz="2400" dirty="0"/>
              <a:t>             </a:t>
            </a:r>
            <a:r>
              <a:rPr lang="en-US" sz="2400" b="1" dirty="0"/>
              <a:t>: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6DB18C2-851D-0F8A-7E8A-94B4974A30C6}"/>
              </a:ext>
            </a:extLst>
          </p:cNvPr>
          <p:cNvSpPr txBox="1"/>
          <p:nvPr/>
        </p:nvSpPr>
        <p:spPr>
          <a:xfrm>
            <a:off x="739775" y="1524000"/>
            <a:ext cx="8411599" cy="2585323"/>
          </a:xfrm>
          <a:prstGeom prst="rect">
            <a:avLst/>
          </a:prstGeom>
          <a:noFill/>
        </p:spPr>
        <p:txBody>
          <a:bodyPr wrap="square">
            <a:spAutoFit/>
          </a:bodyPr>
          <a:lstStyle/>
          <a:p>
            <a:r>
              <a:rPr lang="en-IN" dirty="0"/>
              <a:t>1)</a:t>
            </a:r>
            <a:r>
              <a:rPr lang="en-IN" b="1" dirty="0"/>
              <a:t>Data collection </a:t>
            </a:r>
            <a:r>
              <a:rPr lang="en-IN" dirty="0"/>
              <a:t>:The data regarding the employees are downloaded from Kaggle website.</a:t>
            </a:r>
          </a:p>
          <a:p>
            <a:r>
              <a:rPr lang="en-IN" dirty="0"/>
              <a:t>2)</a:t>
            </a:r>
            <a:r>
              <a:rPr lang="en-IN" b="1" dirty="0"/>
              <a:t>Features :</a:t>
            </a:r>
            <a:r>
              <a:rPr lang="en-IN" dirty="0"/>
              <a:t>-All the features are identified, based on the requirement the data is selected.</a:t>
            </a:r>
          </a:p>
          <a:p>
            <a:r>
              <a:rPr lang="en-IN" dirty="0"/>
              <a:t>3)</a:t>
            </a:r>
            <a:r>
              <a:rPr lang="en-IN" b="1" dirty="0"/>
              <a:t>Data cleaning :</a:t>
            </a:r>
            <a:r>
              <a:rPr lang="en-IN" dirty="0"/>
              <a:t>-The empty cell are filtered using Sort and filter(Filter by colour).</a:t>
            </a:r>
          </a:p>
          <a:p>
            <a:r>
              <a:rPr lang="en-IN" dirty="0"/>
              <a:t>4)</a:t>
            </a:r>
            <a:r>
              <a:rPr lang="en-IN" b="1" dirty="0"/>
              <a:t>Performance </a:t>
            </a:r>
            <a:r>
              <a:rPr lang="en-IN" b="1" dirty="0" err="1"/>
              <a:t>leveI</a:t>
            </a:r>
            <a:r>
              <a:rPr lang="en-IN" b="1" dirty="0"/>
              <a:t>  :</a:t>
            </a:r>
            <a:r>
              <a:rPr lang="en-IN" dirty="0"/>
              <a:t>- The performance level classified into very high ,high, medium, low to improve organisational growth.</a:t>
            </a:r>
          </a:p>
          <a:p>
            <a:r>
              <a:rPr lang="en-IN" dirty="0"/>
              <a:t>5)</a:t>
            </a:r>
            <a:r>
              <a:rPr lang="en-IN" b="1" dirty="0"/>
              <a:t>Data visualization :- </a:t>
            </a:r>
            <a:r>
              <a:rPr lang="en-IN" dirty="0"/>
              <a:t> Graphical representation is presented for easy and quick understanding about the performance of the employees in the organisation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CE6D2403-9D6B-D2E5-9619-7ADDFBA4133A}"/>
              </a:ext>
            </a:extLst>
          </p:cNvPr>
          <p:cNvGraphicFramePr>
            <a:graphicFrameLocks/>
          </p:cNvGraphicFramePr>
          <p:nvPr>
            <p:extLst>
              <p:ext uri="{D42A27DB-BD31-4B8C-83A1-F6EECF244321}">
                <p14:modId xmlns:p14="http://schemas.microsoft.com/office/powerpoint/2010/main" val="4241114728"/>
              </p:ext>
            </p:extLst>
          </p:nvPr>
        </p:nvGraphicFramePr>
        <p:xfrm>
          <a:off x="457200" y="1752599"/>
          <a:ext cx="8305800" cy="47148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BBC87F3-0531-F4A0-58B7-5DD67E35F49A}"/>
              </a:ext>
            </a:extLst>
          </p:cNvPr>
          <p:cNvSpPr txBox="1"/>
          <p:nvPr/>
        </p:nvSpPr>
        <p:spPr>
          <a:xfrm>
            <a:off x="457200" y="1600201"/>
            <a:ext cx="8694174" cy="2031325"/>
          </a:xfrm>
          <a:prstGeom prst="rect">
            <a:avLst/>
          </a:prstGeom>
          <a:noFill/>
        </p:spPr>
        <p:txBody>
          <a:bodyPr wrap="square">
            <a:spAutoFit/>
          </a:bodyPr>
          <a:lstStyle/>
          <a:p>
            <a:r>
              <a:rPr lang="en-IN" dirty="0"/>
              <a:t>The performance analysis reveals a mixed landscape, with notable strengths and areas for improvement. We've identified instances of Very High Performance, demonstrating exceptional excellence, and High Performance, exceeding expectations. However, some areas fell short, showing Low Performance, requiring targeted support. Additionally, Medium Performance was observed in certain segments, leaving room for growth. By acknowledging and addressing these variations, we can optimize resources, drive improvement, and achieve our organizational objectives.</a:t>
            </a:r>
          </a:p>
        </p:txBody>
      </p:sp>
      <p:pic>
        <p:nvPicPr>
          <p:cNvPr id="12" name="Picture 11">
            <a:extLst>
              <a:ext uri="{FF2B5EF4-FFF2-40B4-BE49-F238E27FC236}">
                <a16:creationId xmlns:a16="http://schemas.microsoft.com/office/drawing/2014/main" id="{2B91A6B4-2B3F-832A-31D3-71CC6B1507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91000" y="3886200"/>
            <a:ext cx="3848100" cy="2428875"/>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2BECF00-6965-B319-5651-2EF23032B83F}"/>
              </a:ext>
            </a:extLst>
          </p:cNvPr>
          <p:cNvSpPr txBox="1"/>
          <p:nvPr/>
        </p:nvSpPr>
        <p:spPr>
          <a:xfrm>
            <a:off x="457200" y="2143713"/>
            <a:ext cx="7772400" cy="2047287"/>
          </a:xfrm>
          <a:prstGeom prst="rect">
            <a:avLst/>
          </a:prstGeom>
          <a:noFill/>
        </p:spPr>
        <p:txBody>
          <a:bodyPr wrap="square">
            <a:spAutoFit/>
          </a:bodyPr>
          <a:lstStyle/>
          <a:p>
            <a:r>
              <a:rPr lang="en-US" dirty="0"/>
              <a:t>By conducting a thorough performance analysis across multiple departments,  the progress and growth of individual employees. This evaluation yields two key outcomes: identifying areas for employee development and gaining valuable insights into departmental performance and growth. Armed with this information, the organization can make data-driven decisions, establish achievable goals, and develop targeted strategies to foster departmental excellence and propel business success.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57200" y="2362200"/>
            <a:ext cx="7924800" cy="2308324"/>
          </a:xfrm>
          <a:prstGeom prst="rect">
            <a:avLst/>
          </a:prstGeom>
          <a:noFill/>
        </p:spPr>
        <p:txBody>
          <a:bodyPr wrap="square" rtlCol="0">
            <a:spAutoFit/>
          </a:bodyPr>
          <a:lstStyle/>
          <a:p>
            <a:pPr algn="l"/>
            <a:r>
              <a:rPr lang="en-US" sz="2400" dirty="0">
                <a:solidFill>
                  <a:srgbClr val="0D0D0D"/>
                </a:solidFill>
                <a:latin typeface="Times New Roman" panose="02020603050405020304" pitchFamily="18" charset="0"/>
                <a:cs typeface="Times New Roman" panose="02020603050405020304" pitchFamily="18" charset="0"/>
              </a:rPr>
              <a:t>The performance analysis is the evaluation and interpretation of data to assess the performance of an individual, team, department, or organization. The goal of performance analysis is to provide actionable insights that enable organizations to make informed decisions, improve performance, and achieve their objectives.</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F217663-337F-2DA5-6883-0629EAE68D6D}"/>
              </a:ext>
            </a:extLst>
          </p:cNvPr>
          <p:cNvSpPr txBox="1"/>
          <p:nvPr/>
        </p:nvSpPr>
        <p:spPr>
          <a:xfrm>
            <a:off x="699452" y="2282212"/>
            <a:ext cx="8451922" cy="1477328"/>
          </a:xfrm>
          <a:prstGeom prst="rect">
            <a:avLst/>
          </a:prstGeom>
          <a:noFill/>
        </p:spPr>
        <p:txBody>
          <a:bodyPr wrap="square">
            <a:spAutoFit/>
          </a:bodyPr>
          <a:lstStyle/>
          <a:p>
            <a:r>
              <a:rPr lang="en-IN" dirty="0"/>
              <a:t>The end-users of performance analysis include management, HR, employees, board of directors, investors, and regulatory bodies. These individuals utilize performance analysis to drive business success, employee growth, and informed decision-making, enabling them to evaluate performance, identify areas for improvement, and make strategic decisions that impact the organization's growth and success</a:t>
            </a:r>
          </a:p>
        </p:txBody>
      </p:sp>
      <p:pic>
        <p:nvPicPr>
          <p:cNvPr id="11" name="Graphic 10">
            <a:extLst>
              <a:ext uri="{FF2B5EF4-FFF2-40B4-BE49-F238E27FC236}">
                <a16:creationId xmlns:a16="http://schemas.microsoft.com/office/drawing/2014/main" id="{AFA1384F-6343-577E-D8B7-80133EE111B4}"/>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5334000" y="3713250"/>
            <a:ext cx="3211369" cy="3144750"/>
          </a:xfrm>
          <a:prstGeom prst="rect">
            <a:avLst/>
          </a:prstGeom>
        </p:spPr>
      </p:pic>
      <p:pic>
        <p:nvPicPr>
          <p:cNvPr id="13" name="Picture 12">
            <a:extLst>
              <a:ext uri="{FF2B5EF4-FFF2-40B4-BE49-F238E27FC236}">
                <a16:creationId xmlns:a16="http://schemas.microsoft.com/office/drawing/2014/main" id="{FC41473A-D034-0DDB-FD8C-346409F4572F}"/>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09600" y="4003376"/>
            <a:ext cx="3048006" cy="30480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84B56F9-946D-5E46-CD1B-A788FC591C39}"/>
              </a:ext>
            </a:extLst>
          </p:cNvPr>
          <p:cNvSpPr txBox="1"/>
          <p:nvPr/>
        </p:nvSpPr>
        <p:spPr>
          <a:xfrm>
            <a:off x="3046071" y="2197555"/>
            <a:ext cx="6099858" cy="1200329"/>
          </a:xfrm>
          <a:prstGeom prst="rect">
            <a:avLst/>
          </a:prstGeom>
          <a:noFill/>
        </p:spPr>
        <p:txBody>
          <a:bodyPr wrap="square">
            <a:spAutoFit/>
          </a:bodyPr>
          <a:lstStyle/>
          <a:p>
            <a:r>
              <a:rPr lang="en-IN" dirty="0"/>
              <a:t>          Pivot table</a:t>
            </a:r>
          </a:p>
          <a:p>
            <a:r>
              <a:rPr lang="en-IN" dirty="0"/>
              <a:t>          Conditional formatting</a:t>
            </a:r>
          </a:p>
          <a:p>
            <a:r>
              <a:rPr lang="en-IN" dirty="0"/>
              <a:t>          Filter</a:t>
            </a:r>
          </a:p>
          <a:p>
            <a:r>
              <a:rPr lang="en-IN" dirty="0"/>
              <a:t>          Graphical representation     </a:t>
            </a:r>
          </a:p>
        </p:txBody>
      </p:sp>
      <p:sp>
        <p:nvSpPr>
          <p:cNvPr id="11" name="Arrow: Notched Right 10">
            <a:extLst>
              <a:ext uri="{FF2B5EF4-FFF2-40B4-BE49-F238E27FC236}">
                <a16:creationId xmlns:a16="http://schemas.microsoft.com/office/drawing/2014/main" id="{00F39BD6-55F5-7704-C917-A73E676BF244}"/>
              </a:ext>
            </a:extLst>
          </p:cNvPr>
          <p:cNvSpPr/>
          <p:nvPr/>
        </p:nvSpPr>
        <p:spPr>
          <a:xfrm>
            <a:off x="3352800" y="2351590"/>
            <a:ext cx="228600" cy="762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Notched Right 11">
            <a:extLst>
              <a:ext uri="{FF2B5EF4-FFF2-40B4-BE49-F238E27FC236}">
                <a16:creationId xmlns:a16="http://schemas.microsoft.com/office/drawing/2014/main" id="{16A4A7C3-B394-48E3-F295-5368F0159E7E}"/>
              </a:ext>
            </a:extLst>
          </p:cNvPr>
          <p:cNvSpPr/>
          <p:nvPr/>
        </p:nvSpPr>
        <p:spPr>
          <a:xfrm>
            <a:off x="3352800" y="2654570"/>
            <a:ext cx="228600" cy="762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Notched Right 12">
            <a:extLst>
              <a:ext uri="{FF2B5EF4-FFF2-40B4-BE49-F238E27FC236}">
                <a16:creationId xmlns:a16="http://schemas.microsoft.com/office/drawing/2014/main" id="{5C9B9A93-3B50-BE15-A055-2FC106575B43}"/>
              </a:ext>
            </a:extLst>
          </p:cNvPr>
          <p:cNvSpPr/>
          <p:nvPr/>
        </p:nvSpPr>
        <p:spPr>
          <a:xfrm>
            <a:off x="3352800" y="2895600"/>
            <a:ext cx="228600" cy="8681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Notched Right 14">
            <a:extLst>
              <a:ext uri="{FF2B5EF4-FFF2-40B4-BE49-F238E27FC236}">
                <a16:creationId xmlns:a16="http://schemas.microsoft.com/office/drawing/2014/main" id="{924960CF-C4DF-0CAD-4E62-066767A096ED}"/>
              </a:ext>
            </a:extLst>
          </p:cNvPr>
          <p:cNvSpPr/>
          <p:nvPr/>
        </p:nvSpPr>
        <p:spPr>
          <a:xfrm>
            <a:off x="3352800" y="3189790"/>
            <a:ext cx="228600" cy="8681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46C66155-2742-E3F8-3AEB-88C6F463F27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572000" y="4241263"/>
            <a:ext cx="3446514" cy="17451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EAC20F7-3C71-03D1-6C3B-EACE3BB0ECC1}"/>
              </a:ext>
            </a:extLst>
          </p:cNvPr>
          <p:cNvSpPr txBox="1"/>
          <p:nvPr/>
        </p:nvSpPr>
        <p:spPr>
          <a:xfrm>
            <a:off x="381000" y="2136338"/>
            <a:ext cx="6100916" cy="2585323"/>
          </a:xfrm>
          <a:prstGeom prst="rect">
            <a:avLst/>
          </a:prstGeom>
          <a:noFill/>
        </p:spPr>
        <p:txBody>
          <a:bodyPr wrap="square">
            <a:spAutoFit/>
          </a:bodyPr>
          <a:lstStyle/>
          <a:p>
            <a:r>
              <a:rPr lang="en-IN" dirty="0"/>
              <a:t>Employee data </a:t>
            </a:r>
            <a:r>
              <a:rPr lang="en-IN" dirty="0" err="1"/>
              <a:t>kaggle</a:t>
            </a:r>
            <a:r>
              <a:rPr lang="en-IN" dirty="0"/>
              <a:t> website </a:t>
            </a:r>
          </a:p>
          <a:p>
            <a:r>
              <a:rPr lang="en-IN" b="1" dirty="0"/>
              <a:t>Features used  for preparing  performance analysis:</a:t>
            </a:r>
          </a:p>
          <a:p>
            <a:r>
              <a:rPr lang="en-IN" dirty="0"/>
              <a:t>Employee ID</a:t>
            </a:r>
          </a:p>
          <a:p>
            <a:r>
              <a:rPr lang="en-IN" dirty="0"/>
              <a:t>       First name</a:t>
            </a:r>
          </a:p>
          <a:p>
            <a:r>
              <a:rPr lang="en-IN" dirty="0"/>
              <a:t>       Last name</a:t>
            </a:r>
          </a:p>
          <a:p>
            <a:r>
              <a:rPr lang="en-IN" dirty="0"/>
              <a:t>       Gender</a:t>
            </a:r>
          </a:p>
          <a:p>
            <a:r>
              <a:rPr lang="en-IN" dirty="0"/>
              <a:t>       Departments </a:t>
            </a:r>
          </a:p>
          <a:p>
            <a:r>
              <a:rPr lang="en-IN" dirty="0"/>
              <a:t>       Business unit </a:t>
            </a:r>
          </a:p>
          <a:p>
            <a:r>
              <a:rPr lang="en-IN" dirty="0"/>
              <a:t>   </a:t>
            </a:r>
          </a:p>
        </p:txBody>
      </p:sp>
      <p:sp>
        <p:nvSpPr>
          <p:cNvPr id="8" name="Arrow: Right 7">
            <a:extLst>
              <a:ext uri="{FF2B5EF4-FFF2-40B4-BE49-F238E27FC236}">
                <a16:creationId xmlns:a16="http://schemas.microsoft.com/office/drawing/2014/main" id="{B72F61E3-288A-9704-61CA-96499E77B44E}"/>
              </a:ext>
            </a:extLst>
          </p:cNvPr>
          <p:cNvSpPr/>
          <p:nvPr/>
        </p:nvSpPr>
        <p:spPr>
          <a:xfrm>
            <a:off x="447368" y="3093719"/>
            <a:ext cx="298132" cy="1066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6E055737-2F42-085A-47BC-1A718B9A0167}"/>
              </a:ext>
            </a:extLst>
          </p:cNvPr>
          <p:cNvSpPr/>
          <p:nvPr/>
        </p:nvSpPr>
        <p:spPr>
          <a:xfrm>
            <a:off x="425952" y="3375658"/>
            <a:ext cx="298132" cy="1066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A67B36B1-AFE2-0EF5-E659-ED23592F5863}"/>
              </a:ext>
            </a:extLst>
          </p:cNvPr>
          <p:cNvSpPr/>
          <p:nvPr/>
        </p:nvSpPr>
        <p:spPr>
          <a:xfrm>
            <a:off x="457200" y="3660039"/>
            <a:ext cx="298132" cy="1066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E910ACCC-DCE3-B73C-07CB-8FFFEEA6103C}"/>
              </a:ext>
            </a:extLst>
          </p:cNvPr>
          <p:cNvSpPr/>
          <p:nvPr/>
        </p:nvSpPr>
        <p:spPr>
          <a:xfrm>
            <a:off x="463529" y="3888637"/>
            <a:ext cx="298132" cy="1066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a:t>
            </a:r>
          </a:p>
        </p:txBody>
      </p:sp>
      <p:sp>
        <p:nvSpPr>
          <p:cNvPr id="14" name="Arrow: Right 13">
            <a:extLst>
              <a:ext uri="{FF2B5EF4-FFF2-40B4-BE49-F238E27FC236}">
                <a16:creationId xmlns:a16="http://schemas.microsoft.com/office/drawing/2014/main" id="{9B766226-FACD-C746-78EA-3BFF7C39FB80}"/>
              </a:ext>
            </a:extLst>
          </p:cNvPr>
          <p:cNvSpPr/>
          <p:nvPr/>
        </p:nvSpPr>
        <p:spPr>
          <a:xfrm>
            <a:off x="473361" y="4162676"/>
            <a:ext cx="298132" cy="1066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Picture 17">
            <a:extLst>
              <a:ext uri="{FF2B5EF4-FFF2-40B4-BE49-F238E27FC236}">
                <a16:creationId xmlns:a16="http://schemas.microsoft.com/office/drawing/2014/main" id="{B722C2C4-0482-81E9-CC39-C104F450FAE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57800" y="3713379"/>
            <a:ext cx="3429000" cy="2572506"/>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114800" y="336983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57200" y="1981200"/>
            <a:ext cx="10287000" cy="1354217"/>
          </a:xfrm>
          <a:prstGeom prst="rect">
            <a:avLst/>
          </a:prstGeom>
          <a:noFill/>
        </p:spPr>
        <p:txBody>
          <a:bodyPr wrap="square" rtlCol="0">
            <a:spAutoFit/>
          </a:bodyPr>
          <a:lstStyle/>
          <a:p>
            <a:pPr marL="400050" indent="-400050">
              <a:buAutoNum type="romanLcParenBoth"/>
            </a:pPr>
            <a:r>
              <a:rPr lang="en-IN" sz="1600" dirty="0">
                <a:latin typeface="Times New Roman" panose="02020603050405020304" pitchFamily="18" charset="0"/>
                <a:cs typeface="Times New Roman" panose="02020603050405020304" pitchFamily="18" charset="0"/>
              </a:rPr>
              <a:t>Formula used to </a:t>
            </a:r>
            <a:r>
              <a:rPr lang="en-IN" sz="1600" dirty="0" err="1">
                <a:latin typeface="Times New Roman" panose="02020603050405020304" pitchFamily="18" charset="0"/>
                <a:cs typeface="Times New Roman" panose="02020603050405020304" pitchFamily="18" charset="0"/>
              </a:rPr>
              <a:t>evauvate</a:t>
            </a:r>
            <a:r>
              <a:rPr lang="en-IN" sz="1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the performance level: </a:t>
            </a:r>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=IFS(Z2&gt;=5,”VERY HIGH”,Z2&gt;=4   ,”HIGH”,Z2&gt;=3,”MEDIUM”,TRUE,”LOW”)</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(ii)  PIVOT  TABLE</a:t>
            </a:r>
          </a:p>
          <a:p>
            <a:r>
              <a:rPr lang="en-IN" sz="1600" dirty="0">
                <a:latin typeface="Times New Roman" panose="02020603050405020304" pitchFamily="18" charset="0"/>
                <a:cs typeface="Times New Roman" panose="02020603050405020304" pitchFamily="18" charset="0"/>
              </a:rPr>
              <a:t> (iii)RECOMMENDED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1252</TotalTime>
  <Words>552</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Deepika Kk</cp:lastModifiedBy>
  <cp:revision>14</cp:revision>
  <dcterms:created xsi:type="dcterms:W3CDTF">2024-03-29T15:07:22Z</dcterms:created>
  <dcterms:modified xsi:type="dcterms:W3CDTF">2024-08-25T18:30:22Z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