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14" r:id="rId7"/>
    <p:sldId id="391" r:id="rId8"/>
    <p:sldId id="415" r:id="rId9"/>
    <p:sldId id="405" r:id="rId10"/>
    <p:sldId id="418" r:id="rId11"/>
    <p:sldId id="408" r:id="rId12"/>
    <p:sldId id="419" r:id="rId13"/>
    <p:sldId id="420" r:id="rId14"/>
    <p:sldId id="421" r:id="rId15"/>
    <p:sldId id="422" r:id="rId16"/>
    <p:sldId id="412" r:id="rId17"/>
    <p:sldId id="416" r:id="rId18"/>
    <p:sldId id="4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77F83-916C-47CA-BDB7-CDE959E3A218}"/>
              </a:ext>
            </a:extLst>
          </p:cNvPr>
          <p:cNvSpPr/>
          <p:nvPr/>
        </p:nvSpPr>
        <p:spPr>
          <a:xfrm>
            <a:off x="6266045" y="3801980"/>
            <a:ext cx="2425567" cy="240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B235E-D6CE-4A95-B639-2B8D59E493D6}"/>
              </a:ext>
            </a:extLst>
          </p:cNvPr>
          <p:cNvSpPr txBox="1"/>
          <p:nvPr/>
        </p:nvSpPr>
        <p:spPr>
          <a:xfrm>
            <a:off x="3542097" y="292908"/>
            <a:ext cx="504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VIBE </a:t>
            </a:r>
            <a:r>
              <a:rPr lang="en-US" sz="4800" dirty="0">
                <a:solidFill>
                  <a:srgbClr val="00B050"/>
                </a:solidFill>
                <a:latin typeface="Franklin Gothic Demi Cond" panose="020B0706030402020204" pitchFamily="34" charset="0"/>
              </a:rPr>
              <a:t>AI</a:t>
            </a:r>
            <a:r>
              <a:rPr lang="en-US" sz="4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HACKTON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8DDC1-EE79-4ADE-8906-E5987D7B5D5B}"/>
              </a:ext>
            </a:extLst>
          </p:cNvPr>
          <p:cNvSpPr txBox="1"/>
          <p:nvPr/>
        </p:nvSpPr>
        <p:spPr>
          <a:xfrm>
            <a:off x="2654300" y="2171701"/>
            <a:ext cx="9415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a tech career alone is overwhelming, isolating, and inefficient.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24D93-DD90-44A6-A85E-7B0675505CCB}"/>
              </a:ext>
            </a:extLst>
          </p:cNvPr>
          <p:cNvSpPr txBox="1"/>
          <p:nvPr/>
        </p:nvSpPr>
        <p:spPr>
          <a:xfrm>
            <a:off x="5958037" y="3540370"/>
            <a:ext cx="752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TECH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CD077-0DA1-4A43-8C79-58A1A7BEA4B8}"/>
              </a:ext>
            </a:extLst>
          </p:cNvPr>
          <p:cNvSpPr txBox="1"/>
          <p:nvPr/>
        </p:nvSpPr>
        <p:spPr>
          <a:xfrm>
            <a:off x="6073541" y="4735630"/>
            <a:ext cx="599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TEAM NAME </a:t>
            </a:r>
            <a:r>
              <a:rPr lang="en-US" sz="2800" dirty="0">
                <a:solidFill>
                  <a:schemeClr val="bg1"/>
                </a:solidFill>
              </a:rPr>
              <a:t>:  CODEBREAKERS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259-4842-4645-9C6A-2F678DC9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8799"/>
            <a:ext cx="9778365" cy="12139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C4874B-7151-47C4-90BC-35609FF097EC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93725" y="2503616"/>
            <a:ext cx="1051454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evolves with each user’s growth and goals.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learning, practice, and job placement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one seamless platform.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an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career companion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just a chatbot — guiding users continuously.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skill-building to real opportunities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job matching and resume creation.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gamified progress tracking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 and consistent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evolves with each user’s growth and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learning, practice, and job placement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one seamless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an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career companion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just a chatbot — guiding users continuously.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skill-building to real opportunities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job matching and resume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gamified progress tracking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7168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665B-B796-4485-9DA4-5675044F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08" y="393633"/>
            <a:ext cx="9778365" cy="1494596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    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DA77-23D5-4FDA-B77B-BFB5872CF4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5385" y="2676525"/>
            <a:ext cx="10693667" cy="359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real frustration with scattered learning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keeps users motivated and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measurable progress with gamification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learning and real hiring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students to design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career journey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E44FB-4BC2-41D1-A2D0-CE1C2C1DDE33}"/>
              </a:ext>
            </a:extLst>
          </p:cNvPr>
          <p:cNvSpPr txBox="1"/>
          <p:nvPr/>
        </p:nvSpPr>
        <p:spPr>
          <a:xfrm>
            <a:off x="319589" y="1374518"/>
            <a:ext cx="10135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Desirability — Why Users Want It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0A64-1C9C-4291-B77F-6E52E737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9253"/>
            <a:ext cx="9778365" cy="1494596"/>
          </a:xfrm>
        </p:spPr>
        <p:txBody>
          <a:bodyPr/>
          <a:lstStyle/>
          <a:p>
            <a:r>
              <a:rPr lang="en-US" dirty="0"/>
              <a:t>Demo Prototype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EEE4-C5F7-4424-ACDE-D82E0019D1C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705400"/>
            <a:ext cx="10137808" cy="359747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  <a:p>
            <a:r>
              <a:rPr lang="en-US" dirty="0"/>
              <a:t> https://github.com/Prithiksha-V/vibeaihackton.git</a:t>
            </a:r>
          </a:p>
        </p:txBody>
      </p:sp>
    </p:spTree>
    <p:extLst>
      <p:ext uri="{BB962C8B-B14F-4D97-AF65-F5344CB8AC3E}">
        <p14:creationId xmlns:p14="http://schemas.microsoft.com/office/powerpoint/2010/main" val="3926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5B57D6-2D17-418C-B336-5E6F88FD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WE WANT TO DELIVER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C68AF-2826-4DDB-BDB2-14B763CA26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7183" y="2282008"/>
            <a:ext cx="9340917" cy="369932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democratize access to </a:t>
            </a:r>
            <a:r>
              <a:rPr lang="en-US" sz="2200" b="1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career opportunities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success based on skill rather than background.</a:t>
            </a:r>
          </a:p>
          <a:p>
            <a:pPr algn="l">
              <a:buFont typeface="+mj-lt"/>
              <a:buAutoNum type="arabicPeriod"/>
            </a:pP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empower individuals to </a:t>
            </a:r>
            <a:r>
              <a:rPr lang="en-US" sz="2200" b="1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control of their future 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personalized learning and direct paths to employment.</a:t>
            </a:r>
          </a:p>
          <a:p>
            <a:pPr algn="l">
              <a:buFont typeface="+mj-lt"/>
              <a:buAutoNum type="arabicPeriod"/>
            </a:pP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b="1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 the global skills gap 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efficiently connecting passionate talent with the companies that need them.</a:t>
            </a:r>
          </a:p>
          <a:p>
            <a:pPr>
              <a:buFont typeface="+mj-lt"/>
              <a:buAutoNum type="arabicPeriod"/>
            </a:pP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fuel innovation by helping people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their potential and contribute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tech-driven economy.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892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1953-356E-4AD2-869F-89018E8C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5123"/>
            <a:ext cx="10873740" cy="1052157"/>
          </a:xfrm>
        </p:spPr>
        <p:txBody>
          <a:bodyPr/>
          <a:lstStyle/>
          <a:p>
            <a:r>
              <a:rPr lang="en-US" b="1" dirty="0"/>
              <a:t>Team &amp; Roles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515A9-0C1A-48C8-A3FA-4D10B3202FC2}"/>
              </a:ext>
            </a:extLst>
          </p:cNvPr>
          <p:cNvSpPr/>
          <p:nvPr/>
        </p:nvSpPr>
        <p:spPr>
          <a:xfrm>
            <a:off x="404261" y="1809549"/>
            <a:ext cx="2723950" cy="47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2BC3D3-0402-4ADC-A02A-3964556F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99771"/>
              </p:ext>
            </p:extLst>
          </p:nvPr>
        </p:nvGraphicFramePr>
        <p:xfrm>
          <a:off x="802573" y="1665171"/>
          <a:ext cx="7619532" cy="21964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27166">
                  <a:extLst>
                    <a:ext uri="{9D8B030D-6E8A-4147-A177-3AD203B41FA5}">
                      <a16:colId xmlns:a16="http://schemas.microsoft.com/office/drawing/2014/main" val="511934171"/>
                    </a:ext>
                  </a:extLst>
                </a:gridCol>
                <a:gridCol w="5092366">
                  <a:extLst>
                    <a:ext uri="{9D8B030D-6E8A-4147-A177-3AD203B41FA5}">
                      <a16:colId xmlns:a16="http://schemas.microsoft.com/office/drawing/2014/main" val="2576085037"/>
                    </a:ext>
                  </a:extLst>
                </a:gridCol>
              </a:tblGrid>
              <a:tr h="673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PRITHIKSHA 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FRONTEND AND CONNECTING API’S AND BACKEND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7540"/>
                  </a:ext>
                </a:extLst>
              </a:tr>
              <a:tr h="496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VIJAYALAKSHMI .S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BACKEND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91089"/>
                  </a:ext>
                </a:extLst>
              </a:tr>
              <a:tr h="405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AMIRTHA PRIYA .S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BUIDING FRONTEND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78317"/>
                  </a:ext>
                </a:extLst>
              </a:tr>
              <a:tr h="435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ABIRAMI.S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 BACKEND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4907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5748ECD-7C92-4087-BC6B-56F7835446CC}"/>
              </a:ext>
            </a:extLst>
          </p:cNvPr>
          <p:cNvSpPr/>
          <p:nvPr/>
        </p:nvSpPr>
        <p:spPr>
          <a:xfrm>
            <a:off x="802573" y="1665171"/>
            <a:ext cx="2723950" cy="2435191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08C6E-9E01-4C8A-A785-22E6FF8E8EFD}"/>
              </a:ext>
            </a:extLst>
          </p:cNvPr>
          <p:cNvSpPr/>
          <p:nvPr/>
        </p:nvSpPr>
        <p:spPr>
          <a:xfrm>
            <a:off x="3526523" y="1665170"/>
            <a:ext cx="4751203" cy="2435191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F5AE3-BA33-486F-8A4F-3658B07BBAA8}"/>
              </a:ext>
            </a:extLst>
          </p:cNvPr>
          <p:cNvSpPr/>
          <p:nvPr/>
        </p:nvSpPr>
        <p:spPr>
          <a:xfrm>
            <a:off x="802573" y="1665169"/>
            <a:ext cx="7475153" cy="972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E46E0-86B0-44D8-9E3E-B949EEC38DF8}"/>
              </a:ext>
            </a:extLst>
          </p:cNvPr>
          <p:cNvSpPr/>
          <p:nvPr/>
        </p:nvSpPr>
        <p:spPr>
          <a:xfrm>
            <a:off x="802573" y="2637323"/>
            <a:ext cx="7475153" cy="288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5F0AE-76BF-46EF-B468-8103BDEE7865}"/>
              </a:ext>
            </a:extLst>
          </p:cNvPr>
          <p:cNvSpPr/>
          <p:nvPr/>
        </p:nvSpPr>
        <p:spPr>
          <a:xfrm>
            <a:off x="802572" y="2926081"/>
            <a:ext cx="7475153" cy="567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5787-075A-4132-8794-4C42D051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DB52-D948-47E3-89BD-63B795B6F6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beginners we need mentorship and feedback  to guide us and say some tricks and tips to accomplish this </a:t>
            </a:r>
          </a:p>
        </p:txBody>
      </p:sp>
    </p:spTree>
    <p:extLst>
      <p:ext uri="{BB962C8B-B14F-4D97-AF65-F5344CB8AC3E}">
        <p14:creationId xmlns:p14="http://schemas.microsoft.com/office/powerpoint/2010/main" val="40878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BB13EE-849D-404D-B8F3-6E300F7C77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695" y="332071"/>
            <a:ext cx="5072514" cy="3826042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  PROBLEM STATEMENT </a:t>
            </a:r>
          </a:p>
          <a:p>
            <a:pPr algn="ctr"/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Aspiring tech professionals struggle with fragmented learning resources and lack personalized guidance, leading to wasted time, lost motivation, and difficulty transitioning from skill acquisition to employment.</a:t>
            </a:r>
          </a:p>
          <a:p>
            <a:pPr algn="ctr"/>
            <a:endParaRPr lang="en-US" b="1" dirty="0">
              <a:solidFill>
                <a:srgbClr val="0F1115"/>
              </a:solidFill>
              <a:latin typeface="quote-cjk-patch"/>
            </a:endParaRPr>
          </a:p>
          <a:p>
            <a:pPr algn="ctr"/>
            <a:r>
              <a:rPr lang="en-US" dirty="0"/>
              <a:t>“</a:t>
            </a:r>
            <a:r>
              <a:rPr lang="en-US" i="1" dirty="0"/>
              <a:t>Our solution is an AI-powered career companion that guides, tracks, and connects users to skills, jobs, and growth opportunities.”</a:t>
            </a:r>
            <a:endParaRPr lang="en-US" i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3F9D7-71E5-4C9C-AF48-D6EC586BC8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4310" y="585830"/>
            <a:ext cx="6101614" cy="3280024"/>
          </a:xfr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IS IMPORTANT?</a:t>
            </a:r>
          </a:p>
          <a:p>
            <a:pPr algn="ctr"/>
            <a:r>
              <a:rPr lang="en-US" sz="2000" dirty="0"/>
              <a:t> </a:t>
            </a:r>
            <a:r>
              <a:rPr lang="en-US" sz="2000" b="1" dirty="0"/>
              <a:t>Bridging the Skill Gap</a:t>
            </a:r>
            <a:r>
              <a:rPr lang="en-US" sz="2000" dirty="0"/>
              <a:t> – Turns learners into job-ready professionals.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Ending Career Confusion</a:t>
            </a:r>
            <a:r>
              <a:rPr lang="en-US" sz="2000" dirty="0"/>
              <a:t> – Personalized AI guidance keeps users on track.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Equal Access for All</a:t>
            </a:r>
            <a:r>
              <a:rPr lang="en-US" sz="2000" dirty="0"/>
              <a:t> – AI mentorship for everyone, anytime.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Boosting Employability</a:t>
            </a:r>
            <a:r>
              <a:rPr lang="en-US" sz="2000" dirty="0"/>
              <a:t> – Matches skills with real-world job needs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20ECD-C686-4BBE-80EA-32A9D9F5703B}"/>
              </a:ext>
            </a:extLst>
          </p:cNvPr>
          <p:cNvSpPr/>
          <p:nvPr/>
        </p:nvSpPr>
        <p:spPr>
          <a:xfrm>
            <a:off x="2627697" y="427361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0EC1C-2674-4D4C-A945-7D2DF080AB84}"/>
              </a:ext>
            </a:extLst>
          </p:cNvPr>
          <p:cNvSpPr/>
          <p:nvPr/>
        </p:nvSpPr>
        <p:spPr>
          <a:xfrm>
            <a:off x="3570973" y="5948413"/>
            <a:ext cx="2348564" cy="683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6811-8CB7-46F5-90F4-64D4AFAEE5D1}"/>
              </a:ext>
            </a:extLst>
          </p:cNvPr>
          <p:cNvSpPr txBox="1"/>
          <p:nvPr/>
        </p:nvSpPr>
        <p:spPr>
          <a:xfrm>
            <a:off x="1037123" y="4480561"/>
            <a:ext cx="10570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IS FACING THIS ISSUES 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Fresh Graduates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Struggle to find clear career direction after studies.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Self-Learners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Overwhelmed by scattered online resources and lack of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Underrepresented Learners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Lack access to mentors or personalized career guidance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E526-E8B9-46E7-A44A-EC3CF397A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8174" y="360572"/>
            <a:ext cx="5605110" cy="3783102"/>
          </a:xfr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UNIQUES</a:t>
            </a:r>
            <a:endParaRPr lang="en-US" dirty="0">
              <a:effectLst/>
            </a:endParaRPr>
          </a:p>
          <a:p>
            <a:pPr marL="347472" marR="0" indent="-347472" algn="ctr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Pathfinder delivers </a:t>
            </a:r>
            <a:r>
              <a:rPr lang="en-US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AI-powered personalization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creating a unique roadmap for every user’s career goal.</a:t>
            </a:r>
            <a:endParaRPr lang="en-US" dirty="0">
              <a:effectLst/>
            </a:endParaRPr>
          </a:p>
          <a:p>
            <a:pPr marL="347472" marR="0" indent="-347472" algn="ctr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Combines </a:t>
            </a:r>
            <a:r>
              <a:rPr lang="en-US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learning, progress tracking, and job discovery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 one seamless app.</a:t>
            </a:r>
            <a:endParaRPr lang="en-US" dirty="0">
              <a:effectLst/>
            </a:endParaRPr>
          </a:p>
          <a:p>
            <a:pPr marL="347472" marR="0" indent="-347472" algn="ctr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Turns AI into a </a:t>
            </a:r>
            <a:r>
              <a:rPr lang="en-US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personal career coach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not just a question-answering bot.</a:t>
            </a:r>
            <a:endParaRPr lang="en-US" dirty="0">
              <a:effectLst/>
            </a:endParaRPr>
          </a:p>
          <a:p>
            <a:pPr marL="347472" marR="0" indent="-347472" algn="ctr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Bridges the gap between </a:t>
            </a:r>
            <a:r>
              <a:rPr lang="en-US" sz="1800" b="1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 and opportunities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smart, data-driven guidance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2EE5-3B5F-43FE-9EA2-DC84B09831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4134" y="250256"/>
            <a:ext cx="5979692" cy="4966261"/>
          </a:xfrm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IDEA/SOLUTION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career Q&amp;A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instantly converts doubts into clear, skill-based guidance (not just generic).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adaptive personalized roadmaps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updating dynamically as users learn and achieve milestones.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combines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gamified daily streak-based interview &amp; DSA practice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learning consistent and engaging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directly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connects skills to opportunities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filtering jobs and internships from LinkedIn in real time.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integrates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resume building with achievement tracking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creating a living profile that grows the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answers with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934F8-FE61-40D8-9736-D475DB00E880}"/>
              </a:ext>
            </a:extLst>
          </p:cNvPr>
          <p:cNvSpPr txBox="1"/>
          <p:nvPr/>
        </p:nvSpPr>
        <p:spPr>
          <a:xfrm>
            <a:off x="2519412" y="5031852"/>
            <a:ext cx="3474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Path finder</a:t>
            </a:r>
          </a:p>
          <a:p>
            <a:endParaRPr lang="en-US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66913-C8D2-44CB-8E09-E4D9A3685155}"/>
              </a:ext>
            </a:extLst>
          </p:cNvPr>
          <p:cNvSpPr txBox="1">
            <a:spLocks/>
          </p:cNvSpPr>
          <p:nvPr/>
        </p:nvSpPr>
        <p:spPr>
          <a:xfrm>
            <a:off x="218174" y="331696"/>
            <a:ext cx="5605110" cy="3783102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UNIQUES</a:t>
            </a:r>
            <a:endParaRPr lang="en-US" sz="2800" dirty="0"/>
          </a:p>
          <a:p>
            <a:pPr marL="347472" indent="-347472" algn="ctr"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Pathfinder delivers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AI-powered personalization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creating a unique roadmap for every user’s career goal.</a:t>
            </a:r>
            <a:endParaRPr lang="en-US" dirty="0"/>
          </a:p>
          <a:p>
            <a:pPr marL="347472" indent="-347472" algn="ctr"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Combines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learning, progress tracking, and job discovery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 one seamless app.</a:t>
            </a:r>
            <a:endParaRPr lang="en-US" dirty="0"/>
          </a:p>
          <a:p>
            <a:pPr marL="347472" indent="-347472" algn="ctr"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Turns AI into a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personal career coach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not just a question-answering bot.</a:t>
            </a:r>
            <a:endParaRPr lang="en-US" dirty="0"/>
          </a:p>
          <a:p>
            <a:pPr marL="347472" indent="-347472" algn="ctr"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Bridges the gap between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 and opportunities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smart, data-driven guidance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1E458-432C-4BAD-9E0C-F56CBB32B86B}"/>
              </a:ext>
            </a:extLst>
          </p:cNvPr>
          <p:cNvSpPr txBox="1"/>
          <p:nvPr/>
        </p:nvSpPr>
        <p:spPr>
          <a:xfrm>
            <a:off x="3444239" y="5770516"/>
            <a:ext cx="8394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guidance + learning + tracking + opportunities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761"/>
            <a:ext cx="10972800" cy="510540"/>
          </a:xfrm>
        </p:spPr>
        <p:txBody>
          <a:bodyPr/>
          <a:lstStyle/>
          <a:p>
            <a:pPr algn="ctr"/>
            <a:r>
              <a:rPr lang="en-US" sz="3600" dirty="0"/>
              <a:t>How Pathfinder is different from others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727032" y="2281238"/>
            <a:ext cx="6464968" cy="3700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1F644E8-3D76-478B-AFD5-592B2E99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" y="1229809"/>
            <a:ext cx="12192000" cy="56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E0CCC0-6C6E-4362-8202-D1736C6AD2D1}"/>
              </a:ext>
            </a:extLst>
          </p:cNvPr>
          <p:cNvSpPr/>
          <p:nvPr/>
        </p:nvSpPr>
        <p:spPr>
          <a:xfrm>
            <a:off x="5130265" y="1655546"/>
            <a:ext cx="4408371" cy="1203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EAD7E3-85E4-4064-BBE6-DA461E3B96F6}"/>
              </a:ext>
            </a:extLst>
          </p:cNvPr>
          <p:cNvSpPr/>
          <p:nvPr/>
        </p:nvSpPr>
        <p:spPr>
          <a:xfrm>
            <a:off x="354530" y="1403684"/>
            <a:ext cx="4408371" cy="1203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EFDF8-15E3-4A3B-A30B-1C85BD722480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187FE-A7D2-4573-AA5F-8E953539671D}"/>
              </a:ext>
            </a:extLst>
          </p:cNvPr>
          <p:cNvSpPr txBox="1"/>
          <p:nvPr/>
        </p:nvSpPr>
        <p:spPr>
          <a:xfrm>
            <a:off x="522972" y="1403684"/>
            <a:ext cx="5391752" cy="415498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👥 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Target Users</a:t>
            </a:r>
            <a:endParaRPr lang="en-US" sz="900" kern="1200" dirty="0">
              <a:solidFill>
                <a:srgbClr val="00000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3600" kern="1200" dirty="0">
              <a:solidFill>
                <a:srgbClr val="00000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exploring or confused about their career path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Self-learners and career switchers seeking structure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professionals looking to upskill and get noticed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Colleges and institutions aiming to guide students effectively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14AF4-1E02-4C45-8487-2C3A75176148}"/>
              </a:ext>
            </a:extLst>
          </p:cNvPr>
          <p:cNvSpPr txBox="1"/>
          <p:nvPr/>
        </p:nvSpPr>
        <p:spPr>
          <a:xfrm>
            <a:off x="6554804" y="1302635"/>
            <a:ext cx="5056470" cy="48628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 Points Solved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 guidance despite abundant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single space to learn, track, and apply for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Losing motivation due to scattered platforms and no roadmap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Struggling to convert skills into a professional resume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identifying real job requirements and matching them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997D4-E50F-4DA1-8232-AF211C9142D9}"/>
              </a:ext>
            </a:extLst>
          </p:cNvPr>
          <p:cNvSpPr/>
          <p:nvPr/>
        </p:nvSpPr>
        <p:spPr>
          <a:xfrm>
            <a:off x="6371924" y="154966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A8C0B-69B3-40A6-BF19-BB3260A2E9B1}"/>
              </a:ext>
            </a:extLst>
          </p:cNvPr>
          <p:cNvSpPr txBox="1"/>
          <p:nvPr/>
        </p:nvSpPr>
        <p:spPr>
          <a:xfrm>
            <a:off x="7084194" y="471638"/>
            <a:ext cx="42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DESIRABILITYDESIRABILITY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211C6-E5F0-4463-8697-2CC95ADA2C1B}"/>
              </a:ext>
            </a:extLst>
          </p:cNvPr>
          <p:cNvSpPr txBox="1"/>
          <p:nvPr/>
        </p:nvSpPr>
        <p:spPr>
          <a:xfrm>
            <a:off x="3781124" y="53644"/>
            <a:ext cx="462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DESIRABILITY</a:t>
            </a:r>
          </a:p>
        </p:txBody>
      </p:sp>
    </p:spTree>
    <p:extLst>
      <p:ext uri="{BB962C8B-B14F-4D97-AF65-F5344CB8AC3E}">
        <p14:creationId xmlns:p14="http://schemas.microsoft.com/office/powerpoint/2010/main" val="271259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9309" y="286327"/>
            <a:ext cx="5966691" cy="3685309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STACKS</a:t>
            </a:r>
          </a:p>
          <a:p>
            <a:pPr algn="ctr"/>
            <a:endParaRPr lang="en-US" sz="36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83439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n-US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JavaScrip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</a:p>
          <a:p>
            <a:pPr marL="83439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 with Express.js</a:t>
            </a:r>
          </a:p>
          <a:p>
            <a:pPr marL="83439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MongoDB </a:t>
            </a:r>
          </a:p>
          <a:p>
            <a:pPr marL="83439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AI/ML Layer: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3439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Integration: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LinkedIn API / Web Scraping for internships &amp; jobs</a:t>
            </a:r>
          </a:p>
          <a:p>
            <a:pPr marL="83439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Tools: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GitHub / Git for version control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A85647-43E8-4108-AC9A-716A2EE195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46" y="1240434"/>
            <a:ext cx="4880009" cy="5361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47BD2-1095-467A-AC6D-ADDC596343AB}"/>
              </a:ext>
            </a:extLst>
          </p:cNvPr>
          <p:cNvSpPr txBox="1"/>
          <p:nvPr/>
        </p:nvSpPr>
        <p:spPr>
          <a:xfrm>
            <a:off x="7095765" y="286327"/>
            <a:ext cx="4645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lgerian" panose="04020705040A02060702" pitchFamily="82" charset="0"/>
              </a:rPr>
              <a:t>FLOW  CONTROL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BFF071-D764-497D-9935-C4159D7087C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24400809"/>
              </p:ext>
            </p:extLst>
          </p:nvPr>
        </p:nvGraphicFramePr>
        <p:xfrm>
          <a:off x="789272" y="1372465"/>
          <a:ext cx="10934300" cy="5301024"/>
        </p:xfrm>
        <a:graphic>
          <a:graphicData uri="http://schemas.openxmlformats.org/drawingml/2006/table">
            <a:tbl>
              <a:tblPr/>
              <a:tblGrid>
                <a:gridCol w="3638350">
                  <a:extLst>
                    <a:ext uri="{9D8B030D-6E8A-4147-A177-3AD203B41FA5}">
                      <a16:colId xmlns:a16="http://schemas.microsoft.com/office/drawing/2014/main" val="3043955805"/>
                    </a:ext>
                  </a:extLst>
                </a:gridCol>
                <a:gridCol w="3647975">
                  <a:extLst>
                    <a:ext uri="{9D8B030D-6E8A-4147-A177-3AD203B41FA5}">
                      <a16:colId xmlns:a16="http://schemas.microsoft.com/office/drawing/2014/main" val="3386278603"/>
                    </a:ext>
                  </a:extLst>
                </a:gridCol>
                <a:gridCol w="3647975">
                  <a:extLst>
                    <a:ext uri="{9D8B030D-6E8A-4147-A177-3AD203B41FA5}">
                      <a16:colId xmlns:a16="http://schemas.microsoft.com/office/drawing/2014/main" val="1165480873"/>
                    </a:ext>
                  </a:extLst>
                </a:gridCol>
              </a:tblGrid>
              <a:tr h="6745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Version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Premium Version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518595"/>
                  </a:ext>
                </a:extLst>
              </a:tr>
              <a:tr h="645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Career Q&amp;A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 (Detailed Guidance)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03851"/>
                  </a:ext>
                </a:extLst>
              </a:tr>
              <a:tr h="7532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Roadmap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⚪ Basic General Plan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Personalized Roadmap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80314"/>
                  </a:ext>
                </a:extLst>
              </a:tr>
              <a:tr h="645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 Tracking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⚪ Limited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&amp; AI Updated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90992"/>
                  </a:ext>
                </a:extLst>
              </a:tr>
              <a:tr h="645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DSA &amp; Interview Practice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⚪ General Questions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Domain-Specific Streaks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85913"/>
                  </a:ext>
                </a:extLst>
              </a:tr>
              <a:tr h="645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&amp; Internship Suggestions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 (Based on Profile)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22677"/>
                  </a:ext>
                </a:extLst>
              </a:tr>
              <a:tr h="645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 Builder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Tailored Resume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48423"/>
                  </a:ext>
                </a:extLst>
              </a:tr>
              <a:tr h="6455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Motivation System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⚪ Basic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Gamified Achievements</a:t>
                      </a:r>
                    </a:p>
                  </a:txBody>
                  <a:tcPr marL="69810" marR="69810" marT="34905" marB="349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507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32F78A-10D4-44C5-B25C-06E0C322255B}"/>
              </a:ext>
            </a:extLst>
          </p:cNvPr>
          <p:cNvSpPr/>
          <p:nvPr/>
        </p:nvSpPr>
        <p:spPr>
          <a:xfrm>
            <a:off x="3532472" y="5802357"/>
            <a:ext cx="2563528" cy="731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875EE-BA21-48CE-8E0F-4E6BF69B69D4}"/>
              </a:ext>
            </a:extLst>
          </p:cNvPr>
          <p:cNvSpPr txBox="1"/>
          <p:nvPr/>
        </p:nvSpPr>
        <p:spPr>
          <a:xfrm>
            <a:off x="2958164" y="295247"/>
            <a:ext cx="6275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VERSION VS PREMIUM VERSION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1EC24-C172-4821-97F2-5B6A7F2A4686}"/>
              </a:ext>
            </a:extLst>
          </p:cNvPr>
          <p:cNvSpPr/>
          <p:nvPr/>
        </p:nvSpPr>
        <p:spPr>
          <a:xfrm>
            <a:off x="904774" y="1372465"/>
            <a:ext cx="3590223" cy="5161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074243-D6C2-4016-97E9-7D45115582D6}"/>
              </a:ext>
            </a:extLst>
          </p:cNvPr>
          <p:cNvSpPr/>
          <p:nvPr/>
        </p:nvSpPr>
        <p:spPr>
          <a:xfrm>
            <a:off x="4494996" y="1372465"/>
            <a:ext cx="3705725" cy="5161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800A31-3385-4AC2-9F28-195303D38BBE}"/>
              </a:ext>
            </a:extLst>
          </p:cNvPr>
          <p:cNvSpPr/>
          <p:nvPr/>
        </p:nvSpPr>
        <p:spPr>
          <a:xfrm>
            <a:off x="8200721" y="952901"/>
            <a:ext cx="3522851" cy="570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6B70A-0628-4156-8D61-A5ABCBA701CE}"/>
              </a:ext>
            </a:extLst>
          </p:cNvPr>
          <p:cNvSpPr/>
          <p:nvPr/>
        </p:nvSpPr>
        <p:spPr>
          <a:xfrm>
            <a:off x="8200721" y="1372466"/>
            <a:ext cx="3522851" cy="5161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CD600D-2FF0-4D00-93E1-09BF717347EF}"/>
              </a:ext>
            </a:extLst>
          </p:cNvPr>
          <p:cNvSpPr/>
          <p:nvPr/>
        </p:nvSpPr>
        <p:spPr>
          <a:xfrm>
            <a:off x="904774" y="1372465"/>
            <a:ext cx="10818798" cy="731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9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09739C5-DEFE-4955-A0AC-4DEF6C7D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9253"/>
            <a:ext cx="9778365" cy="1494596"/>
          </a:xfrm>
        </p:spPr>
        <p:txBody>
          <a:bodyPr/>
          <a:lstStyle/>
          <a:p>
            <a:r>
              <a:rPr lang="en-US" dirty="0"/>
              <a:t>FESABILITY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E915B82-1AED-4A1C-8C99-84E169BDC2BB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298383" y="2093779"/>
            <a:ext cx="11675443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FESABILITY: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 is practical and can be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with current AI and web technologies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can answer career questions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required skills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data can be used to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personalized learning and career roadmaps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 practice questions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job/internship suggestions can be automated.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Resume building and achievement tracking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integrated without major technical issues.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CHALLENGES AND RISKS: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As this success in based in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understanding of user by ai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.User need care on answering questions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a college student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database for all domain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is difficult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84ED-9B9D-4CC2-B7F2-E076750E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061A79-B61F-489D-B7A6-3154FCE67CD7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93725" y="2659281"/>
            <a:ext cx="958017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Freemium model ensures accessibility + revenue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Freemium model ensures accessibility + revenue flow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Premium users sustain long-term scalability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personalization improves retention rate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Solves global skill gap in the job market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integration with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HR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sustain long-term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personalization improves retention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$8.5T global skill gap in the job market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integration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edtech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HR tools</a:t>
            </a:r>
          </a:p>
        </p:txBody>
      </p:sp>
    </p:spTree>
    <p:extLst>
      <p:ext uri="{BB962C8B-B14F-4D97-AF65-F5344CB8AC3E}">
        <p14:creationId xmlns:p14="http://schemas.microsoft.com/office/powerpoint/2010/main" val="13319713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609</TotalTime>
  <Words>1106</Words>
  <Application>Microsoft Office PowerPoint</Application>
  <PresentationFormat>Widescreen</PresentationFormat>
  <Paragraphs>148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Algerian</vt:lpstr>
      <vt:lpstr>Arial</vt:lpstr>
      <vt:lpstr>Arial Black</vt:lpstr>
      <vt:lpstr>Calibri</vt:lpstr>
      <vt:lpstr>Franklin Gothic Book</vt:lpstr>
      <vt:lpstr>Franklin Gothic Demi</vt:lpstr>
      <vt:lpstr>Franklin Gothic Demi Cond</vt:lpstr>
      <vt:lpstr>quote-cjk-patch</vt:lpstr>
      <vt:lpstr>Segoe UI</vt:lpstr>
      <vt:lpstr>Symbol</vt:lpstr>
      <vt:lpstr>Tahoma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How Pathfinder is different from others</vt:lpstr>
      <vt:lpstr>PowerPoint Presentation</vt:lpstr>
      <vt:lpstr>PowerPoint Presentation</vt:lpstr>
      <vt:lpstr>PowerPoint Presentation</vt:lpstr>
      <vt:lpstr>FESABILITY</vt:lpstr>
      <vt:lpstr>Viability </vt:lpstr>
      <vt:lpstr>NOVELTY</vt:lpstr>
      <vt:lpstr>                      </vt:lpstr>
      <vt:lpstr>Demo Prototype </vt:lpstr>
      <vt:lpstr>IMPACT WE WANT TO DELIVER</vt:lpstr>
      <vt:lpstr>Team &amp; Roles</vt:lpstr>
      <vt:lpstr>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PRITHIKSHA VAJJIRAVELU</dc:creator>
  <cp:lastModifiedBy>PRITHIKSHA VAJJIRAVELU</cp:lastModifiedBy>
  <cp:revision>21</cp:revision>
  <dcterms:created xsi:type="dcterms:W3CDTF">2025-09-20T17:21:30Z</dcterms:created>
  <dcterms:modified xsi:type="dcterms:W3CDTF">2025-10-10T17:50:12Z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