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42016"/>
        <c:axId val="153143552"/>
      </c:lineChart>
      <c:catAx>
        <c:axId val="15314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53143552"/>
        <c:crosses val="autoZero"/>
        <c:auto val="1"/>
        <c:lblAlgn val="ctr"/>
        <c:lblOffset val="100"/>
        <c:noMultiLvlLbl val="0"/>
      </c:catAx>
      <c:valAx>
        <c:axId val="15314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14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1988C-54E1-4B95-BF4C-4260DCAEC7D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04BE9-4A09-4C72-BE0F-73B959B7C917}">
      <dgm:prSet phldrT="[Text]"/>
      <dgm:spPr/>
      <dgm:t>
        <a:bodyPr/>
        <a:lstStyle/>
        <a:p>
          <a:r>
            <a:rPr lang="en-US" dirty="0" smtClean="0"/>
            <a:t>In the context of a company .</a:t>
          </a:r>
        </a:p>
        <a:p>
          <a:r>
            <a:rPr lang="en-US" dirty="0" smtClean="0"/>
            <a:t>Employees are the end  user of products and services that the company purchases for them to use</a:t>
          </a:r>
          <a:endParaRPr lang="en-US" dirty="0"/>
        </a:p>
      </dgm:t>
    </dgm:pt>
    <dgm:pt modelId="{F8064FDD-4336-4344-B426-039A2167E140}" type="parTrans" cxnId="{54DC089D-7086-4426-80F6-268745C143B6}">
      <dgm:prSet/>
      <dgm:spPr/>
      <dgm:t>
        <a:bodyPr/>
        <a:lstStyle/>
        <a:p>
          <a:endParaRPr lang="en-US"/>
        </a:p>
      </dgm:t>
    </dgm:pt>
    <dgm:pt modelId="{D7AE1BCD-3AF9-43AD-B271-6A36C314E117}" type="sibTrans" cxnId="{54DC089D-7086-4426-80F6-268745C143B6}">
      <dgm:prSet/>
      <dgm:spPr/>
      <dgm:t>
        <a:bodyPr/>
        <a:lstStyle/>
        <a:p>
          <a:endParaRPr lang="en-US"/>
        </a:p>
      </dgm:t>
    </dgm:pt>
    <dgm:pt modelId="{728F1E94-1A7D-4DFB-A1B5-249C8E3DFE91}">
      <dgm:prSet phldrT="[Text]"/>
      <dgm:spPr/>
      <dgm:t>
        <a:bodyPr/>
        <a:lstStyle/>
        <a:p>
          <a:r>
            <a:rPr lang="en-US" dirty="0" smtClean="0"/>
            <a:t>They are hands-on customers who work directly with product and tools to achieve their organization`s business goals.</a:t>
          </a:r>
          <a:endParaRPr lang="en-US" dirty="0"/>
        </a:p>
      </dgm:t>
    </dgm:pt>
    <dgm:pt modelId="{9F8CBA23-9F46-4983-927D-8AC45C1ED303}" type="parTrans" cxnId="{A78C002E-C94A-4A17-8327-BCE4CB706498}">
      <dgm:prSet/>
      <dgm:spPr/>
      <dgm:t>
        <a:bodyPr/>
        <a:lstStyle/>
        <a:p>
          <a:endParaRPr lang="en-US"/>
        </a:p>
      </dgm:t>
    </dgm:pt>
    <dgm:pt modelId="{861B8A24-22F2-4C43-B0A5-424E8B7BB56B}" type="sibTrans" cxnId="{A78C002E-C94A-4A17-8327-BCE4CB706498}">
      <dgm:prSet/>
      <dgm:spPr/>
      <dgm:t>
        <a:bodyPr/>
        <a:lstStyle/>
        <a:p>
          <a:endParaRPr lang="en-US"/>
        </a:p>
      </dgm:t>
    </dgm:pt>
    <dgm:pt modelId="{917E013F-2EDB-4C7E-9FAA-F7EEF2BD1F0F}" type="pres">
      <dgm:prSet presAssocID="{5FB1988C-54E1-4B95-BF4C-4260DCAEC7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8718A-2899-4D2C-866E-312C1374E1C5}" type="pres">
      <dgm:prSet presAssocID="{FD404BE9-4A09-4C72-BE0F-73B959B7C917}" presName="arrow" presStyleLbl="node1" presStyleIdx="0" presStyleCnt="2" custScaleX="94126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B72D5-5F42-4554-87A2-11AB84CCF700}" type="pres">
      <dgm:prSet presAssocID="{728F1E94-1A7D-4DFB-A1B5-249C8E3DFE91}" presName="arrow" presStyleLbl="node1" presStyleIdx="1" presStyleCnt="2" custScaleX="73137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DE411-417F-463E-998B-76E578BDFA7E}" type="presOf" srcId="{728F1E94-1A7D-4DFB-A1B5-249C8E3DFE91}" destId="{9FFB72D5-5F42-4554-87A2-11AB84CCF700}" srcOrd="0" destOrd="0" presId="urn:microsoft.com/office/officeart/2005/8/layout/arrow1"/>
    <dgm:cxn modelId="{36841F8C-277D-48E2-A72D-2CEF3B0318AD}" type="presOf" srcId="{5FB1988C-54E1-4B95-BF4C-4260DCAEC7D7}" destId="{917E013F-2EDB-4C7E-9FAA-F7EEF2BD1F0F}" srcOrd="0" destOrd="0" presId="urn:microsoft.com/office/officeart/2005/8/layout/arrow1"/>
    <dgm:cxn modelId="{A78C002E-C94A-4A17-8327-BCE4CB706498}" srcId="{5FB1988C-54E1-4B95-BF4C-4260DCAEC7D7}" destId="{728F1E94-1A7D-4DFB-A1B5-249C8E3DFE91}" srcOrd="1" destOrd="0" parTransId="{9F8CBA23-9F46-4983-927D-8AC45C1ED303}" sibTransId="{861B8A24-22F2-4C43-B0A5-424E8B7BB56B}"/>
    <dgm:cxn modelId="{CB99C96A-03A3-498E-9D1F-DCDA6EC35A77}" type="presOf" srcId="{FD404BE9-4A09-4C72-BE0F-73B959B7C917}" destId="{A958718A-2899-4D2C-866E-312C1374E1C5}" srcOrd="0" destOrd="0" presId="urn:microsoft.com/office/officeart/2005/8/layout/arrow1"/>
    <dgm:cxn modelId="{54DC089D-7086-4426-80F6-268745C143B6}" srcId="{5FB1988C-54E1-4B95-BF4C-4260DCAEC7D7}" destId="{FD404BE9-4A09-4C72-BE0F-73B959B7C917}" srcOrd="0" destOrd="0" parTransId="{F8064FDD-4336-4344-B426-039A2167E140}" sibTransId="{D7AE1BCD-3AF9-43AD-B271-6A36C314E117}"/>
    <dgm:cxn modelId="{D52DE3B3-A1F1-4702-9D6D-FC21AD5CDF64}" type="presParOf" srcId="{917E013F-2EDB-4C7E-9FAA-F7EEF2BD1F0F}" destId="{A958718A-2899-4D2C-866E-312C1374E1C5}" srcOrd="0" destOrd="0" presId="urn:microsoft.com/office/officeart/2005/8/layout/arrow1"/>
    <dgm:cxn modelId="{C7F339A1-51E0-49E6-B927-E1D8CE02DA17}" type="presParOf" srcId="{917E013F-2EDB-4C7E-9FAA-F7EEF2BD1F0F}" destId="{9FFB72D5-5F42-4554-87A2-11AB84CCF700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4B2D9-9580-445D-8BD5-946EC76FAE32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182BC9-E22C-4AC1-859B-F7428615CA61}">
      <dgm:prSet phldrT="[Text]"/>
      <dgm:spPr/>
      <dgm:t>
        <a:bodyPr/>
        <a:lstStyle/>
        <a:p>
          <a:r>
            <a:rPr lang="en-US" dirty="0" smtClean="0"/>
            <a:t>6.STATE: The state or region where the employee is located.</a:t>
          </a:r>
          <a:endParaRPr lang="en-US" dirty="0"/>
        </a:p>
      </dgm:t>
    </dgm:pt>
    <dgm:pt modelId="{A3BA9527-AA1E-4151-806E-1C490763B305}" type="parTrans" cxnId="{B4EA82E3-83B6-4C2C-AEFF-B02432614A79}">
      <dgm:prSet/>
      <dgm:spPr/>
      <dgm:t>
        <a:bodyPr/>
        <a:lstStyle/>
        <a:p>
          <a:endParaRPr lang="en-US"/>
        </a:p>
      </dgm:t>
    </dgm:pt>
    <dgm:pt modelId="{A11FFFA5-2662-4315-8B27-B0DEB1C09D5D}" type="sibTrans" cxnId="{B4EA82E3-83B6-4C2C-AEFF-B02432614A79}">
      <dgm:prSet/>
      <dgm:spPr/>
      <dgm:t>
        <a:bodyPr/>
        <a:lstStyle/>
        <a:p>
          <a:endParaRPr lang="en-US"/>
        </a:p>
      </dgm:t>
    </dgm:pt>
    <dgm:pt modelId="{C9889CE3-88BF-4904-8D0F-B75DE246B0D6}">
      <dgm:prSet phldrT="[Text]"/>
      <dgm:spPr/>
      <dgm:t>
        <a:bodyPr/>
        <a:lstStyle/>
        <a:p>
          <a:r>
            <a:rPr lang="en-US" dirty="0" smtClean="0"/>
            <a:t>7.JOBS FUNCTION: A brief description of the employee`s primary job function or role.</a:t>
          </a:r>
          <a:endParaRPr lang="en-US" dirty="0"/>
        </a:p>
      </dgm:t>
    </dgm:pt>
    <dgm:pt modelId="{875D096C-4A75-4ED5-A70A-5A095B1E3486}" type="parTrans" cxnId="{8B1AB447-3EE1-44CE-8719-05D8000D3DF8}">
      <dgm:prSet/>
      <dgm:spPr/>
      <dgm:t>
        <a:bodyPr/>
        <a:lstStyle/>
        <a:p>
          <a:endParaRPr lang="en-US"/>
        </a:p>
      </dgm:t>
    </dgm:pt>
    <dgm:pt modelId="{5C3F20FF-CF6E-4A36-B7A9-BA9A9999D7D5}" type="sibTrans" cxnId="{8B1AB447-3EE1-44CE-8719-05D8000D3DF8}">
      <dgm:prSet/>
      <dgm:spPr/>
      <dgm:t>
        <a:bodyPr/>
        <a:lstStyle/>
        <a:p>
          <a:endParaRPr lang="en-US"/>
        </a:p>
      </dgm:t>
    </dgm:pt>
    <dgm:pt modelId="{0ADBE601-C500-4B25-9785-4F2B6D76B263}">
      <dgm:prSet phldrT="[Text]" custT="1"/>
      <dgm:spPr/>
      <dgm:t>
        <a:bodyPr/>
        <a:lstStyle/>
        <a:p>
          <a:r>
            <a:rPr lang="en-US" sz="1000" dirty="0" smtClean="0"/>
            <a:t>9.Performance Score: A score indicating the employee`s performance leave.</a:t>
          </a:r>
          <a:endParaRPr lang="en-US" sz="1000" dirty="0"/>
        </a:p>
      </dgm:t>
    </dgm:pt>
    <dgm:pt modelId="{EE3C7A13-D409-4203-88A8-3876EF9CCC19}" type="parTrans" cxnId="{47AD0D0C-B5B9-4FDF-8F23-88BD93CB1A22}">
      <dgm:prSet/>
      <dgm:spPr/>
      <dgm:t>
        <a:bodyPr/>
        <a:lstStyle/>
        <a:p>
          <a:endParaRPr lang="en-US"/>
        </a:p>
      </dgm:t>
    </dgm:pt>
    <dgm:pt modelId="{5449C50F-40D9-41B1-98EE-05737F419CF7}" type="sibTrans" cxnId="{47AD0D0C-B5B9-4FDF-8F23-88BD93CB1A22}">
      <dgm:prSet/>
      <dgm:spPr/>
      <dgm:t>
        <a:bodyPr/>
        <a:lstStyle/>
        <a:p>
          <a:endParaRPr lang="en-US"/>
        </a:p>
      </dgm:t>
    </dgm:pt>
    <dgm:pt modelId="{B298849F-A419-4729-AD2D-8AF0BA7FAC78}">
      <dgm:prSet phldrT="[Text]" custT="1"/>
      <dgm:spPr/>
      <dgm:t>
        <a:bodyPr/>
        <a:lstStyle/>
        <a:p>
          <a:r>
            <a:rPr lang="en-US" sz="1000" dirty="0" smtClean="0"/>
            <a:t>8.GENDER:A code representing the gender of the employee`s (</a:t>
          </a:r>
          <a:r>
            <a:rPr lang="en-US" sz="1000" dirty="0" err="1" smtClean="0"/>
            <a:t>eg</a:t>
          </a:r>
          <a:r>
            <a:rPr lang="en-US" sz="1000" dirty="0" smtClean="0"/>
            <a:t>. M for male , F for female, N for non-binary).</a:t>
          </a:r>
          <a:endParaRPr lang="en-US" sz="1000" dirty="0"/>
        </a:p>
      </dgm:t>
    </dgm:pt>
    <dgm:pt modelId="{FD254A5A-4B8D-4068-B063-D1F931C9A82C}" type="sibTrans" cxnId="{94B71AB2-5367-4618-9E17-53B856758838}">
      <dgm:prSet/>
      <dgm:spPr/>
      <dgm:t>
        <a:bodyPr/>
        <a:lstStyle/>
        <a:p>
          <a:endParaRPr lang="en-US"/>
        </a:p>
      </dgm:t>
    </dgm:pt>
    <dgm:pt modelId="{0768ADC2-E5BA-42BB-81F3-BA9624B3B959}" type="parTrans" cxnId="{94B71AB2-5367-4618-9E17-53B856758838}">
      <dgm:prSet/>
      <dgm:spPr/>
      <dgm:t>
        <a:bodyPr/>
        <a:lstStyle/>
        <a:p>
          <a:endParaRPr lang="en-US"/>
        </a:p>
      </dgm:t>
    </dgm:pt>
    <dgm:pt modelId="{BB50A860-C280-4E8A-A86D-98286C40778B}">
      <dgm:prSet phldrT="[Text]" custT="1"/>
      <dgm:spPr/>
      <dgm:t>
        <a:bodyPr/>
        <a:lstStyle/>
        <a:p>
          <a:r>
            <a:rPr lang="en-US" sz="1000" dirty="0" smtClean="0"/>
            <a:t>10. Current Employee Rating :</a:t>
          </a:r>
        </a:p>
        <a:p>
          <a:r>
            <a:rPr lang="en-US" sz="1000" dirty="0" smtClean="0"/>
            <a:t>The current rating or evaluating of the employee`s overall perform.</a:t>
          </a:r>
          <a:endParaRPr lang="en-US" sz="1000" dirty="0"/>
        </a:p>
      </dgm:t>
    </dgm:pt>
    <dgm:pt modelId="{74B11087-5F5F-4C59-B07D-2E2E66C6977B}" type="sibTrans" cxnId="{8A298638-EAD1-46F3-852C-B1D53F6BF31D}">
      <dgm:prSet/>
      <dgm:spPr/>
      <dgm:t>
        <a:bodyPr/>
        <a:lstStyle/>
        <a:p>
          <a:endParaRPr lang="en-US"/>
        </a:p>
      </dgm:t>
    </dgm:pt>
    <dgm:pt modelId="{C7E014D2-30FC-41E6-BE80-1B91C2979E9C}" type="parTrans" cxnId="{8A298638-EAD1-46F3-852C-B1D53F6BF31D}">
      <dgm:prSet/>
      <dgm:spPr/>
      <dgm:t>
        <a:bodyPr/>
        <a:lstStyle/>
        <a:p>
          <a:endParaRPr lang="en-US"/>
        </a:p>
      </dgm:t>
    </dgm:pt>
    <dgm:pt modelId="{C96B1622-2E6B-4D91-BF1B-9900D92B02F7}" type="pres">
      <dgm:prSet presAssocID="{9754B2D9-9580-445D-8BD5-946EC76FAE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49533-2A98-468A-BA03-8153849679F2}" type="pres">
      <dgm:prSet presAssocID="{8A182BC9-E22C-4AC1-859B-F7428615CA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FF406-BF29-4D62-942A-4EE89E1894B2}" type="pres">
      <dgm:prSet presAssocID="{A11FFFA5-2662-4315-8B27-B0DEB1C09D5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8254116-52D7-4479-AFD4-4F0249A3F71A}" type="pres">
      <dgm:prSet presAssocID="{A11FFFA5-2662-4315-8B27-B0DEB1C09D5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27918B0-02F3-4981-9675-DCF590E9C0F2}" type="pres">
      <dgm:prSet presAssocID="{C9889CE3-88BF-4904-8D0F-B75DE246B0D6}" presName="node" presStyleLbl="node1" presStyleIdx="1" presStyleCnt="5" custScaleX="114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623BC-EA4F-4EF2-BE82-3BDDC25BBDD2}" type="pres">
      <dgm:prSet presAssocID="{5C3F20FF-CF6E-4A36-B7A9-BA9A9999D7D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91A0F6E-AEA8-4229-9165-3C90B877E3BF}" type="pres">
      <dgm:prSet presAssocID="{5C3F20FF-CF6E-4A36-B7A9-BA9A9999D7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4B5BBF2-E20F-45B3-93FE-E9CB4F3C8103}" type="pres">
      <dgm:prSet presAssocID="{B298849F-A419-4729-AD2D-8AF0BA7FAC78}" presName="node" presStyleLbl="node1" presStyleIdx="2" presStyleCnt="5" custScaleX="149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1A1B-894C-4B81-8010-E0955E5F78E7}" type="pres">
      <dgm:prSet presAssocID="{FD254A5A-4B8D-4068-B063-D1F931C9A8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9C5EE79-003E-453F-927F-EA63D2D1FBD4}" type="pres">
      <dgm:prSet presAssocID="{FD254A5A-4B8D-4068-B063-D1F931C9A82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C39E3E-C059-4336-A7DA-42DD41C22483}" type="pres">
      <dgm:prSet presAssocID="{0ADBE601-C500-4B25-9785-4F2B6D76B263}" presName="node" presStyleLbl="node1" presStyleIdx="3" presStyleCnt="5" custRadScaleRad="91171" custRadScaleInc="1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C5CCD-39C7-4AF7-83BB-CC601F404041}" type="pres">
      <dgm:prSet presAssocID="{5449C50F-40D9-41B1-98EE-05737F419CF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D97548-65B2-449C-BAF2-1C4380C78368}" type="pres">
      <dgm:prSet presAssocID="{5449C50F-40D9-41B1-98EE-05737F419CF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A0C58CA-ABED-4822-91EA-B85EFC7423A1}" type="pres">
      <dgm:prSet presAssocID="{BB50A860-C280-4E8A-A86D-98286C4077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6B46-1107-4A89-AE6D-5BE5D0D0CDE0}" type="pres">
      <dgm:prSet presAssocID="{74B11087-5F5F-4C59-B07D-2E2E66C6977B}" presName="sibTrans" presStyleLbl="sibTrans2D1" presStyleIdx="4" presStyleCnt="5" custLinFactNeighborX="-15930" custLinFactNeighborY="-19150"/>
      <dgm:spPr/>
      <dgm:t>
        <a:bodyPr/>
        <a:lstStyle/>
        <a:p>
          <a:endParaRPr lang="en-US"/>
        </a:p>
      </dgm:t>
    </dgm:pt>
    <dgm:pt modelId="{A2AF9A54-796B-401E-8FD8-695ECD67FBC4}" type="pres">
      <dgm:prSet presAssocID="{74B11087-5F5F-4C59-B07D-2E2E66C6977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2891AAF-6073-440E-AEA4-56998CA9764D}" type="presOf" srcId="{A11FFFA5-2662-4315-8B27-B0DEB1C09D5D}" destId="{ECAFF406-BF29-4D62-942A-4EE89E1894B2}" srcOrd="0" destOrd="0" presId="urn:microsoft.com/office/officeart/2005/8/layout/cycle2"/>
    <dgm:cxn modelId="{6F258248-89C6-482E-B826-4D8E2A3D83D4}" type="presOf" srcId="{BB50A860-C280-4E8A-A86D-98286C40778B}" destId="{6A0C58CA-ABED-4822-91EA-B85EFC7423A1}" srcOrd="0" destOrd="0" presId="urn:microsoft.com/office/officeart/2005/8/layout/cycle2"/>
    <dgm:cxn modelId="{47AD0D0C-B5B9-4FDF-8F23-88BD93CB1A22}" srcId="{9754B2D9-9580-445D-8BD5-946EC76FAE32}" destId="{0ADBE601-C500-4B25-9785-4F2B6D76B263}" srcOrd="3" destOrd="0" parTransId="{EE3C7A13-D409-4203-88A8-3876EF9CCC19}" sibTransId="{5449C50F-40D9-41B1-98EE-05737F419CF7}"/>
    <dgm:cxn modelId="{692F2A5E-C951-4DA4-BDB6-E4065153CBAE}" type="presOf" srcId="{5C3F20FF-CF6E-4A36-B7A9-BA9A9999D7D5}" destId="{7F9623BC-EA4F-4EF2-BE82-3BDDC25BBDD2}" srcOrd="0" destOrd="0" presId="urn:microsoft.com/office/officeart/2005/8/layout/cycle2"/>
    <dgm:cxn modelId="{A5CBB37A-5075-4A3B-9105-16885EBBD910}" type="presOf" srcId="{5C3F20FF-CF6E-4A36-B7A9-BA9A9999D7D5}" destId="{C91A0F6E-AEA8-4229-9165-3C90B877E3BF}" srcOrd="1" destOrd="0" presId="urn:microsoft.com/office/officeart/2005/8/layout/cycle2"/>
    <dgm:cxn modelId="{F2801DDF-FBFE-46C7-8F12-22A669D4E1DA}" type="presOf" srcId="{0ADBE601-C500-4B25-9785-4F2B6D76B263}" destId="{44C39E3E-C059-4336-A7DA-42DD41C22483}" srcOrd="0" destOrd="0" presId="urn:microsoft.com/office/officeart/2005/8/layout/cycle2"/>
    <dgm:cxn modelId="{B4EA82E3-83B6-4C2C-AEFF-B02432614A79}" srcId="{9754B2D9-9580-445D-8BD5-946EC76FAE32}" destId="{8A182BC9-E22C-4AC1-859B-F7428615CA61}" srcOrd="0" destOrd="0" parTransId="{A3BA9527-AA1E-4151-806E-1C490763B305}" sibTransId="{A11FFFA5-2662-4315-8B27-B0DEB1C09D5D}"/>
    <dgm:cxn modelId="{8B1AB447-3EE1-44CE-8719-05D8000D3DF8}" srcId="{9754B2D9-9580-445D-8BD5-946EC76FAE32}" destId="{C9889CE3-88BF-4904-8D0F-B75DE246B0D6}" srcOrd="1" destOrd="0" parTransId="{875D096C-4A75-4ED5-A70A-5A095B1E3486}" sibTransId="{5C3F20FF-CF6E-4A36-B7A9-BA9A9999D7D5}"/>
    <dgm:cxn modelId="{35A92B02-81B8-4046-AABC-24E0B483601C}" type="presOf" srcId="{FD254A5A-4B8D-4068-B063-D1F931C9A82C}" destId="{B9C5EE79-003E-453F-927F-EA63D2D1FBD4}" srcOrd="1" destOrd="0" presId="urn:microsoft.com/office/officeart/2005/8/layout/cycle2"/>
    <dgm:cxn modelId="{460621DE-E342-42AE-8D40-4DFD9374574C}" type="presOf" srcId="{8A182BC9-E22C-4AC1-859B-F7428615CA61}" destId="{82549533-2A98-468A-BA03-8153849679F2}" srcOrd="0" destOrd="0" presId="urn:microsoft.com/office/officeart/2005/8/layout/cycle2"/>
    <dgm:cxn modelId="{F88C5497-D12C-47C4-B9ED-E8DA3EF6DF08}" type="presOf" srcId="{74B11087-5F5F-4C59-B07D-2E2E66C6977B}" destId="{07D76B46-1107-4A89-AE6D-5BE5D0D0CDE0}" srcOrd="0" destOrd="0" presId="urn:microsoft.com/office/officeart/2005/8/layout/cycle2"/>
    <dgm:cxn modelId="{0EE94055-FEB6-465B-BA06-2F44DCD64FB3}" type="presOf" srcId="{74B11087-5F5F-4C59-B07D-2E2E66C6977B}" destId="{A2AF9A54-796B-401E-8FD8-695ECD67FBC4}" srcOrd="1" destOrd="0" presId="urn:microsoft.com/office/officeart/2005/8/layout/cycle2"/>
    <dgm:cxn modelId="{2499933B-35E1-4F31-B776-01EF9B6C23AB}" type="presOf" srcId="{C9889CE3-88BF-4904-8D0F-B75DE246B0D6}" destId="{E27918B0-02F3-4981-9675-DCF590E9C0F2}" srcOrd="0" destOrd="0" presId="urn:microsoft.com/office/officeart/2005/8/layout/cycle2"/>
    <dgm:cxn modelId="{9214433C-715B-41D7-B1C6-DB05FDC23547}" type="presOf" srcId="{FD254A5A-4B8D-4068-B063-D1F931C9A82C}" destId="{F1921A1B-894C-4B81-8010-E0955E5F78E7}" srcOrd="0" destOrd="0" presId="urn:microsoft.com/office/officeart/2005/8/layout/cycle2"/>
    <dgm:cxn modelId="{7D711436-0FA1-4C30-8797-04531699C408}" type="presOf" srcId="{A11FFFA5-2662-4315-8B27-B0DEB1C09D5D}" destId="{A8254116-52D7-4479-AFD4-4F0249A3F71A}" srcOrd="1" destOrd="0" presId="urn:microsoft.com/office/officeart/2005/8/layout/cycle2"/>
    <dgm:cxn modelId="{94B71AB2-5367-4618-9E17-53B856758838}" srcId="{9754B2D9-9580-445D-8BD5-946EC76FAE32}" destId="{B298849F-A419-4729-AD2D-8AF0BA7FAC78}" srcOrd="2" destOrd="0" parTransId="{0768ADC2-E5BA-42BB-81F3-BA9624B3B959}" sibTransId="{FD254A5A-4B8D-4068-B063-D1F931C9A82C}"/>
    <dgm:cxn modelId="{AB8A05D7-3E25-44F1-AFDB-4C0FE4851F41}" type="presOf" srcId="{5449C50F-40D9-41B1-98EE-05737F419CF7}" destId="{EFD97548-65B2-449C-BAF2-1C4380C78368}" srcOrd="1" destOrd="0" presId="urn:microsoft.com/office/officeart/2005/8/layout/cycle2"/>
    <dgm:cxn modelId="{B97DF433-9C90-4174-A335-4531CFBB5E55}" type="presOf" srcId="{9754B2D9-9580-445D-8BD5-946EC76FAE32}" destId="{C96B1622-2E6B-4D91-BF1B-9900D92B02F7}" srcOrd="0" destOrd="0" presId="urn:microsoft.com/office/officeart/2005/8/layout/cycle2"/>
    <dgm:cxn modelId="{FF1AF227-7BB6-400C-B511-0EC097CA9EB5}" type="presOf" srcId="{B298849F-A419-4729-AD2D-8AF0BA7FAC78}" destId="{54B5BBF2-E20F-45B3-93FE-E9CB4F3C8103}" srcOrd="0" destOrd="0" presId="urn:microsoft.com/office/officeart/2005/8/layout/cycle2"/>
    <dgm:cxn modelId="{8A298638-EAD1-46F3-852C-B1D53F6BF31D}" srcId="{9754B2D9-9580-445D-8BD5-946EC76FAE32}" destId="{BB50A860-C280-4E8A-A86D-98286C40778B}" srcOrd="4" destOrd="0" parTransId="{C7E014D2-30FC-41E6-BE80-1B91C2979E9C}" sibTransId="{74B11087-5F5F-4C59-B07D-2E2E66C6977B}"/>
    <dgm:cxn modelId="{BA3866A1-8219-46B9-8409-E43CB52C4999}" type="presOf" srcId="{5449C50F-40D9-41B1-98EE-05737F419CF7}" destId="{6A0C5CCD-39C7-4AF7-83BB-CC601F404041}" srcOrd="0" destOrd="0" presId="urn:microsoft.com/office/officeart/2005/8/layout/cycle2"/>
    <dgm:cxn modelId="{3D20FCA4-2189-454D-B87B-6827892CC66C}" type="presParOf" srcId="{C96B1622-2E6B-4D91-BF1B-9900D92B02F7}" destId="{82549533-2A98-468A-BA03-8153849679F2}" srcOrd="0" destOrd="0" presId="urn:microsoft.com/office/officeart/2005/8/layout/cycle2"/>
    <dgm:cxn modelId="{7B4A633E-0484-400F-8644-C96879A063E1}" type="presParOf" srcId="{C96B1622-2E6B-4D91-BF1B-9900D92B02F7}" destId="{ECAFF406-BF29-4D62-942A-4EE89E1894B2}" srcOrd="1" destOrd="0" presId="urn:microsoft.com/office/officeart/2005/8/layout/cycle2"/>
    <dgm:cxn modelId="{D48242C3-A080-4358-ADE2-B4A0FF37D248}" type="presParOf" srcId="{ECAFF406-BF29-4D62-942A-4EE89E1894B2}" destId="{A8254116-52D7-4479-AFD4-4F0249A3F71A}" srcOrd="0" destOrd="0" presId="urn:microsoft.com/office/officeart/2005/8/layout/cycle2"/>
    <dgm:cxn modelId="{6FAEEEF9-374F-4036-ADF9-D86157006CCB}" type="presParOf" srcId="{C96B1622-2E6B-4D91-BF1B-9900D92B02F7}" destId="{E27918B0-02F3-4981-9675-DCF590E9C0F2}" srcOrd="2" destOrd="0" presId="urn:microsoft.com/office/officeart/2005/8/layout/cycle2"/>
    <dgm:cxn modelId="{47AA7E0A-3161-47FB-BC71-A59A2FBDA1FB}" type="presParOf" srcId="{C96B1622-2E6B-4D91-BF1B-9900D92B02F7}" destId="{7F9623BC-EA4F-4EF2-BE82-3BDDC25BBDD2}" srcOrd="3" destOrd="0" presId="urn:microsoft.com/office/officeart/2005/8/layout/cycle2"/>
    <dgm:cxn modelId="{15422A04-E713-4085-A0B1-EE61A3C50450}" type="presParOf" srcId="{7F9623BC-EA4F-4EF2-BE82-3BDDC25BBDD2}" destId="{C91A0F6E-AEA8-4229-9165-3C90B877E3BF}" srcOrd="0" destOrd="0" presId="urn:microsoft.com/office/officeart/2005/8/layout/cycle2"/>
    <dgm:cxn modelId="{E17FAAF0-9D08-4E4B-8780-62589318DEB1}" type="presParOf" srcId="{C96B1622-2E6B-4D91-BF1B-9900D92B02F7}" destId="{54B5BBF2-E20F-45B3-93FE-E9CB4F3C8103}" srcOrd="4" destOrd="0" presId="urn:microsoft.com/office/officeart/2005/8/layout/cycle2"/>
    <dgm:cxn modelId="{FC31C1BC-5D7C-46EB-B77C-B23DA0DC54E8}" type="presParOf" srcId="{C96B1622-2E6B-4D91-BF1B-9900D92B02F7}" destId="{F1921A1B-894C-4B81-8010-E0955E5F78E7}" srcOrd="5" destOrd="0" presId="urn:microsoft.com/office/officeart/2005/8/layout/cycle2"/>
    <dgm:cxn modelId="{996FF608-57D9-4C03-8731-C167AFC1858B}" type="presParOf" srcId="{F1921A1B-894C-4B81-8010-E0955E5F78E7}" destId="{B9C5EE79-003E-453F-927F-EA63D2D1FBD4}" srcOrd="0" destOrd="0" presId="urn:microsoft.com/office/officeart/2005/8/layout/cycle2"/>
    <dgm:cxn modelId="{4BBF121C-D1C1-4867-A91D-639DC8939BF2}" type="presParOf" srcId="{C96B1622-2E6B-4D91-BF1B-9900D92B02F7}" destId="{44C39E3E-C059-4336-A7DA-42DD41C22483}" srcOrd="6" destOrd="0" presId="urn:microsoft.com/office/officeart/2005/8/layout/cycle2"/>
    <dgm:cxn modelId="{A0406136-885F-4F1E-A79F-18FB4686EC16}" type="presParOf" srcId="{C96B1622-2E6B-4D91-BF1B-9900D92B02F7}" destId="{6A0C5CCD-39C7-4AF7-83BB-CC601F404041}" srcOrd="7" destOrd="0" presId="urn:microsoft.com/office/officeart/2005/8/layout/cycle2"/>
    <dgm:cxn modelId="{D1F4E4BD-B4F6-4797-98AD-C327DCBA1910}" type="presParOf" srcId="{6A0C5CCD-39C7-4AF7-83BB-CC601F404041}" destId="{EFD97548-65B2-449C-BAF2-1C4380C78368}" srcOrd="0" destOrd="0" presId="urn:microsoft.com/office/officeart/2005/8/layout/cycle2"/>
    <dgm:cxn modelId="{B58949A2-923E-4282-8878-F17D437A2267}" type="presParOf" srcId="{C96B1622-2E6B-4D91-BF1B-9900D92B02F7}" destId="{6A0C58CA-ABED-4822-91EA-B85EFC7423A1}" srcOrd="8" destOrd="0" presId="urn:microsoft.com/office/officeart/2005/8/layout/cycle2"/>
    <dgm:cxn modelId="{E1709FB6-F2F6-4641-9C1B-43996221A370}" type="presParOf" srcId="{C96B1622-2E6B-4D91-BF1B-9900D92B02F7}" destId="{07D76B46-1107-4A89-AE6D-5BE5D0D0CDE0}" srcOrd="9" destOrd="0" presId="urn:microsoft.com/office/officeart/2005/8/layout/cycle2"/>
    <dgm:cxn modelId="{3F5185A5-2391-44F4-9C24-24864B77E835}" type="presParOf" srcId="{07D76B46-1107-4A89-AE6D-5BE5D0D0CDE0}" destId="{A2AF9A54-796B-401E-8FD8-695ECD67FBC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anchor="b" bIns="0" lIns="45720" rIns="45720" tIns="0" vert="horz">
            <a:norm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baseline="0" b="1" cap="all" sz="48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algn="tl" blurRad="127000" dir="2700000" dist="2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3">
        <a:schemeClr val="bg2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anchor="b" bIns="0" vert="horz">
            <a:no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baseline="0" b="1" cap="none" sz="480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algn="tl" blurRad="114300" dir="2700000" dist="1016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algn="l" indent="0" marL="73152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indent="0" marL="0">
              <a:buNone/>
              <a:defRPr baseline="0" b="0" cap="all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indent="0" marL="0">
              <a:buNone/>
              <a:defRPr baseline="0" b="0" cap="all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vert="horz">
            <a:normAutofit/>
            <a:sp3d prstMaterial="softEdge"/>
          </a:bodyPr>
          <a:lstStyle>
            <a:lvl1pPr algn="l">
              <a:buNone/>
              <a:defRPr b="0" sz="220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anchor="b" bIns="0" lIns="45720" rIns="45720">
            <a:sp3d prstMaterial="softEdge"/>
          </a:bodyPr>
          <a:lstStyle>
            <a:lvl1pPr algn="ctr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r="2700000" dist="2286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dir="tr" rig="balanced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algn="l" eaLnBrk="1" hangingPunct="1" latinLnBrk="0" marL="0" rtl="0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dirty="0"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anchor="t" lIns="45720" rIns="45720" tIns="45720"/>
          <a:lstStyle>
            <a:lvl1pPr algn="ctr"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>
                <a:rot lat="0" lon="0" rev="16800000"/>
              </a:lightRig>
            </a:scene3d>
            <a:sp3d prstMaterial="softEdge">
              <a:bevelT w="38100" h="381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/>
        </p:spPr>
        <p:txBody>
          <a:bodyPr anchor="b" vert="horz"/>
          <a:lstStyle>
            <a:lvl1pPr algn="ctr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/>
        </p:spPr>
        <p:txBody>
          <a:bodyPr anchor="b" lIns="0" rIns="0" vert="horz"/>
          <a:lstStyle>
            <a:lvl1pPr algn="r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eaLnBrk="1" hangingPunct="1" latinLnBrk="0" rtl="0">
        <a:spcBef>
          <a:spcPct val="0"/>
        </a:spcBef>
        <a:buNone/>
        <a:defRPr baseline="0" b="1" cap="none" sz="4100" kern="1200" kumimoji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algn="tl" blurRad="114300" dir="2700000" dist="101600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411480" latinLnBrk="0" marL="548640" rtl="0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3464" latinLnBrk="0" marL="868680" rtl="0">
        <a:spcBef>
          <a:spcPct val="20000"/>
        </a:spcBef>
        <a:buClr>
          <a:schemeClr val="tx1"/>
        </a:buClr>
        <a:buSzPct val="80000"/>
        <a:buFont typeface="Wingdings 2"/>
        <a:buChar char="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1133856" rtl="0">
        <a:spcBef>
          <a:spcPct val="20000"/>
        </a:spcBef>
        <a:buClr>
          <a:schemeClr val="tx1"/>
        </a:buClr>
        <a:buSzPct val="95000"/>
        <a:buFont typeface="Wingdings"/>
        <a:buChar char="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353312" rtl="0">
        <a:spcBef>
          <a:spcPct val="20000"/>
        </a:spcBef>
        <a:buClr>
          <a:schemeClr val="tx1"/>
        </a:buClr>
        <a:buSzPct val="100000"/>
        <a:buFont typeface="Wingdings 3"/>
        <a:buChar char="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545336" rtl="0">
        <a:spcBef>
          <a:spcPct val="20000"/>
        </a:spcBef>
        <a:buClr>
          <a:schemeClr val="tx1"/>
        </a:buClr>
        <a:buFont typeface="Wingdings 2"/>
        <a:buChar char="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64792" rtl="0">
        <a:spcBef>
          <a:spcPct val="20000"/>
        </a:spcBef>
        <a:buClr>
          <a:schemeClr val="tx1"/>
        </a:buClr>
        <a:buFont typeface="Wingdings 3"/>
        <a:buChar char="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65960" rtl="0">
        <a:spcBef>
          <a:spcPct val="20000"/>
        </a:spcBef>
        <a:buClr>
          <a:schemeClr val="tx1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67128" rtl="0">
        <a:spcBef>
          <a:spcPct val="20000"/>
        </a:spcBef>
        <a:buClr>
          <a:schemeClr val="tx1"/>
        </a:buClr>
        <a:buFont typeface="Wingdings 2"/>
        <a:buChar char=""/>
        <a:defRPr sz="14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68296" rtl="0">
        <a:spcBef>
          <a:spcPct val="20000"/>
        </a:spcBef>
        <a:buClr>
          <a:schemeClr val="tx1"/>
        </a:buClr>
        <a:buFont typeface="Wingdings 2"/>
        <a:buChar char="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image" Target="../media/image7.jpeg"/><Relationship Id="rId7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772400" cy="2438400"/>
          </a:xfrm>
        </p:spPr>
        <p:txBody>
          <a:bodyPr>
            <a:normAutofit lnSpcReduction="10000"/>
          </a:bodyPr>
          <a:p>
            <a:r>
              <a:rPr dirty="0" lang="en-US" smtClean="0"/>
              <a:t>STUDENT NAME : </a:t>
            </a:r>
            <a:r>
              <a:rPr dirty="0" lang="en-US" smtClean="0"/>
              <a:t>K</a:t>
            </a:r>
            <a:r>
              <a:rPr dirty="0" lang="en-US" smtClean="0"/>
              <a:t>.</a:t>
            </a:r>
            <a:r>
              <a:rPr dirty="0" lang="en-US" smtClean="0"/>
              <a:t>P</a:t>
            </a:r>
            <a:r>
              <a:rPr dirty="0" lang="en-US" smtClean="0"/>
              <a:t>r</a:t>
            </a:r>
            <a:r>
              <a:rPr dirty="0" lang="en-US" smtClean="0"/>
              <a:t>i</a:t>
            </a:r>
            <a:r>
              <a:rPr dirty="0" lang="en-US" smtClean="0"/>
              <a:t>t</a:t>
            </a:r>
            <a:r>
              <a:rPr dirty="0" lang="en-US" smtClean="0"/>
              <a:t>h</a:t>
            </a:r>
            <a:r>
              <a:rPr dirty="0" lang="en-US" smtClean="0"/>
              <a:t>i</a:t>
            </a:r>
            <a:r>
              <a:rPr dirty="0" lang="en-US" smtClean="0"/>
              <a:t>s</a:t>
            </a:r>
            <a:r>
              <a:rPr dirty="0" lang="en-US" smtClean="0"/>
              <a:t>h</a:t>
            </a:r>
            <a:r>
              <a:rPr dirty="0" lang="en-US" smtClean="0"/>
              <a:t>a</a:t>
            </a:r>
            <a:endParaRPr dirty="0" lang="en-US" smtClean="0"/>
          </a:p>
          <a:p>
            <a:r>
              <a:rPr dirty="0" lang="en-US" smtClean="0"/>
              <a:t>REGISTER NO: </a:t>
            </a:r>
            <a:r>
              <a:rPr dirty="0" lang="en-US" smtClean="0"/>
              <a:t>312204</a:t>
            </a:r>
            <a:r>
              <a:rPr dirty="0" lang="en-US" smtClean="0"/>
              <a:t>8</a:t>
            </a:r>
            <a:r>
              <a:rPr dirty="0" lang="en-US" smtClean="0"/>
              <a:t>2</a:t>
            </a:r>
            <a:r>
              <a:rPr dirty="0" lang="en-US" smtClean="0"/>
              <a:t>4</a:t>
            </a:r>
            <a:endParaRPr dirty="0" lang="en-US" smtClean="0"/>
          </a:p>
          <a:p>
            <a:r>
              <a:rPr dirty="0" lang="en-US" smtClean="0"/>
              <a:t>DEPARTMENT :III </a:t>
            </a:r>
            <a:r>
              <a:rPr dirty="0" lang="en-US" smtClean="0"/>
              <a:t>B.COM (GENERAL) </a:t>
            </a:r>
            <a:endParaRPr dirty="0" lang="en-US" smtClean="0"/>
          </a:p>
          <a:p>
            <a:r>
              <a:rPr dirty="0" lang="en-US" smtClean="0"/>
              <a:t>COLLEGE : THIRUMURUGAN ARTS AND SCIENCE COLLEGE FOR WOMEN`S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MODELING</a:t>
            </a:r>
            <a:endParaRPr dirty="0"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32534" y="1607436"/>
            <a:ext cx="6767078" cy="451921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</a:t>
            </a:r>
            <a:endParaRPr dirty="0" lang="en-US"/>
          </a:p>
        </p:txBody>
      </p:sp>
      <p:sp>
        <p:nvSpPr>
          <p:cNvPr id="1048625" name="TextBox 2"/>
          <p:cNvSpPr txBox="1"/>
          <p:nvPr/>
        </p:nvSpPr>
        <p:spPr>
          <a:xfrm>
            <a:off x="457200" y="1905000"/>
            <a:ext cx="72390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THE ANY RESEARCH DATA ANALYSIS SUMMARIZES COLLECTED DATA</a:t>
            </a:r>
            <a:endParaRPr dirty="0" lang="en-US"/>
          </a:p>
        </p:txBody>
      </p:sp>
      <p:sp>
        <p:nvSpPr>
          <p:cNvPr id="1048626" name="TextBox 3"/>
          <p:cNvSpPr txBox="1"/>
          <p:nvPr/>
        </p:nvSpPr>
        <p:spPr>
          <a:xfrm>
            <a:off x="914400" y="3733800"/>
            <a:ext cx="3200400" cy="1958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IT INVOLVES THE INTERPRETATION OF DATA </a:t>
            </a:r>
          </a:p>
          <a:p>
            <a:r>
              <a:rPr dirty="0" lang="en-US" smtClean="0"/>
              <a:t>GATHERED THROUGH THE USE OF ANALYTICAL AND </a:t>
            </a:r>
          </a:p>
          <a:p>
            <a:r>
              <a:rPr dirty="0" lang="en-US" smtClean="0"/>
              <a:t>LOGICAL REASONING TO DETERMINE PATTERNS,</a:t>
            </a:r>
          </a:p>
          <a:p>
            <a:r>
              <a:rPr dirty="0" lang="en-US" smtClean="0"/>
              <a:t>RELATIONSHIP OR TRENDS.</a:t>
            </a:r>
            <a:endParaRPr dirty="0" lang="en-US"/>
          </a:p>
        </p:txBody>
      </p:sp>
      <p:graphicFrame>
        <p:nvGraphicFramePr>
          <p:cNvPr id="4194306" name="Chart 4"/>
          <p:cNvGraphicFramePr>
            <a:graphicFrameLocks/>
          </p:cNvGraphicFramePr>
          <p:nvPr/>
        </p:nvGraphicFramePr>
        <p:xfrm>
          <a:off x="4800600" y="2514600"/>
          <a:ext cx="411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</a:t>
            </a:r>
            <a:endParaRPr dirty="0" lang="en-US"/>
          </a:p>
        </p:txBody>
      </p:sp>
      <p:sp>
        <p:nvSpPr>
          <p:cNvPr id="1048628" name="TextBox 2"/>
          <p:cNvSpPr txBox="1"/>
          <p:nvPr/>
        </p:nvSpPr>
        <p:spPr>
          <a:xfrm>
            <a:off x="1676400" y="2286000"/>
            <a:ext cx="5562600" cy="2491741"/>
          </a:xfrm>
          <a:prstGeom prst="rect"/>
          <a:blipFill>
            <a:blip xmlns:r="http://schemas.openxmlformats.org/officeDocument/2006/relationships" r:embed="rId1"/>
            <a:tile algn="tl" flip="none" sx="100000" sy="100000" tx="0" ty="0"/>
          </a:blipFill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THE “EMPLOYEE PERFORMANCE ANALYSIS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SOLUTION FOR EVALUATING AND MANAGING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EMPLOYEE PERFORMANCE.</a:t>
            </a:r>
          </a:p>
          <a:p>
            <a:endParaRPr dirty="0" lang="en-US" smtClean="0">
              <a:solidFill>
                <a:srgbClr val="FF0000"/>
              </a:solidFill>
            </a:endParaRPr>
          </a:p>
          <a:p>
            <a:r>
              <a:rPr dirty="0" lang="en-US" smtClean="0">
                <a:solidFill>
                  <a:srgbClr val="FF0000"/>
                </a:solidFill>
              </a:rPr>
              <a:t>BY LEVERAGE EXCEL`S POWERFUL TOOLS---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SUCH AS FILTERING ,PIVOT TABLES , CHART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AND CONDITIONAL FORMATTING THE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PROJECT TRANSFORMS RAW PERFORMANCE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 DATA INTO ACTIONABLE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2057400"/>
          </a:xfrm>
        </p:spPr>
        <p:txBody>
          <a:bodyPr/>
          <a:p>
            <a:pPr algn="ctr"/>
            <a:r>
              <a:rPr dirty="0" lang="en-US" smtClean="0"/>
              <a:t>AGENDA 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2895600" cy="4038600"/>
          </a:xfrm>
        </p:spPr>
        <p:txBody>
          <a:bodyPr>
            <a:normAutofit fontScale="82143" lnSpcReduction="20000"/>
          </a:bodyPr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1.Problem statement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2.Project overview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3. End Users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4.Our solution and proposition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5.Data Description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6.Modelling Approach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7.Results and Discussion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8. Conclusion </a:t>
            </a:r>
          </a:p>
          <a:p>
            <a:endParaRPr dirty="0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60485">
            <a:off x="4996429" y="2159046"/>
            <a:ext cx="3390232" cy="388465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6858000" cy="1600200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3276600" cy="3962400"/>
          </a:xfrm>
        </p:spPr>
        <p:txBody>
          <a:bodyPr>
            <a:noAutofit/>
          </a:bodyPr>
          <a:p>
            <a:pPr algn="ctr"/>
            <a:r>
              <a:rPr dirty="0" sz="4000" lang="en-US" smtClean="0"/>
              <a:t>Employee Performance Analysis Using Excel</a:t>
            </a:r>
            <a:endParaRPr dirty="0" sz="4000" lang="en-US"/>
          </a:p>
        </p:txBody>
      </p:sp>
      <p:pic>
        <p:nvPicPr>
          <p:cNvPr id="2097153" name="Picture 2" descr="740+ Employee Performance Evaluation Stock Illustrations, Royalty-Free  Vector Graphics &amp; Clip Art - iStock | Performance management, Performance  review, High performanc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581400" y="1905000"/>
            <a:ext cx="4991100" cy="3886201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600200"/>
          </a:xfrm>
        </p:spPr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4343400" y="2438400"/>
            <a:ext cx="4267200" cy="3657600"/>
          </a:xfrm>
        </p:spPr>
        <p:txBody>
          <a:bodyPr>
            <a:normAutofit fontScale="71429" lnSpcReduction="20000"/>
          </a:bodyPr>
          <a:p>
            <a:r>
              <a:rPr dirty="0" lang="en-US" smtClean="0"/>
              <a:t>EMPLOYEE PERFORMANCE ANALYSIS USING EXCEL INVOLVES </a:t>
            </a:r>
          </a:p>
          <a:p>
            <a:r>
              <a:rPr dirty="0" lang="en-US" smtClean="0"/>
              <a:t>EVALUATING AND MEASURING AN EMPLOYEE WORK EFECTIVENESS AND EFFICIENCE BASED ON KEY </a:t>
            </a:r>
          </a:p>
          <a:p>
            <a:r>
              <a:rPr dirty="0" lang="en-US" smtClean="0"/>
              <a:t>PERFORMANCE INDICATORS (KPI).</a:t>
            </a:r>
          </a:p>
          <a:p>
            <a:endParaRPr dirty="0" lang="en-US" smtClean="0"/>
          </a:p>
          <a:p>
            <a:r>
              <a:rPr dirty="0" lang="en-US" smtClean="0"/>
              <a:t>THIS DATA IS THEM ANALYSIS USING EXCEL CONDITION </a:t>
            </a:r>
          </a:p>
          <a:p>
            <a:r>
              <a:rPr dirty="0" lang="en-US" smtClean="0"/>
              <a:t>FORMATING, TO IDENTIFY PATTERNS , STRENGTHS, AND AREAS </a:t>
            </a:r>
          </a:p>
          <a:p>
            <a:r>
              <a:rPr dirty="0" lang="en-US" smtClean="0"/>
              <a:t>FOR IMPROVEMENT.</a:t>
            </a:r>
            <a:endParaRPr dirty="0" lang="en-US"/>
          </a:p>
        </p:txBody>
      </p:sp>
      <p:sp>
        <p:nvSpPr>
          <p:cNvPr id="1048594" name="AutoShape 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5" name="AutoShape 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6" name="AutoShape 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7" name="AutoShape 8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8" name="AutoShape 1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9" name="AutoShape 1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0" name="AutoShape 1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1" name="AutoShape 1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2" name="AutoShape 18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3" name="AutoShape 2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4" name="AutoShape 24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0374" y="2749510"/>
            <a:ext cx="3778856" cy="303538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p>
            <a:r>
              <a:rPr dirty="0" lang="en-US" smtClean="0"/>
              <a:t>EMPLOYEE PROJECT OVERVIEW 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>
            <a:normAutofit/>
          </a:bodyPr>
          <a:p>
            <a:r>
              <a:rPr dirty="0" lang="en-US" smtClean="0"/>
              <a:t>* A Project summary is a document or part of a large document that`s comprehensive but concise in providing an overview of the proposed project , including key details.</a:t>
            </a:r>
          </a:p>
          <a:p>
            <a:endParaRPr dirty="0" lang="en-US" smtClean="0"/>
          </a:p>
          <a:p>
            <a:r>
              <a:rPr dirty="0" lang="en-US" smtClean="0"/>
              <a:t>* It also outline the project`s objectives, background information to place it in context , requirement, problems, analysis and ends with a conclusion.</a:t>
            </a:r>
            <a:endParaRPr dirty="0" lang="en-US"/>
          </a:p>
        </p:txBody>
      </p:sp>
      <p:pic>
        <p:nvPicPr>
          <p:cNvPr id="2097155" name="Picture 2" descr="Employee Vectors &amp; Illustrations for Free Downloa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876800" y="2438400"/>
            <a:ext cx="3962400" cy="4219575"/>
          </a:xfrm>
          <a:prstGeom prst="rect"/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WHO ARE THE END USERS IN EMPLOYEE</a:t>
            </a:r>
            <a:endParaRPr dirty="0" lang="en-US"/>
          </a:p>
        </p:txBody>
      </p:sp>
      <p:graphicFrame>
        <p:nvGraphicFramePr>
          <p:cNvPr id="4194304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752601"/>
          <a:ext cx="5410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0">
            <a:off x="1311853" y="1882932"/>
            <a:ext cx="6520295" cy="446373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OUR SOLUTION AND ITS VALUE PROPOSTION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* Data-Drive Insights: Enables managers to make information decision based </a:t>
            </a:r>
            <a:r>
              <a:rPr lang="en-US" smtClean="0"/>
              <a:t>on accurate , real-time </a:t>
            </a:r>
            <a:r>
              <a:rPr dirty="0" lang="en-US" smtClean="0"/>
              <a:t>performances data.</a:t>
            </a:r>
          </a:p>
          <a:p>
            <a:r>
              <a:rPr dirty="0" lang="en-US" smtClean="0"/>
              <a:t>*Improved Efficiency:  the data collection and analysis process, saving time and reduction manual errors.</a:t>
            </a:r>
          </a:p>
          <a:p>
            <a:r>
              <a:rPr dirty="0" lang="en-US" smtClean="0"/>
              <a:t>*Enhanced Employee Development: Identifies training needs and development opportunities, leading to a more skilled workforce.</a:t>
            </a:r>
          </a:p>
          <a:p>
            <a:r>
              <a:rPr dirty="0" lang="en-US" smtClean="0"/>
              <a:t>*Better Performance Management: Helps in recognizing top performance and addressing under performance, ultimately improved overall productivity.</a:t>
            </a:r>
          </a:p>
          <a:p>
            <a:r>
              <a:rPr dirty="0" lang="en-US" smtClean="0"/>
              <a:t>*Cost-Effective Solution: Leverages the widely accessible excel platform, avoiding the needs for expensive software or tools.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3581400" y="1828800"/>
          <a:ext cx="441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16" name="TextBox 4"/>
          <p:cNvSpPr txBox="1"/>
          <p:nvPr/>
        </p:nvSpPr>
        <p:spPr>
          <a:xfrm>
            <a:off x="533400" y="1752601"/>
            <a:ext cx="3048000" cy="3825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 smtClean="0"/>
              <a:t>Employee ID unique identifier for </a:t>
            </a:r>
          </a:p>
          <a:p>
            <a:pPr indent="-342900" marL="342900"/>
            <a:r>
              <a:rPr dirty="0" lang="en-US" smtClean="0"/>
              <a:t>Each employee in the organization.</a:t>
            </a:r>
          </a:p>
          <a:p>
            <a:pPr indent="-342900" marL="342900"/>
            <a:r>
              <a:rPr dirty="0" lang="en-US" smtClean="0"/>
              <a:t>2. First Name : The first name of the employee.</a:t>
            </a:r>
          </a:p>
          <a:p>
            <a:pPr indent="-342900" marL="342900"/>
            <a:r>
              <a:rPr dirty="0" lang="en-US" smtClean="0"/>
              <a:t>3. Last Name : The last name of the employee .</a:t>
            </a:r>
          </a:p>
          <a:p>
            <a:pPr indent="-342900" marL="342900"/>
            <a:r>
              <a:rPr dirty="0" lang="en-US" smtClean="0"/>
              <a:t>4. Email: The email address associated with the </a:t>
            </a:r>
          </a:p>
          <a:p>
            <a:pPr indent="-342900" marL="342900"/>
            <a:r>
              <a:rPr dirty="0" lang="en-US" smtClean="0"/>
              <a:t>Employee`s communication with in the organization.</a:t>
            </a:r>
          </a:p>
          <a:p>
            <a:pPr indent="-342900" marL="342900"/>
            <a:r>
              <a:rPr dirty="0" lang="en-US" smtClean="0"/>
              <a:t>5. Business unit: The specific business unit.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0951580">
            <a:off x="4384745" y="2076715"/>
            <a:ext cx="3687857" cy="2438689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THE “WOW” IN OUR SOLUTION 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PREDICITIVE ANALYSIS: Integrating predictive models to forecast future performance trends based on historical data.</a:t>
            </a:r>
          </a:p>
          <a:p>
            <a:r>
              <a:rPr dirty="0" lang="en-US" smtClean="0"/>
              <a:t>AUTOMATED ALERTS: The tools can be set up to send automated alerts for critical performance issues, ensuring that managers are immediately  notified.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lastClr="000000" val="windowText"/>
      </a:dk1>
      <a:lt1>
        <a:sysClr lastClr="FFFFFF" val="window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l" blurRad="130000" dir="2700000" dist="1016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dir="tl" rig="soft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SATHIYA</dc:creator>
  <cp:lastModifiedBy>SATHIYA</cp:lastModifiedBy>
  <dcterms:created xsi:type="dcterms:W3CDTF">2024-08-31T13:55:11Z</dcterms:created>
  <dcterms:modified xsi:type="dcterms:W3CDTF">2024-09-09T07:18:58Z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7d095c826f2e4a74ae0be71ca4113aab</vt:lpwstr>
  </property>
</Properties>
</file>