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56" r:id="rId2"/>
    <p:sldId id="257" r:id="rId3"/>
    <p:sldId id="263" r:id="rId4"/>
    <p:sldId id="297" r:id="rId5"/>
    <p:sldId id="296" r:id="rId6"/>
    <p:sldId id="259" r:id="rId7"/>
    <p:sldId id="260" r:id="rId8"/>
    <p:sldId id="261" r:id="rId9"/>
    <p:sldId id="262" r:id="rId10"/>
    <p:sldId id="295" r:id="rId11"/>
    <p:sldId id="305" r:id="rId12"/>
    <p:sldId id="307" r:id="rId13"/>
    <p:sldId id="266" r:id="rId14"/>
    <p:sldId id="306" r:id="rId15"/>
    <p:sldId id="277" r:id="rId16"/>
    <p:sldId id="278" r:id="rId17"/>
    <p:sldId id="299" r:id="rId18"/>
    <p:sldId id="298" r:id="rId19"/>
    <p:sldId id="300" r:id="rId20"/>
    <p:sldId id="282" r:id="rId21"/>
    <p:sldId id="281" r:id="rId22"/>
    <p:sldId id="289" r:id="rId23"/>
    <p:sldId id="302" r:id="rId24"/>
    <p:sldId id="301" r:id="rId25"/>
    <p:sldId id="290" r:id="rId26"/>
    <p:sldId id="303" r:id="rId27"/>
    <p:sldId id="291" r:id="rId28"/>
    <p:sldId id="284" r:id="rId29"/>
    <p:sldId id="304" r:id="rId30"/>
    <p:sldId id="288" r:id="rId31"/>
    <p:sldId id="287" r:id="rId32"/>
    <p:sldId id="285" r:id="rId33"/>
    <p:sldId id="293" r:id="rId34"/>
    <p:sldId id="273" r:id="rId35"/>
    <p:sldId id="267" r:id="rId36"/>
    <p:sldId id="269" r:id="rId37"/>
    <p:sldId id="270" r:id="rId38"/>
    <p:sldId id="271" r:id="rId39"/>
    <p:sldId id="272" r:id="rId40"/>
  </p:sldIdLst>
  <p:sldSz cx="18288000" cy="10287000"/>
  <p:notesSz cx="6858000" cy="9144000"/>
  <p:embeddedFontLst>
    <p:embeddedFont>
      <p:font typeface="Times New Roman Bold" panose="02020803070505020304" pitchFamily="18" charset="0"/>
      <p:regular r:id="rId42"/>
      <p:bold r:id="rId43"/>
    </p:embeddedFont>
    <p:embeddedFont>
      <p:font typeface="Times New Roman Italics" panose="020B060402020202020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5811A-2BAB-40EA-820D-663E0F7242D3}" v="44" dt="2024-08-12T11:03:27.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033" autoAdjust="0"/>
  </p:normalViewPr>
  <p:slideViewPr>
    <p:cSldViewPr>
      <p:cViewPr varScale="1">
        <p:scale>
          <a:sx n="56" d="100"/>
          <a:sy n="56" d="100"/>
        </p:scale>
        <p:origin x="378"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8F85811A-2BAB-40EA-820D-663E0F7242D3}"/>
    <pc:docChg chg="undo custSel addSld delSld modSld">
      <pc:chgData name="Prithiv Vijai" userId="5d24f1427401153b" providerId="LiveId" clId="{8F85811A-2BAB-40EA-820D-663E0F7242D3}" dt="2024-08-12T11:03:49.341" v="613" actId="14100"/>
      <pc:docMkLst>
        <pc:docMk/>
      </pc:docMkLst>
      <pc:sldChg chg="modSp mod">
        <pc:chgData name="Prithiv Vijai" userId="5d24f1427401153b" providerId="LiveId" clId="{8F85811A-2BAB-40EA-820D-663E0F7242D3}" dt="2024-08-12T09:53:37.540" v="55" actId="20577"/>
        <pc:sldMkLst>
          <pc:docMk/>
          <pc:sldMk cId="0" sldId="263"/>
        </pc:sldMkLst>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03:35.849" v="611" actId="1076"/>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mod modCrop">
          <ac:chgData name="Prithiv Vijai" userId="5d24f1427401153b" providerId="LiveId" clId="{8F85811A-2BAB-40EA-820D-663E0F7242D3}" dt="2024-08-12T11:03:30.705" v="610" actId="1076"/>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sldChg>
      <pc:sldChg chg="modSp mod">
        <pc:chgData name="Prithiv Vijai" userId="5d24f1427401153b" providerId="LiveId" clId="{8F85811A-2BAB-40EA-820D-663E0F7242D3}" dt="2024-08-12T11:01:08.559" v="524" actId="20577"/>
        <pc:sldMkLst>
          <pc:docMk/>
          <pc:sldMk cId="0" sldId="267"/>
        </pc:sldMkLst>
        <pc:spChg chg="mod">
          <ac:chgData name="Prithiv Vijai" userId="5d24f1427401153b" providerId="LiveId" clId="{8F85811A-2BAB-40EA-820D-663E0F7242D3}" dt="2024-08-12T11:01:08.559" v="524" actId="20577"/>
          <ac:spMkLst>
            <pc:docMk/>
            <pc:sldMk cId="0" sldId="267"/>
            <ac:spMk id="11" creationId="{856882FC-900E-F4E6-6C79-F3B755A5A622}"/>
          </ac:spMkLst>
        </pc:spChg>
      </pc:sldChg>
      <pc:sldChg chg="addSp delSp modSp mod">
        <pc:chgData name="Prithiv Vijai" userId="5d24f1427401153b" providerId="LiveId" clId="{8F85811A-2BAB-40EA-820D-663E0F7242D3}" dt="2024-08-12T11:00:27.214" v="520" actId="1076"/>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09:57:12.731" v="123" actId="2696"/>
        <pc:sldMkLst>
          <pc:docMk/>
          <pc:sldMk cId="2425819062" sldId="274"/>
        </pc:sldMkLst>
      </pc:sldChg>
      <pc:sldChg chg="modSp mod">
        <pc:chgData name="Prithiv Vijai" userId="5d24f1427401153b" providerId="LiveId" clId="{8F85811A-2BAB-40EA-820D-663E0F7242D3}" dt="2024-08-12T10:57:04.990" v="513" actId="20577"/>
        <pc:sldMkLst>
          <pc:docMk/>
          <pc:sldMk cId="1962121734" sldId="278"/>
        </pc:sldMkLst>
        <pc:spChg chg="mod">
          <ac:chgData name="Prithiv Vijai" userId="5d24f1427401153b" providerId="LiveId" clId="{8F85811A-2BAB-40EA-820D-663E0F7242D3}" dt="2024-08-12T10:57:04.990" v="513" actId="20577"/>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09:53:01.195" v="45" actId="1076"/>
        <pc:sldMkLst>
          <pc:docMk/>
          <pc:sldMk cId="2448138101" sldId="287"/>
        </pc:sldMkLst>
        <pc:spChg chg="mod">
          <ac:chgData name="Prithiv Vijai" userId="5d24f1427401153b" providerId="LiveId" clId="{8F85811A-2BAB-40EA-820D-663E0F7242D3}" dt="2024-08-12T09:52:43.273" v="37" actId="1076"/>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modSp mod">
        <pc:chgData name="Prithiv Vijai" userId="5d24f1427401153b" providerId="LiveId" clId="{8F85811A-2BAB-40EA-820D-663E0F7242D3}" dt="2024-08-12T10:57:25.657" v="515" actId="113"/>
        <pc:sldMkLst>
          <pc:docMk/>
          <pc:sldMk cId="2540996004" sldId="289"/>
        </pc:sldMkLst>
        <pc:spChg chg="mod">
          <ac:chgData name="Prithiv Vijai" userId="5d24f1427401153b" providerId="LiveId" clId="{8F85811A-2BAB-40EA-820D-663E0F7242D3}" dt="2024-08-12T10:57:25.657" v="515" actId="113"/>
          <ac:spMkLst>
            <pc:docMk/>
            <pc:sldMk cId="2540996004" sldId="289"/>
            <ac:spMk id="12" creationId="{D02FC79F-D557-E1C0-4633-916FB0F3F2D9}"/>
          </ac:spMkLst>
        </pc:spChg>
      </pc:sldChg>
      <pc:sldChg chg="modSp mod">
        <pc:chgData name="Prithiv Vijai" userId="5d24f1427401153b" providerId="LiveId" clId="{8F85811A-2BAB-40EA-820D-663E0F7242D3}" dt="2024-08-12T09:57:08.598" v="122" actId="20577"/>
        <pc:sldMkLst>
          <pc:docMk/>
          <pc:sldMk cId="1707336001" sldId="295"/>
        </pc:sldMkLst>
        <pc:spChg chg="mod">
          <ac:chgData name="Prithiv Vijai" userId="5d24f1427401153b" providerId="LiveId" clId="{8F85811A-2BAB-40EA-820D-663E0F7242D3}" dt="2024-08-12T09:57:08.598" v="122" actId="20577"/>
          <ac:spMkLst>
            <pc:docMk/>
            <pc:sldMk cId="1707336001" sldId="295"/>
            <ac:spMk id="11" creationId="{F7C489EF-EDB4-4FE1-1146-CF723C5DF134}"/>
          </ac:spMkLst>
        </pc:spChg>
      </pc:sldChg>
      <pc:sldChg chg="modSp mod">
        <pc:chgData name="Prithiv Vijai" userId="5d24f1427401153b" providerId="LiveId" clId="{8F85811A-2BAB-40EA-820D-663E0F7242D3}" dt="2024-08-12T09:56:19.719" v="121" actId="113"/>
        <pc:sldMkLst>
          <pc:docMk/>
          <pc:sldMk cId="583940419" sldId="297"/>
        </pc:sldMkLst>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modSp mod">
        <pc:chgData name="Prithiv Vijai" userId="5d24f1427401153b" providerId="LiveId" clId="{8F85811A-2BAB-40EA-820D-663E0F7242D3}" dt="2024-08-12T10:28:36.439" v="242"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0:28:31.473" v="241" actId="1076"/>
          <ac:spMkLst>
            <pc:docMk/>
            <pc:sldMk cId="4265033394" sldId="298"/>
            <ac:spMk id="10" creationId="{1C5F7484-5AB2-159A-8D12-9E3F2192EF6A}"/>
          </ac:spMkLst>
        </pc:spChg>
        <pc:spChg chg="add mod">
          <ac:chgData name="Prithiv Vijai" userId="5d24f1427401153b" providerId="LiveId" clId="{8F85811A-2BAB-40EA-820D-663E0F7242D3}" dt="2024-08-12T10:28:36.439" v="242" actId="1076"/>
          <ac:spMkLst>
            <pc:docMk/>
            <pc:sldMk cId="4265033394" sldId="298"/>
            <ac:spMk id="11" creationId="{90EF6E3C-DAAC-CDDF-DBFF-AD595F8D5972}"/>
          </ac:spMkLst>
        </pc:spChg>
        <pc:picChg chg="add mod">
          <ac:chgData name="Prithiv Vijai" userId="5d24f1427401153b" providerId="LiveId" clId="{8F85811A-2BAB-40EA-820D-663E0F7242D3}" dt="2024-08-12T10:28:28.918" v="240" actId="1076"/>
          <ac:picMkLst>
            <pc:docMk/>
            <pc:sldMk cId="4265033394" sldId="298"/>
            <ac:picMk id="3" creationId="{0786E984-595A-9E7C-DDAB-C4A882EC2E77}"/>
          </ac:picMkLst>
        </pc:picChg>
        <pc:picChg chg="mod">
          <ac:chgData name="Prithiv Vijai" userId="5d24f1427401153b" providerId="LiveId" clId="{8F85811A-2BAB-40EA-820D-663E0F7242D3}" dt="2024-08-12T10:28:26.684" v="239" actId="1076"/>
          <ac:picMkLst>
            <pc:docMk/>
            <pc:sldMk cId="4265033394" sldId="298"/>
            <ac:picMk id="7" creationId="{022D656C-2DA0-432E-488D-CBDFE777FA35}"/>
          </ac:picMkLst>
        </pc:picChg>
      </pc:sldChg>
      <pc:sldChg chg="addSp modSp mod">
        <pc:chgData name="Prithiv Vijai" userId="5d24f1427401153b" providerId="LiveId" clId="{8F85811A-2BAB-40EA-820D-663E0F7242D3}" dt="2024-08-12T10:57:14.023" v="514" actId="20577"/>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0:57:14.023" v="514" actId="20577"/>
          <ac:spMkLst>
            <pc:docMk/>
            <pc:sldMk cId="132876729" sldId="299"/>
            <ac:spMk id="3" creationId="{09F8ADD6-4058-52F3-64F3-B1E26CC4B677}"/>
          </ac:spMkLst>
        </pc:spChg>
        <pc:spChg chg="mod">
          <ac:chgData name="Prithiv Vijai" userId="5d24f1427401153b" providerId="LiveId" clId="{8F85811A-2BAB-40EA-820D-663E0F7242D3}" dt="2024-08-12T10:26:11.890" v="182" actId="20577"/>
          <ac:spMkLst>
            <pc:docMk/>
            <pc:sldMk cId="132876729" sldId="299"/>
            <ac:spMk id="7" creationId="{51E403F5-761F-6708-FBB3-B07173BFF505}"/>
          </ac:spMkLst>
        </pc:spChg>
        <pc:picChg chg="add mod">
          <ac:chgData name="Prithiv Vijai" userId="5d24f1427401153b" providerId="LiveId" clId="{8F85811A-2BAB-40EA-820D-663E0F7242D3}" dt="2024-08-12T10:26:00.663" v="180" actId="1076"/>
          <ac:picMkLst>
            <pc:docMk/>
            <pc:sldMk cId="132876729" sldId="299"/>
            <ac:picMk id="10" creationId="{6F072577-0386-2E52-2E45-A86F03D99F68}"/>
          </ac:picMkLst>
        </pc:picChg>
        <pc:picChg chg="mod">
          <ac:chgData name="Prithiv Vijai" userId="5d24f1427401153b" providerId="LiveId" clId="{8F85811A-2BAB-40EA-820D-663E0F7242D3}" dt="2024-08-12T10:25:50.399" v="176" actId="1076"/>
          <ac:picMkLst>
            <pc:docMk/>
            <pc:sldMk cId="132876729" sldId="299"/>
            <ac:picMk id="6146" creationId="{46DF4E2C-7879-8984-6BB3-E6565AF68922}"/>
          </ac:picMkLst>
        </pc:picChg>
      </pc:sldChg>
      <pc:sldChg chg="addSp modSp mod">
        <pc:chgData name="Prithiv Vijai" userId="5d24f1427401153b" providerId="LiveId" clId="{8F85811A-2BAB-40EA-820D-663E0F7242D3}" dt="2024-08-12T10:31:33.641" v="410" actId="122"/>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0:31:01.041" v="403" actId="1076"/>
          <ac:spMkLst>
            <pc:docMk/>
            <pc:sldMk cId="622246394" sldId="300"/>
            <ac:spMk id="7" creationId="{244CF223-9CEF-A8D3-9A36-3A4E45A27BD8}"/>
          </ac:spMkLst>
        </pc:spChg>
        <pc:picChg chg="mod">
          <ac:chgData name="Prithiv Vijai" userId="5d24f1427401153b" providerId="LiveId" clId="{8F85811A-2BAB-40EA-820D-663E0F7242D3}" dt="2024-08-12T10:31:04.775" v="404" actId="1076"/>
          <ac:picMkLst>
            <pc:docMk/>
            <pc:sldMk cId="622246394" sldId="300"/>
            <ac:picMk id="6146" creationId="{46DF4E2C-7879-8984-6BB3-E6565AF68922}"/>
          </ac:picMkLst>
        </pc:picChg>
      </pc:sldChg>
      <pc:sldChg chg="addSp delSp modSp mod">
        <pc:chgData name="Prithiv Vijai" userId="5d24f1427401153b" providerId="LiveId" clId="{8F85811A-2BAB-40EA-820D-663E0F7242D3}" dt="2024-08-12T10:54:45.366" v="450" actId="478"/>
        <pc:sldMkLst>
          <pc:docMk/>
          <pc:sldMk cId="4168908350" sldId="305"/>
        </pc:sldMkLst>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modSp add mod">
        <pc:chgData name="Prithiv Vijai" userId="5d24f1427401153b" providerId="LiveId" clId="{8F85811A-2BAB-40EA-820D-663E0F7242D3}" dt="2024-08-12T10:54:10.699" v="448" actId="14100"/>
        <pc:sldMkLst>
          <pc:docMk/>
          <pc:sldMk cId="3950242799" sldId="306"/>
        </pc:sldMkLst>
        <pc:picChg chg="mod modCrop">
          <ac:chgData name="Prithiv Vijai" userId="5d24f1427401153b" providerId="LiveId" clId="{8F85811A-2BAB-40EA-820D-663E0F7242D3}" dt="2024-08-12T10:54:10.699" v="448" actId="14100"/>
          <ac:picMkLst>
            <pc:docMk/>
            <pc:sldMk cId="3950242799" sldId="306"/>
            <ac:picMk id="10" creationId="{C38AB9B9-C439-4798-A392-C983462100BB}"/>
          </ac:picMkLst>
        </pc:picChg>
      </pc:sldChg>
      <pc:sldChg chg="addSp modSp add mod">
        <pc:chgData name="Prithiv Vijai" userId="5d24f1427401153b" providerId="LiveId" clId="{8F85811A-2BAB-40EA-820D-663E0F7242D3}" dt="2024-08-12T11:03:49.341" v="613" actId="14100"/>
        <pc:sldMkLst>
          <pc:docMk/>
          <pc:sldMk cId="248105286" sldId="307"/>
        </pc:sldMkLst>
        <pc:spChg chg="add mod">
          <ac:chgData name="Prithiv Vijai" userId="5d24f1427401153b" providerId="LiveId" clId="{8F85811A-2BAB-40EA-820D-663E0F7242D3}" dt="2024-08-12T11:03:25.139" v="608" actId="1076"/>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picChg chg="mod">
          <ac:chgData name="Prithiv Vijai" userId="5d24f1427401153b" providerId="LiveId" clId="{8F85811A-2BAB-40EA-820D-663E0F7242D3}" dt="2024-08-12T11:03:49.341" v="613" actId="14100"/>
          <ac:picMkLst>
            <pc:docMk/>
            <pc:sldMk cId="248105286" sldId="307"/>
            <ac:picMk id="11" creationId="{E877111A-FB80-60BF-3A50-A06440FCD7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595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91166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1" name="Picture 10">
            <a:extLst>
              <a:ext uri="{FF2B5EF4-FFF2-40B4-BE49-F238E27FC236}">
                <a16:creationId xmlns:a16="http://schemas.microsoft.com/office/drawing/2014/main" id="{E877111A-FB80-60BF-3A50-A06440FCD733}"/>
              </a:ext>
            </a:extLst>
          </p:cNvPr>
          <p:cNvPicPr>
            <a:picLocks noChangeAspect="1"/>
          </p:cNvPicPr>
          <p:nvPr/>
        </p:nvPicPr>
        <p:blipFill rotWithShape="1">
          <a:blip r:embed="rId3">
            <a:extLst>
              <a:ext uri="{28A0092B-C50C-407E-A947-70E740481C1C}">
                <a14:useLocalDpi xmlns:a14="http://schemas.microsoft.com/office/drawing/2010/main" val="0"/>
              </a:ext>
            </a:extLst>
          </a:blip>
          <a:srcRect t="1699" r="60396" b="-1699"/>
          <a:stretch/>
        </p:blipFill>
        <p:spPr>
          <a:xfrm>
            <a:off x="714825" y="3281486"/>
            <a:ext cx="16926334" cy="4930839"/>
          </a:xfrm>
          <a:prstGeom prst="rect">
            <a:avLst/>
          </a:prstGeom>
        </p:spPr>
      </p:pic>
      <p:sp>
        <p:nvSpPr>
          <p:cNvPr id="7" name="TextBox 7">
            <a:extLst>
              <a:ext uri="{FF2B5EF4-FFF2-40B4-BE49-F238E27FC236}">
                <a16:creationId xmlns:a16="http://schemas.microsoft.com/office/drawing/2014/main" id="{C7FB624D-6CB6-411E-326F-6C56BAE70661}"/>
              </a:ext>
            </a:extLst>
          </p:cNvPr>
          <p:cNvSpPr txBox="1"/>
          <p:nvPr/>
        </p:nvSpPr>
        <p:spPr>
          <a:xfrm>
            <a:off x="13944600" y="9199363"/>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a:t>
            </a:r>
          </a:p>
        </p:txBody>
      </p:sp>
      <p:pic>
        <p:nvPicPr>
          <p:cNvPr id="10" name="Picture 9">
            <a:extLst>
              <a:ext uri="{FF2B5EF4-FFF2-40B4-BE49-F238E27FC236}">
                <a16:creationId xmlns:a16="http://schemas.microsoft.com/office/drawing/2014/main" id="{C38AB9B9-C439-4798-A392-C983462100BB}"/>
              </a:ext>
            </a:extLst>
          </p:cNvPr>
          <p:cNvPicPr>
            <a:picLocks noChangeAspect="1"/>
          </p:cNvPicPr>
          <p:nvPr/>
        </p:nvPicPr>
        <p:blipFill rotWithShape="1">
          <a:blip r:embed="rId3">
            <a:extLst>
              <a:ext uri="{28A0092B-C50C-407E-A947-70E740481C1C}">
                <a14:useLocalDpi xmlns:a14="http://schemas.microsoft.com/office/drawing/2010/main" val="0"/>
              </a:ext>
            </a:extLst>
          </a:blip>
          <a:srcRect l="36393" r="32013"/>
          <a:stretch/>
        </p:blipFill>
        <p:spPr>
          <a:xfrm>
            <a:off x="838200" y="2770082"/>
            <a:ext cx="16484623" cy="6019799"/>
          </a:xfrm>
          <a:prstGeom prst="rect">
            <a:avLst/>
          </a:prstGeom>
        </p:spPr>
      </p:pic>
      <p:sp>
        <p:nvSpPr>
          <p:cNvPr id="11" name="TextBox 7">
            <a:extLst>
              <a:ext uri="{FF2B5EF4-FFF2-40B4-BE49-F238E27FC236}">
                <a16:creationId xmlns:a16="http://schemas.microsoft.com/office/drawing/2014/main" id="{4A17A8E6-4F90-0378-166E-8D0FD8F2452B}"/>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pic>
        <p:nvPicPr>
          <p:cNvPr id="10" name="Picture 9">
            <a:extLst>
              <a:ext uri="{FF2B5EF4-FFF2-40B4-BE49-F238E27FC236}">
                <a16:creationId xmlns:a16="http://schemas.microsoft.com/office/drawing/2014/main" id="{C38AB9B9-C439-4798-A392-C983462100BB}"/>
              </a:ext>
            </a:extLst>
          </p:cNvPr>
          <p:cNvPicPr>
            <a:picLocks noChangeAspect="1"/>
          </p:cNvPicPr>
          <p:nvPr/>
        </p:nvPicPr>
        <p:blipFill rotWithShape="1">
          <a:blip r:embed="rId3">
            <a:extLst>
              <a:ext uri="{28A0092B-C50C-407E-A947-70E740481C1C}">
                <a14:useLocalDpi xmlns:a14="http://schemas.microsoft.com/office/drawing/2010/main" val="0"/>
              </a:ext>
            </a:extLst>
          </a:blip>
          <a:srcRect l="64995" r="-1"/>
          <a:stretch/>
        </p:blipFill>
        <p:spPr>
          <a:xfrm>
            <a:off x="838200" y="3359108"/>
            <a:ext cx="16511370" cy="5441992"/>
          </a:xfrm>
          <a:prstGeom prst="rect">
            <a:avLst/>
          </a:prstGeom>
        </p:spPr>
      </p:pic>
    </p:spTree>
    <p:extLst>
      <p:ext uri="{BB962C8B-B14F-4D97-AF65-F5344CB8AC3E}">
        <p14:creationId xmlns:p14="http://schemas.microsoft.com/office/powerpoint/2010/main" val="395024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3727560695"/>
              </p:ext>
            </p:extLst>
          </p:nvPr>
        </p:nvGraphicFramePr>
        <p:xfrm>
          <a:off x="7524402" y="2946627"/>
          <a:ext cx="10363200" cy="2752017"/>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dirty="0" err="1">
                          <a:solidFill>
                            <a:srgbClr val="000000"/>
                          </a:solidFill>
                          <a:effectLst/>
                          <a:latin typeface="Calibri" panose="020F0502020204030204" pitchFamily="34" charset="0"/>
                        </a:rPr>
                        <a:t>Online_Gaming</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33564">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30 </a:t>
                      </a:r>
                      <a:r>
                        <a:rPr lang="en-IN" sz="1100" b="0" i="0" u="none" strike="noStrike" dirty="0" err="1">
                          <a:solidFill>
                            <a:srgbClr val="000000"/>
                          </a:solidFill>
                          <a:effectLst/>
                          <a:latin typeface="Calibri" panose="020F0502020204030204" pitchFamily="34" charset="0"/>
                        </a:rPr>
                        <a:t>ms</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2015663008"/>
              </p:ext>
            </p:extLst>
          </p:nvPr>
        </p:nvGraphicFramePr>
        <p:xfrm>
          <a:off x="8074696" y="6667115"/>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295472" y="2239536"/>
            <a:ext cx="7090150"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Tree>
    <p:extLst>
      <p:ext uri="{BB962C8B-B14F-4D97-AF65-F5344CB8AC3E}">
        <p14:creationId xmlns:p14="http://schemas.microsoft.com/office/powerpoint/2010/main" val="77766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6146" name="Picture 2">
            <a:extLst>
              <a:ext uri="{FF2B5EF4-FFF2-40B4-BE49-F238E27FC236}">
                <a16:creationId xmlns:a16="http://schemas.microsoft.com/office/drawing/2014/main" id="{46DF4E2C-7879-8984-6BB3-E6565AF68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0" b="80179"/>
          <a:stretch/>
        </p:blipFill>
        <p:spPr bwMode="auto">
          <a:xfrm>
            <a:off x="838200" y="2835221"/>
            <a:ext cx="11201400" cy="31541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E403F5-761F-6708-FBB3-B07173BFF505}"/>
              </a:ext>
            </a:extLst>
          </p:cNvPr>
          <p:cNvSpPr txBox="1"/>
          <p:nvPr/>
        </p:nvSpPr>
        <p:spPr>
          <a:xfrm>
            <a:off x="1447800" y="221328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7010400" y="6014386"/>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 name="Picture 2">
            <a:extLst>
              <a:ext uri="{FF2B5EF4-FFF2-40B4-BE49-F238E27FC236}">
                <a16:creationId xmlns:a16="http://schemas.microsoft.com/office/drawing/2014/main" id="{6F072577-0386-2E52-2E45-A86F03D99F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04" b="60665"/>
          <a:stretch/>
        </p:blipFill>
        <p:spPr bwMode="auto">
          <a:xfrm>
            <a:off x="6359938" y="6591300"/>
            <a:ext cx="11201400" cy="31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7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2">
            <a:extLst>
              <a:ext uri="{FF2B5EF4-FFF2-40B4-BE49-F238E27FC236}">
                <a16:creationId xmlns:a16="http://schemas.microsoft.com/office/drawing/2014/main" id="{022D656C-2DA0-432E-488D-CBDFE777FA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607" b="41173"/>
          <a:stretch/>
        </p:blipFill>
        <p:spPr bwMode="auto">
          <a:xfrm>
            <a:off x="457200" y="2733686"/>
            <a:ext cx="10896600" cy="31129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C5F7484-5AB2-159A-8D12-9E3F2192EF6A}"/>
              </a:ext>
            </a:extLst>
          </p:cNvPr>
          <p:cNvSpPr txBox="1"/>
          <p:nvPr/>
        </p:nvSpPr>
        <p:spPr>
          <a:xfrm>
            <a:off x="7543800" y="5973408"/>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pic>
        <p:nvPicPr>
          <p:cNvPr id="3" name="Picture 2">
            <a:extLst>
              <a:ext uri="{FF2B5EF4-FFF2-40B4-BE49-F238E27FC236}">
                <a16:creationId xmlns:a16="http://schemas.microsoft.com/office/drawing/2014/main" id="{0786E984-595A-9E7C-DDAB-C4A882EC2E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168" b="21612"/>
          <a:stretch/>
        </p:blipFill>
        <p:spPr bwMode="auto">
          <a:xfrm>
            <a:off x="6934200" y="6660462"/>
            <a:ext cx="10896600" cy="31129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0EF6E3C-DAAC-CDDF-DBFF-AD595F8D5972}"/>
              </a:ext>
            </a:extLst>
          </p:cNvPr>
          <p:cNvSpPr txBox="1"/>
          <p:nvPr/>
        </p:nvSpPr>
        <p:spPr>
          <a:xfrm>
            <a:off x="1028700" y="2154787"/>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spTree>
    <p:extLst>
      <p:ext uri="{BB962C8B-B14F-4D97-AF65-F5344CB8AC3E}">
        <p14:creationId xmlns:p14="http://schemas.microsoft.com/office/powerpoint/2010/main" val="426503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6146" name="Picture 2">
            <a:extLst>
              <a:ext uri="{FF2B5EF4-FFF2-40B4-BE49-F238E27FC236}">
                <a16:creationId xmlns:a16="http://schemas.microsoft.com/office/drawing/2014/main" id="{46DF4E2C-7879-8984-6BB3-E6565AF68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5" t="79657" r="-3145" b="637"/>
          <a:stretch/>
        </p:blipFill>
        <p:spPr bwMode="auto">
          <a:xfrm>
            <a:off x="732985" y="3040642"/>
            <a:ext cx="12115800" cy="40392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1113985" y="24634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spTree>
    <p:extLst>
      <p:ext uri="{BB962C8B-B14F-4D97-AF65-F5344CB8AC3E}">
        <p14:creationId xmlns:p14="http://schemas.microsoft.com/office/powerpoint/2010/main" val="6222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Agenda: -</a:t>
            </a:r>
          </a:p>
          <a:p>
            <a:pPr algn="l">
              <a:lnSpc>
                <a:spcPts val="6047"/>
              </a:lnSpc>
            </a:pPr>
            <a:endParaRPr lang="en-US" sz="5039">
              <a:solidFill>
                <a:srgbClr val="FF0000"/>
              </a:solidFill>
              <a:latin typeface="Times New Roman"/>
              <a:ea typeface="Times New Roman"/>
              <a:cs typeface="Times New Roman"/>
              <a:sym typeface="Times New Roman"/>
            </a:endParaRPr>
          </a:p>
        </p:txBody>
      </p:sp>
      <p:sp>
        <p:nvSpPr>
          <p:cNvPr id="3" name="TextBox 3"/>
          <p:cNvSpPr txBox="1"/>
          <p:nvPr/>
        </p:nvSpPr>
        <p:spPr>
          <a:xfrm>
            <a:off x="714825" y="2263025"/>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Model Selection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499" y="2074673"/>
            <a:ext cx="17277675" cy="6469271"/>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A basic linear approach to modeling the relationship between a dependent variable and one or more independent variables.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p:txBody>
      </p:sp>
    </p:spTree>
    <p:extLst>
      <p:ext uri="{BB962C8B-B14F-4D97-AF65-F5344CB8AC3E}">
        <p14:creationId xmlns:p14="http://schemas.microsoft.com/office/powerpoint/2010/main" val="25409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Model Selection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457201" y="2589871"/>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 </a:t>
            </a:r>
          </a:p>
        </p:txBody>
      </p:sp>
    </p:spTree>
    <p:extLst>
      <p:ext uri="{BB962C8B-B14F-4D97-AF65-F5344CB8AC3E}">
        <p14:creationId xmlns:p14="http://schemas.microsoft.com/office/powerpoint/2010/main" val="208479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1" name="Picture 10">
            <a:extLst>
              <a:ext uri="{FF2B5EF4-FFF2-40B4-BE49-F238E27FC236}">
                <a16:creationId xmlns:a16="http://schemas.microsoft.com/office/drawing/2014/main" id="{85B039C8-228A-0813-AB52-AEF046826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79" y="2147968"/>
            <a:ext cx="15316200" cy="7086447"/>
          </a:xfrm>
          <a:prstGeom prst="rect">
            <a:avLst/>
          </a:prstGeom>
        </p:spPr>
      </p:pic>
      <p:sp>
        <p:nvSpPr>
          <p:cNvPr id="12" name="TextBox 11">
            <a:extLst>
              <a:ext uri="{FF2B5EF4-FFF2-40B4-BE49-F238E27FC236}">
                <a16:creationId xmlns:a16="http://schemas.microsoft.com/office/drawing/2014/main" id="{CD8C8A6E-FDE8-6D43-E686-134958E48FBE}"/>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Eight Regression Model.</a:t>
            </a:r>
          </a:p>
        </p:txBody>
      </p:sp>
    </p:spTree>
    <p:extLst>
      <p:ext uri="{BB962C8B-B14F-4D97-AF65-F5344CB8AC3E}">
        <p14:creationId xmlns:p14="http://schemas.microsoft.com/office/powerpoint/2010/main" val="417106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841D2B3C-BDEC-151C-93A3-8A73553A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2401607"/>
            <a:ext cx="17026604" cy="7094418"/>
          </a:xfrm>
          <a:prstGeom prst="rect">
            <a:avLst/>
          </a:prstGeom>
        </p:spPr>
      </p:pic>
      <p:sp>
        <p:nvSpPr>
          <p:cNvPr id="3" name="TextBox 2">
            <a:extLst>
              <a:ext uri="{FF2B5EF4-FFF2-40B4-BE49-F238E27FC236}">
                <a16:creationId xmlns:a16="http://schemas.microsoft.com/office/drawing/2014/main" id="{42D6187A-A233-28EB-6CDC-06F4A6E4C462}"/>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Eight Regression Model.</a:t>
            </a:r>
          </a:p>
        </p:txBody>
      </p:sp>
    </p:spTree>
    <p:extLst>
      <p:ext uri="{BB962C8B-B14F-4D97-AF65-F5344CB8AC3E}">
        <p14:creationId xmlns:p14="http://schemas.microsoft.com/office/powerpoint/2010/main" val="375516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Model Selection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1066800" y="2981626"/>
            <a:ext cx="14554200" cy="3583610"/>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Splits the data into subsets based on the feature that results in the most homogenous subsets.</a:t>
            </a:r>
          </a:p>
          <a:p>
            <a:pPr>
              <a:lnSpc>
                <a:spcPct val="150000"/>
              </a:lnSpc>
              <a:buFont typeface="Arial" panose="020B0604020202020204" pitchFamily="34" charset="0"/>
              <a:buChar char="•"/>
            </a:pPr>
            <a:endParaRPr lang="en-US" sz="3099" dirty="0">
              <a:solidFill>
                <a:srgbClr val="000000"/>
              </a:solidFill>
              <a:latin typeface="Times New Roman"/>
              <a:cs typeface="Times New Roman"/>
            </a:endParaRPr>
          </a:p>
          <a:p>
            <a:pPr>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p:txBody>
      </p:sp>
    </p:spTree>
    <p:extLst>
      <p:ext uri="{BB962C8B-B14F-4D97-AF65-F5344CB8AC3E}">
        <p14:creationId xmlns:p14="http://schemas.microsoft.com/office/powerpoint/2010/main" val="27909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2" name="Picture 11">
            <a:extLst>
              <a:ext uri="{FF2B5EF4-FFF2-40B4-BE49-F238E27FC236}">
                <a16:creationId xmlns:a16="http://schemas.microsoft.com/office/drawing/2014/main" id="{0B6EEADD-72B3-3519-ADC7-36E5B9871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63107"/>
            <a:ext cx="15706892" cy="3926723"/>
          </a:xfrm>
          <a:prstGeom prst="rect">
            <a:avLst/>
          </a:prstGeom>
        </p:spPr>
      </p:pic>
      <p:sp>
        <p:nvSpPr>
          <p:cNvPr id="3" name="TextBox 2">
            <a:extLst>
              <a:ext uri="{FF2B5EF4-FFF2-40B4-BE49-F238E27FC236}">
                <a16:creationId xmlns:a16="http://schemas.microsoft.com/office/drawing/2014/main" id="{A9AF7864-6809-5053-6CA3-7B89AEA40C58}"/>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spTree>
    <p:extLst>
      <p:ext uri="{BB962C8B-B14F-4D97-AF65-F5344CB8AC3E}">
        <p14:creationId xmlns:p14="http://schemas.microsoft.com/office/powerpoint/2010/main" val="190073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5C2CB2DD-3D50-53EB-2B26-44F4BDCF5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705100"/>
            <a:ext cx="15544800" cy="6477000"/>
          </a:xfrm>
          <a:prstGeom prst="rect">
            <a:avLst/>
          </a:prstGeom>
        </p:spPr>
      </p:pic>
      <p:sp>
        <p:nvSpPr>
          <p:cNvPr id="3" name="TextBox 2">
            <a:extLst>
              <a:ext uri="{FF2B5EF4-FFF2-40B4-BE49-F238E27FC236}">
                <a16:creationId xmlns:a16="http://schemas.microsoft.com/office/drawing/2014/main" id="{8BAD85EC-204E-EEA8-1861-9FD2CDBAD5EC}"/>
              </a:ext>
            </a:extLst>
          </p:cNvPr>
          <p:cNvSpPr txBox="1"/>
          <p:nvPr/>
        </p:nvSpPr>
        <p:spPr>
          <a:xfrm>
            <a:off x="1723102"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Tree Based Model.</a:t>
            </a:r>
          </a:p>
        </p:txBody>
      </p:sp>
    </p:spTree>
    <p:extLst>
      <p:ext uri="{BB962C8B-B14F-4D97-AF65-F5344CB8AC3E}">
        <p14:creationId xmlns:p14="http://schemas.microsoft.com/office/powerpoint/2010/main" val="325777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Model Selection : </a:t>
            </a:r>
            <a:r>
              <a:rPr lang="en-IN" sz="5000" dirty="0">
                <a:solidFill>
                  <a:srgbClr val="FF0000"/>
                </a:solidFill>
                <a:latin typeface="Times New Roman"/>
                <a:cs typeface="Times New Roman"/>
              </a:rPr>
              <a:t>Boosting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LightGBM</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 fast, efficient boosting model that works well with large datasets by using a leaf-wise tree growth algorithm. </a:t>
            </a:r>
          </a:p>
        </p:txBody>
      </p:sp>
    </p:spTree>
    <p:extLst>
      <p:ext uri="{BB962C8B-B14F-4D97-AF65-F5344CB8AC3E}">
        <p14:creationId xmlns:p14="http://schemas.microsoft.com/office/powerpoint/2010/main" val="325820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7" name="Picture 16">
            <a:extLst>
              <a:ext uri="{FF2B5EF4-FFF2-40B4-BE49-F238E27FC236}">
                <a16:creationId xmlns:a16="http://schemas.microsoft.com/office/drawing/2014/main" id="{675C865C-0F79-AEE4-2024-7A5E0A52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3363242"/>
            <a:ext cx="17145000" cy="4286250"/>
          </a:xfrm>
          <a:prstGeom prst="rect">
            <a:avLst/>
          </a:prstGeom>
        </p:spPr>
      </p:pic>
      <p:sp>
        <p:nvSpPr>
          <p:cNvPr id="3" name="TextBox 2">
            <a:extLst>
              <a:ext uri="{FF2B5EF4-FFF2-40B4-BE49-F238E27FC236}">
                <a16:creationId xmlns:a16="http://schemas.microsoft.com/office/drawing/2014/main" id="{1B7ADAEA-2DC6-0FC3-C010-11E817B435ED}"/>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spTree>
    <p:extLst>
      <p:ext uri="{BB962C8B-B14F-4D97-AF65-F5344CB8AC3E}">
        <p14:creationId xmlns:p14="http://schemas.microsoft.com/office/powerpoint/2010/main" val="3503454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67F66E-4718-1CE5-E531-4E29D54F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2" y="2214885"/>
            <a:ext cx="17257736" cy="7190723"/>
          </a:xfrm>
          <a:prstGeom prst="rect">
            <a:avLst/>
          </a:prstGeom>
        </p:spPr>
      </p:pic>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2133600"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Models.</a:t>
            </a:r>
          </a:p>
        </p:txBody>
      </p:sp>
    </p:spTree>
    <p:extLst>
      <p:ext uri="{BB962C8B-B14F-4D97-AF65-F5344CB8AC3E}">
        <p14:creationId xmlns:p14="http://schemas.microsoft.com/office/powerpoint/2010/main" val="2448138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FD186305-1AC5-6DE9-26A2-712165756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79" y="2235948"/>
            <a:ext cx="17343041" cy="6839957"/>
          </a:xfrm>
          <a:prstGeom prst="rect">
            <a:avLst/>
          </a:prstGeom>
        </p:spPr>
      </p:pic>
      <p:sp>
        <p:nvSpPr>
          <p:cNvPr id="12" name="TextBox 11">
            <a:extLst>
              <a:ext uri="{FF2B5EF4-FFF2-40B4-BE49-F238E27FC236}">
                <a16:creationId xmlns:a16="http://schemas.microsoft.com/office/drawing/2014/main" id="{A958374E-EE72-4402-3C43-D2C10B46FC36}"/>
              </a:ext>
            </a:extLst>
          </p:cNvPr>
          <p:cNvSpPr txBox="1"/>
          <p:nvPr/>
        </p:nvSpPr>
        <p:spPr>
          <a:xfrm>
            <a:off x="762000" y="9086966"/>
            <a:ext cx="16811175" cy="523220"/>
          </a:xfrm>
          <a:prstGeom prst="rect">
            <a:avLst/>
          </a:prstGeom>
          <a:noFill/>
        </p:spPr>
        <p:txBody>
          <a:bodyPr wrap="square" rtlCol="0">
            <a:spAutoFit/>
          </a:bodyPr>
          <a:lstStyle/>
          <a:p>
            <a:r>
              <a:rPr lang="en-US" sz="2800" b="1" dirty="0">
                <a:solidFill>
                  <a:srgbClr val="000000"/>
                </a:solidFill>
                <a:latin typeface="Times New Roman"/>
                <a:cs typeface="Times New Roman"/>
              </a:rPr>
              <a:t>Consolidated metric Comparison of the Best model from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6113" y="927634"/>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928913" y="2149134"/>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576765" y="420909"/>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E1DC800-8CFE-50C2-2C50-459CBA659C20}"/>
              </a:ext>
            </a:extLst>
          </p:cNvPr>
          <p:cNvPicPr>
            <a:picLocks noChangeAspect="1"/>
          </p:cNvPicPr>
          <p:nvPr/>
        </p:nvPicPr>
        <p:blipFill>
          <a:blip r:embed="rId3"/>
          <a:stretch>
            <a:fillRect/>
          </a:stretch>
        </p:blipFill>
        <p:spPr>
          <a:xfrm>
            <a:off x="4490649" y="2537443"/>
            <a:ext cx="9869277" cy="6211167"/>
          </a:xfrm>
          <a:prstGeom prst="rect">
            <a:avLst/>
          </a:prstGeom>
        </p:spPr>
      </p:pic>
      <p:sp>
        <p:nvSpPr>
          <p:cNvPr id="11" name="TextBox 10">
            <a:extLst>
              <a:ext uri="{FF2B5EF4-FFF2-40B4-BE49-F238E27FC236}">
                <a16:creationId xmlns:a16="http://schemas.microsoft.com/office/drawing/2014/main" id="{33527424-5F1C-E0C8-8A67-037329BAA63A}"/>
              </a:ext>
            </a:extLst>
          </p:cNvPr>
          <p:cNvSpPr txBox="1"/>
          <p:nvPr/>
        </p:nvSpPr>
        <p:spPr>
          <a:xfrm>
            <a:off x="2514600" y="9182376"/>
            <a:ext cx="14401800" cy="523220"/>
          </a:xfrm>
          <a:prstGeom prst="rect">
            <a:avLst/>
          </a:prstGeom>
          <a:noFill/>
        </p:spPr>
        <p:txBody>
          <a:bodyPr wrap="square" rtlCol="0">
            <a:spAutoFit/>
          </a:bodyPr>
          <a:lstStyle/>
          <a:p>
            <a:r>
              <a:rPr lang="en-US" sz="2800" b="1" dirty="0">
                <a:solidFill>
                  <a:srgbClr val="000000"/>
                </a:solidFill>
                <a:latin typeface="Times New Roman"/>
                <a:cs typeface="Times New Roman"/>
              </a:rPr>
              <a:t>Best models for various metrics across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3768388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099" dirty="0">
                <a:solidFill>
                  <a:srgbClr val="FF0000"/>
                </a:solidFill>
                <a:latin typeface="Times New Roman"/>
                <a:cs typeface="Times New Roman"/>
              </a:rPr>
              <a:t>HISTOGRAM-BASED GRADIENT BOOSTING REGRESSION TREE (H-GBRT)</a:t>
            </a:r>
            <a:endParaRPr lang="en-US" sz="3099" dirty="0">
              <a:solidFill>
                <a:srgbClr val="FF0000"/>
              </a:solidFill>
              <a:latin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331839" y="3109665"/>
            <a:ext cx="170266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88582" marR="0" lvl="1" algn="just" fontAlgn="base">
              <a:spcBef>
                <a:spcPct val="0"/>
              </a:spcBef>
              <a:spcAft>
                <a:spcPct val="0"/>
              </a:spcAft>
              <a:buClrTx/>
              <a:buSzTx/>
              <a:tabLst/>
            </a:pPr>
            <a:r>
              <a:rPr lang="en-US" sz="3099" dirty="0">
                <a:solidFill>
                  <a:srgbClr val="000000"/>
                </a:solidFill>
                <a:latin typeface="Times New Roman"/>
                <a:cs typeface="Times New Roman"/>
              </a:rPr>
              <a:t>Histogram-based Gradient Boosting Regression Trees (HGBRT) is a machine learning algorithm that builds multiple decision trees using a technique called boosting. It partitions continuous features into discrete bins (histograms) to speed up training and improve efficiency. HGBRT is particularly effective for large datasets due to its scalability and robust performance.</a:t>
            </a:r>
            <a:endParaRPr lang="en-US" altLang="en-US" sz="3099" dirty="0">
              <a:solidFill>
                <a:srgbClr val="000000"/>
              </a:solidFill>
              <a:latin typeface="Times New Roman"/>
              <a:cs typeface="Times New Roman"/>
            </a:endParaRPr>
          </a:p>
        </p:txBody>
      </p:sp>
      <p:sp>
        <p:nvSpPr>
          <p:cNvPr id="8" name="TextBox 7">
            <a:extLst>
              <a:ext uri="{FF2B5EF4-FFF2-40B4-BE49-F238E27FC236}">
                <a16:creationId xmlns:a16="http://schemas.microsoft.com/office/drawing/2014/main" id="{5E79A5A9-4859-C419-D9C8-4ECC0AF299BA}"/>
              </a:ext>
            </a:extLst>
          </p:cNvPr>
          <p:cNvSpPr txBox="1"/>
          <p:nvPr/>
        </p:nvSpPr>
        <p:spPr>
          <a:xfrm>
            <a:off x="264816" y="5490665"/>
            <a:ext cx="14525177" cy="3360664"/>
          </a:xfrm>
          <a:prstGeom prst="rect">
            <a:avLst/>
          </a:prstGeom>
          <a:noFill/>
        </p:spPr>
        <p:txBody>
          <a:bodyPr wrap="square">
            <a:spAutoFit/>
          </a:bodyPr>
          <a:lstStyle/>
          <a:p>
            <a:pPr marL="488582" lvl="1" algn="just" fontAlgn="base">
              <a:spcBef>
                <a:spcPct val="0"/>
              </a:spcBef>
              <a:spcAft>
                <a:spcPct val="0"/>
              </a:spcAft>
            </a:pPr>
            <a:r>
              <a:rPr lang="en-US" sz="3200" dirty="0">
                <a:solidFill>
                  <a:srgbClr val="FF0000"/>
                </a:solidFill>
                <a:latin typeface="Times New Roman"/>
                <a:cs typeface="Times New Roman"/>
              </a:rPr>
              <a:t>For parameter optimization </a:t>
            </a:r>
            <a:endParaRPr lang="en-US" sz="3099" dirty="0">
              <a:solidFill>
                <a:srgbClr val="000000"/>
              </a:solidFill>
              <a:latin typeface="Times New Roman"/>
              <a:cs typeface="Times New Roman"/>
            </a:endParaRP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Grid Search: </a:t>
            </a:r>
            <a:r>
              <a:rPr lang="en-US" sz="3099" dirty="0">
                <a:solidFill>
                  <a:srgbClr val="000000"/>
                </a:solidFill>
                <a:latin typeface="Times New Roman"/>
                <a:cs typeface="Times New Roman"/>
              </a:rPr>
              <a:t>Exhaustively searches through a predefined set of hyperparameters.</a:t>
            </a: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Random Search: </a:t>
            </a:r>
            <a:r>
              <a:rPr lang="en-US" sz="3099" dirty="0">
                <a:solidFill>
                  <a:srgbClr val="000000"/>
                </a:solidFill>
                <a:latin typeface="Times New Roman"/>
                <a:cs typeface="Times New Roman"/>
              </a:rPr>
              <a:t>Randomly samples hyperparameters within specified ranges.</a:t>
            </a: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Bayesian Optimization: </a:t>
            </a:r>
            <a:r>
              <a:rPr lang="en-US" sz="3099" dirty="0">
                <a:solidFill>
                  <a:srgbClr val="000000"/>
                </a:solidFill>
                <a:latin typeface="Times New Roman"/>
                <a:cs typeface="Times New Roman"/>
              </a:rPr>
              <a:t>Uses probabilistic models to predict the performance of hyperparameters and efficiently search the space.</a:t>
            </a: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589079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10,11,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1" name="Picture 20">
            <a:extLst>
              <a:ext uri="{FF2B5EF4-FFF2-40B4-BE49-F238E27FC236}">
                <a16:creationId xmlns:a16="http://schemas.microsoft.com/office/drawing/2014/main" id="{3214B8CB-7625-7276-936F-113B122EFD10}"/>
              </a:ext>
            </a:extLst>
          </p:cNvPr>
          <p:cNvPicPr>
            <a:picLocks noChangeAspect="1"/>
          </p:cNvPicPr>
          <p:nvPr/>
        </p:nvPicPr>
        <p:blipFill>
          <a:blip r:embed="rId3"/>
          <a:stretch>
            <a:fillRect/>
          </a:stretch>
        </p:blipFill>
        <p:spPr>
          <a:xfrm>
            <a:off x="1187129" y="2859179"/>
            <a:ext cx="16131828" cy="685192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6741033"/>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Italics"/>
                <a:ea typeface="Times New Roman Italics"/>
                <a:cs typeface="Times New Roman Italics"/>
                <a:sym typeface="Times New Roman Italics"/>
              </a:rPr>
              <a:t>IEEE Cloud Computing </a:t>
            </a:r>
            <a:r>
              <a:rPr lang="en-US" sz="2400" dirty="0">
                <a:solidFill>
                  <a:srgbClr val="000000"/>
                </a:solidFill>
                <a:latin typeface="Times New Roman"/>
                <a:ea typeface="Times New Roman"/>
                <a:cs typeface="Times New Roman"/>
                <a:sym typeface="Times New Roman"/>
              </a:rPr>
              <a:t>(2018).</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a:t>
            </a:r>
            <a:r>
              <a:rPr lang="en-US" sz="2400" dirty="0" err="1">
                <a:solidFill>
                  <a:srgbClr val="000000"/>
                </a:solidFill>
                <a:latin typeface="Times New Roman"/>
                <a:ea typeface="Times New Roman"/>
                <a:cs typeface="Times New Roman"/>
                <a:sym typeface="Times New Roman"/>
              </a:rPr>
              <a:t>Nencioni</a:t>
            </a:r>
            <a:r>
              <a:rPr lang="en-US" sz="2400" dirty="0">
                <a:solidFill>
                  <a:srgbClr val="000000"/>
                </a:solidFill>
                <a:latin typeface="Times New Roman"/>
                <a:ea typeface="Times New Roman"/>
                <a:cs typeface="Times New Roman"/>
                <a:sym typeface="Times New Roman"/>
              </a:rPr>
              <a:t>, R. G. </a:t>
            </a:r>
            <a:r>
              <a:rPr lang="en-US" sz="2400" dirty="0" err="1">
                <a:solidFill>
                  <a:srgbClr val="000000"/>
                </a:solidFill>
                <a:latin typeface="Times New Roman"/>
                <a:ea typeface="Times New Roman"/>
                <a:cs typeface="Times New Roman"/>
                <a:sym typeface="Times New Roman"/>
              </a:rPr>
              <a:t>Garroppo</a:t>
            </a:r>
            <a:r>
              <a:rPr lang="en-US" sz="2400" dirty="0">
                <a:solidFill>
                  <a:srgbClr val="000000"/>
                </a:solidFill>
                <a:latin typeface="Times New Roman"/>
                <a:ea typeface="Times New Roman"/>
                <a:cs typeface="Times New Roman"/>
                <a:sym typeface="Times New Roman"/>
              </a:rPr>
              <a:t> and R. F. </a:t>
            </a:r>
            <a:r>
              <a:rPr lang="en-US" sz="2400" dirty="0" err="1">
                <a:solidFill>
                  <a:srgbClr val="000000"/>
                </a:solidFill>
                <a:latin typeface="Times New Roman"/>
                <a:ea typeface="Times New Roman"/>
                <a:cs typeface="Times New Roman"/>
                <a:sym typeface="Times New Roman"/>
              </a:rPr>
              <a:t>Olimid</a:t>
            </a:r>
            <a:r>
              <a:rPr lang="en-US" sz="2400" dirty="0">
                <a:solidFill>
                  <a:srgbClr val="000000"/>
                </a:solidFill>
                <a:latin typeface="Times New Roman"/>
                <a:ea typeface="Times New Roman"/>
                <a:cs typeface="Times New Roman"/>
                <a:sym typeface="Times New Roman"/>
              </a:rPr>
              <a:t>, "5G Multi-Access Edge Computing: A Survey on Security, Dependability, and Performance," in IEEE Access, vol. 11, pp. 63496-63533, 2023,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10.1109/ACCESS.2023.3288334.</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 L. Zhang, W. Yang, B. Hao, Z. Yang and Q. Zhao, "Edge Computing Resource Allocation Method for Mining 5G Communication System," in IEEE Access, vol. 11, pp. 49730-49737, 2023,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10.1109/ACCESS.2023.3244242.</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Rekoputra</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Nadhif</a:t>
            </a:r>
            <a:r>
              <a:rPr lang="en-US" sz="2400" dirty="0">
                <a:solidFill>
                  <a:srgbClr val="000000"/>
                </a:solidFill>
                <a:latin typeface="Times New Roman"/>
                <a:ea typeface="Times New Roman"/>
                <a:cs typeface="Times New Roman"/>
                <a:sym typeface="Times New Roman"/>
              </a:rPr>
              <a:t> Muhammad, Chia-Wei Tseng, Jui-Tang Wang, Shu-Hao Liang, Ray-Guang Cheng, Yueh-Feng Li, and Wen-Hao Yang. 2023. "Implementation and Evaluation of 5G MEC-Enabled Smart Factory" Electronics 12, no. 6: 1310</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4074033"/>
          </a:xfrm>
          <a:prstGeom prst="rect">
            <a:avLst/>
          </a:prstGeom>
        </p:spPr>
        <p:txBody>
          <a:bodyPr lIns="0" tIns="0" rIns="0" bIns="0" rtlCol="0" anchor="t">
            <a:spAutoFit/>
          </a:bodyPr>
          <a:lstStyle/>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Xavier, Ruben, </a:t>
            </a:r>
            <a:r>
              <a:rPr lang="en-US" sz="2400" dirty="0" err="1">
                <a:solidFill>
                  <a:srgbClr val="000000"/>
                </a:solidFill>
                <a:latin typeface="Times New Roman"/>
                <a:ea typeface="Times New Roman"/>
                <a:cs typeface="Times New Roman"/>
                <a:sym typeface="Times New Roman"/>
              </a:rPr>
              <a:t>Rogério</a:t>
            </a:r>
            <a:r>
              <a:rPr lang="en-US" sz="2400" dirty="0">
                <a:solidFill>
                  <a:srgbClr val="000000"/>
                </a:solidFill>
                <a:latin typeface="Times New Roman"/>
                <a:ea typeface="Times New Roman"/>
                <a:cs typeface="Times New Roman"/>
                <a:sym typeface="Times New Roman"/>
              </a:rPr>
              <a:t> S. Silva, Maria Ribeiro, </a:t>
            </a:r>
            <a:r>
              <a:rPr lang="en-US" sz="2400" dirty="0" err="1">
                <a:solidFill>
                  <a:srgbClr val="000000"/>
                </a:solidFill>
                <a:latin typeface="Times New Roman"/>
                <a:ea typeface="Times New Roman"/>
                <a:cs typeface="Times New Roman"/>
                <a:sym typeface="Times New Roman"/>
              </a:rPr>
              <a:t>Waldir</a:t>
            </a:r>
            <a:r>
              <a:rPr lang="en-US" sz="2400" dirty="0">
                <a:solidFill>
                  <a:srgbClr val="000000"/>
                </a:solidFill>
                <a:latin typeface="Times New Roman"/>
                <a:ea typeface="Times New Roman"/>
                <a:cs typeface="Times New Roman"/>
                <a:sym typeface="Times New Roman"/>
              </a:rPr>
              <a:t> Moreira, Leandro Freitas, and Antonio Oliveira-Jr. 2024. "Integrating Multi-Access Edge Computing (MEC) into Open 5G Core" Telecom 5, no. 2: 433-450.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Chen, R. Huang, X. Tang and Q. Huang, "Research on the 5G MEC Co-construction and Sharing," 2024 4th International Conference on Neural Networks, Information and Communication Engineering (NNICE), Guangzhou, China, 2024, pp. 1187-1191,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10.1109/NNICE61279.2024.10499087.</a:t>
            </a: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3296685255"/>
              </p:ext>
            </p:extLst>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a:t>
                      </a:r>
                      <a:r>
                        <a:rPr lang="en-US" sz="2200">
                          <a:solidFill>
                            <a:srgbClr val="000000"/>
                          </a:solidFill>
                          <a:latin typeface="Times New Roman"/>
                          <a:ea typeface="Times New Roman"/>
                          <a:cs typeface="Times New Roman"/>
                          <a:sym typeface="Times New Roman"/>
                        </a:rPr>
                        <a:t>complexity and </a:t>
                      </a:r>
                      <a:r>
                        <a:rPr lang="en-US" sz="2200" dirty="0">
                          <a:solidFill>
                            <a:srgbClr val="000000"/>
                          </a:solidFill>
                          <a:latin typeface="Times New Roman"/>
                          <a:ea typeface="Times New Roman"/>
                          <a:cs typeface="Times New Roman"/>
                          <a:sym typeface="Times New Roman"/>
                        </a:rPr>
                        <a:t>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Research on throughput prediction of 5G network based on LSTM.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Intelligent and Converged Networks.</a:t>
                      </a:r>
                      <a:endParaRPr lang="en-US" sz="1100"/>
                    </a:p>
                    <a:p>
                      <a:pPr algn="just">
                        <a:lnSpc>
                          <a:spcPts val="2963"/>
                        </a:lnSpc>
                      </a:pPr>
                      <a:r>
                        <a:rPr lang="en-US" sz="260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dirty="0">
                          <a:solidFill>
                            <a:srgbClr val="000000"/>
                          </a:solidFill>
                          <a:latin typeface="Times New Roman"/>
                          <a:ea typeface="Times New Roman"/>
                          <a:cs typeface="Times New Roman"/>
                          <a:sym typeface="Times New Roman"/>
                        </a:rPr>
                        <a:t>5G Multi-Access Edge Computing: A Survey on Security, Dependability, and Performance.</a:t>
                      </a:r>
                      <a:endParaRPr lang="en-US" sz="1100" dirty="0"/>
                    </a:p>
                    <a:p>
                      <a:pPr algn="just">
                        <a:lnSpc>
                          <a:spcPts val="3120"/>
                        </a:lnSpc>
                      </a:pPr>
                      <a:r>
                        <a:rPr lang="en-US" sz="2600" dirty="0">
                          <a:solidFill>
                            <a:srgbClr val="000000"/>
                          </a:solidFill>
                          <a:latin typeface="Times New Roman"/>
                          <a:ea typeface="Times New Roman"/>
                          <a:cs typeface="Times New Roman"/>
                          <a:sym typeface="Times New Roman"/>
                        </a:rPr>
                        <a:t>G. </a:t>
                      </a:r>
                      <a:r>
                        <a:rPr lang="en-US" sz="2600" dirty="0" err="1">
                          <a:solidFill>
                            <a:srgbClr val="000000"/>
                          </a:solidFill>
                          <a:latin typeface="Times New Roman"/>
                          <a:ea typeface="Times New Roman"/>
                          <a:cs typeface="Times New Roman"/>
                          <a:sym typeface="Times New Roman"/>
                        </a:rPr>
                        <a:t>Nencioni</a:t>
                      </a:r>
                      <a:r>
                        <a:rPr lang="en-US" sz="2600" dirty="0">
                          <a:solidFill>
                            <a:srgbClr val="000000"/>
                          </a:solidFill>
                          <a:latin typeface="Times New Roman"/>
                          <a:ea typeface="Times New Roman"/>
                          <a:cs typeface="Times New Roman"/>
                          <a:sym typeface="Times New Roman"/>
                        </a:rPr>
                        <a:t>, R. G. </a:t>
                      </a:r>
                      <a:r>
                        <a:rPr lang="en-US" sz="2600" dirty="0" err="1">
                          <a:solidFill>
                            <a:srgbClr val="000000"/>
                          </a:solidFill>
                          <a:latin typeface="Times New Roman"/>
                          <a:ea typeface="Times New Roman"/>
                          <a:cs typeface="Times New Roman"/>
                          <a:sym typeface="Times New Roman"/>
                        </a:rPr>
                        <a:t>Garroppo</a:t>
                      </a:r>
                      <a:r>
                        <a:rPr lang="en-US" sz="2600" dirty="0">
                          <a:solidFill>
                            <a:srgbClr val="000000"/>
                          </a:solidFill>
                          <a:latin typeface="Times New Roman"/>
                          <a:ea typeface="Times New Roman"/>
                          <a:cs typeface="Times New Roman"/>
                          <a:sym typeface="Times New Roman"/>
                        </a:rPr>
                        <a:t> and R. F. </a:t>
                      </a:r>
                      <a:r>
                        <a:rPr lang="en-US" sz="2600" dirty="0" err="1">
                          <a:solidFill>
                            <a:srgbClr val="000000"/>
                          </a:solidFill>
                          <a:latin typeface="Times New Roman"/>
                          <a:ea typeface="Times New Roman"/>
                          <a:cs typeface="Times New Roman"/>
                          <a:sym typeface="Times New Roman"/>
                        </a:rPr>
                        <a:t>Olimid</a:t>
                      </a:r>
                      <a:endParaRPr lang="en-US" sz="26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111111"/>
                          </a:solidFill>
                          <a:latin typeface="Times New Roman"/>
                          <a:ea typeface="Times New Roman"/>
                          <a:cs typeface="Times New Roman"/>
                          <a:sym typeface="Times New Roman"/>
                        </a:rPr>
                        <a:t>IEEE Access.</a:t>
                      </a:r>
                      <a:endParaRPr lang="en-US" sz="1100"/>
                    </a:p>
                    <a:p>
                      <a:pPr algn="just">
                        <a:lnSpc>
                          <a:spcPts val="3120"/>
                        </a:lnSpc>
                      </a:pPr>
                      <a:r>
                        <a:rPr lang="en-US" sz="2600">
                          <a:solidFill>
                            <a:srgbClr val="111111"/>
                          </a:solidFill>
                          <a:latin typeface="Times New Roman"/>
                          <a:ea typeface="Times New Roman"/>
                          <a:cs typeface="Times New Roman"/>
                          <a:sym typeface="Times New Roman"/>
                        </a:rPr>
                        <a:t>(2023)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surveys security, dependability, and performance aspects of 5G Multi-access Edge Computing (MEC), providing insights into challenges and advancements through taxonomy and state-of-the-art findings.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The proposed joint addressing of security, dependability, and performance in 5G MEC requires further research to enhance robustness for evolving network demands.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263554" cy="7867614"/>
        </p:xfrm>
        <a:graphic>
          <a:graphicData uri="http://schemas.openxmlformats.org/drawingml/2006/table">
            <a:tbl>
              <a:tblPr/>
              <a:tblGrid>
                <a:gridCol w="716547">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799">
                          <a:solidFill>
                            <a:srgbClr val="000000"/>
                          </a:solidFill>
                          <a:latin typeface="Times New Roman"/>
                          <a:ea typeface="Times New Roman"/>
                          <a:cs typeface="Times New Roman"/>
                          <a:sym typeface="Times New Roman"/>
                        </a:rPr>
                        <a:t>5.</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Edge Computing Resource Allocation Method for Mining 5G Communication System.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Zhang, W. Yang, B. Hao, Z. Yang and Q. Zhao</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IEEE Access.</a:t>
                      </a:r>
                      <a:endParaRPr lang="en-US" sz="1100"/>
                    </a:p>
                    <a:p>
                      <a:pPr algn="just">
                        <a:lnSpc>
                          <a:spcPts val="2964"/>
                        </a:lnSpc>
                      </a:pPr>
                      <a:r>
                        <a:rPr lang="en-US" sz="2600">
                          <a:solidFill>
                            <a:srgbClr val="000000"/>
                          </a:solidFill>
                          <a:latin typeface="Times New Roman"/>
                          <a:ea typeface="Times New Roman"/>
                          <a:cs typeface="Times New Roman"/>
                          <a:sym typeface="Times New Roman"/>
                        </a:rPr>
                        <a:t>(2023)</a:t>
                      </a:r>
                    </a:p>
                    <a:p>
                      <a:pPr algn="just">
                        <a:lnSpc>
                          <a:spcPts val="2963"/>
                        </a:lnSpc>
                      </a:pPr>
                      <a:endParaRPr lang="en-US" sz="260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edge computing-based solution using 5G wireless base stations to enhance underground 5G communication in coal mines, significantly reducing task execution delay and improving transmission rates.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Further validation in diverse operational environments and scalability testing are needed to ensure robustness and effectiveness in real-world mining scenarios.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799">
                          <a:solidFill>
                            <a:srgbClr val="000000"/>
                          </a:solidFill>
                          <a:latin typeface="Times New Roman"/>
                          <a:ea typeface="Times New Roman"/>
                          <a:cs typeface="Times New Roman"/>
                          <a:sym typeface="Times New Roman"/>
                        </a:rPr>
                        <a:t>6.</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Implementation and Evaluation of 5G MEC-Enabled Smart Factory.</a:t>
                      </a:r>
                      <a:endParaRPr lang="en-US" sz="1100"/>
                    </a:p>
                    <a:p>
                      <a:pPr algn="just">
                        <a:lnSpc>
                          <a:spcPts val="3120"/>
                        </a:lnSpc>
                      </a:pPr>
                      <a:r>
                        <a:rPr lang="en-US" sz="2600">
                          <a:solidFill>
                            <a:srgbClr val="000000"/>
                          </a:solidFill>
                          <a:latin typeface="Times New Roman"/>
                          <a:ea typeface="Times New Roman"/>
                          <a:cs typeface="Times New Roman"/>
                          <a:sym typeface="Times New Roman"/>
                        </a:rPr>
                        <a:t>Rekoputra, N. M, Tseng, C.-W,Wang, J.-T, Liang, S.-H, Cheng, R.-G, Li, Y.-F,</a:t>
                      </a:r>
                    </a:p>
                    <a:p>
                      <a:pPr algn="just">
                        <a:lnSpc>
                          <a:spcPts val="3120"/>
                        </a:lnSpc>
                      </a:pPr>
                      <a:r>
                        <a:rPr lang="en-US" sz="2600">
                          <a:solidFill>
                            <a:srgbClr val="000000"/>
                          </a:solidFill>
                          <a:latin typeface="Times New Roman"/>
                          <a:ea typeface="Times New Roman"/>
                          <a:cs typeface="Times New Roman"/>
                          <a:sym typeface="Times New Roman"/>
                        </a:rPr>
                        <a:t>Yang, W.-H.</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Electronics 12.</a:t>
                      </a:r>
                      <a:endParaRPr lang="en-US" sz="1100"/>
                    </a:p>
                    <a:p>
                      <a:pPr algn="just">
                        <a:lnSpc>
                          <a:spcPts val="2963"/>
                        </a:lnSpc>
                      </a:pPr>
                      <a:r>
                        <a:rPr lang="en-US" sz="2600">
                          <a:solidFill>
                            <a:srgbClr val="000000"/>
                          </a:solidFill>
                          <a:latin typeface="Times New Roman"/>
                          <a:ea typeface="Times New Roman"/>
                          <a:cs typeface="Times New Roman"/>
                          <a:sym typeface="Times New Roman"/>
                        </a:rPr>
                        <a:t>(2023)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demonstrates that integrating MEC with 5G networks enhances performance metrics significantly compared to non-MEC setups, WiFi 6, and Ethernet, crucial for Industry 4.0 applications.</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The proposed MEC implementation requires authentication from MNOs for industrial networks, potentially restricting accessibility and deployment flexibility.</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2462204892"/>
              </p:ext>
            </p:extLst>
          </p:nvPr>
        </p:nvGraphicFramePr>
        <p:xfrm>
          <a:off x="643630" y="2054046"/>
          <a:ext cx="16967201" cy="7953375"/>
        </p:xfrm>
        <a:graphic>
          <a:graphicData uri="http://schemas.openxmlformats.org/drawingml/2006/table">
            <a:tbl>
              <a:tblPr/>
              <a:tblGrid>
                <a:gridCol w="971085">
                  <a:extLst>
                    <a:ext uri="{9D8B030D-6E8A-4147-A177-3AD203B41FA5}">
                      <a16:colId xmlns:a16="http://schemas.microsoft.com/office/drawing/2014/main" val="20000"/>
                    </a:ext>
                  </a:extLst>
                </a:gridCol>
                <a:gridCol w="3250466">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7.</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599" dirty="0">
                          <a:solidFill>
                            <a:srgbClr val="222222"/>
                          </a:solidFill>
                          <a:latin typeface="Times New Roman"/>
                          <a:ea typeface="Times New Roman"/>
                          <a:cs typeface="Times New Roman"/>
                          <a:sym typeface="Times New Roman"/>
                        </a:rPr>
                        <a:t>Integrating Multi-Access Edge Computing (MEC) into Open 5G Core</a:t>
                      </a:r>
                      <a:endParaRPr lang="en-US" sz="1100" dirty="0"/>
                    </a:p>
                    <a:p>
                      <a:pPr algn="just">
                        <a:lnSpc>
                          <a:spcPts val="2963"/>
                        </a:lnSpc>
                      </a:pPr>
                      <a:endParaRPr lang="en-US" sz="1100" dirty="0"/>
                    </a:p>
                    <a:p>
                      <a:pPr algn="just">
                        <a:lnSpc>
                          <a:spcPts val="2963"/>
                        </a:lnSpc>
                      </a:pPr>
                      <a:r>
                        <a:rPr lang="en-US" sz="2599" dirty="0">
                          <a:solidFill>
                            <a:srgbClr val="222222"/>
                          </a:solidFill>
                          <a:latin typeface="Times New Roman"/>
                          <a:ea typeface="Times New Roman"/>
                          <a:cs typeface="Times New Roman"/>
                          <a:sym typeface="Times New Roman"/>
                        </a:rPr>
                        <a:t>Xavier, Ruben, </a:t>
                      </a:r>
                      <a:r>
                        <a:rPr lang="en-US" sz="2599" dirty="0" err="1">
                          <a:solidFill>
                            <a:srgbClr val="222222"/>
                          </a:solidFill>
                          <a:latin typeface="Times New Roman"/>
                          <a:ea typeface="Times New Roman"/>
                          <a:cs typeface="Times New Roman"/>
                          <a:sym typeface="Times New Roman"/>
                        </a:rPr>
                        <a:t>Rogério</a:t>
                      </a:r>
                      <a:r>
                        <a:rPr lang="en-US" sz="2599" dirty="0">
                          <a:solidFill>
                            <a:srgbClr val="222222"/>
                          </a:solidFill>
                          <a:latin typeface="Times New Roman"/>
                          <a:ea typeface="Times New Roman"/>
                          <a:cs typeface="Times New Roman"/>
                          <a:sym typeface="Times New Roman"/>
                        </a:rPr>
                        <a:t> S. Silva, Maria Ribeiro, </a:t>
                      </a:r>
                      <a:r>
                        <a:rPr lang="en-US" sz="2599" dirty="0" err="1">
                          <a:solidFill>
                            <a:srgbClr val="222222"/>
                          </a:solidFill>
                          <a:latin typeface="Times New Roman"/>
                          <a:ea typeface="Times New Roman"/>
                          <a:cs typeface="Times New Roman"/>
                          <a:sym typeface="Times New Roman"/>
                        </a:rPr>
                        <a:t>Waldir</a:t>
                      </a:r>
                      <a:r>
                        <a:rPr lang="en-US" sz="2599" dirty="0">
                          <a:solidFill>
                            <a:srgbClr val="222222"/>
                          </a:solidFill>
                          <a:latin typeface="Times New Roman"/>
                          <a:ea typeface="Times New Roman"/>
                          <a:cs typeface="Times New Roman"/>
                          <a:sym typeface="Times New Roman"/>
                        </a:rPr>
                        <a:t> Moreira, Leandro Freitas, and Antonio Oliveira-</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Telecom 5 (2024)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proposes a new MTS API extension to integrate MEC with the 5G core, validating its feasibility in high-density scenarios like e-Health and Smart Farms, meeting 5G MEC applications.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kern="1200" dirty="0">
                          <a:solidFill>
                            <a:srgbClr val="000000"/>
                          </a:solidFill>
                          <a:latin typeface="Times New Roman"/>
                          <a:cs typeface="Times New Roman"/>
                        </a:rPr>
                        <a:t>The implementation and validation are performed in a virtualized environment, which may not fully replicate real-world conditions</a:t>
                      </a:r>
                      <a:r>
                        <a:rPr lang="en-US" sz="2600" kern="1200" dirty="0">
                          <a:solidFill>
                            <a:srgbClr val="000000"/>
                          </a:solidFill>
                          <a:latin typeface="Times New Roman"/>
                          <a:ea typeface="Times New Roman"/>
                          <a:cs typeface="Times New Roman"/>
                          <a:sym typeface="Times New Roman"/>
                        </a:rPr>
                        <a:t>.</a:t>
                      </a:r>
                      <a:endParaRPr lang="en-US" sz="26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799">
                          <a:solidFill>
                            <a:srgbClr val="000000"/>
                          </a:solidFill>
                          <a:latin typeface="Times New Roman"/>
                          <a:ea typeface="Times New Roman"/>
                          <a:cs typeface="Times New Roman"/>
                          <a:sym typeface="Times New Roman"/>
                        </a:rPr>
                        <a:t>8.</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Research on the 5G MEC Co-construction and Sharing</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2024 4th International Conference on Neural Networks, Information and Communication Engineering (NNICE), Guangzhou, China, (2024)</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explores 5G operator collaboration through co-construction and sharing to enhance network efficiency and reduce costs, focusing on NSA to SA network evolution and addressing security and performance challenges.</a:t>
                      </a:r>
                      <a:endParaRPr lang="en-US" sz="11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600" kern="1200" dirty="0">
                          <a:solidFill>
                            <a:srgbClr val="000000"/>
                          </a:solidFill>
                          <a:latin typeface="Times New Roman"/>
                          <a:cs typeface="Times New Roman"/>
                        </a:rPr>
                        <a:t>This paper doesn't provide real-world data on cost savings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2795</Words>
  <Application>Microsoft Office PowerPoint</Application>
  <PresentationFormat>Custom</PresentationFormat>
  <Paragraphs>438</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Times New Roman</vt:lpstr>
      <vt:lpstr>Times New Roman Italics</vt:lpstr>
      <vt:lpstr>Times New Roman Bold</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23</cp:revision>
  <dcterms:created xsi:type="dcterms:W3CDTF">2006-08-16T00:00:00Z</dcterms:created>
  <dcterms:modified xsi:type="dcterms:W3CDTF">2024-08-12T11:03:56Z</dcterms:modified>
  <dc:identifier>DAGKQVNiXE0</dc:identifier>
</cp:coreProperties>
</file>