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66" r:id="rId14"/>
    <p:sldId id="306" r:id="rId15"/>
    <p:sldId id="277" r:id="rId16"/>
    <p:sldId id="278" r:id="rId17"/>
    <p:sldId id="299" r:id="rId18"/>
    <p:sldId id="298" r:id="rId19"/>
    <p:sldId id="300" r:id="rId20"/>
    <p:sldId id="282" r:id="rId21"/>
    <p:sldId id="281" r:id="rId22"/>
    <p:sldId id="289" r:id="rId23"/>
    <p:sldId id="302" r:id="rId24"/>
    <p:sldId id="314" r:id="rId25"/>
    <p:sldId id="315" r:id="rId26"/>
    <p:sldId id="301" r:id="rId27"/>
    <p:sldId id="290" r:id="rId28"/>
    <p:sldId id="303" r:id="rId29"/>
    <p:sldId id="316" r:id="rId30"/>
    <p:sldId id="291" r:id="rId31"/>
    <p:sldId id="284" r:id="rId32"/>
    <p:sldId id="304" r:id="rId33"/>
    <p:sldId id="317" r:id="rId34"/>
    <p:sldId id="318" r:id="rId35"/>
    <p:sldId id="319" r:id="rId36"/>
    <p:sldId id="288" r:id="rId37"/>
    <p:sldId id="287" r:id="rId38"/>
    <p:sldId id="285" r:id="rId39"/>
    <p:sldId id="293" r:id="rId40"/>
    <p:sldId id="273" r:id="rId41"/>
    <p:sldId id="267" r:id="rId42"/>
    <p:sldId id="269" r:id="rId43"/>
    <p:sldId id="312" r:id="rId44"/>
    <p:sldId id="313" r:id="rId45"/>
    <p:sldId id="272" r:id="rId46"/>
  </p:sldIdLst>
  <p:sldSz cx="18288000" cy="10287000"/>
  <p:notesSz cx="6858000" cy="9144000"/>
  <p:embeddedFontLst>
    <p:embeddedFont>
      <p:font typeface="Times New Roman Bold" panose="02020803070505020304" pitchFamily="18" charset="0"/>
      <p:regular r:id="rId48"/>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5811A-2BAB-40EA-820D-663E0F7242D3}" v="162" dt="2024-08-12T12:57:06.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5033" autoAdjust="0"/>
  </p:normalViewPr>
  <p:slideViewPr>
    <p:cSldViewPr>
      <p:cViewPr varScale="1">
        <p:scale>
          <a:sx n="56" d="100"/>
          <a:sy n="56" d="100"/>
        </p:scale>
        <p:origin x="378"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2T13:07:04.592" v="3445" actId="1076"/>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modSp mod">
        <pc:chgData name="Prithiv Vijai" userId="5d24f1427401153b" providerId="LiveId" clId="{8F85811A-2BAB-40EA-820D-663E0F7242D3}" dt="2024-08-12T11:36:12.914" v="798" actId="20577"/>
        <pc:sldMkLst>
          <pc:docMk/>
          <pc:sldMk cId="3589079067" sldId="273"/>
        </pc:sldMkLst>
        <pc:spChg chg="mod">
          <ac:chgData name="Prithiv Vijai" userId="5d24f1427401153b" providerId="LiveId" clId="{8F85811A-2BAB-40EA-820D-663E0F7242D3}" dt="2024-08-12T11:36:12.914" v="798" actId="20577"/>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1:34:29.357" v="751" actId="2057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ldChg>
      <pc:sldChg chg="modSp mod">
        <pc:chgData name="Prithiv Vijai" userId="5d24f1427401153b" providerId="LiveId" clId="{8F85811A-2BAB-40EA-820D-663E0F7242D3}" dt="2024-08-12T11:34:37.068" v="752"/>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09:53:01.195" v="45" actId="1076"/>
        <pc:sldMkLst>
          <pc:docMk/>
          <pc:sldMk cId="2448138101" sldId="287"/>
        </pc:sldMkLst>
        <pc:spChg chg="mod">
          <ac:chgData name="Prithiv Vijai" userId="5d24f1427401153b" providerId="LiveId" clId="{8F85811A-2BAB-40EA-820D-663E0F7242D3}" dt="2024-08-12T09:52:43.273" v="37" actId="1076"/>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modSp mod">
        <pc:chgData name="Prithiv Vijai" userId="5d24f1427401153b" providerId="LiveId" clId="{8F85811A-2BAB-40EA-820D-663E0F7242D3}" dt="2024-08-12T12:42:27.699" v="2395"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mod">
          <ac:chgData name="Prithiv Vijai" userId="5d24f1427401153b" providerId="LiveId" clId="{8F85811A-2BAB-40EA-820D-663E0F7242D3}" dt="2024-08-12T12:42:27.699" v="239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11:23:27.628" v="649" actId="20577"/>
        <pc:sldMkLst>
          <pc:docMk/>
          <pc:sldMk cId="3755169604" sldId="290"/>
        </pc:sldMkLst>
        <pc:spChg chg="mod">
          <ac:chgData name="Prithiv Vijai" userId="5d24f1427401153b" providerId="LiveId" clId="{8F85811A-2BAB-40EA-820D-663E0F7242D3}" dt="2024-08-12T11:23:27.628" v="649"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1:35:27.813" v="772"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1:23:20.972" v="647" actId="20577"/>
        <pc:sldMkLst>
          <pc:docMk/>
          <pc:sldMk cId="4171065533" sldId="301"/>
        </pc:sldMkLst>
        <pc:spChg chg="mod">
          <ac:chgData name="Prithiv Vijai" userId="5d24f1427401153b" providerId="LiveId" clId="{8F85811A-2BAB-40EA-820D-663E0F7242D3}" dt="2024-08-12T11:23:20.972" v="647"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2T12:37:20.384" v="2360" actId="113"/>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mod">
          <ac:chgData name="Prithiv Vijai" userId="5d24f1427401153b" providerId="LiveId" clId="{8F85811A-2BAB-40EA-820D-663E0F7242D3}" dt="2024-08-12T12:37:20.384" v="2360" actId="113"/>
          <ac:spMkLst>
            <pc:docMk/>
            <pc:sldMk cId="2084790877" sldId="302"/>
            <ac:spMk id="7" creationId="{296A6A71-C665-170F-3A15-690456BBF032}"/>
          </ac:spMkLst>
        </pc:spChg>
      </pc:sldChg>
      <pc:sldChg chg="addSp modSp mod">
        <pc:chgData name="Prithiv Vijai" userId="5d24f1427401153b" providerId="LiveId" clId="{8F85811A-2BAB-40EA-820D-663E0F7242D3}" dt="2024-08-12T12:37:51.496" v="2368" actId="113"/>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mod">
          <ac:chgData name="Prithiv Vijai" userId="5d24f1427401153b" providerId="LiveId" clId="{8F85811A-2BAB-40EA-820D-663E0F7242D3}" dt="2024-08-12T12:37:51.496" v="2368" actId="113"/>
          <ac:spMkLst>
            <pc:docMk/>
            <pc:sldMk cId="279092964" sldId="303"/>
            <ac:spMk id="12" creationId="{D02FC79F-D557-E1C0-4633-916FB0F3F2D9}"/>
          </ac:spMkLst>
        </pc:sp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add">
        <pc:chgData name="Prithiv Vijai" userId="5d24f1427401153b" providerId="LiveId" clId="{8F85811A-2BAB-40EA-820D-663E0F7242D3}" dt="2024-08-12T12:10:50.702" v="906"/>
        <pc:sldMkLst>
          <pc:docMk/>
          <pc:sldMk cId="0" sldId="312"/>
        </pc:sldMkLst>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2T12:37:31.640" v="2362" actId="113"/>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mod">
          <ac:chgData name="Prithiv Vijai" userId="5d24f1427401153b" providerId="LiveId" clId="{8F85811A-2BAB-40EA-820D-663E0F7242D3}" dt="2024-08-12T12:37:31.640" v="2362" actId="113"/>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ldChg>
      <pc:sldChg chg="modSp add mod">
        <pc:chgData name="Prithiv Vijai" userId="5d24f1427401153b" providerId="LiveId" clId="{8F85811A-2BAB-40EA-820D-663E0F7242D3}" dt="2024-08-12T12:37:42.151" v="2365" actId="113"/>
        <pc:sldMkLst>
          <pc:docMk/>
          <pc:sldMk cId="2591442662" sldId="315"/>
        </pc:sldMkLst>
        <pc:spChg chg="mod">
          <ac:chgData name="Prithiv Vijai" userId="5d24f1427401153b" providerId="LiveId" clId="{8F85811A-2BAB-40EA-820D-663E0F7242D3}" dt="2024-08-12T12:37:42.151" v="2365" actId="113"/>
          <ac:spMkLst>
            <pc:docMk/>
            <pc:sldMk cId="2591442662" sldId="315"/>
            <ac:spMk id="7" creationId="{296A6A71-C665-170F-3A15-690456BBF032}"/>
          </ac:spMkLst>
        </pc:spChg>
      </pc:sldChg>
      <pc:sldChg chg="modSp add mod">
        <pc:chgData name="Prithiv Vijai" userId="5d24f1427401153b" providerId="LiveId" clId="{8F85811A-2BAB-40EA-820D-663E0F7242D3}" dt="2024-08-12T12:38:01.563" v="2371" actId="113"/>
        <pc:sldMkLst>
          <pc:docMk/>
          <pc:sldMk cId="382977602" sldId="316"/>
        </pc:sldMkLst>
        <pc:spChg chg="mod">
          <ac:chgData name="Prithiv Vijai" userId="5d24f1427401153b" providerId="LiveId" clId="{8F85811A-2BAB-40EA-820D-663E0F7242D3}" dt="2024-08-12T12:38:01.563" v="2371" actId="113"/>
          <ac:spMkLst>
            <pc:docMk/>
            <pc:sldMk cId="382977602" sldId="316"/>
            <ac:spMk id="12" creationId="{D02FC79F-D557-E1C0-4633-916FB0F3F2D9}"/>
          </ac:spMkLst>
        </pc:sp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modSp add mod">
        <pc:chgData name="Prithiv Vijai" userId="5d24f1427401153b" providerId="LiveId" clId="{8F85811A-2BAB-40EA-820D-663E0F7242D3}" dt="2024-08-12T12:38:29.674" v="2383" actId="113"/>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595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sp>
        <p:nvSpPr>
          <p:cNvPr id="9" name="TextBox 7">
            <a:extLst>
              <a:ext uri="{FF2B5EF4-FFF2-40B4-BE49-F238E27FC236}">
                <a16:creationId xmlns:a16="http://schemas.microsoft.com/office/drawing/2014/main" id="{6AAB0881-3C67-5326-84F8-6531FC1597EF}"/>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82DB6BF1-5B99-46FD-473E-1403616A78E7}"/>
              </a:ext>
            </a:extLst>
          </p:cNvPr>
          <p:cNvPicPr>
            <a:picLocks noChangeAspect="1"/>
          </p:cNvPicPr>
          <p:nvPr/>
        </p:nvPicPr>
        <p:blipFill rotWithShape="1">
          <a:blip r:embed="rId3">
            <a:extLst>
              <a:ext uri="{28A0092B-C50C-407E-A947-70E740481C1C}">
                <a14:useLocalDpi xmlns:a14="http://schemas.microsoft.com/office/drawing/2010/main" val="0"/>
              </a:ext>
            </a:extLst>
          </a:blip>
          <a:srcRect r="62083"/>
          <a:stretch/>
        </p:blipFill>
        <p:spPr>
          <a:xfrm>
            <a:off x="1523999" y="2885348"/>
            <a:ext cx="15272841" cy="5610951"/>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0171CFC-BA4C-9CF7-B0A6-6DCA36490B7B}"/>
              </a:ext>
            </a:extLst>
          </p:cNvPr>
          <p:cNvPicPr>
            <a:picLocks noChangeAspect="1"/>
          </p:cNvPicPr>
          <p:nvPr/>
        </p:nvPicPr>
        <p:blipFill rotWithShape="1">
          <a:blip r:embed="rId3">
            <a:extLst>
              <a:ext uri="{28A0092B-C50C-407E-A947-70E740481C1C}">
                <a14:useLocalDpi xmlns:a14="http://schemas.microsoft.com/office/drawing/2010/main" val="0"/>
              </a:ext>
            </a:extLst>
          </a:blip>
          <a:srcRect l="37599" r="23175"/>
          <a:stretch/>
        </p:blipFill>
        <p:spPr>
          <a:xfrm>
            <a:off x="408010" y="2919704"/>
            <a:ext cx="16736990" cy="5943600"/>
          </a:xfrm>
          <a:prstGeom prst="rect">
            <a:avLst/>
          </a:prstGeom>
        </p:spPr>
      </p:pic>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a:t>
            </a:r>
          </a:p>
        </p:txBody>
      </p:sp>
      <p:sp>
        <p:nvSpPr>
          <p:cNvPr id="11" name="TextBox 7">
            <a:extLst>
              <a:ext uri="{FF2B5EF4-FFF2-40B4-BE49-F238E27FC236}">
                <a16:creationId xmlns:a16="http://schemas.microsoft.com/office/drawing/2014/main" id="{4A17A8E6-4F90-0378-166E-8D0FD8F2452B}"/>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1" name="Picture 10">
            <a:extLst>
              <a:ext uri="{FF2B5EF4-FFF2-40B4-BE49-F238E27FC236}">
                <a16:creationId xmlns:a16="http://schemas.microsoft.com/office/drawing/2014/main" id="{A44E3616-D2FC-468C-F2B9-56387BD4A7BF}"/>
              </a:ext>
            </a:extLst>
          </p:cNvPr>
          <p:cNvPicPr>
            <a:picLocks noChangeAspect="1"/>
          </p:cNvPicPr>
          <p:nvPr/>
        </p:nvPicPr>
        <p:blipFill rotWithShape="1">
          <a:blip r:embed="rId3">
            <a:extLst>
              <a:ext uri="{28A0092B-C50C-407E-A947-70E740481C1C}">
                <a14:useLocalDpi xmlns:a14="http://schemas.microsoft.com/office/drawing/2010/main" val="0"/>
              </a:ext>
            </a:extLst>
          </a:blip>
          <a:srcRect l="76250"/>
          <a:stretch/>
        </p:blipFill>
        <p:spPr>
          <a:xfrm>
            <a:off x="3581400" y="2552700"/>
            <a:ext cx="10972800" cy="6435772"/>
          </a:xfrm>
          <a:prstGeom prst="rect">
            <a:avLst/>
          </a:prstGeom>
        </p:spPr>
      </p:pic>
    </p:spTree>
    <p:extLst>
      <p:ext uri="{BB962C8B-B14F-4D97-AF65-F5344CB8AC3E}">
        <p14:creationId xmlns:p14="http://schemas.microsoft.com/office/powerpoint/2010/main" val="395024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3727560695"/>
              </p:ext>
            </p:extLst>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2015663008"/>
              </p:ext>
            </p:extLst>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77766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012475"/>
            <a:ext cx="17277675" cy="7905562"/>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None</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a:t>
            </a:r>
          </a:p>
        </p:txBody>
      </p:sp>
    </p:spTree>
    <p:extLst>
      <p:ext uri="{BB962C8B-B14F-4D97-AF65-F5344CB8AC3E}">
        <p14:creationId xmlns:p14="http://schemas.microsoft.com/office/powerpoint/2010/main" val="25409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00300"/>
            <a:ext cx="17369205" cy="79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 </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671784"/>
            <a:ext cx="17115974"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Tree>
    <p:extLst>
      <p:ext uri="{BB962C8B-B14F-4D97-AF65-F5344CB8AC3E}">
        <p14:creationId xmlns:p14="http://schemas.microsoft.com/office/powerpoint/2010/main" val="161384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698576"/>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Tree>
    <p:extLst>
      <p:ext uri="{BB962C8B-B14F-4D97-AF65-F5344CB8AC3E}">
        <p14:creationId xmlns:p14="http://schemas.microsoft.com/office/powerpoint/2010/main" val="259144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85B039C8-228A-0813-AB52-AEF04682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79" y="2147968"/>
            <a:ext cx="15316200" cy="7086447"/>
          </a:xfrm>
          <a:prstGeom prst="rect">
            <a:avLst/>
          </a:prstGeom>
        </p:spPr>
      </p:pic>
      <p:sp>
        <p:nvSpPr>
          <p:cNvPr id="12" name="TextBox 11">
            <a:extLst>
              <a:ext uri="{FF2B5EF4-FFF2-40B4-BE49-F238E27FC236}">
                <a16:creationId xmlns:a16="http://schemas.microsoft.com/office/drawing/2014/main" id="{CD8C8A6E-FDE8-6D43-E686-134958E48FBE}"/>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Eight Regression Models</a:t>
            </a:r>
          </a:p>
        </p:txBody>
      </p:sp>
    </p:spTree>
    <p:extLst>
      <p:ext uri="{BB962C8B-B14F-4D97-AF65-F5344CB8AC3E}">
        <p14:creationId xmlns:p14="http://schemas.microsoft.com/office/powerpoint/2010/main" val="417106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841D2B3C-BDEC-151C-93A3-8A73553A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2401607"/>
            <a:ext cx="17026604" cy="7094418"/>
          </a:xfrm>
          <a:prstGeom prst="rect">
            <a:avLst/>
          </a:prstGeom>
        </p:spPr>
      </p:pic>
      <p:sp>
        <p:nvSpPr>
          <p:cNvPr id="3" name="TextBox 2">
            <a:extLst>
              <a:ext uri="{FF2B5EF4-FFF2-40B4-BE49-F238E27FC236}">
                <a16:creationId xmlns:a16="http://schemas.microsoft.com/office/drawing/2014/main" id="{42D6187A-A233-28EB-6CDC-06F4A6E4C462}"/>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Eight Regression Models</a:t>
            </a:r>
          </a:p>
        </p:txBody>
      </p:sp>
    </p:spTree>
    <p:extLst>
      <p:ext uri="{BB962C8B-B14F-4D97-AF65-F5344CB8AC3E}">
        <p14:creationId xmlns:p14="http://schemas.microsoft.com/office/powerpoint/2010/main" val="375516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5729774"/>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pPr>
            <a:r>
              <a:rPr lang="en-US" sz="3099"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Deeper trees can capture more complex relationships but may overfit. Shallow trees generalize better but may miss nuances.</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Higher values prevent the tree from growing too deep and reduce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It ensures that leaf nodes have enough samples to make reliable predictions.</a:t>
            </a:r>
          </a:p>
        </p:txBody>
      </p:sp>
    </p:spTree>
    <p:extLst>
      <p:ext uri="{BB962C8B-B14F-4D97-AF65-F5344CB8AC3E}">
        <p14:creationId xmlns:p14="http://schemas.microsoft.com/office/powerpoint/2010/main" val="27909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07739" y="2705100"/>
            <a:ext cx="16506375" cy="572977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a:p>
            <a:pPr>
              <a:lnSpc>
                <a:spcPct val="150000"/>
              </a:lnSpc>
            </a:pPr>
            <a:r>
              <a:rPr lang="en-US" sz="3099" dirty="0">
                <a:solidFill>
                  <a:srgbClr val="000000"/>
                </a:solidFill>
                <a:latin typeface="Times New Roman"/>
                <a:cs typeface="Times New Roman"/>
              </a:rPr>
              <a:t>     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More trees generally improve performance and robustness but increase computation time.</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 A higher depth allows each tree to capture more detail, while a lower depth helps prevent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Higher values reduce overfitting by limiting tree complexity.</a:t>
            </a:r>
          </a:p>
        </p:txBody>
      </p:sp>
    </p:spTree>
    <p:extLst>
      <p:ext uri="{BB962C8B-B14F-4D97-AF65-F5344CB8AC3E}">
        <p14:creationId xmlns:p14="http://schemas.microsoft.com/office/powerpoint/2010/main" val="38297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B6EEADD-72B3-3519-ADC7-36E5B9871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63107"/>
            <a:ext cx="15706892" cy="3926723"/>
          </a:xfrm>
          <a:prstGeom prst="rect">
            <a:avLst/>
          </a:prstGeom>
        </p:spPr>
      </p:pic>
      <p:sp>
        <p:nvSpPr>
          <p:cNvPr id="3" name="TextBox 2">
            <a:extLst>
              <a:ext uri="{FF2B5EF4-FFF2-40B4-BE49-F238E27FC236}">
                <a16:creationId xmlns:a16="http://schemas.microsoft.com/office/drawing/2014/main" id="{A9AF7864-6809-5053-6CA3-7B89AEA40C58}"/>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spTree>
    <p:extLst>
      <p:ext uri="{BB962C8B-B14F-4D97-AF65-F5344CB8AC3E}">
        <p14:creationId xmlns:p14="http://schemas.microsoft.com/office/powerpoint/2010/main" val="1900732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5C2CB2DD-3D50-53EB-2B26-44F4BDCF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705100"/>
            <a:ext cx="15544800" cy="6477000"/>
          </a:xfrm>
          <a:prstGeom prst="rect">
            <a:avLst/>
          </a:prstGeom>
        </p:spPr>
      </p:pic>
      <p:sp>
        <p:nvSpPr>
          <p:cNvPr id="3" name="TextBox 2">
            <a:extLst>
              <a:ext uri="{FF2B5EF4-FFF2-40B4-BE49-F238E27FC236}">
                <a16:creationId xmlns:a16="http://schemas.microsoft.com/office/drawing/2014/main" id="{8BAD85EC-204E-EEA8-1861-9FD2CDBAD5EC}"/>
              </a:ext>
            </a:extLst>
          </p:cNvPr>
          <p:cNvSpPr txBox="1"/>
          <p:nvPr/>
        </p:nvSpPr>
        <p:spPr>
          <a:xfrm>
            <a:off x="1723102"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Tree Based Model.</a:t>
            </a:r>
          </a:p>
        </p:txBody>
      </p:sp>
    </p:spTree>
    <p:extLst>
      <p:ext uri="{BB962C8B-B14F-4D97-AF65-F5344CB8AC3E}">
        <p14:creationId xmlns:p14="http://schemas.microsoft.com/office/powerpoint/2010/main" val="3257773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LightGBM</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 fast, efficient boosting model that works well with large datasets by using a leaf-wise tree growth algorithm. </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7" name="Picture 16">
            <a:extLst>
              <a:ext uri="{FF2B5EF4-FFF2-40B4-BE49-F238E27FC236}">
                <a16:creationId xmlns:a16="http://schemas.microsoft.com/office/drawing/2014/main" id="{675C865C-0F79-AEE4-2024-7A5E0A52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3363242"/>
            <a:ext cx="17145000" cy="4286250"/>
          </a:xfrm>
          <a:prstGeom prst="rect">
            <a:avLst/>
          </a:prstGeom>
        </p:spPr>
      </p:pic>
      <p:sp>
        <p:nvSpPr>
          <p:cNvPr id="3" name="TextBox 2">
            <a:extLst>
              <a:ext uri="{FF2B5EF4-FFF2-40B4-BE49-F238E27FC236}">
                <a16:creationId xmlns:a16="http://schemas.microsoft.com/office/drawing/2014/main" id="{1B7ADAEA-2DC6-0FC3-C010-11E817B435ED}"/>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spTree>
    <p:extLst>
      <p:ext uri="{BB962C8B-B14F-4D97-AF65-F5344CB8AC3E}">
        <p14:creationId xmlns:p14="http://schemas.microsoft.com/office/powerpoint/2010/main" val="350345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67F66E-4718-1CE5-E531-4E29D54F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2" y="2214885"/>
            <a:ext cx="17257736" cy="7190723"/>
          </a:xfrm>
          <a:prstGeom prst="rect">
            <a:avLst/>
          </a:prstGeom>
        </p:spPr>
      </p:pic>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2133600"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Models.</a:t>
            </a:r>
          </a:p>
        </p:txBody>
      </p:sp>
    </p:spTree>
    <p:extLst>
      <p:ext uri="{BB962C8B-B14F-4D97-AF65-F5344CB8AC3E}">
        <p14:creationId xmlns:p14="http://schemas.microsoft.com/office/powerpoint/2010/main" val="244813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FD186305-1AC5-6DE9-26A2-71216575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9" y="2235948"/>
            <a:ext cx="17343041" cy="6839957"/>
          </a:xfrm>
          <a:prstGeom prst="rect">
            <a:avLst/>
          </a:prstGeom>
        </p:spPr>
      </p:pic>
      <p:sp>
        <p:nvSpPr>
          <p:cNvPr id="12" name="TextBox 11">
            <a:extLst>
              <a:ext uri="{FF2B5EF4-FFF2-40B4-BE49-F238E27FC236}">
                <a16:creationId xmlns:a16="http://schemas.microsoft.com/office/drawing/2014/main" id="{A958374E-EE72-4402-3C43-D2C10B46FC36}"/>
              </a:ext>
            </a:extLst>
          </p:cNvPr>
          <p:cNvSpPr txBox="1"/>
          <p:nvPr/>
        </p:nvSpPr>
        <p:spPr>
          <a:xfrm>
            <a:off x="762000" y="9086966"/>
            <a:ext cx="16811175" cy="523220"/>
          </a:xfrm>
          <a:prstGeom prst="rect">
            <a:avLst/>
          </a:prstGeom>
          <a:noFill/>
        </p:spPr>
        <p:txBody>
          <a:bodyPr wrap="square" rtlCol="0">
            <a:spAutoFit/>
          </a:bodyPr>
          <a:lstStyle/>
          <a:p>
            <a:r>
              <a:rPr lang="en-US" sz="2800" b="1" dirty="0">
                <a:solidFill>
                  <a:srgbClr val="000000"/>
                </a:solidFill>
                <a:latin typeface="Times New Roman"/>
                <a:cs typeface="Times New Roman"/>
              </a:rPr>
              <a:t>Consolidated metric Comparison of the Best model from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113" y="927634"/>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928913" y="2149134"/>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576765" y="420909"/>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E1DC800-8CFE-50C2-2C50-459CBA659C20}"/>
              </a:ext>
            </a:extLst>
          </p:cNvPr>
          <p:cNvPicPr>
            <a:picLocks noChangeAspect="1"/>
          </p:cNvPicPr>
          <p:nvPr/>
        </p:nvPicPr>
        <p:blipFill>
          <a:blip r:embed="rId3"/>
          <a:stretch>
            <a:fillRect/>
          </a:stretch>
        </p:blipFill>
        <p:spPr>
          <a:xfrm>
            <a:off x="4490649" y="2537443"/>
            <a:ext cx="9869277" cy="6211167"/>
          </a:xfrm>
          <a:prstGeom prst="rect">
            <a:avLst/>
          </a:prstGeom>
        </p:spPr>
      </p:pic>
      <p:sp>
        <p:nvSpPr>
          <p:cNvPr id="11" name="TextBox 10">
            <a:extLst>
              <a:ext uri="{FF2B5EF4-FFF2-40B4-BE49-F238E27FC236}">
                <a16:creationId xmlns:a16="http://schemas.microsoft.com/office/drawing/2014/main" id="{33527424-5F1C-E0C8-8A67-037329BAA63A}"/>
              </a:ext>
            </a:extLst>
          </p:cNvPr>
          <p:cNvSpPr txBox="1"/>
          <p:nvPr/>
        </p:nvSpPr>
        <p:spPr>
          <a:xfrm>
            <a:off x="2514600" y="9182376"/>
            <a:ext cx="14401800" cy="523220"/>
          </a:xfrm>
          <a:prstGeom prst="rect">
            <a:avLst/>
          </a:prstGeom>
          <a:noFill/>
        </p:spPr>
        <p:txBody>
          <a:bodyPr wrap="square" rtlCol="0">
            <a:spAutoFit/>
          </a:bodyPr>
          <a:lstStyle/>
          <a:p>
            <a:r>
              <a:rPr lang="en-US" sz="2800" b="1" dirty="0">
                <a:solidFill>
                  <a:srgbClr val="000000"/>
                </a:solidFill>
                <a:latin typeface="Times New Roman"/>
                <a:cs typeface="Times New Roman"/>
              </a:rPr>
              <a:t>Best models for various metrics across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376838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099" dirty="0">
                <a:solidFill>
                  <a:srgbClr val="FF0000"/>
                </a:solidFill>
                <a:latin typeface="Times New Roman"/>
                <a:cs typeface="Times New Roman"/>
              </a:rPr>
              <a:t>HISTOGRAM-BASED GRADIENT BOOSTING REGRESSION TREE (H-GBRT)</a:t>
            </a:r>
            <a:endParaRPr lang="en-US" sz="3099" dirty="0">
              <a:solidFill>
                <a:srgbClr val="FF0000"/>
              </a:solidFill>
              <a:latin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331839" y="3109665"/>
            <a:ext cx="170266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88582" marR="0" lvl="1" algn="just" fontAlgn="base">
              <a:spcBef>
                <a:spcPct val="0"/>
              </a:spcBef>
              <a:spcAft>
                <a:spcPct val="0"/>
              </a:spcAft>
              <a:buClrTx/>
              <a:buSzTx/>
              <a:tabLst/>
            </a:pPr>
            <a:r>
              <a:rPr lang="en-US" sz="3099" dirty="0">
                <a:solidFill>
                  <a:srgbClr val="000000"/>
                </a:solidFill>
                <a:latin typeface="Times New Roman"/>
                <a:cs typeface="Times New Roman"/>
              </a:rPr>
              <a:t>Histogram-based Gradient Boosting Regression Trees (HGBRT) is a machine learning algorithm that builds multiple decision trees using a technique called boosting. It partitions continuous features into discrete bins (histograms) to speed up training and improve efficiency. HGBRT is particularly effective for large datasets due to its scalability and robust performance.</a:t>
            </a:r>
            <a:endParaRPr lang="en-US" altLang="en-US" sz="3099" dirty="0">
              <a:solidFill>
                <a:srgbClr val="000000"/>
              </a:solidFill>
              <a:latin typeface="Times New Roman"/>
              <a:cs typeface="Times New Roman"/>
            </a:endParaRPr>
          </a:p>
        </p:txBody>
      </p:sp>
      <p:sp>
        <p:nvSpPr>
          <p:cNvPr id="8" name="TextBox 7">
            <a:extLst>
              <a:ext uri="{FF2B5EF4-FFF2-40B4-BE49-F238E27FC236}">
                <a16:creationId xmlns:a16="http://schemas.microsoft.com/office/drawing/2014/main" id="{5E79A5A9-4859-C419-D9C8-4ECC0AF299BA}"/>
              </a:ext>
            </a:extLst>
          </p:cNvPr>
          <p:cNvSpPr txBox="1"/>
          <p:nvPr/>
        </p:nvSpPr>
        <p:spPr>
          <a:xfrm>
            <a:off x="264816" y="5490665"/>
            <a:ext cx="14525177" cy="3360664"/>
          </a:xfrm>
          <a:prstGeom prst="rect">
            <a:avLst/>
          </a:prstGeom>
          <a:noFill/>
        </p:spPr>
        <p:txBody>
          <a:bodyPr wrap="square">
            <a:spAutoFit/>
          </a:bodyPr>
          <a:lstStyle/>
          <a:p>
            <a:pPr marL="488582" lvl="1" algn="just" fontAlgn="base">
              <a:spcBef>
                <a:spcPct val="0"/>
              </a:spcBef>
              <a:spcAft>
                <a:spcPct val="0"/>
              </a:spcAft>
            </a:pPr>
            <a:r>
              <a:rPr lang="en-US" sz="3200" dirty="0">
                <a:solidFill>
                  <a:srgbClr val="FF0000"/>
                </a:solidFill>
                <a:latin typeface="Times New Roman"/>
                <a:cs typeface="Times New Roman"/>
              </a:rPr>
              <a:t>(III) For parameter optimization </a:t>
            </a:r>
            <a:endParaRPr lang="en-US" sz="3099" dirty="0">
              <a:solidFill>
                <a:srgbClr val="000000"/>
              </a:solidFill>
              <a:latin typeface="Times New Roman"/>
              <a:cs typeface="Times New Roman"/>
            </a:endParaRP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Grid Search: </a:t>
            </a:r>
            <a:r>
              <a:rPr lang="en-US" sz="3099" dirty="0">
                <a:solidFill>
                  <a:srgbClr val="000000"/>
                </a:solidFill>
                <a:latin typeface="Times New Roman"/>
                <a:cs typeface="Times New Roman"/>
              </a:rPr>
              <a:t>Exhaustively searches through a predefined set of hyperparameters.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Random Search: </a:t>
            </a:r>
            <a:r>
              <a:rPr lang="en-US" sz="3099" dirty="0">
                <a:solidFill>
                  <a:srgbClr val="000000"/>
                </a:solidFill>
                <a:latin typeface="Times New Roman"/>
                <a:cs typeface="Times New Roman"/>
              </a:rPr>
              <a:t>Randomly samples hyperparameters within specified ranges.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Bayesian Optimization: </a:t>
            </a:r>
            <a:r>
              <a:rPr lang="en-US" sz="3099" dirty="0">
                <a:solidFill>
                  <a:srgbClr val="000000"/>
                </a:solidFill>
                <a:latin typeface="Times New Roman"/>
                <a:cs typeface="Times New Roman"/>
              </a:rPr>
              <a:t>Uses probabilistic models to predict the performance of hyperparameters and efficiently search the space.</a:t>
            </a: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589079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10,11,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1" name="Picture 20">
            <a:extLst>
              <a:ext uri="{FF2B5EF4-FFF2-40B4-BE49-F238E27FC236}">
                <a16:creationId xmlns:a16="http://schemas.microsoft.com/office/drawing/2014/main" id="{3214B8CB-7625-7276-936F-113B122EFD10}"/>
              </a:ext>
            </a:extLst>
          </p:cNvPr>
          <p:cNvPicPr>
            <a:picLocks noChangeAspect="1"/>
          </p:cNvPicPr>
          <p:nvPr/>
        </p:nvPicPr>
        <p:blipFill>
          <a:blip r:embed="rId3"/>
          <a:stretch>
            <a:fillRect/>
          </a:stretch>
        </p:blipFill>
        <p:spPr>
          <a:xfrm>
            <a:off x="1187129" y="2859179"/>
            <a:ext cx="16131828" cy="685192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5102359"/>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3820</Words>
  <Application>Microsoft Office PowerPoint</Application>
  <PresentationFormat>Custom</PresentationFormat>
  <Paragraphs>488</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Times New Roman</vt:lpstr>
      <vt:lpstr>Times New Roman Bold</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23</cp:revision>
  <dcterms:created xsi:type="dcterms:W3CDTF">2006-08-16T00:00:00Z</dcterms:created>
  <dcterms:modified xsi:type="dcterms:W3CDTF">2024-08-12T13:07:15Z</dcterms:modified>
  <dc:identifier>DAGKQVNiXE0</dc:identifier>
</cp:coreProperties>
</file>