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916DAD-E99F-4298-91D4-A16031339955}">
  <a:tblStyle styleId="{56916DAD-E99F-4298-91D4-A1603133995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Google Shape;210;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11" name="Google Shape;211;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Google Shape;214;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4" name="Google Shape;224;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5" name="Google Shape;225;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Google Shape;228;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47fbc3995_2_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8" name="Google Shape;238;g3047fbc3995_2_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39" name="Google Shape;239;g3047fbc3995_2_2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3047fbc3995_2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047fbc3995_2_2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Google Shape;242;g3047fbc3995_2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Google Shape;25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53" name="Google Shape;253;p1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Google Shape;256;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Google Shape;26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67" name="Google Shape;267;p1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0" name="Google Shape;270;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0" name="Google Shape;280;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1" name="Google Shape;281;p1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Google Shape;284;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8" name="Google Shape;298;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9" name="Google Shape;299;p1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2" name="Google Shape;302;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2" name="Google Shape;312;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3" name="Google Shape;313;p1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Google Shape;316;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1" name="Google Shape;331;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32" name="Google Shape;332;p1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5" name="Google Shape;335;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0" name="Google Shape;350;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51" name="Google Shape;351;p1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4" name="Google Shape;354;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99" name="Google Shape;99;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Google Shape;102;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47fbc3995_2_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6" name="Google Shape;366;g3047fbc3995_2_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67" name="Google Shape;367;g3047fbc3995_2_3: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047fbc3995_2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047fbc3995_2_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0" name="Google Shape;370;g3047fbc3995_2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0" name="Google Shape;380;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81" name="Google Shape;381;p2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4" name="Google Shape;384;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5" name="Google Shape;395;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96" name="Google Shape;396;p2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9" name="Google Shape;399;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0" name="Google Shape;410;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11" name="Google Shape;411;p2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4" name="Google Shape;414;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4" name="Google Shape;424;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25" name="Google Shape;425;p2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8" name="Google Shape;428;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8" name="Google Shape;438;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39" name="Google Shape;439;p2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2" name="Google Shape;442;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2" name="Google Shape;452;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53" name="Google Shape;453;p2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6" name="Google Shape;456;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6" name="Google Shape;466;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67" name="Google Shape;467;p2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0" name="Google Shape;470;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0" name="Google Shape;480;p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81" name="Google Shape;481;p2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4" name="Google Shape;484;p2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5" name="Google Shape;495;p2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96" name="Google Shape;496;p2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2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9" name="Google Shape;499;p2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2" name="Google Shape;112;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3" name="Google Shape;113;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 name="Google Shape;116;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0" name="Google Shape;510;p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11" name="Google Shape;511;p2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4" name="Google Shape;514;p2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4" name="Google Shape;524;p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25" name="Google Shape;525;p3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8" name="Google Shape;528;p3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8" name="Google Shape;538;p3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39" name="Google Shape;539;p3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3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42" name="Google Shape;542;p3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3" name="Google Shape;553;p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54" name="Google Shape;554;p3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3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7" name="Google Shape;557;p3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8" name="Google Shape;568;p3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69" name="Google Shape;569;p3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3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72" name="Google Shape;572;p3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2" name="Google Shape;582;p3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83" name="Google Shape;583;p3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3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6" name="Google Shape;586;p3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96" name="Google Shape;596;p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97" name="Google Shape;597;p3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3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00" name="Google Shape;600;p3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0" name="Google Shape;610;p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11" name="Google Shape;611;p3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3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3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4" name="Google Shape;614;p3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4" name="Google Shape;624;p3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25" name="Google Shape;625;p3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3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8" name="Google Shape;628;p3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39" name="Google Shape;639;p3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40" name="Google Shape;640;p3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3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3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3" name="Google Shape;643;p3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Google Shape;12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27" name="Google Shape;127;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 name="Google Shape;130;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4" name="Google Shape;654;p3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55" name="Google Shape;655;p3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p3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3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8" name="Google Shape;658;p3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69" name="Google Shape;669;p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70" name="Google Shape;670;p4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4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4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3" name="Google Shape;673;p4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4" name="Google Shape;684;p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85" name="Google Shape;685;p4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4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4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8" name="Google Shape;688;p4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1" name="Google Shape;701;p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02" name="Google Shape;702;p4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4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4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5" name="Google Shape;705;p4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16" name="Google Shape;716;p4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17" name="Google Shape;717;p4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4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4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20" name="Google Shape;720;p4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2" name="Google Shape;732;p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33" name="Google Shape;733;p4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p4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4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6" name="Google Shape;736;p4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47" name="Google Shape;747;p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48" name="Google Shape;748;p4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4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51" name="Google Shape;751;p4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2" name="Google Shape;762;p4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63" name="Google Shape;763;p4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4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4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6" name="Google Shape;766;p4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77" name="Google Shape;777;p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78" name="Google Shape;778;p4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4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4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81" name="Google Shape;781;p4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2" name="Google Shape;792;p4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93" name="Google Shape;793;p4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4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4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6" name="Google Shape;796;p4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4" name="Google Shape;144;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07" name="Google Shape;807;p5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08" name="Google Shape;808;p5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5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5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1" name="Google Shape;811;p5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2" name="Google Shape;822;p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23" name="Google Shape;823;p4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4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4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6" name="Google Shape;826;p4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37" name="Google Shape;837;p5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38" name="Google Shape;838;p5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5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5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41" name="Google Shape;841;p5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5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2" name="Google Shape;852;p5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53" name="Google Shape;853;p5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p5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5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6" name="Google Shape;856;p5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5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67" name="Google Shape;867;p5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68" name="Google Shape;868;p5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p5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5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71" name="Google Shape;871;p5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5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2" name="Google Shape;882;p5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83" name="Google Shape;883;p5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5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5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6" name="Google Shape;886;p5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5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97" name="Google Shape;897;p5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98" name="Google Shape;898;p5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9" name="Google Shape;899;p5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5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01" name="Google Shape;901;p5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3047fbc3995_4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2" name="Google Shape;912;g3047fbc3995_4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13" name="Google Shape;913;g3047fbc3995_4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g3047fbc3995_4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g3047fbc3995_4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6" name="Google Shape;916;g3047fbc3995_4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5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27" name="Google Shape;927;p5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28" name="Google Shape;928;p5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5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5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31" name="Google Shape;931;p5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5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53" name="Google Shape;953;p5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54" name="Google Shape;954;p5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5" name="Google Shape;955;p5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5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57" name="Google Shape;957;p5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4" name="Google Shape;15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55" name="Google Shape;15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8" name="Google Shape;15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5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6" name="Google Shape;966;p5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67" name="Google Shape;967;p5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8" name="Google Shape;968;p5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5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70" name="Google Shape;970;p5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79" name="Google Shape;979;p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80" name="Google Shape;980;p5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5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5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83" name="Google Shape;983;p5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Google Shape;168;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9" name="Google Shape;169;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Google Shape;172;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 name="Google Shape;18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3" name="Google Shape;183;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Google Shape;18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Google Shape;19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7" name="Google Shape;197;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Google Shape;200;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5.png"/><Relationship Id="rId4" Type="http://schemas.openxmlformats.org/officeDocument/2006/relationships/image" Target="../media/image1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nvSpPr>
        <p:spPr>
          <a:xfrm>
            <a:off x="1064498" y="6123911"/>
            <a:ext cx="4198352" cy="29051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Team Members:</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21i320 Karthik R</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21i343 Prithiv Vijai U G</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21i344 Pukalvanan L</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21i366 Vinu V </a:t>
            </a:r>
            <a:endParaRPr/>
          </a:p>
          <a:p>
            <a:pPr indent="0" lvl="0" marL="0" marR="0" rtl="0" algn="just">
              <a:lnSpc>
                <a:spcPct val="12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93" name="Google Shape;93;p13"/>
          <p:cNvSpPr txBox="1"/>
          <p:nvPr/>
        </p:nvSpPr>
        <p:spPr>
          <a:xfrm>
            <a:off x="10287000" y="5972603"/>
            <a:ext cx="7375952" cy="399855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Project Guide</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Dr. Anitha Kumari K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Associate Professor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Department of Information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PSG College of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Coimbatore.</a:t>
            </a:r>
            <a:endParaRPr/>
          </a:p>
          <a:p>
            <a:pPr indent="0" lvl="0" marL="0" marR="0" rtl="0" algn="just">
              <a:lnSpc>
                <a:spcPct val="120000"/>
              </a:lnSpc>
              <a:spcBef>
                <a:spcPts val="0"/>
              </a:spcBef>
              <a:spcAft>
                <a:spcPts val="0"/>
              </a:spcAft>
              <a:buNone/>
            </a:pPr>
            <a:r>
              <a:t/>
            </a:r>
            <a:endParaRPr b="0" i="0" sz="3000" u="none" cap="none" strike="noStrike">
              <a:solidFill>
                <a:srgbClr val="111111"/>
              </a:solidFill>
              <a:latin typeface="Times New Roman"/>
              <a:ea typeface="Times New Roman"/>
              <a:cs typeface="Times New Roman"/>
              <a:sym typeface="Times New Roman"/>
            </a:endParaRPr>
          </a:p>
        </p:txBody>
      </p:sp>
      <p:sp>
        <p:nvSpPr>
          <p:cNvPr id="94" name="Google Shape;94;p13"/>
          <p:cNvSpPr/>
          <p:nvPr/>
        </p:nvSpPr>
        <p:spPr>
          <a:xfrm>
            <a:off x="238699" y="315800"/>
            <a:ext cx="17810586" cy="9655353"/>
          </a:xfrm>
          <a:custGeom>
            <a:rect b="b" l="l" r="r" t="t"/>
            <a:pathLst>
              <a:path extrusionOk="0" h="12816194" w="23641177">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573658" y="2197422"/>
            <a:ext cx="16858350" cy="2398092"/>
          </a:xfrm>
          <a:prstGeom prst="rect">
            <a:avLst/>
          </a:prstGeom>
          <a:noFill/>
          <a:ln>
            <a:noFill/>
          </a:ln>
        </p:spPr>
        <p:txBody>
          <a:bodyPr anchorCtr="0" anchor="t" bIns="0" lIns="0" spcFirstLastPara="1" rIns="0" wrap="square" tIns="0">
            <a:spAutoFit/>
          </a:bodyPr>
          <a:lstStyle/>
          <a:p>
            <a:pPr indent="0" lvl="0" marL="0" marR="0" rtl="0" algn="ctr">
              <a:lnSpc>
                <a:spcPct val="132000"/>
              </a:lnSpc>
              <a:spcBef>
                <a:spcPts val="0"/>
              </a:spcBef>
              <a:spcAft>
                <a:spcPts val="0"/>
              </a:spcAft>
              <a:buNone/>
            </a:pPr>
            <a:r>
              <a:rPr b="1" i="0" lang="en-US" sz="3600" u="none" cap="none" strike="noStrike">
                <a:solidFill>
                  <a:srgbClr val="FF0000"/>
                </a:solidFill>
                <a:latin typeface="Times"/>
                <a:ea typeface="Times"/>
                <a:cs typeface="Times"/>
                <a:sym typeface="Times"/>
              </a:rPr>
              <a:t>OPTIMIZING RESOURCE ALLOCATION FOR 5G NETWORKS USING ADVANCED MACHINE LEARNING TECHNIQUES</a:t>
            </a:r>
            <a:endParaRPr/>
          </a:p>
          <a:p>
            <a:pPr indent="0" lvl="0" marL="0" marR="0" rtl="0" algn="ctr">
              <a:lnSpc>
                <a:spcPct val="132000"/>
              </a:lnSpc>
              <a:spcBef>
                <a:spcPts val="0"/>
              </a:spcBef>
              <a:spcAft>
                <a:spcPts val="0"/>
              </a:spcAft>
              <a:buNone/>
            </a:pPr>
            <a:r>
              <a:t/>
            </a:r>
            <a:endParaRPr b="1" i="0" sz="3600" u="none" cap="none" strike="noStrike">
              <a:solidFill>
                <a:srgbClr val="FF0000"/>
              </a:solidFill>
              <a:latin typeface="Times"/>
              <a:ea typeface="Times"/>
              <a:cs typeface="Times"/>
              <a:sym typeface="Times"/>
            </a:endParaRPr>
          </a:p>
          <a:p>
            <a:pPr indent="0" lvl="0" marL="0" marR="0" rtl="0" algn="ctr">
              <a:lnSpc>
                <a:spcPct val="120000"/>
              </a:lnSpc>
              <a:spcBef>
                <a:spcPts val="0"/>
              </a:spcBef>
              <a:spcAft>
                <a:spcPts val="0"/>
              </a:spcAft>
              <a:buNone/>
            </a:pPr>
            <a:r>
              <a:t/>
            </a:r>
            <a:endParaRPr b="1" i="0" sz="3600" u="none" cap="none" strike="noStrike">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Drawbacks of existing system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grpSp>
        <p:nvGrpSpPr>
          <p:cNvPr id="217" name="Google Shape;217;p22"/>
          <p:cNvGrpSpPr/>
          <p:nvPr/>
        </p:nvGrpSpPr>
        <p:grpSpPr>
          <a:xfrm>
            <a:off x="647623" y="2012475"/>
            <a:ext cx="17026698" cy="52673"/>
            <a:chOff x="0" y="0"/>
            <a:chExt cx="22702265" cy="70231"/>
          </a:xfrm>
        </p:grpSpPr>
        <p:sp>
          <p:nvSpPr>
            <p:cNvPr id="218" name="Google Shape;218;p2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19" name="Google Shape;219;p2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80259" y="2400300"/>
            <a:ext cx="17026698" cy="6469271"/>
          </a:xfrm>
          <a:prstGeom prst="rect">
            <a:avLst/>
          </a:prstGeom>
          <a:noFill/>
          <a:ln>
            <a:noFill/>
          </a:ln>
        </p:spPr>
        <p:txBody>
          <a:bodyPr anchorCtr="0" anchor="ctr" bIns="45700" lIns="91425" spcFirstLastPara="1" rIns="91425" wrap="square" tIns="45700">
            <a:no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Absence of Efficiency Metrics: </a:t>
            </a:r>
            <a:r>
              <a:rPr lang="en-US" sz="3099">
                <a:latin typeface="Times New Roman"/>
                <a:ea typeface="Times New Roman"/>
                <a:cs typeface="Times New Roman"/>
                <a:sym typeface="Times New Roman"/>
              </a:rPr>
              <a:t>Previous systems lacked metrics to gauge resource allocation efficiency, which hindered performance assessment and improvement.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Unclear Influence of Parameters:</a:t>
            </a:r>
            <a:r>
              <a:rPr lang="en-US" sz="3099">
                <a:latin typeface="Times New Roman"/>
                <a:ea typeface="Times New Roman"/>
                <a:cs typeface="Times New Roman"/>
                <a:sym typeface="Times New Roman"/>
              </a:rPr>
              <a:t> There was a limited understanding of how parameters like signal strength and latency affected resource allocation, which impeded accurate analysis and adjustment.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Limited Optimization Capabilities:</a:t>
            </a:r>
            <a:r>
              <a:rPr lang="en-US" sz="3099">
                <a:latin typeface="Times New Roman"/>
                <a:ea typeface="Times New Roman"/>
                <a:cs typeface="Times New Roman"/>
                <a:sym typeface="Times New Roman"/>
              </a:rPr>
              <a:t> Inadequate measurement tools previously prevented effective optimization, leading to inefficient resource use and diminished network performance.</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Resulting Issues: </a:t>
            </a:r>
            <a:r>
              <a:rPr lang="en-US" sz="3099">
                <a:latin typeface="Times New Roman"/>
                <a:ea typeface="Times New Roman"/>
                <a:cs typeface="Times New Roman"/>
                <a:sym typeface="Times New Roman"/>
              </a:rPr>
              <a:t>Inefficient resource allocation resulted in increased latency, poor application performance, user dissatisfaction, and network congestion, leading to higher costs and reduced overall system efficiency</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3"/>
          <p:cNvGrpSpPr/>
          <p:nvPr/>
        </p:nvGrpSpPr>
        <p:grpSpPr>
          <a:xfrm>
            <a:off x="647623" y="2012475"/>
            <a:ext cx="17026698" cy="52673"/>
            <a:chOff x="0" y="0"/>
            <a:chExt cx="22702265" cy="70231"/>
          </a:xfrm>
        </p:grpSpPr>
        <p:sp>
          <p:nvSpPr>
            <p:cNvPr id="231" name="Google Shape;231;p2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32" name="Google Shape;232;p2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3"/>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35" name="Google Shape;235;p23"/>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Incorporated Machine Learning Models:</a:t>
            </a:r>
            <a:r>
              <a:rPr lang="en-US" sz="3099">
                <a:latin typeface="Times New Roman"/>
                <a:ea typeface="Times New Roman"/>
                <a:cs typeface="Times New Roman"/>
                <a:sym typeface="Times New Roman"/>
              </a:rPr>
              <a:t> Machine learning models were trained on the dataset to analyze the impact of features such as latency, signal strength, required bandwidth, and allocated bandwidth on resource allocation efficiency. A predictive formula for efficiency was developed based on these analyses.</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Improved Efficiency Prediction:</a:t>
            </a:r>
            <a:r>
              <a:rPr lang="en-US" sz="3099">
                <a:latin typeface="Times New Roman"/>
                <a:ea typeface="Times New Roman"/>
                <a:cs typeface="Times New Roman"/>
                <a:sym typeface="Times New Roman"/>
              </a:rPr>
              <a:t> Various models, including regression-based, tree-based, and boosting-based approaches, were evaluated. Their performance was compared using relevant metrics, and the most suitable model was selected. Its parameters were optimized using various techniques to enhance the accuracy of resource allocation efficiency predictions</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24"/>
          <p:cNvGrpSpPr/>
          <p:nvPr/>
        </p:nvGrpSpPr>
        <p:grpSpPr>
          <a:xfrm>
            <a:off x="647623" y="2012475"/>
            <a:ext cx="17026699" cy="52673"/>
            <a:chOff x="0" y="0"/>
            <a:chExt cx="22702265" cy="70231"/>
          </a:xfrm>
        </p:grpSpPr>
        <p:sp>
          <p:nvSpPr>
            <p:cNvPr id="245" name="Google Shape;245;p2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46" name="Google Shape;246;p2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4"/>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49" name="Google Shape;249;p24"/>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Optimized Model Performance : </a:t>
            </a:r>
            <a:r>
              <a:rPr lang="en-US" sz="3099">
                <a:latin typeface="Times New Roman"/>
                <a:ea typeface="Times New Roman"/>
                <a:cs typeface="Times New Roman"/>
                <a:sym typeface="Times New Roman"/>
              </a:rPr>
              <a:t>used it to handle the missing formula for efficiency.</a:t>
            </a:r>
            <a:br>
              <a:rPr lang="en-US" sz="3099">
                <a:latin typeface="Times New Roman"/>
                <a:ea typeface="Times New Roman"/>
                <a:cs typeface="Times New Roman"/>
                <a:sym typeface="Times New Roman"/>
              </a:rPr>
            </a:br>
            <a:r>
              <a:rPr lang="en-US" sz="3099">
                <a:latin typeface="Times New Roman"/>
                <a:ea typeface="Times New Roman"/>
                <a:cs typeface="Times New Roman"/>
                <a:sym typeface="Times New Roman"/>
              </a:rPr>
              <a:t>Refined the chosen model's parameters using various optimization techniques to enhance the accuracy of predictions regarding resource allocation efficiency.</a:t>
            </a:r>
            <a:endParaRPr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sz="3099">
              <a:latin typeface="Times New Roman"/>
              <a:ea typeface="Times New Roman"/>
              <a:cs typeface="Times New Roman"/>
              <a:sym typeface="Times New Roman"/>
            </a:endParaRPr>
          </a:p>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Model Comparison and Selection:</a:t>
            </a:r>
            <a:r>
              <a:rPr lang="en-US" sz="3099">
                <a:latin typeface="Times New Roman"/>
                <a:ea typeface="Times New Roman"/>
                <a:cs typeface="Times New Roman"/>
                <a:sym typeface="Times New Roman"/>
              </a:rPr>
              <a:t> Analyzed the performance of different models to select the one that best predicted efficiency. Utilized metrics to gauge their effectiveness and ensured the selected model provided the most reliable predictions</a:t>
            </a:r>
            <a:r>
              <a:rPr b="1" lang="en-US" sz="3099">
                <a:latin typeface="Times New Roman"/>
                <a:ea typeface="Times New Roman"/>
                <a:cs typeface="Times New Roman"/>
                <a:sym typeface="Times New Roman"/>
              </a:rPr>
              <a:t>.</a:t>
            </a:r>
            <a:endParaRPr b="1"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b="1" sz="3099">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25"/>
          <p:cNvGrpSpPr/>
          <p:nvPr/>
        </p:nvGrpSpPr>
        <p:grpSpPr>
          <a:xfrm>
            <a:off x="647623" y="2012475"/>
            <a:ext cx="17026698" cy="52673"/>
            <a:chOff x="0" y="0"/>
            <a:chExt cx="22702265" cy="70231"/>
          </a:xfrm>
        </p:grpSpPr>
        <p:sp>
          <p:nvSpPr>
            <p:cNvPr id="259" name="Google Shape;259;p2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60" name="Google Shape;260;p2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5"/>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 – Block diagram </a:t>
            </a:r>
            <a:endParaRPr/>
          </a:p>
        </p:txBody>
      </p:sp>
      <p:pic>
        <p:nvPicPr>
          <p:cNvPr id="263" name="Google Shape;263;p25"/>
          <p:cNvPicPr preferRelativeResize="0"/>
          <p:nvPr/>
        </p:nvPicPr>
        <p:blipFill rotWithShape="1">
          <a:blip r:embed="rId3">
            <a:alphaModFix/>
          </a:blip>
          <a:srcRect b="0" l="0" r="0" t="0"/>
          <a:stretch/>
        </p:blipFill>
        <p:spPr>
          <a:xfrm>
            <a:off x="4343400" y="2241618"/>
            <a:ext cx="8398835" cy="7437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(I) Dataset preparation</a:t>
            </a:r>
            <a:endParaRPr/>
          </a:p>
        </p:txBody>
      </p:sp>
      <p:grpSp>
        <p:nvGrpSpPr>
          <p:cNvPr id="273" name="Google Shape;273;p26"/>
          <p:cNvGrpSpPr/>
          <p:nvPr/>
        </p:nvGrpSpPr>
        <p:grpSpPr>
          <a:xfrm>
            <a:off x="647625" y="2012475"/>
            <a:ext cx="17026604" cy="52673"/>
            <a:chOff x="0" y="0"/>
            <a:chExt cx="22702138" cy="70231"/>
          </a:xfrm>
        </p:grpSpPr>
        <p:sp>
          <p:nvSpPr>
            <p:cNvPr id="274" name="Google Shape;274;p2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75" name="Google Shape;275;p2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2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26"/>
          <p:cNvPicPr preferRelativeResize="0"/>
          <p:nvPr/>
        </p:nvPicPr>
        <p:blipFill rotWithShape="1">
          <a:blip r:embed="rId3">
            <a:alphaModFix/>
          </a:blip>
          <a:srcRect b="70780" l="2209" r="6630" t="1146"/>
          <a:stretch/>
        </p:blipFill>
        <p:spPr>
          <a:xfrm>
            <a:off x="1066800" y="3672172"/>
            <a:ext cx="15453266" cy="42145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Preprocessing </a:t>
            </a:r>
            <a:endParaRPr/>
          </a:p>
        </p:txBody>
      </p:sp>
      <p:grpSp>
        <p:nvGrpSpPr>
          <p:cNvPr id="287" name="Google Shape;287;p27"/>
          <p:cNvGrpSpPr/>
          <p:nvPr/>
        </p:nvGrpSpPr>
        <p:grpSpPr>
          <a:xfrm>
            <a:off x="647625" y="2012475"/>
            <a:ext cx="17026604" cy="52673"/>
            <a:chOff x="0" y="0"/>
            <a:chExt cx="22702138" cy="70231"/>
          </a:xfrm>
        </p:grpSpPr>
        <p:sp>
          <p:nvSpPr>
            <p:cNvPr id="288" name="Google Shape;288;p2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89" name="Google Shape;289;p2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1" name="Google Shape;291;p27"/>
          <p:cNvGraphicFramePr/>
          <p:nvPr/>
        </p:nvGraphicFramePr>
        <p:xfrm>
          <a:off x="7524402" y="2946627"/>
          <a:ext cx="3000000" cy="3000000"/>
        </p:xfrm>
        <a:graphic>
          <a:graphicData uri="http://schemas.openxmlformats.org/drawingml/2006/table">
            <a:tbl>
              <a:tblPr>
                <a:noFill/>
                <a:tableStyleId>{56916DAD-E99F-4298-91D4-A16031339955}</a:tableStyleId>
              </a:tblPr>
              <a:tblGrid>
                <a:gridCol w="1485075"/>
                <a:gridCol w="694100"/>
                <a:gridCol w="1291375"/>
                <a:gridCol w="1242950"/>
                <a:gridCol w="823250"/>
                <a:gridCol w="1581925"/>
                <a:gridCol w="1630350"/>
                <a:gridCol w="1614200"/>
              </a:tblGrid>
              <a:tr h="2398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Timestamp</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Voice_Call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120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40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6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Emergency_Service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Online_Gaming</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Background_Download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550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5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Web_Browsing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IoT_Temperature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-82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92" name="Google Shape;292;p27"/>
          <p:cNvGraphicFramePr/>
          <p:nvPr/>
        </p:nvGraphicFramePr>
        <p:xfrm>
          <a:off x="8074696" y="6667115"/>
          <a:ext cx="3000000" cy="3000000"/>
        </p:xfrm>
        <a:graphic>
          <a:graphicData uri="http://schemas.openxmlformats.org/drawingml/2006/table">
            <a:tbl>
              <a:tblPr>
                <a:noFill/>
                <a:tableStyleId>{56916DAD-E99F-4298-91D4-A16031339955}</a:tableStyleId>
              </a:tblPr>
              <a:tblGrid>
                <a:gridCol w="802225"/>
                <a:gridCol w="1462875"/>
                <a:gridCol w="1337050"/>
                <a:gridCol w="849425"/>
                <a:gridCol w="1588725"/>
                <a:gridCol w="1746025"/>
                <a:gridCol w="1510075"/>
              </a:tblGrid>
              <a:tr h="2514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93" name="Google Shape;293;p27"/>
          <p:cNvSpPr txBox="1"/>
          <p:nvPr/>
        </p:nvSpPr>
        <p:spPr>
          <a:xfrm>
            <a:off x="10668000" y="2175696"/>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Original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4" name="Google Shape;294;p27"/>
          <p:cNvSpPr txBox="1"/>
          <p:nvPr/>
        </p:nvSpPr>
        <p:spPr>
          <a:xfrm>
            <a:off x="10439400" y="5931729"/>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Preprocessed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5" name="Google Shape;295;p27"/>
          <p:cNvSpPr/>
          <p:nvPr/>
        </p:nvSpPr>
        <p:spPr>
          <a:xfrm>
            <a:off x="295472" y="2239536"/>
            <a:ext cx="7090150" cy="7124514"/>
          </a:xfrm>
          <a:prstGeom prst="rect">
            <a:avLst/>
          </a:prstGeom>
          <a:noFill/>
          <a:ln>
            <a:noFill/>
          </a:ln>
        </p:spPr>
        <p:txBody>
          <a:bodyPr anchorCtr="0" anchor="ctr" bIns="45700" lIns="91425" spcFirstLastPara="1" rIns="91425" wrap="square" tIns="45700">
            <a:noAutofit/>
          </a:bodyPr>
          <a:lstStyle/>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Removed Timestamp: </a:t>
            </a:r>
            <a:r>
              <a:rPr b="0" i="0" lang="en-US" sz="2800" u="none" cap="none" strike="noStrike">
                <a:solidFill>
                  <a:srgbClr val="000000"/>
                </a:solidFill>
                <a:latin typeface="Times New Roman"/>
                <a:ea typeface="Times New Roman"/>
                <a:cs typeface="Times New Roman"/>
                <a:sym typeface="Times New Roman"/>
              </a:rPr>
              <a:t>Eliminated the Timestamp attribute.</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Encoded Application Type: </a:t>
            </a:r>
            <a:r>
              <a:rPr b="0" i="0" lang="en-US" sz="2800" u="none" cap="none" strike="noStrike">
                <a:solidFill>
                  <a:srgbClr val="000000"/>
                </a:solidFill>
                <a:latin typeface="Times New Roman"/>
                <a:ea typeface="Times New Roman"/>
                <a:cs typeface="Times New Roman"/>
                <a:sym typeface="Times New Roman"/>
              </a:rPr>
              <a:t>Applied numeric encoding to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Standardized Bandwidth: </a:t>
            </a:r>
            <a:r>
              <a:rPr b="0" i="0" lang="en-US" sz="2800" u="none" cap="none" strike="noStrike">
                <a:solidFill>
                  <a:srgbClr val="000000"/>
                </a:solidFill>
                <a:latin typeface="Times New Roman"/>
                <a:ea typeface="Times New Roman"/>
                <a:cs typeface="Times New Roman"/>
                <a:sym typeface="Times New Roman"/>
              </a:rPr>
              <a:t>Unified units for Required_bandwidth  and Allocated_bandwidth.</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Stripped Symbols: </a:t>
            </a:r>
            <a:r>
              <a:rPr b="0" i="0" lang="en-US" sz="2800" u="none" cap="none" strike="noStrike">
                <a:solidFill>
                  <a:srgbClr val="000000"/>
                </a:solidFill>
                <a:latin typeface="Times New Roman"/>
                <a:ea typeface="Times New Roman"/>
                <a:cs typeface="Times New Roman"/>
                <a:sym typeface="Times New Roman"/>
              </a:rPr>
              <a:t>Removed ‘%’, ‘dBm’, and ‘ms’ from attributes.</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Refined User ID: </a:t>
            </a:r>
            <a:r>
              <a:rPr b="0" i="0" lang="en-US" sz="2800" u="none" cap="none" strike="noStrike">
                <a:solidFill>
                  <a:srgbClr val="000000"/>
                </a:solidFill>
                <a:latin typeface="Times New Roman"/>
                <a:ea typeface="Times New Roman"/>
                <a:cs typeface="Times New Roman"/>
                <a:sym typeface="Times New Roman"/>
              </a:rPr>
              <a:t>Ensured User_Id contains only the ID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Augmentation</a:t>
            </a:r>
            <a:endParaRPr/>
          </a:p>
        </p:txBody>
      </p:sp>
      <p:grpSp>
        <p:nvGrpSpPr>
          <p:cNvPr id="305" name="Google Shape;305;p28"/>
          <p:cNvGrpSpPr/>
          <p:nvPr/>
        </p:nvGrpSpPr>
        <p:grpSpPr>
          <a:xfrm>
            <a:off x="647625" y="2012475"/>
            <a:ext cx="17026604" cy="52673"/>
            <a:chOff x="0" y="0"/>
            <a:chExt cx="22702138" cy="70231"/>
          </a:xfrm>
        </p:grpSpPr>
        <p:sp>
          <p:nvSpPr>
            <p:cNvPr id="306" name="Google Shape;306;p2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07" name="Google Shape;307;p2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664524" y="1969630"/>
            <a:ext cx="16908651" cy="7124514"/>
          </a:xfrm>
          <a:prstGeom prst="rect">
            <a:avLst/>
          </a:prstGeom>
          <a:noFill/>
          <a:ln>
            <a:noFill/>
          </a:ln>
        </p:spPr>
        <p:txBody>
          <a:bodyPr anchorCtr="0" anchor="ctr" bIns="45700" lIns="91425" spcFirstLastPara="1" rIns="91425" wrap="square" tIns="45700">
            <a:noAutofit/>
          </a:bodyPr>
          <a:lstStyle/>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Augmented Dataset: </a:t>
            </a:r>
            <a:r>
              <a:rPr b="0" i="0" lang="en-US" sz="2800" u="none" cap="none" strike="noStrike">
                <a:solidFill>
                  <a:srgbClr val="000000"/>
                </a:solidFill>
                <a:latin typeface="Times New Roman"/>
                <a:ea typeface="Times New Roman"/>
                <a:cs typeface="Times New Roman"/>
                <a:sym typeface="Times New Roman"/>
              </a:rPr>
              <a:t>Expanded the dataset from 400 to 16,000 records.</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Equal Distribution: </a:t>
            </a:r>
            <a:r>
              <a:rPr b="0" i="0" lang="en-US" sz="2800" u="none" cap="none" strike="noStrike">
                <a:solidFill>
                  <a:srgbClr val="000000"/>
                </a:solidFill>
                <a:latin typeface="Times New Roman"/>
                <a:ea typeface="Times New Roman"/>
                <a:cs typeface="Times New Roman"/>
                <a:sym typeface="Times New Roman"/>
              </a:rPr>
              <a:t>Ensured balanced distribution across each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Comparison of Techniques: </a:t>
            </a:r>
            <a:r>
              <a:rPr b="0" i="0" lang="en-US" sz="2800" u="none" cap="none" strike="noStrike">
                <a:solidFill>
                  <a:srgbClr val="000000"/>
                </a:solidFill>
                <a:latin typeface="Times New Roman"/>
                <a:ea typeface="Times New Roman"/>
                <a:cs typeface="Times New Roman"/>
                <a:sym typeface="Times New Roman"/>
              </a:rPr>
              <a:t>Evaluated correlation differences for various augmentation methods, including: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Random Over Sampling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Gaussian Noise Augmentation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MLP – ANN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SMOGN</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Consistency of Features: </a:t>
            </a:r>
            <a:r>
              <a:rPr b="0" i="0" lang="en-US" sz="2800" u="none" cap="none" strike="noStrike">
                <a:solidFill>
                  <a:srgbClr val="000000"/>
                </a:solidFill>
                <a:latin typeface="Times New Roman"/>
                <a:ea typeface="Times New Roman"/>
                <a:cs typeface="Times New Roman"/>
                <a:sym typeface="Times New Roman"/>
              </a:rPr>
              <a:t>Maintained consistent average values for each feature.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Correlation Results: </a:t>
            </a:r>
            <a:r>
              <a:rPr b="0" i="0" lang="en-US" sz="2800" u="none" cap="none" strike="noStrike">
                <a:solidFill>
                  <a:srgbClr val="000000"/>
                </a:solidFill>
                <a:latin typeface="Times New Roman"/>
                <a:ea typeface="Times New Roman"/>
                <a:cs typeface="Times New Roman"/>
                <a:sym typeface="Times New Roman"/>
              </a:rPr>
              <a:t>Observed similar correlation outcomes across all augmentation methods and used the best method with higher correlation similarity.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nvSpPr>
        <p:spPr>
          <a:xfrm>
            <a:off x="714825" y="741619"/>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Correlation similarity with original dataset</a:t>
            </a:r>
            <a:endParaRPr/>
          </a:p>
        </p:txBody>
      </p:sp>
      <p:grpSp>
        <p:nvGrpSpPr>
          <p:cNvPr id="319" name="Google Shape;319;p29"/>
          <p:cNvGrpSpPr/>
          <p:nvPr/>
        </p:nvGrpSpPr>
        <p:grpSpPr>
          <a:xfrm>
            <a:off x="647625" y="2012475"/>
            <a:ext cx="17026604" cy="52673"/>
            <a:chOff x="0" y="0"/>
            <a:chExt cx="22702138" cy="70231"/>
          </a:xfrm>
        </p:grpSpPr>
        <p:sp>
          <p:nvSpPr>
            <p:cNvPr id="320" name="Google Shape;320;p2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21" name="Google Shape;321;p2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txBox="1"/>
          <p:nvPr/>
        </p:nvSpPr>
        <p:spPr>
          <a:xfrm>
            <a:off x="2998793" y="2961299"/>
            <a:ext cx="5029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Random Over Sampling</a:t>
            </a:r>
            <a:endParaRPr/>
          </a:p>
        </p:txBody>
      </p:sp>
      <p:sp>
        <p:nvSpPr>
          <p:cNvPr id="324" name="Google Shape;324;p29"/>
          <p:cNvSpPr txBox="1"/>
          <p:nvPr/>
        </p:nvSpPr>
        <p:spPr>
          <a:xfrm>
            <a:off x="13133393" y="280889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GAN</a:t>
            </a:r>
            <a:endParaRPr/>
          </a:p>
        </p:txBody>
      </p:sp>
      <p:pic>
        <p:nvPicPr>
          <p:cNvPr id="325" name="Google Shape;325;p29"/>
          <p:cNvPicPr preferRelativeResize="0"/>
          <p:nvPr/>
        </p:nvPicPr>
        <p:blipFill rotWithShape="1">
          <a:blip r:embed="rId3">
            <a:alphaModFix/>
          </a:blip>
          <a:srcRect b="0" l="0" r="0" t="0"/>
          <a:stretch/>
        </p:blipFill>
        <p:spPr>
          <a:xfrm>
            <a:off x="401968" y="3799499"/>
            <a:ext cx="8769025" cy="4377094"/>
          </a:xfrm>
          <a:prstGeom prst="rect">
            <a:avLst/>
          </a:prstGeom>
          <a:noFill/>
          <a:ln>
            <a:noFill/>
          </a:ln>
        </p:spPr>
      </p:pic>
      <p:pic>
        <p:nvPicPr>
          <p:cNvPr id="326" name="Google Shape;326;p29"/>
          <p:cNvPicPr preferRelativeResize="0"/>
          <p:nvPr/>
        </p:nvPicPr>
        <p:blipFill rotWithShape="1">
          <a:blip r:embed="rId4">
            <a:alphaModFix/>
          </a:blip>
          <a:srcRect b="0" l="0" r="0" t="0"/>
          <a:stretch/>
        </p:blipFill>
        <p:spPr>
          <a:xfrm>
            <a:off x="9144000" y="3793373"/>
            <a:ext cx="8713793" cy="4349525"/>
          </a:xfrm>
          <a:prstGeom prst="rect">
            <a:avLst/>
          </a:prstGeom>
          <a:noFill/>
          <a:ln>
            <a:noFill/>
          </a:ln>
        </p:spPr>
      </p:pic>
      <p:sp>
        <p:nvSpPr>
          <p:cNvPr id="327" name="Google Shape;327;p29"/>
          <p:cNvSpPr txBox="1"/>
          <p:nvPr/>
        </p:nvSpPr>
        <p:spPr>
          <a:xfrm>
            <a:off x="729720"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Random Over Sampling Correlation: 0.95</a:t>
            </a:r>
            <a:endParaRPr b="1" sz="2800">
              <a:solidFill>
                <a:srgbClr val="000000"/>
              </a:solidFill>
              <a:latin typeface="Times New Roman"/>
              <a:ea typeface="Times New Roman"/>
              <a:cs typeface="Times New Roman"/>
              <a:sym typeface="Times New Roman"/>
            </a:endParaRPr>
          </a:p>
        </p:txBody>
      </p:sp>
      <p:sp>
        <p:nvSpPr>
          <p:cNvPr id="328" name="Google Shape;328;p29"/>
          <p:cNvSpPr txBox="1"/>
          <p:nvPr/>
        </p:nvSpPr>
        <p:spPr>
          <a:xfrm>
            <a:off x="9218252"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GAN Correlation: 0.76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38" name="Google Shape;338;p30"/>
          <p:cNvGrpSpPr/>
          <p:nvPr/>
        </p:nvGrpSpPr>
        <p:grpSpPr>
          <a:xfrm>
            <a:off x="647625" y="2012475"/>
            <a:ext cx="17026604" cy="52673"/>
            <a:chOff x="0" y="0"/>
            <a:chExt cx="22702138" cy="70231"/>
          </a:xfrm>
        </p:grpSpPr>
        <p:sp>
          <p:nvSpPr>
            <p:cNvPr id="339" name="Google Shape;339;p3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40" name="Google Shape;340;p3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3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txBox="1"/>
          <p:nvPr/>
        </p:nvSpPr>
        <p:spPr>
          <a:xfrm>
            <a:off x="12777186" y="277765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SMOGN</a:t>
            </a:r>
            <a:endParaRPr/>
          </a:p>
        </p:txBody>
      </p:sp>
      <p:sp>
        <p:nvSpPr>
          <p:cNvPr id="343" name="Google Shape;343;p30"/>
          <p:cNvSpPr txBox="1"/>
          <p:nvPr/>
        </p:nvSpPr>
        <p:spPr>
          <a:xfrm>
            <a:off x="3886200" y="2767556"/>
            <a:ext cx="24139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MLP-ANN</a:t>
            </a:r>
            <a:endParaRPr/>
          </a:p>
        </p:txBody>
      </p:sp>
      <p:pic>
        <p:nvPicPr>
          <p:cNvPr id="344" name="Google Shape;344;p30"/>
          <p:cNvPicPr preferRelativeResize="0"/>
          <p:nvPr/>
        </p:nvPicPr>
        <p:blipFill rotWithShape="1">
          <a:blip r:embed="rId3">
            <a:alphaModFix/>
          </a:blip>
          <a:srcRect b="0" l="0" r="0" t="0"/>
          <a:stretch/>
        </p:blipFill>
        <p:spPr>
          <a:xfrm>
            <a:off x="381000" y="3619500"/>
            <a:ext cx="8647951" cy="4316659"/>
          </a:xfrm>
          <a:prstGeom prst="rect">
            <a:avLst/>
          </a:prstGeom>
          <a:noFill/>
          <a:ln>
            <a:noFill/>
          </a:ln>
        </p:spPr>
      </p:pic>
      <p:pic>
        <p:nvPicPr>
          <p:cNvPr id="345" name="Google Shape;345;p30"/>
          <p:cNvPicPr preferRelativeResize="0"/>
          <p:nvPr/>
        </p:nvPicPr>
        <p:blipFill rotWithShape="1">
          <a:blip r:embed="rId4">
            <a:alphaModFix/>
          </a:blip>
          <a:srcRect b="0" l="0" r="0" t="0"/>
          <a:stretch/>
        </p:blipFill>
        <p:spPr>
          <a:xfrm>
            <a:off x="9119586" y="3566827"/>
            <a:ext cx="8753475" cy="4369332"/>
          </a:xfrm>
          <a:prstGeom prst="rect">
            <a:avLst/>
          </a:prstGeom>
          <a:noFill/>
          <a:ln>
            <a:noFill/>
          </a:ln>
        </p:spPr>
      </p:pic>
      <p:sp>
        <p:nvSpPr>
          <p:cNvPr id="346" name="Google Shape;346;p30"/>
          <p:cNvSpPr txBox="1"/>
          <p:nvPr/>
        </p:nvSpPr>
        <p:spPr>
          <a:xfrm>
            <a:off x="702727"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MLP - ANN Correlation: 0.97</a:t>
            </a:r>
            <a:endParaRPr b="1" sz="2800">
              <a:solidFill>
                <a:srgbClr val="000000"/>
              </a:solidFill>
              <a:latin typeface="Times New Roman"/>
              <a:ea typeface="Times New Roman"/>
              <a:cs typeface="Times New Roman"/>
              <a:sym typeface="Times New Roman"/>
            </a:endParaRPr>
          </a:p>
        </p:txBody>
      </p:sp>
      <p:sp>
        <p:nvSpPr>
          <p:cNvPr id="347" name="Google Shape;347;p30"/>
          <p:cNvSpPr txBox="1"/>
          <p:nvPr/>
        </p:nvSpPr>
        <p:spPr>
          <a:xfrm>
            <a:off x="9191259"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SMOGN Correlation: 0.96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57" name="Google Shape;357;p31"/>
          <p:cNvGrpSpPr/>
          <p:nvPr/>
        </p:nvGrpSpPr>
        <p:grpSpPr>
          <a:xfrm>
            <a:off x="647625" y="2012475"/>
            <a:ext cx="17026604" cy="52673"/>
            <a:chOff x="0" y="0"/>
            <a:chExt cx="22702138" cy="70231"/>
          </a:xfrm>
        </p:grpSpPr>
        <p:sp>
          <p:nvSpPr>
            <p:cNvPr id="358" name="Google Shape;358;p3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59" name="Google Shape;359;p3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txBox="1"/>
          <p:nvPr/>
        </p:nvSpPr>
        <p:spPr>
          <a:xfrm>
            <a:off x="702727" y="8995950"/>
            <a:ext cx="16916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Augmented dataset with Gaussian Noise Sampling method gives the highest correlation similarity score – 0.99  </a:t>
            </a:r>
            <a:endParaRPr/>
          </a:p>
        </p:txBody>
      </p:sp>
      <p:sp>
        <p:nvSpPr>
          <p:cNvPr id="362" name="Google Shape;362;p31"/>
          <p:cNvSpPr txBox="1"/>
          <p:nvPr/>
        </p:nvSpPr>
        <p:spPr>
          <a:xfrm>
            <a:off x="6934200" y="2400300"/>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Gaussian Noise Sampling </a:t>
            </a:r>
            <a:endParaRPr/>
          </a:p>
        </p:txBody>
      </p:sp>
      <p:pic>
        <p:nvPicPr>
          <p:cNvPr id="363" name="Google Shape;363;p31"/>
          <p:cNvPicPr preferRelativeResize="0"/>
          <p:nvPr/>
        </p:nvPicPr>
        <p:blipFill rotWithShape="1">
          <a:blip r:embed="rId3">
            <a:alphaModFix/>
          </a:blip>
          <a:srcRect b="0" l="0" r="0" t="0"/>
          <a:stretch/>
        </p:blipFill>
        <p:spPr>
          <a:xfrm>
            <a:off x="3276600" y="3014062"/>
            <a:ext cx="10963275" cy="5472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Agenda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sp>
        <p:nvSpPr>
          <p:cNvPr id="105" name="Google Shape;105;p14"/>
          <p:cNvSpPr txBox="1"/>
          <p:nvPr/>
        </p:nvSpPr>
        <p:spPr>
          <a:xfrm>
            <a:off x="914400" y="2853984"/>
            <a:ext cx="16858352" cy="6359883"/>
          </a:xfrm>
          <a:prstGeom prst="rect">
            <a:avLst/>
          </a:prstGeom>
          <a:noFill/>
          <a:ln>
            <a:noFill/>
          </a:ln>
        </p:spPr>
        <p:txBody>
          <a:bodyPr anchorCtr="0" anchor="t" bIns="0" lIns="0" spcFirstLastPara="1" rIns="0" wrap="square" tIns="0">
            <a:spAutoFit/>
          </a:bodyPr>
          <a:lstStyle/>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Problem Statement</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Objective</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Scope of the project </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Literature Survey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Proposed Methodology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Work done so far</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Requirements</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Timeline</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References</a:t>
            </a:r>
            <a:endParaRPr/>
          </a:p>
          <a:p>
            <a:pPr indent="-548640" lvl="1" marL="1097280" marR="0" rtl="0" algn="just">
              <a:lnSpc>
                <a:spcPct val="137972"/>
              </a:lnSpc>
              <a:spcBef>
                <a:spcPts val="0"/>
              </a:spcBef>
              <a:spcAft>
                <a:spcPts val="0"/>
              </a:spcAft>
              <a:buNone/>
            </a:pPr>
            <a:r>
              <a:t/>
            </a:r>
            <a:endParaRPr b="0" i="0" sz="3600" u="none" cap="none" strike="noStrike">
              <a:solidFill>
                <a:srgbClr val="000000"/>
              </a:solidFill>
              <a:latin typeface="Times New Roman"/>
              <a:ea typeface="Times New Roman"/>
              <a:cs typeface="Times New Roman"/>
              <a:sym typeface="Times New Roman"/>
            </a:endParaRPr>
          </a:p>
        </p:txBody>
      </p:sp>
      <p:grpSp>
        <p:nvGrpSpPr>
          <p:cNvPr id="106" name="Google Shape;106;p14"/>
          <p:cNvGrpSpPr/>
          <p:nvPr/>
        </p:nvGrpSpPr>
        <p:grpSpPr>
          <a:xfrm>
            <a:off x="647623" y="2012475"/>
            <a:ext cx="17026698" cy="52673"/>
            <a:chOff x="0" y="0"/>
            <a:chExt cx="22702265" cy="70231"/>
          </a:xfrm>
        </p:grpSpPr>
        <p:sp>
          <p:nvSpPr>
            <p:cNvPr id="107" name="Google Shape;107;p1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8" name="Google Shape;108;p1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nvSpPr>
        <p:spPr>
          <a:xfrm>
            <a:off x="647625" y="714375"/>
            <a:ext cx="16830600" cy="5121600"/>
          </a:xfrm>
          <a:prstGeom prst="rect">
            <a:avLst/>
          </a:prstGeom>
          <a:noFill/>
          <a:ln>
            <a:noFill/>
          </a:ln>
        </p:spPr>
        <p:txBody>
          <a:bodyPr anchorCtr="0" anchor="t" bIns="0" lIns="0" spcFirstLastPara="1" rIns="0" wrap="square" tIns="0">
            <a:spAutoFit/>
          </a:bodyPr>
          <a:lstStyle/>
          <a:p>
            <a:pPr indent="0" lvl="0" marL="0" rtl="0" algn="l">
              <a:lnSpc>
                <a:spcPct val="565454"/>
              </a:lnSpc>
              <a:spcBef>
                <a:spcPts val="0"/>
              </a:spcBef>
              <a:spcAft>
                <a:spcPts val="0"/>
              </a:spcAft>
              <a:buClr>
                <a:schemeClr val="dk1"/>
              </a:buClr>
              <a:buSzPts val="1100"/>
              <a:buFont typeface="Arial"/>
              <a:buNone/>
            </a:pPr>
            <a:r>
              <a:rPr lang="en-US" sz="5000">
                <a:solidFill>
                  <a:srgbClr val="FF0000"/>
                </a:solidFill>
                <a:latin typeface="Times New Roman"/>
                <a:ea typeface="Times New Roman"/>
                <a:cs typeface="Times New Roman"/>
                <a:sym typeface="Times New Roman"/>
              </a:rPr>
              <a:t>Data Augmentation – Gaussian Noise Sampling Flow Chart</a:t>
            </a:r>
            <a:endParaRPr sz="5000">
              <a:solidFill>
                <a:srgbClr val="FF0000"/>
              </a:solidFill>
              <a:latin typeface="Times New Roman"/>
              <a:ea typeface="Times New Roman"/>
              <a:cs typeface="Times New Roman"/>
              <a:sym typeface="Times New Roman"/>
            </a:endParaRPr>
          </a:p>
          <a:p>
            <a:pPr indent="0" lvl="0" marL="0" marR="0" rtl="0" algn="l">
              <a:lnSpc>
                <a:spcPct val="124400"/>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373" name="Google Shape;373;p32"/>
          <p:cNvGrpSpPr/>
          <p:nvPr/>
        </p:nvGrpSpPr>
        <p:grpSpPr>
          <a:xfrm>
            <a:off x="647625" y="2012475"/>
            <a:ext cx="17026604" cy="52673"/>
            <a:chOff x="0" y="0"/>
            <a:chExt cx="22702138" cy="70231"/>
          </a:xfrm>
        </p:grpSpPr>
        <p:sp>
          <p:nvSpPr>
            <p:cNvPr id="374" name="Google Shape;374;p3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75" name="Google Shape;375;p3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pic>
        <p:nvPicPr>
          <p:cNvPr id="377" name="Google Shape;377;p32"/>
          <p:cNvPicPr preferRelativeResize="0"/>
          <p:nvPr/>
        </p:nvPicPr>
        <p:blipFill>
          <a:blip r:embed="rId3">
            <a:alphaModFix/>
          </a:blip>
          <a:stretch>
            <a:fillRect/>
          </a:stretch>
        </p:blipFill>
        <p:spPr>
          <a:xfrm>
            <a:off x="745600" y="3876650"/>
            <a:ext cx="16830675" cy="253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Correlation similarity with original dataset</a:t>
            </a:r>
            <a:endParaRPr/>
          </a:p>
        </p:txBody>
      </p:sp>
      <p:grpSp>
        <p:nvGrpSpPr>
          <p:cNvPr id="387" name="Google Shape;387;p33"/>
          <p:cNvGrpSpPr/>
          <p:nvPr/>
        </p:nvGrpSpPr>
        <p:grpSpPr>
          <a:xfrm>
            <a:off x="647625" y="2012475"/>
            <a:ext cx="17026604" cy="52673"/>
            <a:chOff x="0" y="0"/>
            <a:chExt cx="22702138" cy="70231"/>
          </a:xfrm>
        </p:grpSpPr>
        <p:sp>
          <p:nvSpPr>
            <p:cNvPr id="388" name="Google Shape;388;p3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89" name="Google Shape;389;p3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3"/>
          <p:cNvPicPr preferRelativeResize="0"/>
          <p:nvPr/>
        </p:nvPicPr>
        <p:blipFill rotWithShape="1">
          <a:blip r:embed="rId3">
            <a:alphaModFix/>
          </a:blip>
          <a:srcRect b="0" l="575" r="2656" t="0"/>
          <a:stretch/>
        </p:blipFill>
        <p:spPr>
          <a:xfrm>
            <a:off x="931604" y="2102941"/>
            <a:ext cx="16424792" cy="7182392"/>
          </a:xfrm>
          <a:prstGeom prst="rect">
            <a:avLst/>
          </a:prstGeom>
          <a:noFill/>
          <a:ln>
            <a:noFill/>
          </a:ln>
        </p:spPr>
      </p:pic>
      <p:sp>
        <p:nvSpPr>
          <p:cNvPr id="392" name="Google Shape;392;p33"/>
          <p:cNvSpPr txBox="1"/>
          <p:nvPr/>
        </p:nvSpPr>
        <p:spPr>
          <a:xfrm>
            <a:off x="2438400" y="923441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Correlation Matrix of Original dataset vs Augmented dataset (Gaussian Noise Sampling)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Comparitive Analysis </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02" name="Google Shape;402;p34"/>
          <p:cNvGrpSpPr/>
          <p:nvPr/>
        </p:nvGrpSpPr>
        <p:grpSpPr>
          <a:xfrm>
            <a:off x="647625" y="2012475"/>
            <a:ext cx="17026604" cy="52673"/>
            <a:chOff x="0" y="0"/>
            <a:chExt cx="22702138" cy="70231"/>
          </a:xfrm>
        </p:grpSpPr>
        <p:sp>
          <p:nvSpPr>
            <p:cNvPr id="403" name="Google Shape;403;p3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04" name="Google Shape;404;p3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3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34"/>
          <p:cNvPicPr preferRelativeResize="0"/>
          <p:nvPr/>
        </p:nvPicPr>
        <p:blipFill rotWithShape="1">
          <a:blip r:embed="rId3">
            <a:alphaModFix/>
          </a:blip>
          <a:srcRect b="0" l="0" r="0" t="0"/>
          <a:stretch/>
        </p:blipFill>
        <p:spPr>
          <a:xfrm>
            <a:off x="1524000" y="2129672"/>
            <a:ext cx="15240000" cy="6773333"/>
          </a:xfrm>
          <a:prstGeom prst="rect">
            <a:avLst/>
          </a:prstGeom>
          <a:noFill/>
          <a:ln>
            <a:noFill/>
          </a:ln>
        </p:spPr>
      </p:pic>
      <p:sp>
        <p:nvSpPr>
          <p:cNvPr id="407" name="Google Shape;407;p34"/>
          <p:cNvSpPr txBox="1"/>
          <p:nvPr/>
        </p:nvSpPr>
        <p:spPr>
          <a:xfrm>
            <a:off x="657150" y="8872279"/>
            <a:ext cx="1747845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Number of data in Original dataset vs Augmented dataset (Gaussian Noise Sampling) </a:t>
            </a:r>
            <a:endParaRPr/>
          </a:p>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for Each Application Type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(II) Model Comparison</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17" name="Google Shape;417;p35"/>
          <p:cNvGrpSpPr/>
          <p:nvPr/>
        </p:nvGrpSpPr>
        <p:grpSpPr>
          <a:xfrm>
            <a:off x="647625" y="2012475"/>
            <a:ext cx="17026604" cy="52673"/>
            <a:chOff x="0" y="0"/>
            <a:chExt cx="22702138" cy="70231"/>
          </a:xfrm>
        </p:grpSpPr>
        <p:sp>
          <p:nvSpPr>
            <p:cNvPr id="418" name="Google Shape;418;p3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19" name="Google Shape;419;p3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3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35"/>
          <p:cNvPicPr preferRelativeResize="0"/>
          <p:nvPr/>
        </p:nvPicPr>
        <p:blipFill rotWithShape="1">
          <a:blip r:embed="rId3">
            <a:alphaModFix/>
          </a:blip>
          <a:srcRect b="0" l="0" r="0" t="78889"/>
          <a:stretch/>
        </p:blipFill>
        <p:spPr>
          <a:xfrm>
            <a:off x="1364629" y="2552700"/>
            <a:ext cx="16309600" cy="5814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31" name="Google Shape;431;p36"/>
          <p:cNvGrpSpPr/>
          <p:nvPr/>
        </p:nvGrpSpPr>
        <p:grpSpPr>
          <a:xfrm>
            <a:off x="647625" y="2012475"/>
            <a:ext cx="17026604" cy="52673"/>
            <a:chOff x="0" y="0"/>
            <a:chExt cx="22702138" cy="70231"/>
          </a:xfrm>
        </p:grpSpPr>
        <p:sp>
          <p:nvSpPr>
            <p:cNvPr id="432" name="Google Shape;432;p3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33" name="Google Shape;433;p3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txBox="1"/>
          <p:nvPr/>
        </p:nvSpPr>
        <p:spPr>
          <a:xfrm>
            <a:off x="295500" y="2012475"/>
            <a:ext cx="17277675" cy="7905562"/>
          </a:xfrm>
          <a:prstGeom prst="rect">
            <a:avLst/>
          </a:prstGeom>
          <a:noFill/>
          <a:ln>
            <a:noFill/>
          </a:ln>
        </p:spPr>
        <p:txBody>
          <a:bodyPr anchorCtr="0" anchor="t" bIns="45700" lIns="91425" spcFirstLastPara="1" rIns="91425" wrap="square" tIns="45700">
            <a:sp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Linear Regression: </a:t>
            </a:r>
            <a:r>
              <a:rPr b="0" i="0" lang="en-US" sz="3099" u="none" cap="none" strike="noStrike">
                <a:solidFill>
                  <a:srgbClr val="000000"/>
                </a:solidFill>
                <a:latin typeface="Times New Roman"/>
                <a:ea typeface="Times New Roman"/>
                <a:cs typeface="Times New Roman"/>
                <a:sym typeface="Times New Roman"/>
              </a:rPr>
              <a:t>Linear Regression is a fundamental regression technique where the model predicts a continuous target variable based on a linear relationship with one or more features.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None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Ridge Regression: </a:t>
            </a:r>
            <a:r>
              <a:rPr b="0" i="0" lang="en-US" sz="3099" u="none" cap="none" strike="noStrike">
                <a:solidFill>
                  <a:srgbClr val="000000"/>
                </a:solidFill>
                <a:latin typeface="Times New Roman"/>
                <a:ea typeface="Times New Roman"/>
                <a:cs typeface="Times New Roman"/>
                <a:sym typeface="Times New Roman"/>
              </a:rPr>
              <a:t>Adds regularization to Linear Regression to prevent overfitting by penalizing large coefficients. </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alpha: 0.5</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controls the strength of the regularization. A higher alpha increases        regularization ,Lower values decrease regularization, allowing the model to fit the training data more closely.</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Lasso Regression: </a:t>
            </a:r>
            <a:r>
              <a:rPr b="0" i="0" lang="en-US" sz="3099" u="none" cap="none" strike="noStrike">
                <a:solidFill>
                  <a:srgbClr val="000000"/>
                </a:solidFill>
                <a:latin typeface="Times New Roman"/>
                <a:ea typeface="Times New Roman"/>
                <a:cs typeface="Times New Roman"/>
                <a:sym typeface="Times New Roman"/>
              </a:rPr>
              <a:t>Similar to Ridge, but with L1 regularization, which can set some coefficients to zero, effectively selecting features.</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Parameters: </a:t>
            </a:r>
            <a:r>
              <a:rPr b="1" i="1" lang="en-US" sz="3099" u="none" cap="none" strike="noStrike">
                <a:solidFill>
                  <a:srgbClr val="000000"/>
                </a:solidFill>
                <a:latin typeface="Times New Roman"/>
                <a:ea typeface="Times New Roman"/>
                <a:cs typeface="Times New Roman"/>
                <a:sym typeface="Times New Roman"/>
              </a:rPr>
              <a:t>alpha: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45" name="Google Shape;445;p37"/>
          <p:cNvGrpSpPr/>
          <p:nvPr/>
        </p:nvGrpSpPr>
        <p:grpSpPr>
          <a:xfrm>
            <a:off x="647625" y="2012475"/>
            <a:ext cx="17026604" cy="52673"/>
            <a:chOff x="0" y="0"/>
            <a:chExt cx="22702138" cy="70231"/>
          </a:xfrm>
        </p:grpSpPr>
        <p:sp>
          <p:nvSpPr>
            <p:cNvPr id="446" name="Google Shape;446;p3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47" name="Google Shape;447;p3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3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295498" y="2400300"/>
            <a:ext cx="17369205" cy="7905562"/>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Elastic Net: </a:t>
            </a:r>
            <a:r>
              <a:rPr b="0" i="0" lang="en-US" sz="3099" u="none" cap="none" strike="noStrike">
                <a:solidFill>
                  <a:srgbClr val="000000"/>
                </a:solidFill>
                <a:latin typeface="Times New Roman"/>
                <a:ea typeface="Times New Roman"/>
                <a:cs typeface="Times New Roman"/>
                <a:sym typeface="Times New Roman"/>
              </a:rPr>
              <a:t>Combines L1 and L2 regularization from Lasso and Ridge, balancing their benefits.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 0.5 </a:t>
            </a:r>
            <a:endParaRPr b="0" i="1" sz="3099" u="none" cap="none" strike="noStrike">
              <a:solidFill>
                <a:srgbClr val="000000"/>
              </a:solidFill>
              <a:latin typeface="Times New Roman"/>
              <a:ea typeface="Times New Roman"/>
              <a:cs typeface="Times New Roman"/>
              <a:sym typeface="Times New Roman"/>
            </a:endParaRPr>
          </a:p>
          <a:p>
            <a:pPr indent="0" lvl="1" marL="488582" marR="0" rtl="0" algn="just">
              <a:lnSpc>
                <a:spcPct val="180025"/>
              </a:lnSpc>
              <a:spcBef>
                <a:spcPts val="0"/>
              </a:spcBef>
              <a:spcAft>
                <a:spcPts val="0"/>
              </a:spcAft>
              <a:buNone/>
            </a:pPr>
            <a:r>
              <a:rPr b="1" i="1" lang="en-US" sz="3099" u="none" cap="none" strike="noStrike">
                <a:solidFill>
                  <a:srgbClr val="000000"/>
                </a:solidFill>
                <a:latin typeface="Times New Roman"/>
                <a:ea typeface="Times New Roman"/>
                <a:cs typeface="Times New Roman"/>
                <a:sym typeface="Times New Roman"/>
              </a:rPr>
              <a:t>                    l1_ratio: 0.7 </a:t>
            </a:r>
            <a:r>
              <a:rPr b="0" i="0" lang="en-US" sz="3099" u="none" cap="none" strike="noStrike">
                <a:solidFill>
                  <a:srgbClr val="000000"/>
                </a:solidFill>
                <a:latin typeface="Times New Roman"/>
                <a:ea typeface="Times New Roman"/>
                <a:cs typeface="Times New Roman"/>
                <a:sym typeface="Times New Roman"/>
              </a:rPr>
              <a:t>it determines the mix of L1 and L2 regularization. A value of 0.7 means that L1 regularization (Lasso) is more influential, leading to more feature selection compared to L2 regularization.</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Bayesian Ridge: </a:t>
            </a:r>
            <a:r>
              <a:rPr b="0" i="0" lang="en-US" sz="3099" u="none" cap="none" strike="noStrike">
                <a:solidFill>
                  <a:srgbClr val="000000"/>
                </a:solidFill>
                <a:latin typeface="Times New Roman"/>
                <a:ea typeface="Times New Roman"/>
                <a:cs typeface="Times New Roman"/>
                <a:sym typeface="Times New Roman"/>
              </a:rPr>
              <a:t>A probabilistic model that incorporates prior distributions into the regression analysis.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 </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alpha_1: 1e-6 ,alpha_2: 1e-6, lambda_1: 1e-6 , lambda_2: 1e-6 </a:t>
            </a:r>
            <a:r>
              <a:rPr b="0" i="0" lang="en-US" sz="3099" u="none" cap="none" strike="noStrike">
                <a:solidFill>
                  <a:srgbClr val="000000"/>
                </a:solidFill>
                <a:latin typeface="Times New Roman"/>
                <a:ea typeface="Times New Roman"/>
                <a:cs typeface="Times New Roman"/>
                <a:sym typeface="Times New Roman"/>
              </a:rPr>
              <a:t>. These parameters control the prior distributions of the coefficients and their variances. Lower values (e.g., 1e-6) make the prior distributions weaker, allowing for greater flexibility in fitting the model.</a:t>
            </a:r>
            <a:endParaRPr/>
          </a:p>
          <a:p>
            <a:pPr indent="-291794" lvl="1" marL="977163" marR="0" rtl="0" algn="just">
              <a:lnSpc>
                <a:spcPct val="180025"/>
              </a:lnSpc>
              <a:spcBef>
                <a:spcPts val="0"/>
              </a:spcBef>
              <a:spcAft>
                <a:spcPts val="0"/>
              </a:spcAft>
              <a:buClr>
                <a:schemeClr val="dk1"/>
              </a:buClr>
              <a:buSzPts val="3099"/>
              <a:buFont typeface="Arial"/>
              <a:buNone/>
            </a:pPr>
            <a:r>
              <a:t/>
            </a:r>
            <a:endParaRPr b="1" i="0" sz="30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8"/>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59" name="Google Shape;459;p38"/>
          <p:cNvGrpSpPr/>
          <p:nvPr/>
        </p:nvGrpSpPr>
        <p:grpSpPr>
          <a:xfrm>
            <a:off x="647625" y="2012475"/>
            <a:ext cx="17026604" cy="52673"/>
            <a:chOff x="0" y="0"/>
            <a:chExt cx="22702138" cy="70231"/>
          </a:xfrm>
        </p:grpSpPr>
        <p:sp>
          <p:nvSpPr>
            <p:cNvPr id="460" name="Google Shape;460;p3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61" name="Google Shape;461;p3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246378" y="2671784"/>
            <a:ext cx="17115974"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Polynomial Regression: </a:t>
            </a:r>
            <a:r>
              <a:rPr b="0" i="0" lang="en-US" sz="3099" u="none" cap="none" strike="noStrike">
                <a:solidFill>
                  <a:srgbClr val="000000"/>
                </a:solidFill>
                <a:latin typeface="Times New Roman"/>
                <a:ea typeface="Times New Roman"/>
                <a:cs typeface="Times New Roman"/>
                <a:sym typeface="Times New Roman"/>
              </a:rPr>
              <a:t>Extends Linear Regression by fitting a polynomial equation, capturing non-linear relationships.</a:t>
            </a:r>
            <a:endParaRPr/>
          </a:p>
          <a:p>
            <a:pPr indent="0" lvl="2" marL="9457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 : </a:t>
            </a:r>
            <a:r>
              <a:rPr b="1" i="1" lang="en-US" sz="3099" u="none" cap="none" strike="noStrike">
                <a:solidFill>
                  <a:srgbClr val="000000"/>
                </a:solidFill>
                <a:latin typeface="Times New Roman"/>
                <a:ea typeface="Times New Roman"/>
                <a:cs typeface="Times New Roman"/>
                <a:sym typeface="Times New Roman"/>
              </a:rPr>
              <a:t>degree: 3 </a:t>
            </a: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specifies the degree of the polynomial features. A higher degree can capture more complex relationships but risks overfitting. </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SVR (Support Vector Regression): </a:t>
            </a:r>
            <a:r>
              <a:rPr b="0" i="0" lang="en-US" sz="3099" u="none" cap="none" strike="noStrike">
                <a:solidFill>
                  <a:srgbClr val="000000"/>
                </a:solidFill>
                <a:latin typeface="Times New Roman"/>
                <a:ea typeface="Times New Roman"/>
                <a:cs typeface="Times New Roman"/>
                <a:sym typeface="Times New Roman"/>
              </a:rPr>
              <a:t>Uses support vector machines to perform regression, focusing on the margins of the best fit line.</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C: 10 </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it controls the trade-off between smoothness and accuracy.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epsilon: 0.1  </a:t>
            </a:r>
            <a:r>
              <a:rPr b="0" i="0" lang="en-US" sz="3099" u="none" cap="none" strike="noStrike">
                <a:solidFill>
                  <a:srgbClr val="000000"/>
                </a:solidFill>
                <a:latin typeface="Times New Roman"/>
                <a:ea typeface="Times New Roman"/>
                <a:cs typeface="Times New Roman"/>
                <a:sym typeface="Times New Roman"/>
              </a:rPr>
              <a:t>defines the margin within which errors are tolerated.</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kernel: 'rbf’  </a:t>
            </a:r>
            <a:r>
              <a:rPr b="0" i="0" lang="en-US" sz="3099" u="none" cap="none" strike="noStrike">
                <a:solidFill>
                  <a:srgbClr val="000000"/>
                </a:solidFill>
                <a:latin typeface="Times New Roman"/>
                <a:ea typeface="Times New Roman"/>
                <a:cs typeface="Times New Roman"/>
                <a:sym typeface="Times New Roman"/>
              </a:rPr>
              <a:t>defines the function used to map the data into a higher-dimensional space..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73" name="Google Shape;473;p39"/>
          <p:cNvGrpSpPr/>
          <p:nvPr/>
        </p:nvGrpSpPr>
        <p:grpSpPr>
          <a:xfrm>
            <a:off x="647625" y="2012475"/>
            <a:ext cx="17026604" cy="52673"/>
            <a:chOff x="0" y="0"/>
            <a:chExt cx="22702138" cy="70231"/>
          </a:xfrm>
        </p:grpSpPr>
        <p:sp>
          <p:nvSpPr>
            <p:cNvPr id="474" name="Google Shape;474;p3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75" name="Google Shape;475;p3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315552" y="2698576"/>
            <a:ext cx="17115974" cy="4314836"/>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MLP Regressor: </a:t>
            </a:r>
            <a:r>
              <a:rPr b="0" i="0" lang="en-US" sz="3099" u="none" cap="none" strike="noStrike">
                <a:solidFill>
                  <a:srgbClr val="000000"/>
                </a:solidFill>
                <a:latin typeface="Times New Roman"/>
                <a:ea typeface="Times New Roman"/>
                <a:cs typeface="Times New Roman"/>
                <a:sym typeface="Times New Roman"/>
              </a:rPr>
              <a:t>A neural network-based regressor that can capture complex, non-linear relationships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hidden_layer_sizes: (100,)</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defines the number and size of hidden layers in the neural network. More layers or neurons can capture more complex patterns but increase the risk of overfitting.</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activation: 'relu'</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specifies the activation function used in the neurons. </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solver: ‘adam’</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determines the optimization algorithm used for training the network.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Actual vs Predicted</a:t>
            </a:r>
            <a:endParaRPr/>
          </a:p>
        </p:txBody>
      </p:sp>
      <p:grpSp>
        <p:nvGrpSpPr>
          <p:cNvPr id="487" name="Google Shape;487;p40"/>
          <p:cNvGrpSpPr/>
          <p:nvPr/>
        </p:nvGrpSpPr>
        <p:grpSpPr>
          <a:xfrm>
            <a:off x="647625" y="2012475"/>
            <a:ext cx="17026604" cy="52673"/>
            <a:chOff x="0" y="0"/>
            <a:chExt cx="22702138" cy="70231"/>
          </a:xfrm>
        </p:grpSpPr>
        <p:sp>
          <p:nvSpPr>
            <p:cNvPr id="488" name="Google Shape;488;p4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89" name="Google Shape;489;p4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4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txBox="1"/>
          <p:nvPr/>
        </p:nvSpPr>
        <p:spPr>
          <a:xfrm>
            <a:off x="1676400" y="208399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Regression Models </a:t>
            </a:r>
            <a:endParaRPr/>
          </a:p>
        </p:txBody>
      </p:sp>
      <p:pic>
        <p:nvPicPr>
          <p:cNvPr id="492" name="Google Shape;492;p40"/>
          <p:cNvPicPr preferRelativeResize="0"/>
          <p:nvPr/>
        </p:nvPicPr>
        <p:blipFill rotWithShape="1">
          <a:blip r:embed="rId3">
            <a:alphaModFix/>
          </a:blip>
          <a:srcRect b="0" l="0" r="0" t="0"/>
          <a:stretch/>
        </p:blipFill>
        <p:spPr>
          <a:xfrm>
            <a:off x="1828800" y="2705100"/>
            <a:ext cx="14384596" cy="71922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1"/>
          <p:cNvPicPr preferRelativeResize="0"/>
          <p:nvPr/>
        </p:nvPicPr>
        <p:blipFill rotWithShape="1">
          <a:blip r:embed="rId3">
            <a:alphaModFix/>
          </a:blip>
          <a:srcRect b="0" l="0" r="0" t="0"/>
          <a:stretch/>
        </p:blipFill>
        <p:spPr>
          <a:xfrm>
            <a:off x="533400" y="2933700"/>
            <a:ext cx="16829482" cy="7012284"/>
          </a:xfrm>
          <a:prstGeom prst="rect">
            <a:avLst/>
          </a:prstGeom>
          <a:noFill/>
          <a:ln>
            <a:noFill/>
          </a:ln>
        </p:spPr>
      </p:pic>
      <p:sp>
        <p:nvSpPr>
          <p:cNvPr id="502" name="Google Shape;502;p4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Metric comparison</a:t>
            </a:r>
            <a:endParaRPr/>
          </a:p>
        </p:txBody>
      </p:sp>
      <p:grpSp>
        <p:nvGrpSpPr>
          <p:cNvPr id="503" name="Google Shape;503;p41"/>
          <p:cNvGrpSpPr/>
          <p:nvPr/>
        </p:nvGrpSpPr>
        <p:grpSpPr>
          <a:xfrm>
            <a:off x="647625" y="2012475"/>
            <a:ext cx="17026604" cy="52673"/>
            <a:chOff x="0" y="0"/>
            <a:chExt cx="22702138" cy="70231"/>
          </a:xfrm>
        </p:grpSpPr>
        <p:sp>
          <p:nvSpPr>
            <p:cNvPr id="504" name="Google Shape;504;p4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05" name="Google Shape;505;p4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4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txBox="1"/>
          <p:nvPr/>
        </p:nvSpPr>
        <p:spPr>
          <a:xfrm>
            <a:off x="2209800" y="2188593"/>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Regression Models (Best – Polynomial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Problem Statement </a:t>
            </a:r>
            <a:endParaRPr/>
          </a:p>
        </p:txBody>
      </p:sp>
      <p:grpSp>
        <p:nvGrpSpPr>
          <p:cNvPr id="119" name="Google Shape;119;p15"/>
          <p:cNvGrpSpPr/>
          <p:nvPr/>
        </p:nvGrpSpPr>
        <p:grpSpPr>
          <a:xfrm>
            <a:off x="647623" y="2012475"/>
            <a:ext cx="17026698" cy="52673"/>
            <a:chOff x="0" y="0"/>
            <a:chExt cx="22702265" cy="70231"/>
          </a:xfrm>
        </p:grpSpPr>
        <p:sp>
          <p:nvSpPr>
            <p:cNvPr id="120" name="Google Shape;120;p1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21" name="Google Shape;121;p1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632383" y="2955368"/>
            <a:ext cx="16207817" cy="5169813"/>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increasing demand for high-quality and real-time applications in 5G networks necessitates efficient resource allocation mechanisms in Edge Computing.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challenge lies in dynamically allocating resources such as bandwidth and signal strength to different applications with varying latency requirements.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Achieving realistic resource allocation efficiency by analyzing these parameters is crucial for understanding and optimizing the efficiency of each user, ultimately enhancing the overall performance.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2"/>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17" name="Google Shape;517;p42"/>
          <p:cNvGrpSpPr/>
          <p:nvPr/>
        </p:nvGrpSpPr>
        <p:grpSpPr>
          <a:xfrm>
            <a:off x="647625" y="2012475"/>
            <a:ext cx="17026604" cy="52673"/>
            <a:chOff x="0" y="0"/>
            <a:chExt cx="22702138" cy="70231"/>
          </a:xfrm>
        </p:grpSpPr>
        <p:sp>
          <p:nvSpPr>
            <p:cNvPr id="518" name="Google Shape;518;p4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19" name="Google Shape;519;p4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4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txBox="1"/>
          <p:nvPr/>
        </p:nvSpPr>
        <p:spPr>
          <a:xfrm>
            <a:off x="838200" y="2451645"/>
            <a:ext cx="16535400" cy="5729774"/>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Decision Tree Regressor: </a:t>
            </a:r>
            <a:r>
              <a:rPr lang="en-US" sz="3099">
                <a:solidFill>
                  <a:srgbClr val="000000"/>
                </a:solidFill>
                <a:latin typeface="Times New Roman"/>
                <a:ea typeface="Times New Roman"/>
                <a:cs typeface="Times New Roman"/>
                <a:sym typeface="Times New Roman"/>
              </a:rPr>
              <a:t>Splits the data into subsets based on the feature that results in the most homogenous subsets.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max_depth: 10 </a:t>
            </a:r>
            <a:r>
              <a:rPr lang="en-US" sz="3099">
                <a:solidFill>
                  <a:srgbClr val="000000"/>
                </a:solidFill>
                <a:latin typeface="Times New Roman"/>
                <a:ea typeface="Times New Roman"/>
                <a:cs typeface="Times New Roman"/>
                <a:sym typeface="Times New Roman"/>
              </a:rPr>
              <a:t>limits the maximum depth of the tree. Deeper trees can capture more complex relationships but may overfit. Shallow trees generalize better but may miss nuances.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specifies the minimum number of samples required to split an internal node. Higher values prevent the tree from growing too deep and reduce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min_samples_leaf: 2 </a:t>
            </a:r>
            <a:r>
              <a:rPr lang="en-US" sz="3099">
                <a:solidFill>
                  <a:srgbClr val="000000"/>
                </a:solidFill>
                <a:latin typeface="Times New Roman"/>
                <a:ea typeface="Times New Roman"/>
                <a:cs typeface="Times New Roman"/>
                <a:sym typeface="Times New Roman"/>
              </a:rPr>
              <a:t>defines the minimum number of samples required to be at a leaf node. It ensures that leaf nodes have enough samples to make reliable predictions.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31" name="Google Shape;531;p43"/>
          <p:cNvGrpSpPr/>
          <p:nvPr/>
        </p:nvGrpSpPr>
        <p:grpSpPr>
          <a:xfrm>
            <a:off x="647625" y="2012475"/>
            <a:ext cx="17026604" cy="52673"/>
            <a:chOff x="0" y="0"/>
            <a:chExt cx="22702138" cy="70231"/>
          </a:xfrm>
        </p:grpSpPr>
        <p:sp>
          <p:nvSpPr>
            <p:cNvPr id="532" name="Google Shape;532;p4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33" name="Google Shape;533;p4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txBox="1"/>
          <p:nvPr/>
        </p:nvSpPr>
        <p:spPr>
          <a:xfrm>
            <a:off x="907739" y="2705100"/>
            <a:ext cx="16506375" cy="572977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Random Forest Regressor: </a:t>
            </a:r>
            <a:r>
              <a:rPr lang="en-US" sz="3099">
                <a:solidFill>
                  <a:srgbClr val="000000"/>
                </a:solidFill>
                <a:latin typeface="Times New Roman"/>
                <a:ea typeface="Times New Roman"/>
                <a:cs typeface="Times New Roman"/>
                <a:sym typeface="Times New Roman"/>
              </a:rPr>
              <a:t>An ensemble method that uses multiple decision trees to improve predictive accuracy and control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a:t>
            </a:r>
            <a:r>
              <a:rPr b="1" i="1" lang="en-US" sz="3099">
                <a:solidFill>
                  <a:srgbClr val="000000"/>
                </a:solidFill>
                <a:latin typeface="Times New Roman"/>
                <a:ea typeface="Times New Roman"/>
                <a:cs typeface="Times New Roman"/>
                <a:sym typeface="Times New Roman"/>
              </a:rPr>
              <a:t>n_estimators: 200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trees in the forest. More trees generally improve performance and robustness but increase computation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20 </a:t>
            </a:r>
            <a:r>
              <a:rPr lang="en-US" sz="3099">
                <a:solidFill>
                  <a:srgbClr val="000000"/>
                </a:solidFill>
                <a:latin typeface="Times New Roman"/>
                <a:ea typeface="Times New Roman"/>
                <a:cs typeface="Times New Roman"/>
                <a:sym typeface="Times New Roman"/>
              </a:rPr>
              <a:t>limits the depth of individual trees in the forest. A higher depth allows each tree to capture more detail, while a lower depth helps prevent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10 </a:t>
            </a:r>
            <a:r>
              <a:rPr lang="en-US" sz="3099">
                <a:solidFill>
                  <a:srgbClr val="000000"/>
                </a:solidFill>
                <a:latin typeface="Times New Roman"/>
                <a:ea typeface="Times New Roman"/>
                <a:cs typeface="Times New Roman"/>
                <a:sym typeface="Times New Roman"/>
              </a:rPr>
              <a:t>controls the minimum number of samples required to split an internal node. Higher values reduce overfitting by limiting tree complexity.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4"/>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Actual vs Predicted</a:t>
            </a:r>
            <a:endParaRPr/>
          </a:p>
        </p:txBody>
      </p:sp>
      <p:grpSp>
        <p:nvGrpSpPr>
          <p:cNvPr id="545" name="Google Shape;545;p44"/>
          <p:cNvGrpSpPr/>
          <p:nvPr/>
        </p:nvGrpSpPr>
        <p:grpSpPr>
          <a:xfrm>
            <a:off x="647625" y="2012475"/>
            <a:ext cx="17026604" cy="52673"/>
            <a:chOff x="0" y="0"/>
            <a:chExt cx="22702138" cy="70231"/>
          </a:xfrm>
        </p:grpSpPr>
        <p:sp>
          <p:nvSpPr>
            <p:cNvPr id="546" name="Google Shape;546;p4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47" name="Google Shape;547;p4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4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txBox="1"/>
          <p:nvPr/>
        </p:nvSpPr>
        <p:spPr>
          <a:xfrm>
            <a:off x="1968629" y="2894668"/>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Tree Based Models</a:t>
            </a:r>
            <a:endParaRPr/>
          </a:p>
        </p:txBody>
      </p:sp>
      <p:pic>
        <p:nvPicPr>
          <p:cNvPr id="550" name="Google Shape;550;p44"/>
          <p:cNvPicPr preferRelativeResize="0"/>
          <p:nvPr/>
        </p:nvPicPr>
        <p:blipFill rotWithShape="1">
          <a:blip r:embed="rId3">
            <a:alphaModFix/>
          </a:blip>
          <a:srcRect b="0" l="0" r="0" t="0"/>
          <a:stretch/>
        </p:blipFill>
        <p:spPr>
          <a:xfrm>
            <a:off x="1255214" y="3848100"/>
            <a:ext cx="15777571" cy="39443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45"/>
          <p:cNvPicPr preferRelativeResize="0"/>
          <p:nvPr/>
        </p:nvPicPr>
        <p:blipFill rotWithShape="1">
          <a:blip r:embed="rId3">
            <a:alphaModFix/>
          </a:blip>
          <a:srcRect b="0" l="0" r="0" t="0"/>
          <a:stretch/>
        </p:blipFill>
        <p:spPr>
          <a:xfrm>
            <a:off x="942695" y="3089803"/>
            <a:ext cx="16402610" cy="6834421"/>
          </a:xfrm>
          <a:prstGeom prst="rect">
            <a:avLst/>
          </a:prstGeom>
          <a:noFill/>
          <a:ln>
            <a:noFill/>
          </a:ln>
        </p:spPr>
      </p:pic>
      <p:sp>
        <p:nvSpPr>
          <p:cNvPr id="560" name="Google Shape;560;p45"/>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Metrics Comparison</a:t>
            </a:r>
            <a:endParaRPr/>
          </a:p>
        </p:txBody>
      </p:sp>
      <p:grpSp>
        <p:nvGrpSpPr>
          <p:cNvPr id="561" name="Google Shape;561;p45"/>
          <p:cNvGrpSpPr/>
          <p:nvPr/>
        </p:nvGrpSpPr>
        <p:grpSpPr>
          <a:xfrm>
            <a:off x="647625" y="2012475"/>
            <a:ext cx="17026604" cy="52673"/>
            <a:chOff x="0" y="0"/>
            <a:chExt cx="22702138" cy="70231"/>
          </a:xfrm>
        </p:grpSpPr>
        <p:sp>
          <p:nvSpPr>
            <p:cNvPr id="562" name="Google Shape;562;p4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63" name="Google Shape;563;p4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txBox="1"/>
          <p:nvPr/>
        </p:nvSpPr>
        <p:spPr>
          <a:xfrm>
            <a:off x="152400" y="2315865"/>
            <a:ext cx="1438459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Tree Based Model (Best – Random forest)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75" name="Google Shape;575;p46"/>
          <p:cNvGrpSpPr/>
          <p:nvPr/>
        </p:nvGrpSpPr>
        <p:grpSpPr>
          <a:xfrm>
            <a:off x="647625" y="2012475"/>
            <a:ext cx="17026604" cy="52673"/>
            <a:chOff x="0" y="0"/>
            <a:chExt cx="22702138" cy="70231"/>
          </a:xfrm>
        </p:grpSpPr>
        <p:sp>
          <p:nvSpPr>
            <p:cNvPr id="576" name="Google Shape;576;p4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77" name="Google Shape;577;p4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4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838200" y="2278589"/>
            <a:ext cx="163068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Gradient Boosting Regressor: </a:t>
            </a:r>
            <a:r>
              <a:rPr lang="en-US" sz="3099">
                <a:solidFill>
                  <a:srgbClr val="000000"/>
                </a:solidFill>
                <a:latin typeface="Times New Roman"/>
                <a:ea typeface="Times New Roman"/>
                <a:cs typeface="Times New Roman"/>
                <a:sym typeface="Times New Roman"/>
              </a:rPr>
              <a:t>Sequentially builds models by focusing on the errors of the previous ones, enhancing performance.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150 </a:t>
            </a:r>
            <a:r>
              <a:rPr lang="en-US" sz="3099">
                <a:solidFill>
                  <a:srgbClr val="000000"/>
                </a:solidFill>
                <a:latin typeface="Times New Roman"/>
                <a:ea typeface="Times New Roman"/>
                <a:cs typeface="Times New Roman"/>
                <a:sym typeface="Times New Roman"/>
              </a:rPr>
              <a:t>defines the number of boosting stages. More stages can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 </a:t>
            </a:r>
            <a:r>
              <a:rPr lang="en-US" sz="3099">
                <a:solidFill>
                  <a:srgbClr val="000000"/>
                </a:solidFill>
                <a:latin typeface="Times New Roman"/>
                <a:ea typeface="Times New Roman"/>
                <a:cs typeface="Times New Roman"/>
                <a:sym typeface="Times New Roman"/>
              </a:rPr>
              <a:t>controls the contribution of each boosting stage. A lower rate requires more stages to achieve the same performance but can lead to better results.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each individual tree. It controls the complexity of each tree and helps prevent overfitting.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7"/>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89" name="Google Shape;589;p47"/>
          <p:cNvGrpSpPr/>
          <p:nvPr/>
        </p:nvGrpSpPr>
        <p:grpSpPr>
          <a:xfrm>
            <a:off x="647625" y="2012475"/>
            <a:ext cx="17026604" cy="52673"/>
            <a:chOff x="0" y="0"/>
            <a:chExt cx="22702138" cy="70231"/>
          </a:xfrm>
        </p:grpSpPr>
        <p:sp>
          <p:nvSpPr>
            <p:cNvPr id="590" name="Google Shape;590;p4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91" name="Google Shape;591;p4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4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914400" y="2628900"/>
            <a:ext cx="15849600" cy="4298997"/>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AdaBoost Regressor: </a:t>
            </a:r>
            <a:r>
              <a:rPr lang="en-US" sz="3099">
                <a:solidFill>
                  <a:srgbClr val="000000"/>
                </a:solidFill>
                <a:latin typeface="Times New Roman"/>
                <a:ea typeface="Times New Roman"/>
                <a:cs typeface="Times New Roman"/>
                <a:sym typeface="Times New Roman"/>
              </a:rPr>
              <a:t>Adjusts the weights of incorrectly predicted instances to improve model accuracy.</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100 </a:t>
            </a:r>
            <a:r>
              <a:rPr lang="en-US" sz="3099">
                <a:solidFill>
                  <a:srgbClr val="000000"/>
                </a:solidFill>
                <a:latin typeface="Times New Roman"/>
                <a:ea typeface="Times New Roman"/>
                <a:cs typeface="Times New Roman"/>
                <a:sym typeface="Times New Roman"/>
              </a:rPr>
              <a:t>defines the number of boosting stages. More stages generally improve performance but require more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A lower rate increases the number of stages needed but can lead to better model performance.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03" name="Google Shape;603;p48"/>
          <p:cNvGrpSpPr/>
          <p:nvPr/>
        </p:nvGrpSpPr>
        <p:grpSpPr>
          <a:xfrm>
            <a:off x="647625" y="2012475"/>
            <a:ext cx="17026604" cy="52673"/>
            <a:chOff x="0" y="0"/>
            <a:chExt cx="22702138" cy="70231"/>
          </a:xfrm>
        </p:grpSpPr>
        <p:sp>
          <p:nvSpPr>
            <p:cNvPr id="604" name="Google Shape;604;p4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05" name="Google Shape;605;p4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4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1295400" y="2278589"/>
            <a:ext cx="158496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XGBoost: </a:t>
            </a:r>
            <a:r>
              <a:rPr lang="en-US" sz="3099">
                <a:solidFill>
                  <a:srgbClr val="000000"/>
                </a:solidFill>
                <a:latin typeface="Times New Roman"/>
                <a:ea typeface="Times New Roman"/>
                <a:cs typeface="Times New Roman"/>
                <a:sym typeface="Times New Roman"/>
              </a:rPr>
              <a:t>An optimized version of Gradient Boosting that is efficient and widely used in competitive machine learning.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can improve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improve performance but may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6</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individual trees. It helps control overfitting by limiting the complexity of each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9"/>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17" name="Google Shape;617;p49"/>
          <p:cNvGrpSpPr/>
          <p:nvPr/>
        </p:nvGrpSpPr>
        <p:grpSpPr>
          <a:xfrm>
            <a:off x="647625" y="2012475"/>
            <a:ext cx="17026604" cy="52673"/>
            <a:chOff x="0" y="0"/>
            <a:chExt cx="22702138" cy="70231"/>
          </a:xfrm>
        </p:grpSpPr>
        <p:sp>
          <p:nvSpPr>
            <p:cNvPr id="618" name="Google Shape;618;p4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19" name="Google Shape;619;p4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4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p:nvPr/>
        </p:nvSpPr>
        <p:spPr>
          <a:xfrm>
            <a:off x="1066800" y="2342204"/>
            <a:ext cx="15849600" cy="6445162"/>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HGBRT: </a:t>
            </a:r>
            <a:r>
              <a:rPr lang="en-US" sz="3099">
                <a:solidFill>
                  <a:srgbClr val="000000"/>
                </a:solidFill>
                <a:latin typeface="Times New Roman"/>
                <a:ea typeface="Times New Roman"/>
                <a:cs typeface="Times New Roman"/>
                <a:sym typeface="Times New Roman"/>
              </a:rPr>
              <a:t>Histogram Gradient Boosting (HGB) is an optimized version of Gradient Boosting that enhances speed and efficiency</a:t>
            </a:r>
            <a:endParaRPr/>
          </a:p>
          <a:p>
            <a:pPr indent="-196786" lvl="0" marL="0" marR="0" rtl="0" algn="l">
              <a:lnSpc>
                <a:spcPct val="150000"/>
              </a:lnSpc>
              <a:spcBef>
                <a:spcPts val="0"/>
              </a:spcBef>
              <a:spcAft>
                <a:spcPts val="0"/>
              </a:spcAft>
              <a:buClr>
                <a:srgbClr val="000000"/>
              </a:buClr>
              <a:buSzPts val="3099"/>
              <a:buFont typeface="Times New Roman"/>
              <a:buChar char="•"/>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150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generally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can lead to better performance but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5 </a:t>
            </a:r>
            <a:r>
              <a:rPr lang="en-US" sz="3099">
                <a:solidFill>
                  <a:srgbClr val="000000"/>
                </a:solidFill>
                <a:latin typeface="Times New Roman"/>
                <a:ea typeface="Times New Roman"/>
                <a:cs typeface="Times New Roman"/>
                <a:sym typeface="Times New Roman"/>
              </a:rPr>
              <a:t>limits the depth of trees, controlling model complexity and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num_leaves: 31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complexity of each tree. More leaves allow the model to capture more details but can lead to overfitting.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Actual vs Predicted</a:t>
            </a:r>
            <a:endParaRPr/>
          </a:p>
        </p:txBody>
      </p:sp>
      <p:grpSp>
        <p:nvGrpSpPr>
          <p:cNvPr id="631" name="Google Shape;631;p50"/>
          <p:cNvGrpSpPr/>
          <p:nvPr/>
        </p:nvGrpSpPr>
        <p:grpSpPr>
          <a:xfrm>
            <a:off x="647625" y="2012475"/>
            <a:ext cx="17026604" cy="52673"/>
            <a:chOff x="0" y="0"/>
            <a:chExt cx="22702138" cy="70231"/>
          </a:xfrm>
        </p:grpSpPr>
        <p:sp>
          <p:nvSpPr>
            <p:cNvPr id="632" name="Google Shape;632;p5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33" name="Google Shape;633;p5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txBox="1"/>
          <p:nvPr/>
        </p:nvSpPr>
        <p:spPr>
          <a:xfrm>
            <a:off x="1600200" y="3047452"/>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Boosting Model.</a:t>
            </a:r>
            <a:endParaRPr/>
          </a:p>
        </p:txBody>
      </p:sp>
      <p:pic>
        <p:nvPicPr>
          <p:cNvPr id="636" name="Google Shape;636;p50"/>
          <p:cNvPicPr preferRelativeResize="0"/>
          <p:nvPr/>
        </p:nvPicPr>
        <p:blipFill rotWithShape="1">
          <a:blip r:embed="rId3">
            <a:alphaModFix/>
          </a:blip>
          <a:srcRect b="0" l="0" r="0" t="0"/>
          <a:stretch/>
        </p:blipFill>
        <p:spPr>
          <a:xfrm>
            <a:off x="723900" y="4087752"/>
            <a:ext cx="16840200" cy="4210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1"/>
          <p:cNvSpPr txBox="1"/>
          <p:nvPr/>
        </p:nvSpPr>
        <p:spPr>
          <a:xfrm>
            <a:off x="714825" y="843292"/>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 Metrics Comparison</a:t>
            </a:r>
            <a:endParaRPr/>
          </a:p>
        </p:txBody>
      </p:sp>
      <p:grpSp>
        <p:nvGrpSpPr>
          <p:cNvPr id="646" name="Google Shape;646;p51"/>
          <p:cNvGrpSpPr/>
          <p:nvPr/>
        </p:nvGrpSpPr>
        <p:grpSpPr>
          <a:xfrm>
            <a:off x="647625" y="2012475"/>
            <a:ext cx="17026604" cy="52673"/>
            <a:chOff x="0" y="0"/>
            <a:chExt cx="22702138" cy="70231"/>
          </a:xfrm>
        </p:grpSpPr>
        <p:sp>
          <p:nvSpPr>
            <p:cNvPr id="647" name="Google Shape;647;p5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48" name="Google Shape;648;p5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5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1"/>
          <p:cNvSpPr txBox="1"/>
          <p:nvPr/>
        </p:nvSpPr>
        <p:spPr>
          <a:xfrm>
            <a:off x="1968629" y="2349249"/>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Boosting based Models(Best – HGBRT)</a:t>
            </a:r>
            <a:endParaRPr/>
          </a:p>
        </p:txBody>
      </p:sp>
      <p:pic>
        <p:nvPicPr>
          <p:cNvPr id="651" name="Google Shape;651;p51"/>
          <p:cNvPicPr preferRelativeResize="0"/>
          <p:nvPr/>
        </p:nvPicPr>
        <p:blipFill rotWithShape="1">
          <a:blip r:embed="rId3">
            <a:alphaModFix/>
          </a:blip>
          <a:srcRect b="0" l="0" r="0" t="0"/>
          <a:stretch/>
        </p:blipFill>
        <p:spPr>
          <a:xfrm>
            <a:off x="998613" y="3086100"/>
            <a:ext cx="16290773" cy="67878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Objective </a:t>
            </a:r>
            <a:endParaRPr/>
          </a:p>
        </p:txBody>
      </p:sp>
      <p:grpSp>
        <p:nvGrpSpPr>
          <p:cNvPr id="133" name="Google Shape;133;p16"/>
          <p:cNvGrpSpPr/>
          <p:nvPr/>
        </p:nvGrpSpPr>
        <p:grpSpPr>
          <a:xfrm>
            <a:off x="647623" y="2012475"/>
            <a:ext cx="17026698" cy="52673"/>
            <a:chOff x="0" y="0"/>
            <a:chExt cx="22702265" cy="70231"/>
          </a:xfrm>
        </p:grpSpPr>
        <p:sp>
          <p:nvSpPr>
            <p:cNvPr id="134" name="Google Shape;134;p1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35" name="Google Shape;135;p1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497200" y="2689425"/>
            <a:ext cx="16725900" cy="6508500"/>
          </a:xfrm>
          <a:prstGeom prst="rect">
            <a:avLst/>
          </a:prstGeom>
          <a:noFill/>
          <a:ln>
            <a:noFill/>
          </a:ln>
        </p:spPr>
        <p:txBody>
          <a:bodyPr anchorCtr="0" anchor="ctr" bIns="45700" lIns="91425" spcFirstLastPara="1" rIns="91425" wrap="square" tIns="45700">
            <a:noAutofit/>
          </a:bodyPr>
          <a:lstStyle/>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Real-Time 5G Data:</a:t>
            </a:r>
            <a:r>
              <a:rPr lang="en-US" sz="3100">
                <a:latin typeface="Times New Roman"/>
                <a:ea typeface="Times New Roman"/>
                <a:cs typeface="Times New Roman"/>
                <a:sym typeface="Times New Roman"/>
              </a:rPr>
              <a:t> Acquire or create efficient real-time 5G user data, including signal strength, application type, latency, and bandwidth metrics to ensure accurate and relevant inputs for analysis.</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Analyze Correlation Factors: </a:t>
            </a:r>
            <a:r>
              <a:rPr lang="en-US" sz="3100">
                <a:latin typeface="Times New Roman"/>
                <a:ea typeface="Times New Roman"/>
                <a:cs typeface="Times New Roman"/>
                <a:sym typeface="Times New Roman"/>
              </a:rPr>
              <a:t>Investigate how all the factors correlate with resource allocation to identify key influences on network performance.</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Evaluate Predictive Models:</a:t>
            </a:r>
            <a:r>
              <a:rPr lang="en-US" sz="3100">
                <a:latin typeface="Times New Roman"/>
                <a:ea typeface="Times New Roman"/>
                <a:cs typeface="Times New Roman"/>
                <a:sym typeface="Times New Roman"/>
              </a:rPr>
              <a:t> Explore and assess various predictive models to determine their effectiveness in forecasting resource allocation based on the collected dataset.</a:t>
            </a:r>
            <a:endParaRPr sz="3100">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100">
                <a:latin typeface="Times New Roman"/>
                <a:ea typeface="Times New Roman"/>
                <a:cs typeface="Times New Roman"/>
                <a:sym typeface="Times New Roman"/>
              </a:rPr>
              <a:t>Optimize Resource Allocation:</a:t>
            </a:r>
            <a:r>
              <a:rPr lang="en-US" sz="3100">
                <a:latin typeface="Times New Roman"/>
                <a:ea typeface="Times New Roman"/>
                <a:cs typeface="Times New Roman"/>
                <a:sym typeface="Times New Roman"/>
              </a:rPr>
              <a:t> Further develop a model-driven framework to enhance resource allocation strategies based on predicted efficiency</a:t>
            </a:r>
            <a:r>
              <a:rPr lang="en-US" sz="600">
                <a:solidFill>
                  <a:schemeClr val="dk1"/>
                </a:solidFill>
              </a:rPr>
              <a:t>.</a:t>
            </a:r>
            <a:endParaRPr b="1" sz="2599">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pic>
        <p:nvPicPr>
          <p:cNvPr id="660" name="Google Shape;660;p52"/>
          <p:cNvPicPr preferRelativeResize="0"/>
          <p:nvPr/>
        </p:nvPicPr>
        <p:blipFill rotWithShape="1">
          <a:blip r:embed="rId3">
            <a:alphaModFix/>
          </a:blip>
          <a:srcRect b="0" l="0" r="0" t="0"/>
          <a:stretch/>
        </p:blipFill>
        <p:spPr>
          <a:xfrm>
            <a:off x="-191996" y="2463378"/>
            <a:ext cx="17739360" cy="7391400"/>
          </a:xfrm>
          <a:prstGeom prst="rect">
            <a:avLst/>
          </a:prstGeom>
          <a:noFill/>
          <a:ln>
            <a:noFill/>
          </a:ln>
        </p:spPr>
      </p:pic>
      <p:sp>
        <p:nvSpPr>
          <p:cNvPr id="661" name="Google Shape;661;p52"/>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662" name="Google Shape;662;p52"/>
          <p:cNvGrpSpPr/>
          <p:nvPr/>
        </p:nvGrpSpPr>
        <p:grpSpPr>
          <a:xfrm>
            <a:off x="647625" y="2012475"/>
            <a:ext cx="17026604" cy="52673"/>
            <a:chOff x="0" y="0"/>
            <a:chExt cx="22702138" cy="70231"/>
          </a:xfrm>
        </p:grpSpPr>
        <p:sp>
          <p:nvSpPr>
            <p:cNvPr id="663" name="Google Shape;663;p5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64" name="Google Shape;664;p5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5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2"/>
          <p:cNvSpPr txBox="1"/>
          <p:nvPr/>
        </p:nvSpPr>
        <p:spPr>
          <a:xfrm>
            <a:off x="6553201" y="2278423"/>
            <a:ext cx="4267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Top 5 performing models</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676" name="Google Shape;676;p53"/>
          <p:cNvGrpSpPr/>
          <p:nvPr/>
        </p:nvGrpSpPr>
        <p:grpSpPr>
          <a:xfrm>
            <a:off x="647625" y="2012475"/>
            <a:ext cx="17026604" cy="52673"/>
            <a:chOff x="0" y="0"/>
            <a:chExt cx="22702138" cy="70231"/>
          </a:xfrm>
        </p:grpSpPr>
        <p:sp>
          <p:nvSpPr>
            <p:cNvPr id="677" name="Google Shape;677;p5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78" name="Google Shape;678;p5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5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3"/>
          <p:cNvSpPr txBox="1"/>
          <p:nvPr/>
        </p:nvSpPr>
        <p:spPr>
          <a:xfrm>
            <a:off x="7239000" y="2237814"/>
            <a:ext cx="4114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Overall best metrics</a:t>
            </a:r>
            <a:endParaRPr b="1" sz="2800">
              <a:solidFill>
                <a:srgbClr val="000000"/>
              </a:solidFill>
              <a:latin typeface="Times New Roman"/>
              <a:ea typeface="Times New Roman"/>
              <a:cs typeface="Times New Roman"/>
              <a:sym typeface="Times New Roman"/>
            </a:endParaRPr>
          </a:p>
        </p:txBody>
      </p:sp>
      <p:pic>
        <p:nvPicPr>
          <p:cNvPr id="681" name="Google Shape;681;p53"/>
          <p:cNvPicPr preferRelativeResize="0"/>
          <p:nvPr/>
        </p:nvPicPr>
        <p:blipFill rotWithShape="1">
          <a:blip r:embed="rId3">
            <a:alphaModFix/>
          </a:blip>
          <a:srcRect b="0" l="0" r="0" t="0"/>
          <a:stretch/>
        </p:blipFill>
        <p:spPr>
          <a:xfrm>
            <a:off x="2912527" y="2933700"/>
            <a:ext cx="12496800" cy="673906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4"/>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Model Selection - HGBRT</a:t>
            </a:r>
            <a:endParaRPr/>
          </a:p>
        </p:txBody>
      </p:sp>
      <p:grpSp>
        <p:nvGrpSpPr>
          <p:cNvPr id="691" name="Google Shape;691;p54"/>
          <p:cNvGrpSpPr/>
          <p:nvPr/>
        </p:nvGrpSpPr>
        <p:grpSpPr>
          <a:xfrm>
            <a:off x="647623" y="2012475"/>
            <a:ext cx="17026698" cy="52673"/>
            <a:chOff x="0" y="0"/>
            <a:chExt cx="22702265" cy="70231"/>
          </a:xfrm>
        </p:grpSpPr>
        <p:sp>
          <p:nvSpPr>
            <p:cNvPr id="692" name="Google Shape;692;p5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93" name="Google Shape;693;p5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54"/>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95" name="Google Shape;695;p54"/>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6" name="Google Shape;696;p54"/>
          <p:cNvPicPr preferRelativeResize="0"/>
          <p:nvPr/>
        </p:nvPicPr>
        <p:blipFill rotWithShape="1">
          <a:blip r:embed="rId3">
            <a:alphaModFix/>
          </a:blip>
          <a:srcRect b="0" l="0" r="0" t="0"/>
          <a:stretch/>
        </p:blipFill>
        <p:spPr>
          <a:xfrm>
            <a:off x="1186192" y="4914900"/>
            <a:ext cx="16488129" cy="4062127"/>
          </a:xfrm>
          <a:prstGeom prst="rect">
            <a:avLst/>
          </a:prstGeom>
          <a:noFill/>
          <a:ln>
            <a:noFill/>
          </a:ln>
        </p:spPr>
      </p:pic>
      <p:sp>
        <p:nvSpPr>
          <p:cNvPr id="697" name="Google Shape;697;p54"/>
          <p:cNvSpPr/>
          <p:nvPr/>
        </p:nvSpPr>
        <p:spPr>
          <a:xfrm>
            <a:off x="7848600" y="8475347"/>
            <a:ext cx="7543800" cy="39890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8" name="Google Shape;698;p54"/>
          <p:cNvPicPr preferRelativeResize="0"/>
          <p:nvPr/>
        </p:nvPicPr>
        <p:blipFill rotWithShape="1">
          <a:blip r:embed="rId4">
            <a:alphaModFix/>
          </a:blip>
          <a:srcRect b="0" l="0" r="0" t="0"/>
          <a:stretch/>
        </p:blipFill>
        <p:spPr>
          <a:xfrm>
            <a:off x="1828800" y="3383891"/>
            <a:ext cx="13715999" cy="10994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708" name="Google Shape;708;p55"/>
          <p:cNvGrpSpPr/>
          <p:nvPr/>
        </p:nvGrpSpPr>
        <p:grpSpPr>
          <a:xfrm>
            <a:off x="647623" y="2012475"/>
            <a:ext cx="17026698" cy="52673"/>
            <a:chOff x="0" y="0"/>
            <a:chExt cx="22702265" cy="70231"/>
          </a:xfrm>
        </p:grpSpPr>
        <p:sp>
          <p:nvSpPr>
            <p:cNvPr id="709" name="Google Shape;709;p5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10" name="Google Shape;710;p5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55"/>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12" name="Google Shape;712;p55"/>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5"/>
          <p:cNvSpPr txBox="1"/>
          <p:nvPr/>
        </p:nvSpPr>
        <p:spPr>
          <a:xfrm>
            <a:off x="746872" y="2421957"/>
            <a:ext cx="16779128" cy="522232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000">
                <a:solidFill>
                  <a:srgbClr val="000000"/>
                </a:solidFill>
                <a:latin typeface="Times New Roman"/>
                <a:ea typeface="Times New Roman"/>
                <a:cs typeface="Times New Roman"/>
                <a:sym typeface="Times New Roman"/>
              </a:rPr>
              <a:t>Why Use Histogram Gradient Boosting?</a:t>
            </a:r>
            <a:endParaRPr/>
          </a:p>
          <a:p>
            <a:pPr indent="0" lvl="0" marL="0" marR="0" rtl="0" algn="l">
              <a:lnSpc>
                <a:spcPct val="150000"/>
              </a:lnSpc>
              <a:spcBef>
                <a:spcPts val="0"/>
              </a:spcBef>
              <a:spcAft>
                <a:spcPts val="0"/>
              </a:spcAft>
              <a:buNone/>
            </a:pPr>
            <a:r>
              <a:t/>
            </a:r>
            <a:endParaRPr sz="3099">
              <a:solidFill>
                <a:srgbClr val="000000"/>
              </a:solidFill>
              <a:latin typeface="Times New Roman"/>
              <a:ea typeface="Times New Roman"/>
              <a:cs typeface="Times New Roman"/>
              <a:sym typeface="Times New Roman"/>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Speed: </a:t>
            </a:r>
            <a:r>
              <a:rPr lang="en-US" sz="3099">
                <a:solidFill>
                  <a:srgbClr val="000000"/>
                </a:solidFill>
                <a:latin typeface="Times New Roman"/>
                <a:ea typeface="Times New Roman"/>
                <a:cs typeface="Times New Roman"/>
                <a:sym typeface="Times New Roman"/>
              </a:rPr>
              <a:t>Binning features reduces the computational burden, speeding up training times. Also optimal for further parameter tuning.</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Efficiency:</a:t>
            </a:r>
            <a:r>
              <a:rPr lang="en-US" sz="3099">
                <a:solidFill>
                  <a:srgbClr val="000000"/>
                </a:solidFill>
                <a:latin typeface="Times New Roman"/>
                <a:ea typeface="Times New Roman"/>
                <a:cs typeface="Times New Roman"/>
                <a:sym typeface="Times New Roman"/>
              </a:rPr>
              <a:t> Uses less memory, making it suitable for large datasets.</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Performance: </a:t>
            </a:r>
            <a:r>
              <a:rPr lang="en-US" sz="3099">
                <a:solidFill>
                  <a:srgbClr val="000000"/>
                </a:solidFill>
                <a:latin typeface="Times New Roman"/>
                <a:ea typeface="Times New Roman"/>
                <a:cs typeface="Times New Roman"/>
                <a:sym typeface="Times New Roman"/>
              </a:rPr>
              <a:t>Despite being faster, HGB often performs as well as or better than traditional Gradient Boosting models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6"/>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(II) Paramater Optimization</a:t>
            </a:r>
            <a:endParaRPr sz="5039">
              <a:solidFill>
                <a:srgbClr val="FF0000"/>
              </a:solidFill>
              <a:latin typeface="Times New Roman"/>
              <a:ea typeface="Times New Roman"/>
              <a:cs typeface="Times New Roman"/>
              <a:sym typeface="Times New Roman"/>
            </a:endParaRPr>
          </a:p>
        </p:txBody>
      </p:sp>
      <p:grpSp>
        <p:nvGrpSpPr>
          <p:cNvPr id="723" name="Google Shape;723;p56"/>
          <p:cNvGrpSpPr/>
          <p:nvPr/>
        </p:nvGrpSpPr>
        <p:grpSpPr>
          <a:xfrm>
            <a:off x="647623" y="2012475"/>
            <a:ext cx="17026698" cy="52673"/>
            <a:chOff x="0" y="0"/>
            <a:chExt cx="22702265" cy="70231"/>
          </a:xfrm>
        </p:grpSpPr>
        <p:sp>
          <p:nvSpPr>
            <p:cNvPr id="724" name="Google Shape;724;p5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25" name="Google Shape;725;p5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56"/>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27" name="Google Shape;727;p56"/>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8" name="Google Shape;728;p56"/>
          <p:cNvPicPr preferRelativeResize="0"/>
          <p:nvPr/>
        </p:nvPicPr>
        <p:blipFill rotWithShape="1">
          <a:blip r:embed="rId3">
            <a:alphaModFix/>
          </a:blip>
          <a:srcRect b="2588" l="7257" r="2919" t="71049"/>
          <a:stretch/>
        </p:blipFill>
        <p:spPr>
          <a:xfrm>
            <a:off x="1371600" y="3928500"/>
            <a:ext cx="15815350" cy="4110599"/>
          </a:xfrm>
          <a:prstGeom prst="rect">
            <a:avLst/>
          </a:prstGeom>
          <a:noFill/>
          <a:ln>
            <a:noFill/>
          </a:ln>
        </p:spPr>
      </p:pic>
      <p:pic>
        <p:nvPicPr>
          <p:cNvPr id="729" name="Google Shape;729;p56"/>
          <p:cNvPicPr preferRelativeResize="0"/>
          <p:nvPr/>
        </p:nvPicPr>
        <p:blipFill rotWithShape="1">
          <a:blip r:embed="rId3">
            <a:alphaModFix/>
          </a:blip>
          <a:srcRect b="28370" l="7257" r="2919" t="67699"/>
          <a:stretch/>
        </p:blipFill>
        <p:spPr>
          <a:xfrm>
            <a:off x="1236325" y="2930975"/>
            <a:ext cx="15815350" cy="6127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7"/>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39" name="Google Shape;739;p57"/>
          <p:cNvGrpSpPr/>
          <p:nvPr/>
        </p:nvGrpSpPr>
        <p:grpSpPr>
          <a:xfrm>
            <a:off x="647623" y="2012475"/>
            <a:ext cx="17026698" cy="52673"/>
            <a:chOff x="0" y="0"/>
            <a:chExt cx="22702265" cy="70231"/>
          </a:xfrm>
        </p:grpSpPr>
        <p:sp>
          <p:nvSpPr>
            <p:cNvPr id="740" name="Google Shape;740;p5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41" name="Google Shape;741;p5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57"/>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43" name="Google Shape;743;p5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7"/>
          <p:cNvSpPr txBox="1"/>
          <p:nvPr/>
        </p:nvSpPr>
        <p:spPr>
          <a:xfrm>
            <a:off x="714825" y="2552700"/>
            <a:ext cx="17244788" cy="6445162"/>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 learning_rate</a:t>
            </a:r>
            <a:r>
              <a:rPr lang="en-US" sz="3099">
                <a:solidFill>
                  <a:srgbClr val="000000"/>
                </a:solidFill>
                <a:latin typeface="Times New Roman"/>
                <a:ea typeface="Times New Roman"/>
                <a:cs typeface="Times New Roman"/>
                <a:sym typeface="Times New Roman"/>
              </a:rPr>
              <a:t>: Controls how much each tree contributes to the overall model.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speed up training but risk overfitting, while smaller values improve accuracy with more iterations.</a:t>
            </a:r>
            <a:endParaRPr/>
          </a:p>
          <a:p>
            <a:pPr indent="-514350" lvl="0" marL="514350" marR="0" rtl="0" algn="l">
              <a:lnSpc>
                <a:spcPct val="150000"/>
              </a:lnSpc>
              <a:spcBef>
                <a:spcPts val="0"/>
              </a:spcBef>
              <a:spcAft>
                <a:spcPts val="0"/>
              </a:spcAft>
              <a:buClr>
                <a:srgbClr val="000000"/>
              </a:buClr>
              <a:buSzPts val="3099"/>
              <a:buFont typeface="Calibri"/>
              <a:buAutoNum type="arabicPeriod" startAt="2"/>
            </a:pPr>
            <a:r>
              <a:rPr b="1" lang="en-US" sz="3099">
                <a:solidFill>
                  <a:srgbClr val="000000"/>
                </a:solidFill>
                <a:latin typeface="Times New Roman"/>
                <a:ea typeface="Times New Roman"/>
                <a:cs typeface="Times New Roman"/>
                <a:sym typeface="Times New Roman"/>
              </a:rPr>
              <a:t>max_iter</a:t>
            </a:r>
            <a:r>
              <a:rPr lang="en-US" sz="3099">
                <a:solidFill>
                  <a:srgbClr val="000000"/>
                </a:solidFill>
                <a:latin typeface="Times New Roman"/>
                <a:ea typeface="Times New Roman"/>
                <a:cs typeface="Times New Roman"/>
                <a:sym typeface="Times New Roman"/>
              </a:rPr>
              <a:t>: The maximum number of boosting iterations (or trees).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the model to learn more but increase computation time, while smaller values result in faster training at the cost of reduced learning</a:t>
            </a:r>
            <a:r>
              <a:rPr lang="en-US" sz="3099">
                <a:solidFill>
                  <a:srgbClr val="000000"/>
                </a:solidFill>
                <a:latin typeface="Times New Roman"/>
                <a:ea typeface="Times New Roman"/>
                <a:cs typeface="Times New Roman"/>
                <a:sym typeface="Times New Roman"/>
              </a:rPr>
              <a:t>.</a:t>
            </a:r>
            <a:endParaRPr/>
          </a:p>
          <a:p>
            <a:pPr indent="-514350" lvl="0" marL="514350" marR="0" rtl="0" algn="l">
              <a:lnSpc>
                <a:spcPct val="150000"/>
              </a:lnSpc>
              <a:spcBef>
                <a:spcPts val="0"/>
              </a:spcBef>
              <a:spcAft>
                <a:spcPts val="0"/>
              </a:spcAft>
              <a:buClr>
                <a:srgbClr val="000000"/>
              </a:buClr>
              <a:buSzPts val="3099"/>
              <a:buFont typeface="Calibri"/>
              <a:buAutoNum type="arabicPeriod" startAt="3"/>
            </a:pPr>
            <a:r>
              <a:rPr b="1" lang="en-US" sz="3099">
                <a:solidFill>
                  <a:srgbClr val="000000"/>
                </a:solidFill>
                <a:latin typeface="Times New Roman"/>
                <a:ea typeface="Times New Roman"/>
                <a:cs typeface="Times New Roman"/>
                <a:sym typeface="Times New Roman"/>
              </a:rPr>
              <a:t>max_leaf_nodes</a:t>
            </a:r>
            <a:r>
              <a:rPr lang="en-US" sz="3099">
                <a:solidFill>
                  <a:srgbClr val="000000"/>
                </a:solidFill>
                <a:latin typeface="Times New Roman"/>
                <a:ea typeface="Times New Roman"/>
                <a:cs typeface="Times New Roman"/>
                <a:sym typeface="Times New Roman"/>
              </a:rPr>
              <a:t>: Limits the number of leaves per tree, which can help control the model’s complexity.</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trees more flexible but can lead to overfitting, while smaller values produce simpler models that may underfit.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8"/>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54" name="Google Shape;754;p58"/>
          <p:cNvGrpSpPr/>
          <p:nvPr/>
        </p:nvGrpSpPr>
        <p:grpSpPr>
          <a:xfrm>
            <a:off x="647623" y="2012475"/>
            <a:ext cx="17026698" cy="52673"/>
            <a:chOff x="0" y="0"/>
            <a:chExt cx="22702265" cy="70231"/>
          </a:xfrm>
        </p:grpSpPr>
        <p:sp>
          <p:nvSpPr>
            <p:cNvPr id="755" name="Google Shape;755;p5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56" name="Google Shape;756;p5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58"/>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58" name="Google Shape;758;p5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txBox="1"/>
          <p:nvPr/>
        </p:nvSpPr>
        <p:spPr>
          <a:xfrm>
            <a:off x="838200" y="2552700"/>
            <a:ext cx="16125375" cy="6445162"/>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rgbClr val="000000"/>
              </a:buClr>
              <a:buSzPts val="3099"/>
              <a:buFont typeface="Calibri"/>
              <a:buAutoNum type="arabicPeriod" startAt="4"/>
            </a:pPr>
            <a:r>
              <a:rPr b="1" lang="en-US" sz="3099">
                <a:solidFill>
                  <a:srgbClr val="000000"/>
                </a:solidFill>
                <a:latin typeface="Times New Roman"/>
                <a:ea typeface="Times New Roman"/>
                <a:cs typeface="Times New Roman"/>
                <a:sym typeface="Times New Roman"/>
              </a:rPr>
              <a:t>max_depth</a:t>
            </a:r>
            <a:r>
              <a:rPr lang="en-US" sz="3099">
                <a:solidFill>
                  <a:srgbClr val="000000"/>
                </a:solidFill>
                <a:latin typeface="Times New Roman"/>
                <a:ea typeface="Times New Roman"/>
                <a:cs typeface="Times New Roman"/>
                <a:sym typeface="Times New Roman"/>
              </a:rPr>
              <a:t>: Sets the maximum depth of each tree.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for more complex trees, which may overfit, while smaller values limit complexity and help prevent overfitting but may underfit.</a:t>
            </a:r>
            <a:endParaRPr/>
          </a:p>
          <a:p>
            <a:pPr indent="-514350" lvl="0" marL="514350" marR="0" rtl="0" algn="l">
              <a:lnSpc>
                <a:spcPct val="150000"/>
              </a:lnSpc>
              <a:spcBef>
                <a:spcPts val="0"/>
              </a:spcBef>
              <a:spcAft>
                <a:spcPts val="0"/>
              </a:spcAft>
              <a:buClr>
                <a:srgbClr val="000000"/>
              </a:buClr>
              <a:buSzPts val="3099"/>
              <a:buFont typeface="Calibri"/>
              <a:buAutoNum type="arabicPeriod" startAt="5"/>
            </a:pPr>
            <a:r>
              <a:rPr b="1" lang="en-US" sz="3099">
                <a:solidFill>
                  <a:srgbClr val="000000"/>
                </a:solidFill>
                <a:latin typeface="Times New Roman"/>
                <a:ea typeface="Times New Roman"/>
                <a:cs typeface="Times New Roman"/>
                <a:sym typeface="Times New Roman"/>
              </a:rPr>
              <a:t>min_samples_leaf</a:t>
            </a:r>
            <a:r>
              <a:rPr lang="en-US" sz="3099">
                <a:solidFill>
                  <a:srgbClr val="000000"/>
                </a:solidFill>
                <a:latin typeface="Times New Roman"/>
                <a:ea typeface="Times New Roman"/>
                <a:cs typeface="Times New Roman"/>
                <a:sym typeface="Times New Roman"/>
              </a:rPr>
              <a:t>: The minimum number of samples required in a leaf.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the model more generalized by requiring more data in each leaf, while smaller values allow for finer splits but may lead to overfitting.</a:t>
            </a:r>
            <a:endParaRPr/>
          </a:p>
          <a:p>
            <a:pPr indent="-514350" lvl="0" marL="514350" marR="0" rtl="0" algn="l">
              <a:lnSpc>
                <a:spcPct val="150000"/>
              </a:lnSpc>
              <a:spcBef>
                <a:spcPts val="0"/>
              </a:spcBef>
              <a:spcAft>
                <a:spcPts val="0"/>
              </a:spcAft>
              <a:buClr>
                <a:srgbClr val="000000"/>
              </a:buClr>
              <a:buSzPts val="3099"/>
              <a:buFont typeface="Calibri"/>
              <a:buAutoNum type="arabicPeriod" startAt="6"/>
            </a:pPr>
            <a:r>
              <a:rPr b="1" lang="en-US" sz="3099">
                <a:solidFill>
                  <a:srgbClr val="000000"/>
                </a:solidFill>
                <a:latin typeface="Times New Roman"/>
                <a:ea typeface="Times New Roman"/>
                <a:cs typeface="Times New Roman"/>
                <a:sym typeface="Times New Roman"/>
              </a:rPr>
              <a:t>l2_regularization :</a:t>
            </a:r>
            <a:r>
              <a:rPr lang="en-US" sz="3099">
                <a:solidFill>
                  <a:srgbClr val="000000"/>
                </a:solidFill>
                <a:latin typeface="Times New Roman"/>
                <a:ea typeface="Times New Roman"/>
                <a:cs typeface="Times New Roman"/>
                <a:sym typeface="Times New Roman"/>
              </a:rPr>
              <a:t>Adds a penalty for large coefficients, which helps prevent overfitting.</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reduce overfitting but might underfit, while smaller values allow for more complex models but increase the risk of overfitting.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9"/>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Grid search </a:t>
            </a:r>
            <a:endParaRPr/>
          </a:p>
        </p:txBody>
      </p:sp>
      <p:grpSp>
        <p:nvGrpSpPr>
          <p:cNvPr id="769" name="Google Shape;769;p59"/>
          <p:cNvGrpSpPr/>
          <p:nvPr/>
        </p:nvGrpSpPr>
        <p:grpSpPr>
          <a:xfrm>
            <a:off x="647623" y="2012475"/>
            <a:ext cx="17026698" cy="52673"/>
            <a:chOff x="0" y="0"/>
            <a:chExt cx="22702265" cy="70231"/>
          </a:xfrm>
        </p:grpSpPr>
        <p:sp>
          <p:nvSpPr>
            <p:cNvPr id="770" name="Google Shape;770;p5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71" name="Google Shape;771;p5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59"/>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73" name="Google Shape;773;p5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4" name="Google Shape;774;p59"/>
          <p:cNvPicPr preferRelativeResize="0"/>
          <p:nvPr/>
        </p:nvPicPr>
        <p:blipFill rotWithShape="1">
          <a:blip r:embed="rId3">
            <a:alphaModFix/>
          </a:blip>
          <a:srcRect b="52230" l="0" r="0" t="0"/>
          <a:stretch/>
        </p:blipFill>
        <p:spPr>
          <a:xfrm>
            <a:off x="1752600" y="4000500"/>
            <a:ext cx="14887652" cy="395545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Random search </a:t>
            </a:r>
            <a:endParaRPr/>
          </a:p>
        </p:txBody>
      </p:sp>
      <p:grpSp>
        <p:nvGrpSpPr>
          <p:cNvPr id="784" name="Google Shape;784;p60"/>
          <p:cNvGrpSpPr/>
          <p:nvPr/>
        </p:nvGrpSpPr>
        <p:grpSpPr>
          <a:xfrm>
            <a:off x="647623" y="2012475"/>
            <a:ext cx="17026698" cy="52673"/>
            <a:chOff x="0" y="0"/>
            <a:chExt cx="22702265" cy="70231"/>
          </a:xfrm>
        </p:grpSpPr>
        <p:sp>
          <p:nvSpPr>
            <p:cNvPr id="785" name="Google Shape;785;p6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86" name="Google Shape;786;p6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6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88" name="Google Shape;788;p6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9" name="Google Shape;789;p60"/>
          <p:cNvPicPr preferRelativeResize="0"/>
          <p:nvPr/>
        </p:nvPicPr>
        <p:blipFill rotWithShape="1">
          <a:blip r:embed="rId3">
            <a:alphaModFix/>
          </a:blip>
          <a:srcRect b="0" l="0" r="0" t="52325"/>
          <a:stretch/>
        </p:blipFill>
        <p:spPr>
          <a:xfrm>
            <a:off x="1627809" y="3467100"/>
            <a:ext cx="15032382" cy="398592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1"/>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(GP)</a:t>
            </a:r>
            <a:endParaRPr/>
          </a:p>
        </p:txBody>
      </p:sp>
      <p:grpSp>
        <p:nvGrpSpPr>
          <p:cNvPr id="799" name="Google Shape;799;p61"/>
          <p:cNvGrpSpPr/>
          <p:nvPr/>
        </p:nvGrpSpPr>
        <p:grpSpPr>
          <a:xfrm>
            <a:off x="647623" y="2012475"/>
            <a:ext cx="17026698" cy="52673"/>
            <a:chOff x="0" y="0"/>
            <a:chExt cx="22702265" cy="70231"/>
          </a:xfrm>
        </p:grpSpPr>
        <p:sp>
          <p:nvSpPr>
            <p:cNvPr id="800" name="Google Shape;800;p6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01" name="Google Shape;801;p6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61"/>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03" name="Google Shape;803;p6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4" name="Google Shape;804;p61"/>
          <p:cNvPicPr preferRelativeResize="0"/>
          <p:nvPr/>
        </p:nvPicPr>
        <p:blipFill>
          <a:blip r:embed="rId3">
            <a:alphaModFix/>
          </a:blip>
          <a:stretch>
            <a:fillRect/>
          </a:stretch>
        </p:blipFill>
        <p:spPr>
          <a:xfrm>
            <a:off x="938026" y="3251775"/>
            <a:ext cx="16411950" cy="494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Scope of the Project </a:t>
            </a:r>
            <a:endParaRPr/>
          </a:p>
        </p:txBody>
      </p:sp>
      <p:grpSp>
        <p:nvGrpSpPr>
          <p:cNvPr id="147" name="Google Shape;147;p17"/>
          <p:cNvGrpSpPr/>
          <p:nvPr/>
        </p:nvGrpSpPr>
        <p:grpSpPr>
          <a:xfrm>
            <a:off x="647623" y="2012475"/>
            <a:ext cx="17026698" cy="52673"/>
            <a:chOff x="0" y="0"/>
            <a:chExt cx="22702265" cy="70231"/>
          </a:xfrm>
        </p:grpSpPr>
        <p:sp>
          <p:nvSpPr>
            <p:cNvPr id="148" name="Google Shape;148;p1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49" name="Google Shape;149;p1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533400" y="2597153"/>
            <a:ext cx="16535400"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Data Collection and Generation:</a:t>
            </a:r>
            <a:r>
              <a:rPr b="0" i="0" lang="en-US" sz="3099" u="none" cap="none" strike="noStrike">
                <a:solidFill>
                  <a:srgbClr val="000000"/>
                </a:solidFill>
                <a:latin typeface="Times New Roman"/>
                <a:ea typeface="Times New Roman"/>
                <a:cs typeface="Times New Roman"/>
                <a:sym typeface="Times New Roman"/>
              </a:rPr>
              <a:t> Focus on gathering or generating comprehensive real-time 5G user data, including metrics on signal strength, application types, latency, and bandwidth usage, to provide a solid foundation for analysis.</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Parameter Analysis:</a:t>
            </a:r>
            <a:r>
              <a:rPr b="0" i="0" lang="en-US" sz="3099" u="none" cap="none" strike="noStrike">
                <a:solidFill>
                  <a:srgbClr val="000000"/>
                </a:solidFill>
                <a:latin typeface="Times New Roman"/>
                <a:ea typeface="Times New Roman"/>
                <a:cs typeface="Times New Roman"/>
                <a:sym typeface="Times New Roman"/>
              </a:rPr>
              <a:t> Examine how different parameters such application type , latency, signal strength , bandwidth impact resource allocation, with a goal to uncover patterns and correlations that influence performance.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Model Development and Testing:</a:t>
            </a:r>
            <a:r>
              <a:rPr b="0" i="0" lang="en-US" sz="3099" u="none" cap="none" strike="noStrike">
                <a:solidFill>
                  <a:srgbClr val="000000"/>
                </a:solidFill>
                <a:latin typeface="Times New Roman"/>
                <a:ea typeface="Times New Roman"/>
                <a:cs typeface="Times New Roman"/>
                <a:sym typeface="Times New Roman"/>
              </a:rPr>
              <a:t> Implement and test a variety of predictive models to assess their ability to accurately forecast resource needs, ensuring that the models are suited to handle real-time data effectively (single objective).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2"/>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(TPE)</a:t>
            </a:r>
            <a:endParaRPr/>
          </a:p>
        </p:txBody>
      </p:sp>
      <p:grpSp>
        <p:nvGrpSpPr>
          <p:cNvPr id="814" name="Google Shape;814;p62"/>
          <p:cNvGrpSpPr/>
          <p:nvPr/>
        </p:nvGrpSpPr>
        <p:grpSpPr>
          <a:xfrm>
            <a:off x="647623" y="2012475"/>
            <a:ext cx="17026698" cy="52673"/>
            <a:chOff x="0" y="0"/>
            <a:chExt cx="22702265" cy="70231"/>
          </a:xfrm>
        </p:grpSpPr>
        <p:sp>
          <p:nvSpPr>
            <p:cNvPr id="815" name="Google Shape;815;p6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16" name="Google Shape;816;p6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62"/>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18" name="Google Shape;818;p6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9" name="Google Shape;819;p62"/>
          <p:cNvPicPr preferRelativeResize="0"/>
          <p:nvPr/>
        </p:nvPicPr>
        <p:blipFill>
          <a:blip r:embed="rId3">
            <a:alphaModFix/>
          </a:blip>
          <a:stretch>
            <a:fillRect/>
          </a:stretch>
        </p:blipFill>
        <p:spPr>
          <a:xfrm>
            <a:off x="714826" y="3256551"/>
            <a:ext cx="16858350" cy="477803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(Hyperband)</a:t>
            </a:r>
            <a:endParaRPr/>
          </a:p>
        </p:txBody>
      </p:sp>
      <p:grpSp>
        <p:nvGrpSpPr>
          <p:cNvPr id="829" name="Google Shape;829;p63"/>
          <p:cNvGrpSpPr/>
          <p:nvPr/>
        </p:nvGrpSpPr>
        <p:grpSpPr>
          <a:xfrm>
            <a:off x="647623" y="2012475"/>
            <a:ext cx="17026698" cy="52673"/>
            <a:chOff x="0" y="0"/>
            <a:chExt cx="22702265" cy="70231"/>
          </a:xfrm>
        </p:grpSpPr>
        <p:sp>
          <p:nvSpPr>
            <p:cNvPr id="830" name="Google Shape;830;p6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31" name="Google Shape;831;p6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63"/>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33" name="Google Shape;833;p63"/>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4" name="Google Shape;834;p63"/>
          <p:cNvPicPr preferRelativeResize="0"/>
          <p:nvPr/>
        </p:nvPicPr>
        <p:blipFill>
          <a:blip r:embed="rId3">
            <a:alphaModFix/>
          </a:blip>
          <a:stretch>
            <a:fillRect/>
          </a:stretch>
        </p:blipFill>
        <p:spPr>
          <a:xfrm>
            <a:off x="647626" y="3216526"/>
            <a:ext cx="16858350" cy="477803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4"/>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844" name="Google Shape;844;p64"/>
          <p:cNvGrpSpPr/>
          <p:nvPr/>
        </p:nvGrpSpPr>
        <p:grpSpPr>
          <a:xfrm>
            <a:off x="647623" y="2012475"/>
            <a:ext cx="17026698" cy="52673"/>
            <a:chOff x="0" y="0"/>
            <a:chExt cx="22702265" cy="70231"/>
          </a:xfrm>
        </p:grpSpPr>
        <p:sp>
          <p:nvSpPr>
            <p:cNvPr id="845" name="Google Shape;845;p6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46" name="Google Shape;846;p6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64"/>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48" name="Google Shape;848;p64"/>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9" name="Google Shape;849;p64"/>
          <p:cNvPicPr preferRelativeResize="0"/>
          <p:nvPr/>
        </p:nvPicPr>
        <p:blipFill rotWithShape="1">
          <a:blip r:embed="rId3">
            <a:alphaModFix/>
          </a:blip>
          <a:srcRect b="0" l="1315" r="1208" t="0"/>
          <a:stretch/>
        </p:blipFill>
        <p:spPr>
          <a:xfrm>
            <a:off x="464625" y="3435675"/>
            <a:ext cx="17447026" cy="3301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Particle Swarm Optimization</a:t>
            </a:r>
            <a:endParaRPr/>
          </a:p>
        </p:txBody>
      </p:sp>
      <p:grpSp>
        <p:nvGrpSpPr>
          <p:cNvPr id="859" name="Google Shape;859;p65"/>
          <p:cNvGrpSpPr/>
          <p:nvPr/>
        </p:nvGrpSpPr>
        <p:grpSpPr>
          <a:xfrm>
            <a:off x="647623" y="2012475"/>
            <a:ext cx="17026698" cy="52673"/>
            <a:chOff x="0" y="0"/>
            <a:chExt cx="22702265" cy="70231"/>
          </a:xfrm>
        </p:grpSpPr>
        <p:sp>
          <p:nvSpPr>
            <p:cNvPr id="860" name="Google Shape;860;p6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61" name="Google Shape;861;p6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65"/>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63" name="Google Shape;863;p65"/>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4" name="Google Shape;864;p65"/>
          <p:cNvPicPr preferRelativeResize="0"/>
          <p:nvPr/>
        </p:nvPicPr>
        <p:blipFill>
          <a:blip r:embed="rId3">
            <a:alphaModFix/>
          </a:blip>
          <a:stretch>
            <a:fillRect/>
          </a:stretch>
        </p:blipFill>
        <p:spPr>
          <a:xfrm>
            <a:off x="405025" y="4033850"/>
            <a:ext cx="17446900" cy="3160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6"/>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Slime Mould Algorithm</a:t>
            </a:r>
            <a:endParaRPr/>
          </a:p>
        </p:txBody>
      </p:sp>
      <p:grpSp>
        <p:nvGrpSpPr>
          <p:cNvPr id="874" name="Google Shape;874;p66"/>
          <p:cNvGrpSpPr/>
          <p:nvPr/>
        </p:nvGrpSpPr>
        <p:grpSpPr>
          <a:xfrm>
            <a:off x="647623" y="2012475"/>
            <a:ext cx="17026698" cy="52673"/>
            <a:chOff x="0" y="0"/>
            <a:chExt cx="22702265" cy="70231"/>
          </a:xfrm>
        </p:grpSpPr>
        <p:sp>
          <p:nvSpPr>
            <p:cNvPr id="875" name="Google Shape;875;p6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76" name="Google Shape;876;p6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66"/>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78" name="Google Shape;878;p66"/>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9" name="Google Shape;879;p66"/>
          <p:cNvPicPr preferRelativeResize="0"/>
          <p:nvPr/>
        </p:nvPicPr>
        <p:blipFill>
          <a:blip r:embed="rId3">
            <a:alphaModFix/>
          </a:blip>
          <a:stretch>
            <a:fillRect/>
          </a:stretch>
        </p:blipFill>
        <p:spPr>
          <a:xfrm>
            <a:off x="464625" y="3867150"/>
            <a:ext cx="17423800" cy="32205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67"/>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Optimization Techniques Comparison</a:t>
            </a:r>
            <a:endParaRPr sz="5039">
              <a:solidFill>
                <a:srgbClr val="FF0000"/>
              </a:solidFill>
              <a:latin typeface="Times New Roman"/>
              <a:ea typeface="Times New Roman"/>
              <a:cs typeface="Times New Roman"/>
              <a:sym typeface="Times New Roman"/>
            </a:endParaRPr>
          </a:p>
        </p:txBody>
      </p:sp>
      <p:grpSp>
        <p:nvGrpSpPr>
          <p:cNvPr id="889" name="Google Shape;889;p67"/>
          <p:cNvGrpSpPr/>
          <p:nvPr/>
        </p:nvGrpSpPr>
        <p:grpSpPr>
          <a:xfrm>
            <a:off x="647623" y="2012475"/>
            <a:ext cx="17026698" cy="52673"/>
            <a:chOff x="0" y="0"/>
            <a:chExt cx="22702265" cy="70231"/>
          </a:xfrm>
        </p:grpSpPr>
        <p:sp>
          <p:nvSpPr>
            <p:cNvPr id="890" name="Google Shape;890;p6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91" name="Google Shape;891;p6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67"/>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3" name="Google Shape;893;p6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4" name="Google Shape;894;p67"/>
          <p:cNvPicPr preferRelativeResize="0"/>
          <p:nvPr/>
        </p:nvPicPr>
        <p:blipFill rotWithShape="1">
          <a:blip r:embed="rId3">
            <a:alphaModFix/>
          </a:blip>
          <a:srcRect b="0" l="0" r="0" t="0"/>
          <a:stretch/>
        </p:blipFill>
        <p:spPr>
          <a:xfrm>
            <a:off x="2286000" y="2171700"/>
            <a:ext cx="13504326" cy="750240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8"/>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Best Hyper-</a:t>
            </a:r>
            <a:r>
              <a:rPr lang="en-US" sz="5400">
                <a:solidFill>
                  <a:srgbClr val="FF0000"/>
                </a:solidFill>
                <a:latin typeface="Times New Roman"/>
                <a:ea typeface="Times New Roman"/>
                <a:cs typeface="Times New Roman"/>
                <a:sym typeface="Times New Roman"/>
              </a:rPr>
              <a:t>parameters</a:t>
            </a:r>
            <a:endParaRPr sz="5039">
              <a:solidFill>
                <a:srgbClr val="FF0000"/>
              </a:solidFill>
              <a:latin typeface="Times New Roman"/>
              <a:ea typeface="Times New Roman"/>
              <a:cs typeface="Times New Roman"/>
              <a:sym typeface="Times New Roman"/>
            </a:endParaRPr>
          </a:p>
        </p:txBody>
      </p:sp>
      <p:grpSp>
        <p:nvGrpSpPr>
          <p:cNvPr id="904" name="Google Shape;904;p68"/>
          <p:cNvGrpSpPr/>
          <p:nvPr/>
        </p:nvGrpSpPr>
        <p:grpSpPr>
          <a:xfrm>
            <a:off x="647623" y="2012475"/>
            <a:ext cx="17026698" cy="52673"/>
            <a:chOff x="0" y="0"/>
            <a:chExt cx="22702265" cy="70231"/>
          </a:xfrm>
        </p:grpSpPr>
        <p:sp>
          <p:nvSpPr>
            <p:cNvPr id="905" name="Google Shape;905;p6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06" name="Google Shape;906;p6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7" name="Google Shape;907;p68"/>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08" name="Google Shape;908;p6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9" name="Google Shape;909;p68"/>
          <p:cNvPicPr preferRelativeResize="0"/>
          <p:nvPr/>
        </p:nvPicPr>
        <p:blipFill rotWithShape="1">
          <a:blip r:embed="rId3">
            <a:alphaModFix/>
          </a:blip>
          <a:srcRect b="2742" l="0" r="0" t="0"/>
          <a:stretch/>
        </p:blipFill>
        <p:spPr>
          <a:xfrm>
            <a:off x="3125175" y="2164875"/>
            <a:ext cx="11722976" cy="76012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69"/>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Conclusion</a:t>
            </a:r>
            <a:endParaRPr sz="5039">
              <a:solidFill>
                <a:srgbClr val="FF0000"/>
              </a:solidFill>
              <a:latin typeface="Times New Roman"/>
              <a:ea typeface="Times New Roman"/>
              <a:cs typeface="Times New Roman"/>
              <a:sym typeface="Times New Roman"/>
            </a:endParaRPr>
          </a:p>
        </p:txBody>
      </p:sp>
      <p:grpSp>
        <p:nvGrpSpPr>
          <p:cNvPr id="919" name="Google Shape;919;p69"/>
          <p:cNvGrpSpPr/>
          <p:nvPr/>
        </p:nvGrpSpPr>
        <p:grpSpPr>
          <a:xfrm>
            <a:off x="647623" y="2012475"/>
            <a:ext cx="17026699" cy="52673"/>
            <a:chOff x="0" y="0"/>
            <a:chExt cx="22702265" cy="70231"/>
          </a:xfrm>
        </p:grpSpPr>
        <p:sp>
          <p:nvSpPr>
            <p:cNvPr id="920" name="Google Shape;920;p6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21" name="Google Shape;921;p6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69"/>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23" name="Google Shape;923;p6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9"/>
          <p:cNvSpPr txBox="1"/>
          <p:nvPr/>
        </p:nvSpPr>
        <p:spPr>
          <a:xfrm>
            <a:off x="934600" y="2629750"/>
            <a:ext cx="16339200" cy="6342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Out of all the Machine Learning algorithms, HGBRT was the best.</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And out of all the hyperparameter tuning algorithms, Bayesian Optimization - TPE performed the best with R2 value as 0.9865085969571451.</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The optimal values for the HGBRT parameters are,</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l2_regularization - 0.9209214163618054</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learning_rate	- 0.0648692753552557</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max_depth - 17</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max_iter - 300</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max_leaf_nodes	 - 54</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min_samples_leaf - 7</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br>
              <a:rPr lang="en-US" sz="32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Timeline chart</a:t>
            </a:r>
            <a:endParaRPr/>
          </a:p>
        </p:txBody>
      </p:sp>
      <p:grpSp>
        <p:nvGrpSpPr>
          <p:cNvPr id="934" name="Google Shape;934;p70"/>
          <p:cNvGrpSpPr/>
          <p:nvPr/>
        </p:nvGrpSpPr>
        <p:grpSpPr>
          <a:xfrm>
            <a:off x="647623" y="2012475"/>
            <a:ext cx="17026698" cy="52673"/>
            <a:chOff x="0" y="0"/>
            <a:chExt cx="22702265" cy="70231"/>
          </a:xfrm>
        </p:grpSpPr>
        <p:sp>
          <p:nvSpPr>
            <p:cNvPr id="935" name="Google Shape;935;p7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36" name="Google Shape;936;p7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70"/>
          <p:cNvGrpSpPr/>
          <p:nvPr/>
        </p:nvGrpSpPr>
        <p:grpSpPr>
          <a:xfrm>
            <a:off x="987467" y="2253165"/>
            <a:ext cx="491204" cy="457676"/>
            <a:chOff x="0" y="0"/>
            <a:chExt cx="654939" cy="610235"/>
          </a:xfrm>
        </p:grpSpPr>
        <p:sp>
          <p:nvSpPr>
            <p:cNvPr id="938" name="Google Shape;938;p70"/>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93C47D"/>
            </a:solidFill>
            <a:ln>
              <a:noFill/>
            </a:ln>
          </p:spPr>
        </p:sp>
        <p:sp>
          <p:nvSpPr>
            <p:cNvPr id="939" name="Google Shape;939;p70"/>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70"/>
          <p:cNvSpPr txBox="1"/>
          <p:nvPr/>
        </p:nvSpPr>
        <p:spPr>
          <a:xfrm>
            <a:off x="1601599" y="2253165"/>
            <a:ext cx="3510750" cy="41113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 done</a:t>
            </a:r>
            <a:endParaRPr/>
          </a:p>
        </p:txBody>
      </p:sp>
      <p:grpSp>
        <p:nvGrpSpPr>
          <p:cNvPr id="941" name="Google Shape;941;p70"/>
          <p:cNvGrpSpPr/>
          <p:nvPr/>
        </p:nvGrpSpPr>
        <p:grpSpPr>
          <a:xfrm>
            <a:off x="14038382" y="2245695"/>
            <a:ext cx="491204" cy="457676"/>
            <a:chOff x="0" y="0"/>
            <a:chExt cx="654939" cy="610235"/>
          </a:xfrm>
        </p:grpSpPr>
        <p:sp>
          <p:nvSpPr>
            <p:cNvPr id="942" name="Google Shape;942;p70"/>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E84A46"/>
            </a:solidFill>
            <a:ln>
              <a:noFill/>
            </a:ln>
          </p:spPr>
        </p:sp>
        <p:sp>
          <p:nvSpPr>
            <p:cNvPr id="943" name="Google Shape;943;p70"/>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70"/>
          <p:cNvSpPr txBox="1"/>
          <p:nvPr/>
        </p:nvSpPr>
        <p:spPr>
          <a:xfrm>
            <a:off x="14747969" y="2287094"/>
            <a:ext cx="29461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to be done</a:t>
            </a:r>
            <a:endParaRPr/>
          </a:p>
        </p:txBody>
      </p:sp>
      <p:sp>
        <p:nvSpPr>
          <p:cNvPr id="945" name="Google Shape;945;p70"/>
          <p:cNvSpPr txBox="1"/>
          <p:nvPr/>
        </p:nvSpPr>
        <p:spPr>
          <a:xfrm>
            <a:off x="7660877" y="2272189"/>
            <a:ext cx="35107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Assigned</a:t>
            </a:r>
            <a:endParaRPr/>
          </a:p>
        </p:txBody>
      </p:sp>
      <p:sp>
        <p:nvSpPr>
          <p:cNvPr id="946" name="Google Shape;946;p70"/>
          <p:cNvSpPr/>
          <p:nvPr/>
        </p:nvSpPr>
        <p:spPr>
          <a:xfrm>
            <a:off x="387602"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7" name="Google Shape;947;p70"/>
          <p:cNvGrpSpPr/>
          <p:nvPr/>
        </p:nvGrpSpPr>
        <p:grpSpPr>
          <a:xfrm>
            <a:off x="6892273" y="2262664"/>
            <a:ext cx="491204" cy="457676"/>
            <a:chOff x="0" y="0"/>
            <a:chExt cx="654939" cy="610235"/>
          </a:xfrm>
        </p:grpSpPr>
        <p:sp>
          <p:nvSpPr>
            <p:cNvPr id="948" name="Google Shape;948;p70"/>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FFCF66"/>
            </a:solidFill>
            <a:ln>
              <a:noFill/>
            </a:ln>
          </p:spPr>
        </p:sp>
        <p:sp>
          <p:nvSpPr>
            <p:cNvPr id="949" name="Google Shape;949;p70"/>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0" name="Google Shape;950;p70"/>
          <p:cNvPicPr preferRelativeResize="0"/>
          <p:nvPr/>
        </p:nvPicPr>
        <p:blipFill rotWithShape="1">
          <a:blip r:embed="rId3">
            <a:alphaModFix/>
          </a:blip>
          <a:srcRect b="0" l="0" r="0" t="0"/>
          <a:stretch/>
        </p:blipFill>
        <p:spPr>
          <a:xfrm>
            <a:off x="1501193" y="3026885"/>
            <a:ext cx="15326760" cy="645583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71"/>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960" name="Google Shape;960;p71"/>
          <p:cNvSpPr txBox="1"/>
          <p:nvPr/>
        </p:nvSpPr>
        <p:spPr>
          <a:xfrm>
            <a:off x="714825" y="2205875"/>
            <a:ext cx="16858352" cy="7083157"/>
          </a:xfrm>
          <a:prstGeom prst="rect">
            <a:avLst/>
          </a:prstGeom>
          <a:noFill/>
          <a:ln>
            <a:noFill/>
          </a:ln>
        </p:spPr>
        <p:txBody>
          <a:bodyPr anchorCtr="0" anchor="t" bIns="0" lIns="0" spcFirstLastPara="1" rIns="0" wrap="square" tIns="0">
            <a:spAutoFit/>
          </a:bodyPr>
          <a:lstStyle/>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IEEE Cloud Computing (2018).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Subramani, N.; Veerappampalayam Easwaramoorthy, S.; Mohan, P.; Subramanian, M.; Sambath, V. A Gradient Boosted Decision Tree-Based Influencer Prediction in Social Network Analysis. Big Data Cogn. Comput. 2023, 7, 6.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Guryanov, A. (2019). Histogram-Based Algorithm for Building Gradient Boosting Ensembles of Piecewise Linear Decision Trees. In: van der Aalst, W., et al. Analysis of Images, Social Networks and Texts. AIST 2019. Lecture Notes in Computer Science(), vol 11832. Springer, Cham. </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nvGrpSpPr>
          <p:cNvPr id="961" name="Google Shape;961;p71"/>
          <p:cNvGrpSpPr/>
          <p:nvPr/>
        </p:nvGrpSpPr>
        <p:grpSpPr>
          <a:xfrm>
            <a:off x="647623" y="2012475"/>
            <a:ext cx="17026698" cy="52673"/>
            <a:chOff x="0" y="0"/>
            <a:chExt cx="22702265" cy="70231"/>
          </a:xfrm>
        </p:grpSpPr>
        <p:sp>
          <p:nvSpPr>
            <p:cNvPr id="962" name="Google Shape;962;p7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63" name="Google Shape;963;p7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714825" y="238863"/>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Literature Survey</a:t>
            </a:r>
            <a:endParaRPr/>
          </a:p>
        </p:txBody>
      </p:sp>
      <p:grpSp>
        <p:nvGrpSpPr>
          <p:cNvPr id="161" name="Google Shape;161;p18"/>
          <p:cNvGrpSpPr/>
          <p:nvPr/>
        </p:nvGrpSpPr>
        <p:grpSpPr>
          <a:xfrm>
            <a:off x="617277" y="1102123"/>
            <a:ext cx="17026698" cy="52673"/>
            <a:chOff x="0" y="0"/>
            <a:chExt cx="22702265" cy="70231"/>
          </a:xfrm>
        </p:grpSpPr>
        <p:sp>
          <p:nvSpPr>
            <p:cNvPr id="162" name="Google Shape;162;p1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63" name="Google Shape;163;p1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64" name="Google Shape;164;p18"/>
          <p:cNvGraphicFramePr/>
          <p:nvPr/>
        </p:nvGraphicFramePr>
        <p:xfrm>
          <a:off x="617277" y="1154773"/>
          <a:ext cx="3000000" cy="3000000"/>
        </p:xfrm>
        <a:graphic>
          <a:graphicData uri="http://schemas.openxmlformats.org/drawingml/2006/table">
            <a:tbl>
              <a:tblPr>
                <a:noFill/>
                <a:tableStyleId>{56916DAD-E99F-4298-91D4-A16031339955}</a:tableStyleId>
              </a:tblPr>
              <a:tblGrid>
                <a:gridCol w="609375"/>
                <a:gridCol w="2967625"/>
                <a:gridCol w="3046050"/>
                <a:gridCol w="5176050"/>
                <a:gridCol w="5227550"/>
              </a:tblGrid>
              <a:tr h="1715450">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S.No</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Title and Authors of the paper</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Publication Year and Conference</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Inferences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Drawbacks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28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5G Traffic Prediction Based on Deep Learning.</a:t>
                      </a:r>
                      <a:endParaRPr sz="1100" u="none" cap="none" strike="noStrike"/>
                    </a:p>
                    <a:p>
                      <a:pPr indent="0" lvl="0" marL="0" marR="0" rtl="0" algn="just">
                        <a:lnSpc>
                          <a:spcPct val="228000"/>
                        </a:lnSpc>
                        <a:spcBef>
                          <a:spcPts val="0"/>
                        </a:spcBef>
                        <a:spcAft>
                          <a:spcPts val="0"/>
                        </a:spcAft>
                        <a:buNone/>
                      </a:pPr>
                      <a:r>
                        <a:t/>
                      </a:r>
                      <a:endParaRPr sz="1100" u="none" cap="none" strike="noStrike"/>
                    </a:p>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Zihang Gao</a:t>
                      </a:r>
                      <a:r>
                        <a:rPr lang="en-US" sz="2200" u="none" cap="none" strike="noStrike">
                          <a:solidFill>
                            <a:srgbClr val="222222"/>
                          </a:solidFill>
                          <a:latin typeface="Times New Roman"/>
                          <a:ea typeface="Times New Roman"/>
                          <a:cs typeface="Times New Roman"/>
                          <a:sym typeface="Times New Roman"/>
                        </a:rPr>
                        <a: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Computational and Intelligence Neuroscience. (2022)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9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2.</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9"/>
                        </a:lnSpc>
                        <a:spcBef>
                          <a:spcPts val="0"/>
                        </a:spcBef>
                        <a:spcAft>
                          <a:spcPts val="0"/>
                        </a:spcAft>
                        <a:buNone/>
                      </a:pPr>
                      <a:r>
                        <a:rPr lang="en-US" sz="2199" u="none" cap="none" strike="noStrike">
                          <a:solidFill>
                            <a:srgbClr val="111111"/>
                          </a:solidFill>
                          <a:latin typeface="Times New Roman"/>
                          <a:ea typeface="Times New Roman"/>
                          <a:cs typeface="Times New Roman"/>
                          <a:sym typeface="Times New Roman"/>
                        </a:rPr>
                        <a:t>Deep Learning Models Applied to Prediction of 5G Technology Adoption.</a:t>
                      </a:r>
                      <a:endParaRPr sz="1100" u="none" cap="none" strike="noStrike"/>
                    </a:p>
                    <a:p>
                      <a:pPr indent="0" lvl="0" marL="0" marR="0" rtl="0" algn="just">
                        <a:lnSpc>
                          <a:spcPct val="120000"/>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Ikhlas Fuad Zamzami</a:t>
                      </a:r>
                      <a:endParaRPr sz="2200" u="none" cap="none" strike="noStrike">
                        <a:solidFill>
                          <a:srgbClr val="11111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Applied Sciences.  (2023)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5" name="Google Shape;165;p1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2"/>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973" name="Google Shape;973;p72"/>
          <p:cNvSpPr txBox="1"/>
          <p:nvPr/>
        </p:nvSpPr>
        <p:spPr>
          <a:xfrm>
            <a:off x="647623" y="2147469"/>
            <a:ext cx="16858352" cy="5615320"/>
          </a:xfrm>
          <a:prstGeom prst="rect">
            <a:avLst/>
          </a:prstGeom>
          <a:noFill/>
          <a:ln>
            <a:noFill/>
          </a:ln>
        </p:spPr>
        <p:txBody>
          <a:bodyPr anchorCtr="0" anchor="t" bIns="0" lIns="0" spcFirstLastPara="1" rIns="0" wrap="square" tIns="0">
            <a:spAutoFit/>
          </a:bodyPr>
          <a:lstStyle/>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Gharehchopogh, F.S., Ucan, A., Ibrikci, T. et al. Slime Mould Algorithm: A Comprehensive Survey of Its Variants and Applications. Arch Computat Methods Eng 30, 2683–2723 (2023).</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Gochhait, S., &amp; Sharma, D. . (2023). Regression Model-Based Short-Term Load Forecasting for Load Despatch Centre. Journal of Applied Engineering and Technological Science (JAETS), 4(2), 693–710. </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Project Git-Hub link - https://github.com/Prithiv-vijai/5g_MEC</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68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grpSp>
        <p:nvGrpSpPr>
          <p:cNvPr id="974" name="Google Shape;974;p72"/>
          <p:cNvGrpSpPr/>
          <p:nvPr/>
        </p:nvGrpSpPr>
        <p:grpSpPr>
          <a:xfrm>
            <a:off x="647623" y="2012475"/>
            <a:ext cx="17026698" cy="52673"/>
            <a:chOff x="0" y="0"/>
            <a:chExt cx="22702265" cy="70231"/>
          </a:xfrm>
        </p:grpSpPr>
        <p:sp>
          <p:nvSpPr>
            <p:cNvPr id="975" name="Google Shape;975;p7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76" name="Google Shape;976;p7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73"/>
          <p:cNvSpPr txBox="1"/>
          <p:nvPr/>
        </p:nvSpPr>
        <p:spPr>
          <a:xfrm>
            <a:off x="7090223" y="4566977"/>
            <a:ext cx="16858352" cy="10578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THANK YOU!</a:t>
            </a:r>
            <a:endParaRPr/>
          </a:p>
        </p:txBody>
      </p:sp>
      <p:sp>
        <p:nvSpPr>
          <p:cNvPr id="986" name="Google Shape;986;p73"/>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75" name="Google Shape;175;p19"/>
          <p:cNvGrpSpPr/>
          <p:nvPr/>
        </p:nvGrpSpPr>
        <p:grpSpPr>
          <a:xfrm>
            <a:off x="647623" y="2012475"/>
            <a:ext cx="17026698" cy="52673"/>
            <a:chOff x="0" y="0"/>
            <a:chExt cx="22702265" cy="70231"/>
          </a:xfrm>
        </p:grpSpPr>
        <p:sp>
          <p:nvSpPr>
            <p:cNvPr id="176" name="Google Shape;176;p1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77" name="Google Shape;177;p1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78" name="Google Shape;178;p19"/>
          <p:cNvGraphicFramePr/>
          <p:nvPr/>
        </p:nvGraphicFramePr>
        <p:xfrm>
          <a:off x="623400" y="2031120"/>
          <a:ext cx="3000000" cy="3000000"/>
        </p:xfrm>
        <a:graphic>
          <a:graphicData uri="http://schemas.openxmlformats.org/drawingml/2006/table">
            <a:tbl>
              <a:tblPr>
                <a:noFill/>
                <a:tableStyleId>{56916DAD-E99F-4298-91D4-A16031339955}</a:tableStyleId>
              </a:tblPr>
              <a:tblGrid>
                <a:gridCol w="744950"/>
                <a:gridCol w="3282075"/>
                <a:gridCol w="3075600"/>
                <a:gridCol w="5204100"/>
                <a:gridCol w="4431875"/>
              </a:tblGrid>
              <a:tr h="38549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Research on throughput prediction of 5G network based on LSTM.</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L. Li and T. Ye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Intelligent and Converged Networks.</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June 2022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20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4.</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 Gradient Boosted Decision Tree-Based Influencer Prediction in Social Network Analysis </a:t>
                      </a:r>
                      <a:endParaRPr/>
                    </a:p>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N. Subramani, S. V. Easwaramoorthy, P. Mohan, M. Subramanian, V. Sambath.</a:t>
                      </a:r>
                      <a:br>
                        <a:rPr lang="en-US" sz="2200" u="none" cap="none" strike="noStrike">
                          <a:solidFill>
                            <a:srgbClr val="000000"/>
                          </a:solidFill>
                          <a:latin typeface="Times New Roman"/>
                          <a:ea typeface="Times New Roman"/>
                          <a:cs typeface="Times New Roman"/>
                          <a:sym typeface="Times New Roman"/>
                        </a:rPr>
                      </a:b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Big Data Cogn. Comput.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9" name="Google Shape;179;p1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714825" y="88530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89" name="Google Shape;189;p20"/>
          <p:cNvGrpSpPr/>
          <p:nvPr/>
        </p:nvGrpSpPr>
        <p:grpSpPr>
          <a:xfrm>
            <a:off x="647623" y="2012475"/>
            <a:ext cx="17026698" cy="52673"/>
            <a:chOff x="0" y="0"/>
            <a:chExt cx="22702265" cy="70231"/>
          </a:xfrm>
        </p:grpSpPr>
        <p:sp>
          <p:nvSpPr>
            <p:cNvPr id="190" name="Google Shape;190;p2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91" name="Google Shape;191;p2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2" name="Google Shape;192;p20"/>
          <p:cNvGraphicFramePr/>
          <p:nvPr/>
        </p:nvGraphicFramePr>
        <p:xfrm>
          <a:off x="647623" y="2065125"/>
          <a:ext cx="3000000" cy="3000000"/>
        </p:xfrm>
        <a:graphic>
          <a:graphicData uri="http://schemas.openxmlformats.org/drawingml/2006/table">
            <a:tbl>
              <a:tblPr>
                <a:noFill/>
                <a:tableStyleId>{56916DAD-E99F-4298-91D4-A16031339955}</a:tableStyleId>
              </a:tblPr>
              <a:tblGrid>
                <a:gridCol w="530525"/>
                <a:gridCol w="3540450"/>
                <a:gridCol w="3738425"/>
                <a:gridCol w="5592900"/>
                <a:gridCol w="3675225"/>
              </a:tblGrid>
              <a:tr h="40434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Histogram-Based Algorithm for Building Gradient Boosting Ensembles of Piecewise Linear Decision Trees.</a:t>
                      </a:r>
                      <a:endParaRPr/>
                    </a:p>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Aleksei Guryanov.</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International Conference on Analysis of Images, Social Networks, and Texts (AIST) in 2019.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241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6.</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Slime Mould Algorithm: A Comprehensive Survey of Its Variants and Applications.</a:t>
                      </a:r>
                      <a:br>
                        <a:rPr lang="en-US" sz="2200" u="none" cap="none" strike="noStrike">
                          <a:solidFill>
                            <a:srgbClr val="000000"/>
                          </a:solidFill>
                          <a:latin typeface="Times New Roman"/>
                          <a:ea typeface="Times New Roman"/>
                          <a:cs typeface="Times New Roman"/>
                          <a:sym typeface="Times New Roman"/>
                        </a:rPr>
                      </a:br>
                      <a:r>
                        <a:rPr lang="en-US" sz="2200" u="none" cap="none" strike="noStrike">
                          <a:solidFill>
                            <a:srgbClr val="000000"/>
                          </a:solidFill>
                          <a:latin typeface="Times New Roman"/>
                          <a:ea typeface="Times New Roman"/>
                          <a:cs typeface="Times New Roman"/>
                          <a:sym typeface="Times New Roman"/>
                        </a:rPr>
                        <a:t>F. S. Gharehchopogh, A. Ucan, T. Ibrikci, B. Arasteh, G. Isik.</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Archives of Computational Methods in Engineering,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Slime Mould Algorithm (SMA) is highly effective in solving various optimization problems due to its unique mathematical model and adaptive weights, which simulate the biological wave behavior of slime molds.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3" name="Google Shape;193;p2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203" name="Google Shape;203;p21"/>
          <p:cNvGrpSpPr/>
          <p:nvPr/>
        </p:nvGrpSpPr>
        <p:grpSpPr>
          <a:xfrm>
            <a:off x="647623" y="2012475"/>
            <a:ext cx="17026698" cy="52673"/>
            <a:chOff x="0" y="0"/>
            <a:chExt cx="22702265" cy="70231"/>
          </a:xfrm>
        </p:grpSpPr>
        <p:sp>
          <p:nvSpPr>
            <p:cNvPr id="204" name="Google Shape;204;p2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05" name="Google Shape;205;p2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6" name="Google Shape;206;p21"/>
          <p:cNvGraphicFramePr/>
          <p:nvPr/>
        </p:nvGraphicFramePr>
        <p:xfrm>
          <a:off x="643630" y="2019300"/>
          <a:ext cx="3000000" cy="3000000"/>
        </p:xfrm>
        <a:graphic>
          <a:graphicData uri="http://schemas.openxmlformats.org/drawingml/2006/table">
            <a:tbl>
              <a:tblPr>
                <a:noFill/>
                <a:tableStyleId>{56916DAD-E99F-4298-91D4-A16031339955}</a:tableStyleId>
              </a:tblPr>
              <a:tblGrid>
                <a:gridCol w="575575"/>
                <a:gridCol w="3645975"/>
                <a:gridCol w="3100400"/>
                <a:gridCol w="5592950"/>
                <a:gridCol w="4052300"/>
              </a:tblGrid>
              <a:tr h="4415375">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7.</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Hyperparameter Optimization for Machine Learning</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Models Based on Bayesian Optimization.</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Jia Wu, Xiu-Yun Chen , Hao Zhang, Li-Dong Xiong , Hang Lei , Si-Hao Deng</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electronic science and technology, vol. 17, no. 1, march 2019</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demand significant computational resources and expertise for setup, and the choice of prior distributions can affect performance.</a:t>
                      </a: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800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8.</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Regression   model-based   short-term   load   forecasting for load dispatch center.</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Saikat gochhait, deepak k. Sharma.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Applied Engineering and Technological Science Vol 4(2) 2023</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5045"/>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require substantial computational resources for optimization, particularly with complex models and large datasets.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7" name="Google Shape;207;p2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