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2AB04-5B98-4246-9064-B1DF98269D45}" v="1" dt="2024-10-03T18:07:35.891"/>
  </p1510:revLst>
</p1510:revInfo>
</file>

<file path=ppt/tableStyles.xml><?xml version="1.0" encoding="utf-8"?>
<a:tblStyleLst xmlns:a="http://schemas.openxmlformats.org/drawingml/2006/main" def="{009DB292-7ACD-4AB9-A820-72A0D98860CB}">
  <a:tblStyle styleId="{009DB292-7ACD-4AB9-A820-72A0D98860C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55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3FD2AB04-5B98-4246-9064-B1DF98269D45}"/>
    <pc:docChg chg="undo redo custSel modSld">
      <pc:chgData name="Prithiv Vijai" userId="5d24f1427401153b" providerId="LiveId" clId="{3FD2AB04-5B98-4246-9064-B1DF98269D45}" dt="2024-10-03T18:38:20.012" v="82" actId="167"/>
      <pc:docMkLst>
        <pc:docMk/>
      </pc:docMkLst>
      <pc:sldChg chg="addSp delSp modSp mod">
        <pc:chgData name="Prithiv Vijai" userId="5d24f1427401153b" providerId="LiveId" clId="{3FD2AB04-5B98-4246-9064-B1DF98269D45}" dt="2024-10-03T18:38:20.012" v="82" actId="167"/>
        <pc:sldMkLst>
          <pc:docMk/>
          <pc:sldMk cId="0" sldId="311"/>
        </pc:sldMkLst>
        <pc:picChg chg="add mod ord modCrop">
          <ac:chgData name="Prithiv Vijai" userId="5d24f1427401153b" providerId="LiveId" clId="{3FD2AB04-5B98-4246-9064-B1DF98269D45}" dt="2024-10-03T18:38:20.012" v="82" actId="167"/>
          <ac:picMkLst>
            <pc:docMk/>
            <pc:sldMk cId="0" sldId="311"/>
            <ac:picMk id="3" creationId="{D0B07DD3-1E5C-353F-ECDD-327BF54E00BD}"/>
          </ac:picMkLst>
        </pc:picChg>
        <pc:picChg chg="del">
          <ac:chgData name="Prithiv Vijai" userId="5d24f1427401153b" providerId="LiveId" clId="{3FD2AB04-5B98-4246-9064-B1DF98269D45}" dt="2024-10-03T18:38:01.699" v="75" actId="478"/>
          <ac:picMkLst>
            <pc:docMk/>
            <pc:sldMk cId="0" sldId="311"/>
            <ac:picMk id="911" creationId="{00000000-0000-0000-0000-000000000000}"/>
          </ac:picMkLst>
        </pc:picChg>
      </pc:sldChg>
      <pc:sldChg chg="addSp delSp modSp mod">
        <pc:chgData name="Prithiv Vijai" userId="5d24f1427401153b" providerId="LiveId" clId="{3FD2AB04-5B98-4246-9064-B1DF98269D45}" dt="2024-10-03T18:07:52.194" v="10" actId="1076"/>
        <pc:sldMkLst>
          <pc:docMk/>
          <pc:sldMk cId="0" sldId="312"/>
        </pc:sldMkLst>
        <pc:picChg chg="add mod ord">
          <ac:chgData name="Prithiv Vijai" userId="5d24f1427401153b" providerId="LiveId" clId="{3FD2AB04-5B98-4246-9064-B1DF98269D45}" dt="2024-10-03T18:07:52.194" v="10" actId="1076"/>
          <ac:picMkLst>
            <pc:docMk/>
            <pc:sldMk cId="0" sldId="312"/>
            <ac:picMk id="3" creationId="{5D6AAE54-B2F2-185B-D0F5-D623E3C8E623}"/>
          </ac:picMkLst>
        </pc:picChg>
        <pc:picChg chg="del">
          <ac:chgData name="Prithiv Vijai" userId="5d24f1427401153b" providerId="LiveId" clId="{3FD2AB04-5B98-4246-9064-B1DF98269D45}" dt="2024-10-03T18:07:38.069" v="5" actId="478"/>
          <ac:picMkLst>
            <pc:docMk/>
            <pc:sldMk cId="0" sldId="312"/>
            <ac:picMk id="926" creationId="{00000000-0000-0000-0000-000000000000}"/>
          </ac:picMkLst>
        </pc:picChg>
      </pc:sldChg>
      <pc:sldChg chg="modSp mod">
        <pc:chgData name="Prithiv Vijai" userId="5d24f1427401153b" providerId="LiveId" clId="{3FD2AB04-5B98-4246-9064-B1DF98269D45}" dt="2024-10-03T18:10:07.573" v="74" actId="113"/>
        <pc:sldMkLst>
          <pc:docMk/>
          <pc:sldMk cId="0" sldId="313"/>
        </pc:sldMkLst>
        <pc:spChg chg="mod">
          <ac:chgData name="Prithiv Vijai" userId="5d24f1427401153b" providerId="LiveId" clId="{3FD2AB04-5B98-4246-9064-B1DF98269D45}" dt="2024-10-03T18:10:07.573" v="74" actId="113"/>
          <ac:spMkLst>
            <pc:docMk/>
            <pc:sldMk cId="0" sldId="313"/>
            <ac:spMk id="94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10" name="Google Shape;210;p1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11" name="Google Shape;211;p1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14" name="Google Shape;214;p1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4" name="Google Shape;224;p1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25" name="Google Shape;225;p1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8" name="Google Shape;228;p1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047fbc3995_2_2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8" name="Google Shape;238;g3047fbc3995_2_2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39" name="Google Shape;239;g3047fbc3995_2_20:notes"/>
          <p:cNvSpPr>
            <a:spLocks noGrp="1" noRot="1" noChangeAspect="1"/>
          </p:cNvSpPr>
          <p:nvPr>
            <p:ph type="sldImg" idx="3"/>
          </p:nvPr>
        </p:nvSpPr>
        <p:spPr>
          <a:xfrm>
            <a:off x="2290763" y="512763"/>
            <a:ext cx="4562400" cy="2567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3047fbc3995_2_20: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3047fbc3995_2_20: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2" name="Google Shape;242;g3047fbc3995_2_20: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2" name="Google Shape;252;p1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53" name="Google Shape;253;p1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1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6" name="Google Shape;256;p1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66" name="Google Shape;266;p1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67" name="Google Shape;267;p1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70" name="Google Shape;270;p1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80" name="Google Shape;280;p1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81" name="Google Shape;281;p1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84" name="Google Shape;284;p1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98" name="Google Shape;298;p1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99" name="Google Shape;299;p1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1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02" name="Google Shape;302;p1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12" name="Google Shape;312;p1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13" name="Google Shape;313;p1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1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16" name="Google Shape;316;p1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31" name="Google Shape;331;p1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32" name="Google Shape;332;p1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35" name="Google Shape;335;p1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50" name="Google Shape;350;p1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51" name="Google Shape;351;p1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1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54" name="Google Shape;354;p1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8" name="Google Shape;98;p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99" name="Google Shape;99;p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2" name="Google Shape;102;p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047fbc3995_2_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66" name="Google Shape;366;g3047fbc3995_2_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67" name="Google Shape;367;g3047fbc3995_2_3:notes"/>
          <p:cNvSpPr>
            <a:spLocks noGrp="1" noRot="1" noChangeAspect="1"/>
          </p:cNvSpPr>
          <p:nvPr>
            <p:ph type="sldImg" idx="3"/>
          </p:nvPr>
        </p:nvSpPr>
        <p:spPr>
          <a:xfrm>
            <a:off x="2290763" y="512763"/>
            <a:ext cx="4562400" cy="2567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g3047fbc3995_2_3: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3047fbc3995_2_3: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70" name="Google Shape;370;g3047fbc3995_2_3: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80" name="Google Shape;380;p2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81" name="Google Shape;381;p2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84" name="Google Shape;384;p2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95" name="Google Shape;395;p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96" name="Google Shape;396;p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p2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2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99" name="Google Shape;399;p2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10" name="Google Shape;410;p2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11" name="Google Shape;411;p2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2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2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14" name="Google Shape;414;p2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24" name="Google Shape;424;p2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25" name="Google Shape;425;p2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2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2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28" name="Google Shape;428;p2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38" name="Google Shape;438;p2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39" name="Google Shape;439;p2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2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2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42" name="Google Shape;442;p2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52" name="Google Shape;452;p2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53" name="Google Shape;453;p2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2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2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56" name="Google Shape;456;p2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66" name="Google Shape;466;p2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67" name="Google Shape;467;p2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2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2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70" name="Google Shape;470;p2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80" name="Google Shape;480;p2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81" name="Google Shape;481;p2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2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2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84" name="Google Shape;484;p2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95" name="Google Shape;495;p2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96" name="Google Shape;496;p2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p2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2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99" name="Google Shape;499;p2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2" name="Google Shape;112;p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13" name="Google Shape;113;p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6" name="Google Shape;116;p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10" name="Google Shape;510;p2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11" name="Google Shape;511;p2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p2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2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14" name="Google Shape;514;p2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24" name="Google Shape;524;p3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25" name="Google Shape;525;p3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p3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3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28" name="Google Shape;528;p3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3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38" name="Google Shape;538;p3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39" name="Google Shape;539;p3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0" name="Google Shape;540;p3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3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42" name="Google Shape;542;p3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53" name="Google Shape;553;p3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54" name="Google Shape;554;p3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3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57" name="Google Shape;557;p3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68" name="Google Shape;568;p3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69" name="Google Shape;569;p3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0" name="Google Shape;570;p3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3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72" name="Google Shape;572;p3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82" name="Google Shape;582;p3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83" name="Google Shape;583;p3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3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86" name="Google Shape;586;p3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96" name="Google Shape;596;p3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97" name="Google Shape;597;p3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p3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3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00" name="Google Shape;600;p3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3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10" name="Google Shape;610;p3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11" name="Google Shape;611;p3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2" name="Google Shape;612;p3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3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14" name="Google Shape;614;p3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3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24" name="Google Shape;624;p3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25" name="Google Shape;625;p3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6" name="Google Shape;626;p3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7" name="Google Shape;627;p3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28" name="Google Shape;628;p3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3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39" name="Google Shape;639;p3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40" name="Google Shape;640;p3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1" name="Google Shape;641;p3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p3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43" name="Google Shape;643;p3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6" name="Google Shape;126;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27" name="Google Shape;127;p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0" name="Google Shape;130;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3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4" name="Google Shape;654;p3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55" name="Google Shape;655;p3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3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3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8" name="Google Shape;658;p3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4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69" name="Google Shape;669;p4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70" name="Google Shape;670;p4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1" name="Google Shape;671;p4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4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73" name="Google Shape;673;p4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4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84" name="Google Shape;684;p4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85" name="Google Shape;685;p4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p4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p4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88" name="Google Shape;688;p4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4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01" name="Google Shape;701;p4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02" name="Google Shape;702;p4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4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4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05" name="Google Shape;705;p4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16" name="Google Shape;716;p4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17" name="Google Shape;717;p4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8" name="Google Shape;718;p4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4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20" name="Google Shape;720;p4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4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32" name="Google Shape;732;p4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33" name="Google Shape;733;p4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p4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4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36" name="Google Shape;736;p4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4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47" name="Google Shape;747;p4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48" name="Google Shape;748;p4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p4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0" name="Google Shape;750;p4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51" name="Google Shape;751;p4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4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62" name="Google Shape;762;p4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63" name="Google Shape;763;p4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4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p4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66" name="Google Shape;766;p4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4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77" name="Google Shape;777;p4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78" name="Google Shape;778;p4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9" name="Google Shape;779;p4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4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81" name="Google Shape;781;p4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4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92" name="Google Shape;792;p4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93" name="Google Shape;793;p4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4" name="Google Shape;794;p4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p4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96" name="Google Shape;796;p4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0" name="Google Shape;140;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41" name="Google Shape;141;p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4" name="Google Shape;144;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5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7" name="Google Shape;807;p5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08" name="Google Shape;808;p5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Google Shape;809;p5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p5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11" name="Google Shape;811;p5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4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22" name="Google Shape;822;p4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23" name="Google Shape;823;p4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4" name="Google Shape;824;p4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p4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26" name="Google Shape;826;p4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3054e34d19d_0_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37" name="Google Shape;837;g3054e34d19d_0_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38" name="Google Shape;838;g3054e34d19d_0_21:notes"/>
          <p:cNvSpPr>
            <a:spLocks noGrp="1" noRot="1" noChangeAspect="1"/>
          </p:cNvSpPr>
          <p:nvPr>
            <p:ph type="sldImg" idx="3"/>
          </p:nvPr>
        </p:nvSpPr>
        <p:spPr>
          <a:xfrm>
            <a:off x="2290763" y="512763"/>
            <a:ext cx="4562400" cy="2567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9" name="Google Shape;839;g3054e34d19d_0_21: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0" name="Google Shape;840;g3054e34d19d_0_21: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41" name="Google Shape;841;g3054e34d19d_0_21: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3054e34d19d_0_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53" name="Google Shape;853;g3054e34d19d_0_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54" name="Google Shape;854;g3054e34d19d_0_0:notes"/>
          <p:cNvSpPr>
            <a:spLocks noGrp="1" noRot="1" noChangeAspect="1"/>
          </p:cNvSpPr>
          <p:nvPr>
            <p:ph type="sldImg" idx="3"/>
          </p:nvPr>
        </p:nvSpPr>
        <p:spPr>
          <a:xfrm>
            <a:off x="2290763" y="512763"/>
            <a:ext cx="4562400" cy="2567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5" name="Google Shape;855;g3054e34d19d_0_0: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6" name="Google Shape;856;g3054e34d19d_0_0: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57" name="Google Shape;857;g3054e34d19d_0_0: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5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68" name="Google Shape;868;p5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69" name="Google Shape;869;p5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0" name="Google Shape;870;p5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1" name="Google Shape;871;p5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2" name="Google Shape;872;p5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5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84" name="Google Shape;884;p5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85" name="Google Shape;885;p5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p5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p5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88" name="Google Shape;888;p5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99" name="Google Shape;899;p5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00" name="Google Shape;900;p5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1" name="Google Shape;901;p5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2" name="Google Shape;902;p5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03" name="Google Shape;903;p5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5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14" name="Google Shape;914;p5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15" name="Google Shape;915;p5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5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7" name="Google Shape;917;p5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18" name="Google Shape;918;p5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3047fbc3995_4_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29" name="Google Shape;929;g3047fbc3995_4_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30" name="Google Shape;930;g3047fbc3995_4_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1" name="Google Shape;931;g3047fbc3995_4_0: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2" name="Google Shape;932;g3047fbc3995_4_0: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33" name="Google Shape;933;g3047fbc3995_4_0: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5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44" name="Google Shape;944;p5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45" name="Google Shape;945;p5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p5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7" name="Google Shape;947;p5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48" name="Google Shape;948;p5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4" name="Google Shape;154;p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55" name="Google Shape;155;p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8" name="Google Shape;158;p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5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70" name="Google Shape;970;p5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71" name="Google Shape;971;p5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2" name="Google Shape;972;p5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p5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74" name="Google Shape;974;p5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5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83" name="Google Shape;983;p5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84" name="Google Shape;984;p5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5" name="Google Shape;985;p5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5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87" name="Google Shape;987;p5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5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96" name="Google Shape;996;p5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97" name="Google Shape;997;p59:notes"/>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8" name="Google Shape;998;p5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9" name="Google Shape;999;p5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0" name="Google Shape;1000;p5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8" name="Google Shape;168;p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69" name="Google Shape;169;p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2" name="Google Shape;172;p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82" name="Google Shape;182;p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83" name="Google Shape;183;p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86" name="Google Shape;186;p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6" name="Google Shape;196;p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97" name="Google Shape;197;p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0" name="Google Shape;200;p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p:nvPr/>
        </p:nvSpPr>
        <p:spPr>
          <a:xfrm>
            <a:off x="1064498" y="6123911"/>
            <a:ext cx="4198352" cy="2905125"/>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600" b="0" i="0" u="none" strike="noStrike" cap="none">
                <a:solidFill>
                  <a:srgbClr val="FF0000"/>
                </a:solidFill>
                <a:latin typeface="Times New Roman"/>
                <a:ea typeface="Times New Roman"/>
                <a:cs typeface="Times New Roman"/>
                <a:sym typeface="Times New Roman"/>
              </a:rPr>
              <a:t>Team Members:</a:t>
            </a:r>
            <a:endParaRPr/>
          </a:p>
          <a:p>
            <a:pPr marL="0" marR="0" lvl="0" indent="0" algn="just" rtl="0">
              <a:lnSpc>
                <a:spcPct val="120000"/>
              </a:lnSpc>
              <a:spcBef>
                <a:spcPts val="0"/>
              </a:spcBef>
              <a:spcAft>
                <a:spcPts val="0"/>
              </a:spcAft>
              <a:buNone/>
            </a:pPr>
            <a:r>
              <a:rPr lang="en-US" sz="3000" b="0" i="0" u="none" strike="noStrike" cap="none">
                <a:solidFill>
                  <a:srgbClr val="000000"/>
                </a:solidFill>
                <a:latin typeface="Times New Roman"/>
                <a:ea typeface="Times New Roman"/>
                <a:cs typeface="Times New Roman"/>
                <a:sym typeface="Times New Roman"/>
              </a:rPr>
              <a:t>21i320 Karthik R</a:t>
            </a:r>
            <a:endParaRPr/>
          </a:p>
          <a:p>
            <a:pPr marL="0" marR="0" lvl="0" indent="0" algn="just" rtl="0">
              <a:lnSpc>
                <a:spcPct val="120000"/>
              </a:lnSpc>
              <a:spcBef>
                <a:spcPts val="0"/>
              </a:spcBef>
              <a:spcAft>
                <a:spcPts val="0"/>
              </a:spcAft>
              <a:buNone/>
            </a:pPr>
            <a:r>
              <a:rPr lang="en-US" sz="3000" b="0" i="0" u="none" strike="noStrike" cap="none">
                <a:solidFill>
                  <a:srgbClr val="000000"/>
                </a:solidFill>
                <a:latin typeface="Times New Roman"/>
                <a:ea typeface="Times New Roman"/>
                <a:cs typeface="Times New Roman"/>
                <a:sym typeface="Times New Roman"/>
              </a:rPr>
              <a:t>21i343 Prithiv Vijai U G</a:t>
            </a:r>
            <a:endParaRPr/>
          </a:p>
          <a:p>
            <a:pPr marL="0" marR="0" lvl="0" indent="0" algn="just" rtl="0">
              <a:lnSpc>
                <a:spcPct val="120000"/>
              </a:lnSpc>
              <a:spcBef>
                <a:spcPts val="0"/>
              </a:spcBef>
              <a:spcAft>
                <a:spcPts val="0"/>
              </a:spcAft>
              <a:buNone/>
            </a:pPr>
            <a:r>
              <a:rPr lang="en-US" sz="3000" b="0" i="0" u="none" strike="noStrike" cap="none">
                <a:solidFill>
                  <a:srgbClr val="000000"/>
                </a:solidFill>
                <a:latin typeface="Times New Roman"/>
                <a:ea typeface="Times New Roman"/>
                <a:cs typeface="Times New Roman"/>
                <a:sym typeface="Times New Roman"/>
              </a:rPr>
              <a:t>21i344 Pukalvanan L</a:t>
            </a:r>
            <a:endParaRPr/>
          </a:p>
          <a:p>
            <a:pPr marL="0" marR="0" lvl="0" indent="0" algn="just" rtl="0">
              <a:lnSpc>
                <a:spcPct val="120000"/>
              </a:lnSpc>
              <a:spcBef>
                <a:spcPts val="0"/>
              </a:spcBef>
              <a:spcAft>
                <a:spcPts val="0"/>
              </a:spcAft>
              <a:buNone/>
            </a:pPr>
            <a:r>
              <a:rPr lang="en-US" sz="3000" b="0" i="0" u="none" strike="noStrike" cap="none">
                <a:solidFill>
                  <a:srgbClr val="000000"/>
                </a:solidFill>
                <a:latin typeface="Times New Roman"/>
                <a:ea typeface="Times New Roman"/>
                <a:cs typeface="Times New Roman"/>
                <a:sym typeface="Times New Roman"/>
              </a:rPr>
              <a:t>21i366 Vinu V </a:t>
            </a:r>
            <a:endParaRPr/>
          </a:p>
          <a:p>
            <a:pPr marL="0" marR="0" lvl="0" indent="0" algn="just" rtl="0">
              <a:lnSpc>
                <a:spcPct val="120000"/>
              </a:lnSpc>
              <a:spcBef>
                <a:spcPts val="0"/>
              </a:spcBef>
              <a:spcAft>
                <a:spcPts val="0"/>
              </a:spcAft>
              <a:buNone/>
            </a:pPr>
            <a:endParaRPr sz="3000" b="0" i="0" u="none" strike="noStrike" cap="none">
              <a:solidFill>
                <a:srgbClr val="000000"/>
              </a:solidFill>
              <a:latin typeface="Times New Roman"/>
              <a:ea typeface="Times New Roman"/>
              <a:cs typeface="Times New Roman"/>
              <a:sym typeface="Times New Roman"/>
            </a:endParaRPr>
          </a:p>
        </p:txBody>
      </p:sp>
      <p:sp>
        <p:nvSpPr>
          <p:cNvPr id="93" name="Google Shape;93;p13"/>
          <p:cNvSpPr txBox="1"/>
          <p:nvPr/>
        </p:nvSpPr>
        <p:spPr>
          <a:xfrm>
            <a:off x="10287000" y="5972603"/>
            <a:ext cx="7375952" cy="39985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600" b="0" i="0" u="none" strike="noStrike" cap="none">
                <a:solidFill>
                  <a:srgbClr val="FF0000"/>
                </a:solidFill>
                <a:latin typeface="Times New Roman"/>
                <a:ea typeface="Times New Roman"/>
                <a:cs typeface="Times New Roman"/>
                <a:sym typeface="Times New Roman"/>
              </a:rPr>
              <a:t>Project Guide</a:t>
            </a:r>
            <a:endParaRPr/>
          </a:p>
          <a:p>
            <a:pPr marL="0" marR="0" lvl="0" indent="0" algn="just" rtl="0">
              <a:lnSpc>
                <a:spcPct val="120000"/>
              </a:lnSpc>
              <a:spcBef>
                <a:spcPts val="0"/>
              </a:spcBef>
              <a:spcAft>
                <a:spcPts val="0"/>
              </a:spcAft>
              <a:buNone/>
            </a:pPr>
            <a:r>
              <a:rPr lang="en-US" sz="3000" b="0" i="0" u="none" strike="noStrike" cap="none">
                <a:solidFill>
                  <a:srgbClr val="111111"/>
                </a:solidFill>
                <a:latin typeface="Times New Roman"/>
                <a:ea typeface="Times New Roman"/>
                <a:cs typeface="Times New Roman"/>
                <a:sym typeface="Times New Roman"/>
              </a:rPr>
              <a:t>Dr. Anitha Kumari K </a:t>
            </a:r>
            <a:endParaRPr/>
          </a:p>
          <a:p>
            <a:pPr marL="0" marR="0" lvl="0" indent="0" algn="just" rtl="0">
              <a:lnSpc>
                <a:spcPct val="120000"/>
              </a:lnSpc>
              <a:spcBef>
                <a:spcPts val="0"/>
              </a:spcBef>
              <a:spcAft>
                <a:spcPts val="0"/>
              </a:spcAft>
              <a:buNone/>
            </a:pPr>
            <a:r>
              <a:rPr lang="en-US" sz="3000" b="0" i="0" u="none" strike="noStrike" cap="none">
                <a:solidFill>
                  <a:srgbClr val="111111"/>
                </a:solidFill>
                <a:latin typeface="Times New Roman"/>
                <a:ea typeface="Times New Roman"/>
                <a:cs typeface="Times New Roman"/>
                <a:sym typeface="Times New Roman"/>
              </a:rPr>
              <a:t>Associate Professor </a:t>
            </a:r>
            <a:endParaRPr/>
          </a:p>
          <a:p>
            <a:pPr marL="0" marR="0" lvl="0" indent="0" algn="just" rtl="0">
              <a:lnSpc>
                <a:spcPct val="120000"/>
              </a:lnSpc>
              <a:spcBef>
                <a:spcPts val="0"/>
              </a:spcBef>
              <a:spcAft>
                <a:spcPts val="0"/>
              </a:spcAft>
              <a:buNone/>
            </a:pPr>
            <a:r>
              <a:rPr lang="en-US" sz="3000" b="0" i="0" u="none" strike="noStrike" cap="none">
                <a:solidFill>
                  <a:srgbClr val="111111"/>
                </a:solidFill>
                <a:latin typeface="Times New Roman"/>
                <a:ea typeface="Times New Roman"/>
                <a:cs typeface="Times New Roman"/>
                <a:sym typeface="Times New Roman"/>
              </a:rPr>
              <a:t>Department of Information Technology </a:t>
            </a:r>
            <a:endParaRPr/>
          </a:p>
          <a:p>
            <a:pPr marL="0" marR="0" lvl="0" indent="0" algn="just" rtl="0">
              <a:lnSpc>
                <a:spcPct val="120000"/>
              </a:lnSpc>
              <a:spcBef>
                <a:spcPts val="0"/>
              </a:spcBef>
              <a:spcAft>
                <a:spcPts val="0"/>
              </a:spcAft>
              <a:buNone/>
            </a:pPr>
            <a:r>
              <a:rPr lang="en-US" sz="3000" b="0" i="0" u="none" strike="noStrike" cap="none">
                <a:solidFill>
                  <a:srgbClr val="111111"/>
                </a:solidFill>
                <a:latin typeface="Times New Roman"/>
                <a:ea typeface="Times New Roman"/>
                <a:cs typeface="Times New Roman"/>
                <a:sym typeface="Times New Roman"/>
              </a:rPr>
              <a:t>PSG College of Technology </a:t>
            </a:r>
            <a:endParaRPr/>
          </a:p>
          <a:p>
            <a:pPr marL="0" marR="0" lvl="0" indent="0" algn="just" rtl="0">
              <a:lnSpc>
                <a:spcPct val="120000"/>
              </a:lnSpc>
              <a:spcBef>
                <a:spcPts val="0"/>
              </a:spcBef>
              <a:spcAft>
                <a:spcPts val="0"/>
              </a:spcAft>
              <a:buNone/>
            </a:pPr>
            <a:r>
              <a:rPr lang="en-US" sz="3000" b="0" i="0" u="none" strike="noStrike" cap="none">
                <a:solidFill>
                  <a:srgbClr val="111111"/>
                </a:solidFill>
                <a:latin typeface="Times New Roman"/>
                <a:ea typeface="Times New Roman"/>
                <a:cs typeface="Times New Roman"/>
                <a:sym typeface="Times New Roman"/>
              </a:rPr>
              <a:t>Coimbatore.</a:t>
            </a:r>
            <a:endParaRPr/>
          </a:p>
          <a:p>
            <a:pPr marL="0" marR="0" lvl="0" indent="0" algn="just" rtl="0">
              <a:lnSpc>
                <a:spcPct val="120000"/>
              </a:lnSpc>
              <a:spcBef>
                <a:spcPts val="0"/>
              </a:spcBef>
              <a:spcAft>
                <a:spcPts val="0"/>
              </a:spcAft>
              <a:buNone/>
            </a:pPr>
            <a:endParaRPr sz="3000" b="0" i="0" u="none" strike="noStrike" cap="none">
              <a:solidFill>
                <a:srgbClr val="111111"/>
              </a:solidFill>
              <a:latin typeface="Times New Roman"/>
              <a:ea typeface="Times New Roman"/>
              <a:cs typeface="Times New Roman"/>
              <a:sym typeface="Times New Roman"/>
            </a:endParaRPr>
          </a:p>
        </p:txBody>
      </p:sp>
      <p:sp>
        <p:nvSpPr>
          <p:cNvPr id="94" name="Google Shape;94;p13"/>
          <p:cNvSpPr/>
          <p:nvPr/>
        </p:nvSpPr>
        <p:spPr>
          <a:xfrm>
            <a:off x="238699" y="315800"/>
            <a:ext cx="17810586" cy="9655353"/>
          </a:xfrm>
          <a:custGeom>
            <a:avLst/>
            <a:gdLst/>
            <a:ahLst/>
            <a:cxnLst/>
            <a:rect l="l" t="t" r="r" b="b"/>
            <a:pathLst>
              <a:path w="23641177" h="12816194" extrusionOk="0">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p:nvPr/>
        </p:nvSpPr>
        <p:spPr>
          <a:xfrm>
            <a:off x="573658" y="2197422"/>
            <a:ext cx="16858350" cy="2398092"/>
          </a:xfrm>
          <a:prstGeom prst="rect">
            <a:avLst/>
          </a:prstGeom>
          <a:noFill/>
          <a:ln>
            <a:noFill/>
          </a:ln>
        </p:spPr>
        <p:txBody>
          <a:bodyPr spcFirstLastPara="1" wrap="square" lIns="0" tIns="0" rIns="0" bIns="0" anchor="t" anchorCtr="0">
            <a:spAutoFit/>
          </a:bodyPr>
          <a:lstStyle/>
          <a:p>
            <a:pPr marL="0" marR="0" lvl="0" indent="0" algn="ctr" rtl="0">
              <a:lnSpc>
                <a:spcPct val="132000"/>
              </a:lnSpc>
              <a:spcBef>
                <a:spcPts val="0"/>
              </a:spcBef>
              <a:spcAft>
                <a:spcPts val="0"/>
              </a:spcAft>
              <a:buNone/>
            </a:pPr>
            <a:r>
              <a:rPr lang="en-US" sz="3600" b="1" i="0" u="none" strike="noStrike" cap="none">
                <a:solidFill>
                  <a:srgbClr val="FF0000"/>
                </a:solidFill>
                <a:latin typeface="Times"/>
                <a:ea typeface="Times"/>
                <a:cs typeface="Times"/>
                <a:sym typeface="Times"/>
              </a:rPr>
              <a:t>OPTIMIZING RESOURCE ALLOCATION FOR 5G NETWORKS USING ADVANCED MACHINE LEARNING TECHNIQUES</a:t>
            </a:r>
            <a:endParaRPr/>
          </a:p>
          <a:p>
            <a:pPr marL="0" marR="0" lvl="0" indent="0" algn="ctr" rtl="0">
              <a:lnSpc>
                <a:spcPct val="132000"/>
              </a:lnSpc>
              <a:spcBef>
                <a:spcPts val="0"/>
              </a:spcBef>
              <a:spcAft>
                <a:spcPts val="0"/>
              </a:spcAft>
              <a:buNone/>
            </a:pPr>
            <a:endParaRPr sz="3600" b="1" i="0" u="none" strike="noStrike" cap="none">
              <a:solidFill>
                <a:srgbClr val="FF0000"/>
              </a:solidFill>
              <a:latin typeface="Times"/>
              <a:ea typeface="Times"/>
              <a:cs typeface="Times"/>
              <a:sym typeface="Times"/>
            </a:endParaRPr>
          </a:p>
          <a:p>
            <a:pPr marL="0" marR="0" lvl="0" indent="0" algn="ctr" rtl="0">
              <a:lnSpc>
                <a:spcPct val="120000"/>
              </a:lnSpc>
              <a:spcBef>
                <a:spcPts val="0"/>
              </a:spcBef>
              <a:spcAft>
                <a:spcPts val="0"/>
              </a:spcAft>
              <a:buNone/>
            </a:pPr>
            <a:endParaRPr sz="3600" b="1" i="0" u="none" strike="noStrike" cap="none">
              <a:solidFill>
                <a:srgbClr val="FF00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p:nvPr/>
        </p:nvSpPr>
        <p:spPr>
          <a:xfrm>
            <a:off x="714825" y="886225"/>
            <a:ext cx="16858500" cy="17064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Drawbacks of existing system </a:t>
            </a:r>
            <a:endParaRPr/>
          </a:p>
          <a:p>
            <a:pPr marL="0" marR="0" lvl="0" indent="0" algn="l" rtl="0">
              <a:lnSpc>
                <a:spcPct val="120003"/>
              </a:lnSpc>
              <a:spcBef>
                <a:spcPts val="0"/>
              </a:spcBef>
              <a:spcAft>
                <a:spcPts val="0"/>
              </a:spcAft>
              <a:buNone/>
            </a:pPr>
            <a:endParaRPr sz="5039" b="0" i="0" u="none" strike="noStrike" cap="none">
              <a:solidFill>
                <a:srgbClr val="FF0000"/>
              </a:solidFill>
              <a:latin typeface="Times New Roman"/>
              <a:ea typeface="Times New Roman"/>
              <a:cs typeface="Times New Roman"/>
              <a:sym typeface="Times New Roman"/>
            </a:endParaRPr>
          </a:p>
        </p:txBody>
      </p:sp>
      <p:grpSp>
        <p:nvGrpSpPr>
          <p:cNvPr id="217" name="Google Shape;217;p22"/>
          <p:cNvGrpSpPr/>
          <p:nvPr/>
        </p:nvGrpSpPr>
        <p:grpSpPr>
          <a:xfrm>
            <a:off x="647623" y="2012475"/>
            <a:ext cx="17026698" cy="52673"/>
            <a:chOff x="0" y="0"/>
            <a:chExt cx="22702265" cy="70231"/>
          </a:xfrm>
        </p:grpSpPr>
        <p:sp>
          <p:nvSpPr>
            <p:cNvPr id="218" name="Google Shape;218;p22"/>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219" name="Google Shape;219;p22"/>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2"/>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280259" y="2400300"/>
            <a:ext cx="17026698" cy="6469271"/>
          </a:xfrm>
          <a:prstGeom prst="rect">
            <a:avLst/>
          </a:prstGeom>
          <a:noFill/>
          <a:ln>
            <a:noFill/>
          </a:ln>
        </p:spPr>
        <p:txBody>
          <a:bodyPr spcFirstLastPara="1" wrap="square" lIns="91425" tIns="45700" rIns="91425" bIns="45700" anchor="ctr" anchorCtr="0">
            <a:noAutofit/>
          </a:bodyPr>
          <a:lstStyle/>
          <a:p>
            <a:pPr marL="914400" lvl="1" indent="-425386" algn="just" rtl="0">
              <a:lnSpc>
                <a:spcPct val="180025"/>
              </a:lnSpc>
              <a:spcBef>
                <a:spcPts val="0"/>
              </a:spcBef>
              <a:spcAft>
                <a:spcPts val="0"/>
              </a:spcAft>
              <a:buSzPts val="3099"/>
              <a:buChar char="•"/>
            </a:pPr>
            <a:r>
              <a:rPr lang="en-US" sz="3099" b="1">
                <a:latin typeface="Times New Roman"/>
                <a:ea typeface="Times New Roman"/>
                <a:cs typeface="Times New Roman"/>
                <a:sym typeface="Times New Roman"/>
              </a:rPr>
              <a:t>Absence of Efficiency Metrics: </a:t>
            </a:r>
            <a:r>
              <a:rPr lang="en-US" sz="3099">
                <a:latin typeface="Times New Roman"/>
                <a:ea typeface="Times New Roman"/>
                <a:cs typeface="Times New Roman"/>
                <a:sym typeface="Times New Roman"/>
              </a:rPr>
              <a:t>Previous systems lacked metrics to gauge resource allocation efficiency, which hindered performance assessment and improvement.</a:t>
            </a:r>
            <a:endParaRPr sz="3099">
              <a:latin typeface="Times New Roman"/>
              <a:ea typeface="Times New Roman"/>
              <a:cs typeface="Times New Roman"/>
              <a:sym typeface="Times New Roman"/>
            </a:endParaRPr>
          </a:p>
          <a:p>
            <a:pPr marL="914400" lvl="1" indent="-425386" algn="just" rtl="0">
              <a:lnSpc>
                <a:spcPct val="180025"/>
              </a:lnSpc>
              <a:spcBef>
                <a:spcPts val="0"/>
              </a:spcBef>
              <a:spcAft>
                <a:spcPts val="0"/>
              </a:spcAft>
              <a:buSzPts val="3099"/>
              <a:buChar char="•"/>
            </a:pPr>
            <a:r>
              <a:rPr lang="en-US" sz="3099" b="1">
                <a:latin typeface="Times New Roman"/>
                <a:ea typeface="Times New Roman"/>
                <a:cs typeface="Times New Roman"/>
                <a:sym typeface="Times New Roman"/>
              </a:rPr>
              <a:t>Unclear Influence of Parameters:</a:t>
            </a:r>
            <a:r>
              <a:rPr lang="en-US" sz="3099">
                <a:latin typeface="Times New Roman"/>
                <a:ea typeface="Times New Roman"/>
                <a:cs typeface="Times New Roman"/>
                <a:sym typeface="Times New Roman"/>
              </a:rPr>
              <a:t> There was a limited understanding of how parameters like signal strength and latency affected resource allocation, which impeded accurate analysis and adjustment.</a:t>
            </a:r>
            <a:endParaRPr sz="3099">
              <a:latin typeface="Times New Roman"/>
              <a:ea typeface="Times New Roman"/>
              <a:cs typeface="Times New Roman"/>
              <a:sym typeface="Times New Roman"/>
            </a:endParaRPr>
          </a:p>
          <a:p>
            <a:pPr marL="914400" lvl="1" indent="-425386" algn="just" rtl="0">
              <a:lnSpc>
                <a:spcPct val="180025"/>
              </a:lnSpc>
              <a:spcBef>
                <a:spcPts val="0"/>
              </a:spcBef>
              <a:spcAft>
                <a:spcPts val="0"/>
              </a:spcAft>
              <a:buSzPts val="3099"/>
              <a:buChar char="•"/>
            </a:pPr>
            <a:r>
              <a:rPr lang="en-US" sz="3099" b="1">
                <a:latin typeface="Times New Roman"/>
                <a:ea typeface="Times New Roman"/>
                <a:cs typeface="Times New Roman"/>
                <a:sym typeface="Times New Roman"/>
              </a:rPr>
              <a:t>Limited Optimization Capabilities:</a:t>
            </a:r>
            <a:r>
              <a:rPr lang="en-US" sz="3099">
                <a:latin typeface="Times New Roman"/>
                <a:ea typeface="Times New Roman"/>
                <a:cs typeface="Times New Roman"/>
                <a:sym typeface="Times New Roman"/>
              </a:rPr>
              <a:t> Inadequate measurement tools previously prevented effective optimization, leading to inefficient resource use and diminished network performance.</a:t>
            </a:r>
            <a:endParaRPr sz="3099">
              <a:latin typeface="Times New Roman"/>
              <a:ea typeface="Times New Roman"/>
              <a:cs typeface="Times New Roman"/>
              <a:sym typeface="Times New Roman"/>
            </a:endParaRPr>
          </a:p>
          <a:p>
            <a:pPr marL="977163" marR="0" lvl="1" indent="-488581" algn="just" rtl="0">
              <a:lnSpc>
                <a:spcPct val="180025"/>
              </a:lnSpc>
              <a:spcBef>
                <a:spcPts val="0"/>
              </a:spcBef>
              <a:spcAft>
                <a:spcPts val="0"/>
              </a:spcAft>
              <a:buClr>
                <a:srgbClr val="000000"/>
              </a:buClr>
              <a:buSzPts val="3099"/>
              <a:buFont typeface="Arial"/>
              <a:buChar char="•"/>
            </a:pPr>
            <a:r>
              <a:rPr lang="en-US" sz="3099" b="1">
                <a:latin typeface="Times New Roman"/>
                <a:ea typeface="Times New Roman"/>
                <a:cs typeface="Times New Roman"/>
                <a:sym typeface="Times New Roman"/>
              </a:rPr>
              <a:t>Resulting Issues: </a:t>
            </a:r>
            <a:r>
              <a:rPr lang="en-US" sz="3099">
                <a:latin typeface="Times New Roman"/>
                <a:ea typeface="Times New Roman"/>
                <a:cs typeface="Times New Roman"/>
                <a:sym typeface="Times New Roman"/>
              </a:rPr>
              <a:t>Inefficient resource allocation resulted in increased latency, poor application performance, user dissatisfaction, and network congestion, leading to higher costs and reduced overall system efficiency</a:t>
            </a:r>
            <a:r>
              <a:rPr lang="en-US" sz="1100">
                <a:solidFill>
                  <a:schemeClr val="dk1"/>
                </a:solidFill>
              </a:rPr>
              <a:t>.</a:t>
            </a:r>
            <a:endParaRPr sz="3099"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pSp>
        <p:nvGrpSpPr>
          <p:cNvPr id="230" name="Google Shape;230;p23"/>
          <p:cNvGrpSpPr/>
          <p:nvPr/>
        </p:nvGrpSpPr>
        <p:grpSpPr>
          <a:xfrm>
            <a:off x="647623" y="2012475"/>
            <a:ext cx="17026698" cy="52673"/>
            <a:chOff x="0" y="0"/>
            <a:chExt cx="22702265" cy="70231"/>
          </a:xfrm>
        </p:grpSpPr>
        <p:sp>
          <p:nvSpPr>
            <p:cNvPr id="231" name="Google Shape;231;p23"/>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232" name="Google Shape;232;p23"/>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3"/>
          <p:cNvSpPr/>
          <p:nvPr/>
        </p:nvSpPr>
        <p:spPr>
          <a:xfrm>
            <a:off x="278550"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Proposed methodology</a:t>
            </a:r>
            <a:endParaRPr/>
          </a:p>
        </p:txBody>
      </p:sp>
      <p:sp>
        <p:nvSpPr>
          <p:cNvPr id="235" name="Google Shape;235;p23"/>
          <p:cNvSpPr txBox="1"/>
          <p:nvPr/>
        </p:nvSpPr>
        <p:spPr>
          <a:xfrm>
            <a:off x="457200" y="2705100"/>
            <a:ext cx="16725900" cy="6580500"/>
          </a:xfrm>
          <a:prstGeom prst="rect">
            <a:avLst/>
          </a:prstGeom>
          <a:noFill/>
          <a:ln>
            <a:noFill/>
          </a:ln>
        </p:spPr>
        <p:txBody>
          <a:bodyPr spcFirstLastPara="1" wrap="square" lIns="91425" tIns="45700" rIns="91425" bIns="45700" anchor="t" anchorCtr="0">
            <a:spAutoFit/>
          </a:bodyPr>
          <a:lstStyle/>
          <a:p>
            <a:pPr marL="914400" lvl="1" indent="-425386" algn="just" rtl="0">
              <a:lnSpc>
                <a:spcPct val="180025"/>
              </a:lnSpc>
              <a:spcBef>
                <a:spcPts val="0"/>
              </a:spcBef>
              <a:spcAft>
                <a:spcPts val="0"/>
              </a:spcAft>
              <a:buSzPts val="3099"/>
              <a:buChar char="•"/>
            </a:pPr>
            <a:r>
              <a:rPr lang="en-US" sz="3099" b="1">
                <a:latin typeface="Times New Roman"/>
                <a:ea typeface="Times New Roman"/>
                <a:cs typeface="Times New Roman"/>
                <a:sym typeface="Times New Roman"/>
              </a:rPr>
              <a:t>Incorporated Machine Learning Models:</a:t>
            </a:r>
            <a:r>
              <a:rPr lang="en-US" sz="3099">
                <a:latin typeface="Times New Roman"/>
                <a:ea typeface="Times New Roman"/>
                <a:cs typeface="Times New Roman"/>
                <a:sym typeface="Times New Roman"/>
              </a:rPr>
              <a:t> Machine learning models were trained on the dataset to analyze the impact of features such as latency, signal strength, required bandwidth, and allocated bandwidth on resource allocation efficiency. A predictive formula for efficiency was developed based on these analyses.</a:t>
            </a:r>
            <a:endParaRPr sz="3099">
              <a:latin typeface="Times New Roman"/>
              <a:ea typeface="Times New Roman"/>
              <a:cs typeface="Times New Roman"/>
              <a:sym typeface="Times New Roman"/>
            </a:endParaRPr>
          </a:p>
          <a:p>
            <a:pPr marL="977163" marR="0" lvl="1" indent="-488581" algn="just" rtl="0">
              <a:lnSpc>
                <a:spcPct val="180025"/>
              </a:lnSpc>
              <a:spcBef>
                <a:spcPts val="0"/>
              </a:spcBef>
              <a:spcAft>
                <a:spcPts val="0"/>
              </a:spcAft>
              <a:buClr>
                <a:srgbClr val="000000"/>
              </a:buClr>
              <a:buSzPts val="3099"/>
              <a:buFont typeface="Arial"/>
              <a:buChar char="•"/>
            </a:pPr>
            <a:r>
              <a:rPr lang="en-US" sz="3099" b="1">
                <a:latin typeface="Times New Roman"/>
                <a:ea typeface="Times New Roman"/>
                <a:cs typeface="Times New Roman"/>
                <a:sym typeface="Times New Roman"/>
              </a:rPr>
              <a:t>Improved Efficiency Prediction:</a:t>
            </a:r>
            <a:r>
              <a:rPr lang="en-US" sz="3099">
                <a:latin typeface="Times New Roman"/>
                <a:ea typeface="Times New Roman"/>
                <a:cs typeface="Times New Roman"/>
                <a:sym typeface="Times New Roman"/>
              </a:rPr>
              <a:t> Various models, including regression-based, tree-based, and boosting-based approaches, were evaluated. Their performance was compared using relevant metrics, and the most suitable model was selected. Its parameters were optimized using various techniques to enhance the accuracy of resource allocation efficiency predictions</a:t>
            </a:r>
            <a:r>
              <a:rPr lang="en-US" sz="1100">
                <a:solidFill>
                  <a:schemeClr val="dk1"/>
                </a:solidFill>
              </a:rPr>
              <a:t>.</a:t>
            </a:r>
            <a:endParaRPr sz="3099"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24"/>
          <p:cNvGrpSpPr/>
          <p:nvPr/>
        </p:nvGrpSpPr>
        <p:grpSpPr>
          <a:xfrm>
            <a:off x="647623" y="2012475"/>
            <a:ext cx="17026699" cy="52673"/>
            <a:chOff x="0" y="0"/>
            <a:chExt cx="22702265" cy="70231"/>
          </a:xfrm>
        </p:grpSpPr>
        <p:sp>
          <p:nvSpPr>
            <p:cNvPr id="245" name="Google Shape;245;p24"/>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246" name="Google Shape;246;p24"/>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4"/>
          <p:cNvSpPr/>
          <p:nvPr/>
        </p:nvSpPr>
        <p:spPr>
          <a:xfrm>
            <a:off x="278550"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txBox="1"/>
          <p:nvPr/>
        </p:nvSpPr>
        <p:spPr>
          <a:xfrm>
            <a:off x="714825" y="886225"/>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Proposed methodology</a:t>
            </a:r>
            <a:endParaRPr/>
          </a:p>
        </p:txBody>
      </p:sp>
      <p:sp>
        <p:nvSpPr>
          <p:cNvPr id="249" name="Google Shape;249;p24"/>
          <p:cNvSpPr txBox="1"/>
          <p:nvPr/>
        </p:nvSpPr>
        <p:spPr>
          <a:xfrm>
            <a:off x="457200" y="2705100"/>
            <a:ext cx="16725900" cy="6580500"/>
          </a:xfrm>
          <a:prstGeom prst="rect">
            <a:avLst/>
          </a:prstGeom>
          <a:noFill/>
          <a:ln>
            <a:noFill/>
          </a:ln>
        </p:spPr>
        <p:txBody>
          <a:bodyPr spcFirstLastPara="1" wrap="square" lIns="91425" tIns="45700" rIns="91425" bIns="45700" anchor="t" anchorCtr="0">
            <a:spAutoFit/>
          </a:bodyPr>
          <a:lstStyle/>
          <a:p>
            <a:pPr marL="914400" marR="0" lvl="1" indent="-425386" algn="just" rtl="0">
              <a:lnSpc>
                <a:spcPct val="180025"/>
              </a:lnSpc>
              <a:spcBef>
                <a:spcPts val="0"/>
              </a:spcBef>
              <a:spcAft>
                <a:spcPts val="0"/>
              </a:spcAft>
              <a:buSzPts val="3099"/>
              <a:buChar char="•"/>
            </a:pPr>
            <a:r>
              <a:rPr lang="en-US" sz="3099" b="1">
                <a:latin typeface="Times New Roman"/>
                <a:ea typeface="Times New Roman"/>
                <a:cs typeface="Times New Roman"/>
                <a:sym typeface="Times New Roman"/>
              </a:rPr>
              <a:t>Optimized Model Performance : </a:t>
            </a:r>
            <a:r>
              <a:rPr lang="en-US" sz="3099">
                <a:latin typeface="Times New Roman"/>
                <a:ea typeface="Times New Roman"/>
                <a:cs typeface="Times New Roman"/>
                <a:sym typeface="Times New Roman"/>
              </a:rPr>
              <a:t>used it to handle the missing formula for efficiency.</a:t>
            </a:r>
            <a:br>
              <a:rPr lang="en-US" sz="3099">
                <a:latin typeface="Times New Roman"/>
                <a:ea typeface="Times New Roman"/>
                <a:cs typeface="Times New Roman"/>
                <a:sym typeface="Times New Roman"/>
              </a:rPr>
            </a:br>
            <a:r>
              <a:rPr lang="en-US" sz="3099">
                <a:latin typeface="Times New Roman"/>
                <a:ea typeface="Times New Roman"/>
                <a:cs typeface="Times New Roman"/>
                <a:sym typeface="Times New Roman"/>
              </a:rPr>
              <a:t>Refined the chosen model's parameters using various optimization techniques to enhance the accuracy of predictions regarding resource allocation efficiency.</a:t>
            </a:r>
            <a:endParaRPr sz="3099">
              <a:latin typeface="Times New Roman"/>
              <a:ea typeface="Times New Roman"/>
              <a:cs typeface="Times New Roman"/>
              <a:sym typeface="Times New Roman"/>
            </a:endParaRPr>
          </a:p>
          <a:p>
            <a:pPr marL="0" marR="0" lvl="0" indent="0" algn="just" rtl="0">
              <a:lnSpc>
                <a:spcPct val="180025"/>
              </a:lnSpc>
              <a:spcBef>
                <a:spcPts val="0"/>
              </a:spcBef>
              <a:spcAft>
                <a:spcPts val="0"/>
              </a:spcAft>
              <a:buNone/>
            </a:pPr>
            <a:endParaRPr sz="3099">
              <a:latin typeface="Times New Roman"/>
              <a:ea typeface="Times New Roman"/>
              <a:cs typeface="Times New Roman"/>
              <a:sym typeface="Times New Roman"/>
            </a:endParaRPr>
          </a:p>
          <a:p>
            <a:pPr marL="914400" marR="0" lvl="1" indent="-425386" algn="just" rtl="0">
              <a:lnSpc>
                <a:spcPct val="180025"/>
              </a:lnSpc>
              <a:spcBef>
                <a:spcPts val="0"/>
              </a:spcBef>
              <a:spcAft>
                <a:spcPts val="0"/>
              </a:spcAft>
              <a:buSzPts val="3099"/>
              <a:buChar char="•"/>
            </a:pPr>
            <a:r>
              <a:rPr lang="en-US" sz="3099" b="1">
                <a:latin typeface="Times New Roman"/>
                <a:ea typeface="Times New Roman"/>
                <a:cs typeface="Times New Roman"/>
                <a:sym typeface="Times New Roman"/>
              </a:rPr>
              <a:t>Model Comparison and Selection:</a:t>
            </a:r>
            <a:r>
              <a:rPr lang="en-US" sz="3099">
                <a:latin typeface="Times New Roman"/>
                <a:ea typeface="Times New Roman"/>
                <a:cs typeface="Times New Roman"/>
                <a:sym typeface="Times New Roman"/>
              </a:rPr>
              <a:t> Analyzed the performance of different models to select the one that best predicted efficiency. Utilized metrics to gauge their effectiveness and ensured the selected model provided the most reliable predictions</a:t>
            </a:r>
            <a:r>
              <a:rPr lang="en-US" sz="3099" b="1">
                <a:latin typeface="Times New Roman"/>
                <a:ea typeface="Times New Roman"/>
                <a:cs typeface="Times New Roman"/>
                <a:sym typeface="Times New Roman"/>
              </a:rPr>
              <a:t>.</a:t>
            </a:r>
            <a:endParaRPr sz="3099" b="1">
              <a:latin typeface="Times New Roman"/>
              <a:ea typeface="Times New Roman"/>
              <a:cs typeface="Times New Roman"/>
              <a:sym typeface="Times New Roman"/>
            </a:endParaRPr>
          </a:p>
          <a:p>
            <a:pPr marL="0" marR="0" lvl="0" indent="0" algn="just" rtl="0">
              <a:lnSpc>
                <a:spcPct val="180025"/>
              </a:lnSpc>
              <a:spcBef>
                <a:spcPts val="0"/>
              </a:spcBef>
              <a:spcAft>
                <a:spcPts val="0"/>
              </a:spcAft>
              <a:buNone/>
            </a:pPr>
            <a:endParaRPr sz="3099"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25"/>
          <p:cNvGrpSpPr/>
          <p:nvPr/>
        </p:nvGrpSpPr>
        <p:grpSpPr>
          <a:xfrm>
            <a:off x="647623" y="2012475"/>
            <a:ext cx="17026698" cy="52673"/>
            <a:chOff x="0" y="0"/>
            <a:chExt cx="22702265" cy="70231"/>
          </a:xfrm>
        </p:grpSpPr>
        <p:sp>
          <p:nvSpPr>
            <p:cNvPr id="259" name="Google Shape;259;p25"/>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260" name="Google Shape;260;p25"/>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25"/>
          <p:cNvSpPr/>
          <p:nvPr/>
        </p:nvSpPr>
        <p:spPr>
          <a:xfrm>
            <a:off x="278550"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Proposed methodology – Block diagram </a:t>
            </a:r>
            <a:endParaRPr/>
          </a:p>
        </p:txBody>
      </p:sp>
      <p:pic>
        <p:nvPicPr>
          <p:cNvPr id="263" name="Google Shape;263;p25"/>
          <p:cNvPicPr preferRelativeResize="0"/>
          <p:nvPr/>
        </p:nvPicPr>
        <p:blipFill rotWithShape="1">
          <a:blip r:embed="rId3">
            <a:alphaModFix/>
          </a:blip>
          <a:srcRect/>
          <a:stretch/>
        </p:blipFill>
        <p:spPr>
          <a:xfrm>
            <a:off x="4343400" y="2241618"/>
            <a:ext cx="8398835" cy="7437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6"/>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b="0" i="0" u="none" strike="noStrike" cap="none">
                <a:solidFill>
                  <a:srgbClr val="FF0000"/>
                </a:solidFill>
                <a:latin typeface="Times New Roman"/>
                <a:ea typeface="Times New Roman"/>
                <a:cs typeface="Times New Roman"/>
                <a:sym typeface="Times New Roman"/>
              </a:rPr>
              <a:t>(I) Dataset preparation</a:t>
            </a:r>
            <a:endParaRPr/>
          </a:p>
        </p:txBody>
      </p:sp>
      <p:grpSp>
        <p:nvGrpSpPr>
          <p:cNvPr id="273" name="Google Shape;273;p26"/>
          <p:cNvGrpSpPr/>
          <p:nvPr/>
        </p:nvGrpSpPr>
        <p:grpSpPr>
          <a:xfrm>
            <a:off x="647625" y="2012475"/>
            <a:ext cx="17026604" cy="52673"/>
            <a:chOff x="0" y="0"/>
            <a:chExt cx="22702138" cy="70231"/>
          </a:xfrm>
        </p:grpSpPr>
        <p:sp>
          <p:nvSpPr>
            <p:cNvPr id="274" name="Google Shape;274;p26"/>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275" name="Google Shape;275;p26"/>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26"/>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 name="Google Shape;277;p26"/>
          <p:cNvPicPr preferRelativeResize="0"/>
          <p:nvPr/>
        </p:nvPicPr>
        <p:blipFill rotWithShape="1">
          <a:blip r:embed="rId3">
            <a:alphaModFix/>
          </a:blip>
          <a:srcRect l="2209" t="1146" r="6630" b="70780"/>
          <a:stretch/>
        </p:blipFill>
        <p:spPr>
          <a:xfrm>
            <a:off x="1066800" y="3672172"/>
            <a:ext cx="15453266" cy="42145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b="0" i="0" u="none" strike="noStrike" cap="none">
                <a:solidFill>
                  <a:srgbClr val="FF0000"/>
                </a:solidFill>
                <a:latin typeface="Times New Roman"/>
                <a:ea typeface="Times New Roman"/>
                <a:cs typeface="Times New Roman"/>
                <a:sym typeface="Times New Roman"/>
              </a:rPr>
              <a:t>Data Preprocessing </a:t>
            </a:r>
            <a:endParaRPr/>
          </a:p>
        </p:txBody>
      </p:sp>
      <p:grpSp>
        <p:nvGrpSpPr>
          <p:cNvPr id="287" name="Google Shape;287;p27"/>
          <p:cNvGrpSpPr/>
          <p:nvPr/>
        </p:nvGrpSpPr>
        <p:grpSpPr>
          <a:xfrm>
            <a:off x="647625" y="2012475"/>
            <a:ext cx="17026604" cy="52673"/>
            <a:chOff x="0" y="0"/>
            <a:chExt cx="22702138" cy="70231"/>
          </a:xfrm>
        </p:grpSpPr>
        <p:sp>
          <p:nvSpPr>
            <p:cNvPr id="288" name="Google Shape;288;p27"/>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289" name="Google Shape;289;p27"/>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7"/>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91" name="Google Shape;291;p27"/>
          <p:cNvGraphicFramePr/>
          <p:nvPr/>
        </p:nvGraphicFramePr>
        <p:xfrm>
          <a:off x="7524402" y="2946627"/>
          <a:ext cx="3000000" cy="3000000"/>
        </p:xfrm>
        <a:graphic>
          <a:graphicData uri="http://schemas.openxmlformats.org/drawingml/2006/table">
            <a:tbl>
              <a:tblPr>
                <a:noFill/>
                <a:tableStyleId>{009DB292-7ACD-4AB9-A820-72A0D98860CB}</a:tableStyleId>
              </a:tblPr>
              <a:tblGrid>
                <a:gridCol w="1485075">
                  <a:extLst>
                    <a:ext uri="{9D8B030D-6E8A-4147-A177-3AD203B41FA5}">
                      <a16:colId xmlns:a16="http://schemas.microsoft.com/office/drawing/2014/main" val="20000"/>
                    </a:ext>
                  </a:extLst>
                </a:gridCol>
                <a:gridCol w="694100">
                  <a:extLst>
                    <a:ext uri="{9D8B030D-6E8A-4147-A177-3AD203B41FA5}">
                      <a16:colId xmlns:a16="http://schemas.microsoft.com/office/drawing/2014/main" val="20001"/>
                    </a:ext>
                  </a:extLst>
                </a:gridCol>
                <a:gridCol w="1291375">
                  <a:extLst>
                    <a:ext uri="{9D8B030D-6E8A-4147-A177-3AD203B41FA5}">
                      <a16:colId xmlns:a16="http://schemas.microsoft.com/office/drawing/2014/main" val="20002"/>
                    </a:ext>
                  </a:extLst>
                </a:gridCol>
                <a:gridCol w="1242950">
                  <a:extLst>
                    <a:ext uri="{9D8B030D-6E8A-4147-A177-3AD203B41FA5}">
                      <a16:colId xmlns:a16="http://schemas.microsoft.com/office/drawing/2014/main" val="20003"/>
                    </a:ext>
                  </a:extLst>
                </a:gridCol>
                <a:gridCol w="823250">
                  <a:extLst>
                    <a:ext uri="{9D8B030D-6E8A-4147-A177-3AD203B41FA5}">
                      <a16:colId xmlns:a16="http://schemas.microsoft.com/office/drawing/2014/main" val="20004"/>
                    </a:ext>
                  </a:extLst>
                </a:gridCol>
                <a:gridCol w="1581925">
                  <a:extLst>
                    <a:ext uri="{9D8B030D-6E8A-4147-A177-3AD203B41FA5}">
                      <a16:colId xmlns:a16="http://schemas.microsoft.com/office/drawing/2014/main" val="20005"/>
                    </a:ext>
                  </a:extLst>
                </a:gridCol>
                <a:gridCol w="1630350">
                  <a:extLst>
                    <a:ext uri="{9D8B030D-6E8A-4147-A177-3AD203B41FA5}">
                      <a16:colId xmlns:a16="http://schemas.microsoft.com/office/drawing/2014/main" val="20006"/>
                    </a:ext>
                  </a:extLst>
                </a:gridCol>
                <a:gridCol w="1614200">
                  <a:extLst>
                    <a:ext uri="{9D8B030D-6E8A-4147-A177-3AD203B41FA5}">
                      <a16:colId xmlns:a16="http://schemas.microsoft.com/office/drawing/2014/main" val="20007"/>
                    </a:ext>
                  </a:extLst>
                </a:gridCol>
              </a:tblGrid>
              <a:tr h="23980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Timestamp</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User_ID</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Application_Type</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Signal_Strength</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Latency</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Required_Bandwidth</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Allocated_Bandwidth</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Resource_Allocation</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3980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09-03-2023 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User_1</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Video_Call</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-75 dBm</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30 ms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15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3980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09-03-2023 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User_2</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Voice_Call</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-80 dBm</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20 ms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 Kbps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120 Kbps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3980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09-03-2023 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User_3</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Streaming</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-85 dBm</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40 ms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5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6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505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09-03-2023 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User_4</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Emergency_Service</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-70 dBm</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 ms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1.5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90%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3980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09-03-2023 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Online_Gaming</a:t>
                      </a:r>
                      <a:endParaRPr sz="1100" b="0" i="0" u="none" strike="noStrike" cap="none">
                        <a:solidFill>
                          <a:srgbClr val="000000"/>
                        </a:solidFill>
                        <a:latin typeface="Calibri"/>
                        <a:ea typeface="Calibri"/>
                        <a:cs typeface="Calibri"/>
                        <a:sym typeface="Calibri"/>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-78 dBm</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25 ms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2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3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505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09-03-2023 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User_6</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Background_Download</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-90 dBm</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50 ms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500 Kbps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550 Kbps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33575">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09-03-2023 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User_7</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Web_Browsing</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-88 dBm</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30 ms</a:t>
                      </a:r>
                      <a:endParaRPr sz="1100" b="0" i="0" u="none" strike="noStrike" cap="none">
                        <a:solidFill>
                          <a:srgbClr val="000000"/>
                        </a:solidFill>
                        <a:latin typeface="Calibri"/>
                        <a:ea typeface="Calibri"/>
                        <a:cs typeface="Calibri"/>
                        <a:sym typeface="Calibri"/>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3980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09-03-2023 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User_8</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IoT_Temperature</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-95 dBm</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100 ms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10 Kbps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15 Kbps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23980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09-03-2023 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User_9</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Video_Streaming</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-82 dBm</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35 ms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3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3.5 Mbps</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292" name="Google Shape;292;p27"/>
          <p:cNvGraphicFramePr/>
          <p:nvPr/>
        </p:nvGraphicFramePr>
        <p:xfrm>
          <a:off x="8074696" y="6667115"/>
          <a:ext cx="3000000" cy="3000000"/>
        </p:xfrm>
        <a:graphic>
          <a:graphicData uri="http://schemas.openxmlformats.org/drawingml/2006/table">
            <a:tbl>
              <a:tblPr>
                <a:noFill/>
                <a:tableStyleId>{009DB292-7ACD-4AB9-A820-72A0D98860CB}</a:tableStyleId>
              </a:tblPr>
              <a:tblGrid>
                <a:gridCol w="802225">
                  <a:extLst>
                    <a:ext uri="{9D8B030D-6E8A-4147-A177-3AD203B41FA5}">
                      <a16:colId xmlns:a16="http://schemas.microsoft.com/office/drawing/2014/main" val="20000"/>
                    </a:ext>
                  </a:extLst>
                </a:gridCol>
                <a:gridCol w="1462875">
                  <a:extLst>
                    <a:ext uri="{9D8B030D-6E8A-4147-A177-3AD203B41FA5}">
                      <a16:colId xmlns:a16="http://schemas.microsoft.com/office/drawing/2014/main" val="20001"/>
                    </a:ext>
                  </a:extLst>
                </a:gridCol>
                <a:gridCol w="1337050">
                  <a:extLst>
                    <a:ext uri="{9D8B030D-6E8A-4147-A177-3AD203B41FA5}">
                      <a16:colId xmlns:a16="http://schemas.microsoft.com/office/drawing/2014/main" val="20002"/>
                    </a:ext>
                  </a:extLst>
                </a:gridCol>
                <a:gridCol w="849425">
                  <a:extLst>
                    <a:ext uri="{9D8B030D-6E8A-4147-A177-3AD203B41FA5}">
                      <a16:colId xmlns:a16="http://schemas.microsoft.com/office/drawing/2014/main" val="20003"/>
                    </a:ext>
                  </a:extLst>
                </a:gridCol>
                <a:gridCol w="1588725">
                  <a:extLst>
                    <a:ext uri="{9D8B030D-6E8A-4147-A177-3AD203B41FA5}">
                      <a16:colId xmlns:a16="http://schemas.microsoft.com/office/drawing/2014/main" val="20004"/>
                    </a:ext>
                  </a:extLst>
                </a:gridCol>
                <a:gridCol w="1746025">
                  <a:extLst>
                    <a:ext uri="{9D8B030D-6E8A-4147-A177-3AD203B41FA5}">
                      <a16:colId xmlns:a16="http://schemas.microsoft.com/office/drawing/2014/main" val="20005"/>
                    </a:ext>
                  </a:extLst>
                </a:gridCol>
                <a:gridCol w="1510075">
                  <a:extLst>
                    <a:ext uri="{9D8B030D-6E8A-4147-A177-3AD203B41FA5}">
                      <a16:colId xmlns:a16="http://schemas.microsoft.com/office/drawing/2014/main" val="20006"/>
                    </a:ext>
                  </a:extLst>
                </a:gridCol>
              </a:tblGrid>
              <a:tr h="251450">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User_ID</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Application_Type</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Signal_Strength</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Latency</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Required_Bandwidth</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Allocated_Bandwidth</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Resource_Allocation</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514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15000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514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9</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120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514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514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1500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90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514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4</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-78</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2000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514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-90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550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514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-88</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60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514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-95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15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50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251450">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9</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7</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-82</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35</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3000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3500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cap="none">
                          <a:solidFill>
                            <a:srgbClr val="000000"/>
                          </a:solidFill>
                          <a:latin typeface="Calibri"/>
                          <a:ea typeface="Calibri"/>
                          <a:cs typeface="Calibri"/>
                          <a:sym typeface="Calibri"/>
                        </a:rPr>
                        <a:t>80</a:t>
                      </a:r>
                      <a:endParaRPr/>
                    </a:p>
                  </a:txBody>
                  <a:tcPr marL="4775" marR="4775" marT="47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293" name="Google Shape;293;p27"/>
          <p:cNvSpPr txBox="1"/>
          <p:nvPr/>
        </p:nvSpPr>
        <p:spPr>
          <a:xfrm>
            <a:off x="10668000" y="2175696"/>
            <a:ext cx="5981775" cy="1215204"/>
          </a:xfrm>
          <a:prstGeom prst="rect">
            <a:avLst/>
          </a:prstGeom>
          <a:noFill/>
          <a:ln>
            <a:noFill/>
          </a:ln>
        </p:spPr>
        <p:txBody>
          <a:bodyPr spcFirstLastPara="1" wrap="square" lIns="0" tIns="0" rIns="0" bIns="0" anchor="t" anchorCtr="0">
            <a:spAutoFit/>
          </a:bodyPr>
          <a:lstStyle/>
          <a:p>
            <a:pPr marL="356235" marR="0" lvl="1" indent="0" algn="l" rtl="0">
              <a:lnSpc>
                <a:spcPct val="15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Original Dataset</a:t>
            </a:r>
            <a:endParaRPr/>
          </a:p>
          <a:p>
            <a:pPr marL="0" marR="0" lvl="0" indent="0" algn="ctr" rtl="0">
              <a:lnSpc>
                <a:spcPct val="15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p:txBody>
      </p:sp>
      <p:sp>
        <p:nvSpPr>
          <p:cNvPr id="294" name="Google Shape;294;p27"/>
          <p:cNvSpPr txBox="1"/>
          <p:nvPr/>
        </p:nvSpPr>
        <p:spPr>
          <a:xfrm>
            <a:off x="10439400" y="5931729"/>
            <a:ext cx="5981775" cy="1215204"/>
          </a:xfrm>
          <a:prstGeom prst="rect">
            <a:avLst/>
          </a:prstGeom>
          <a:noFill/>
          <a:ln>
            <a:noFill/>
          </a:ln>
        </p:spPr>
        <p:txBody>
          <a:bodyPr spcFirstLastPara="1" wrap="square" lIns="0" tIns="0" rIns="0" bIns="0" anchor="t" anchorCtr="0">
            <a:spAutoFit/>
          </a:bodyPr>
          <a:lstStyle/>
          <a:p>
            <a:pPr marL="356235" marR="0" lvl="1" indent="0" algn="l" rtl="0">
              <a:lnSpc>
                <a:spcPct val="15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Preprocessed Dataset</a:t>
            </a:r>
            <a:endParaRPr/>
          </a:p>
          <a:p>
            <a:pPr marL="0" marR="0" lvl="0" indent="0" algn="ctr" rtl="0">
              <a:lnSpc>
                <a:spcPct val="15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p:txBody>
      </p:sp>
      <p:sp>
        <p:nvSpPr>
          <p:cNvPr id="295" name="Google Shape;295;p27"/>
          <p:cNvSpPr/>
          <p:nvPr/>
        </p:nvSpPr>
        <p:spPr>
          <a:xfrm>
            <a:off x="295472" y="2239536"/>
            <a:ext cx="7090150" cy="7124514"/>
          </a:xfrm>
          <a:prstGeom prst="rect">
            <a:avLst/>
          </a:prstGeom>
          <a:noFill/>
          <a:ln>
            <a:noFill/>
          </a:ln>
        </p:spPr>
        <p:txBody>
          <a:bodyPr spcFirstLastPara="1" wrap="square" lIns="91425" tIns="45700" rIns="91425" bIns="45700" anchor="ctr" anchorCtr="0">
            <a:noAutofit/>
          </a:bodyPr>
          <a:lstStyle/>
          <a:p>
            <a:pPr marL="712470" marR="0" lvl="1" indent="-356235" algn="just"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Removed Timestamp: </a:t>
            </a:r>
            <a:r>
              <a:rPr lang="en-US" sz="2800" b="0" i="0" u="none" strike="noStrike" cap="none">
                <a:solidFill>
                  <a:srgbClr val="000000"/>
                </a:solidFill>
                <a:latin typeface="Times New Roman"/>
                <a:ea typeface="Times New Roman"/>
                <a:cs typeface="Times New Roman"/>
                <a:sym typeface="Times New Roman"/>
              </a:rPr>
              <a:t>Eliminated the Timestamp attribute.</a:t>
            </a:r>
            <a:endParaRPr/>
          </a:p>
          <a:p>
            <a:pPr marL="712470" marR="0" lvl="1" indent="-356235" algn="just"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Encoded Application Type: </a:t>
            </a:r>
            <a:r>
              <a:rPr lang="en-US" sz="2800" b="0" i="0" u="none" strike="noStrike" cap="none">
                <a:solidFill>
                  <a:srgbClr val="000000"/>
                </a:solidFill>
                <a:latin typeface="Times New Roman"/>
                <a:ea typeface="Times New Roman"/>
                <a:cs typeface="Times New Roman"/>
                <a:sym typeface="Times New Roman"/>
              </a:rPr>
              <a:t>Applied numeric encoding to application_type.</a:t>
            </a:r>
            <a:endParaRPr/>
          </a:p>
          <a:p>
            <a:pPr marL="712470" marR="0" lvl="1" indent="-356235" algn="l"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Standardized Bandwidth: </a:t>
            </a:r>
            <a:r>
              <a:rPr lang="en-US" sz="2800" b="0" i="0" u="none" strike="noStrike" cap="none">
                <a:solidFill>
                  <a:srgbClr val="000000"/>
                </a:solidFill>
                <a:latin typeface="Times New Roman"/>
                <a:ea typeface="Times New Roman"/>
                <a:cs typeface="Times New Roman"/>
                <a:sym typeface="Times New Roman"/>
              </a:rPr>
              <a:t>Unified units for Required_bandwidth  and Allocated_bandwidth.</a:t>
            </a:r>
            <a:endParaRPr/>
          </a:p>
          <a:p>
            <a:pPr marL="712470" marR="0" lvl="1" indent="-356235" algn="just"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Stripped Symbols: </a:t>
            </a:r>
            <a:r>
              <a:rPr lang="en-US" sz="2800" b="0" i="0" u="none" strike="noStrike" cap="none">
                <a:solidFill>
                  <a:srgbClr val="000000"/>
                </a:solidFill>
                <a:latin typeface="Times New Roman"/>
                <a:ea typeface="Times New Roman"/>
                <a:cs typeface="Times New Roman"/>
                <a:sym typeface="Times New Roman"/>
              </a:rPr>
              <a:t>Removed ‘%’, ‘dBm’, and ‘ms’ from attributes.</a:t>
            </a:r>
            <a:endParaRPr/>
          </a:p>
          <a:p>
            <a:pPr marL="712470" marR="0" lvl="1" indent="-356235" algn="just"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Refined User ID: </a:t>
            </a:r>
            <a:r>
              <a:rPr lang="en-US" sz="2800" b="0" i="0" u="none" strike="noStrike" cap="none">
                <a:solidFill>
                  <a:srgbClr val="000000"/>
                </a:solidFill>
                <a:latin typeface="Times New Roman"/>
                <a:ea typeface="Times New Roman"/>
                <a:cs typeface="Times New Roman"/>
                <a:sym typeface="Times New Roman"/>
              </a:rPr>
              <a:t>Ensured User_Id contains only the ID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8"/>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b="0" i="0" u="none" strike="noStrike" cap="none">
                <a:solidFill>
                  <a:srgbClr val="FF0000"/>
                </a:solidFill>
                <a:latin typeface="Times New Roman"/>
                <a:ea typeface="Times New Roman"/>
                <a:cs typeface="Times New Roman"/>
                <a:sym typeface="Times New Roman"/>
              </a:rPr>
              <a:t>Data Augmentation</a:t>
            </a:r>
            <a:endParaRPr/>
          </a:p>
        </p:txBody>
      </p:sp>
      <p:grpSp>
        <p:nvGrpSpPr>
          <p:cNvPr id="305" name="Google Shape;305;p28"/>
          <p:cNvGrpSpPr/>
          <p:nvPr/>
        </p:nvGrpSpPr>
        <p:grpSpPr>
          <a:xfrm>
            <a:off x="647625" y="2012475"/>
            <a:ext cx="17026604" cy="52673"/>
            <a:chOff x="0" y="0"/>
            <a:chExt cx="22702138" cy="70231"/>
          </a:xfrm>
        </p:grpSpPr>
        <p:sp>
          <p:nvSpPr>
            <p:cNvPr id="306" name="Google Shape;306;p28"/>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307" name="Google Shape;307;p28"/>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28"/>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664524" y="1969630"/>
            <a:ext cx="16908651" cy="7124514"/>
          </a:xfrm>
          <a:prstGeom prst="rect">
            <a:avLst/>
          </a:prstGeom>
          <a:noFill/>
          <a:ln>
            <a:noFill/>
          </a:ln>
        </p:spPr>
        <p:txBody>
          <a:bodyPr spcFirstLastPara="1" wrap="square" lIns="91425" tIns="45700" rIns="91425" bIns="45700" anchor="ctr" anchorCtr="0">
            <a:noAutofit/>
          </a:bodyPr>
          <a:lstStyle/>
          <a:p>
            <a:pPr marL="712470" marR="0" lvl="1" indent="-356235" algn="l"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Augmented Dataset: </a:t>
            </a:r>
            <a:r>
              <a:rPr lang="en-US" sz="2800" b="0" i="0" u="none" strike="noStrike" cap="none">
                <a:solidFill>
                  <a:srgbClr val="000000"/>
                </a:solidFill>
                <a:latin typeface="Times New Roman"/>
                <a:ea typeface="Times New Roman"/>
                <a:cs typeface="Times New Roman"/>
                <a:sym typeface="Times New Roman"/>
              </a:rPr>
              <a:t>Expanded the dataset from 400 to 16,000 records.</a:t>
            </a:r>
            <a:endParaRPr/>
          </a:p>
          <a:p>
            <a:pPr marL="712470" marR="0" lvl="1" indent="-356235" algn="l"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Equal Distribution: </a:t>
            </a:r>
            <a:r>
              <a:rPr lang="en-US" sz="2800" b="0" i="0" u="none" strike="noStrike" cap="none">
                <a:solidFill>
                  <a:srgbClr val="000000"/>
                </a:solidFill>
                <a:latin typeface="Times New Roman"/>
                <a:ea typeface="Times New Roman"/>
                <a:cs typeface="Times New Roman"/>
                <a:sym typeface="Times New Roman"/>
              </a:rPr>
              <a:t>Ensured balanced distribution across each application_type.</a:t>
            </a:r>
            <a:endParaRPr/>
          </a:p>
          <a:p>
            <a:pPr marL="712470" marR="0" lvl="1" indent="-356235" algn="l"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Comparison of Techniques: </a:t>
            </a:r>
            <a:r>
              <a:rPr lang="en-US" sz="2800" b="0" i="0" u="none" strike="noStrike" cap="none">
                <a:solidFill>
                  <a:srgbClr val="000000"/>
                </a:solidFill>
                <a:latin typeface="Times New Roman"/>
                <a:ea typeface="Times New Roman"/>
                <a:cs typeface="Times New Roman"/>
                <a:sym typeface="Times New Roman"/>
              </a:rPr>
              <a:t>Evaluated correlation differences for various augmentation methods, including:</a:t>
            </a:r>
            <a:endParaRPr/>
          </a:p>
          <a:p>
            <a:pPr marL="1727835" marR="0" lvl="3" indent="-457200" algn="l" rtl="0">
              <a:lnSpc>
                <a:spcPct val="150000"/>
              </a:lnSpc>
              <a:spcBef>
                <a:spcPts val="0"/>
              </a:spcBef>
              <a:spcAft>
                <a:spcPts val="0"/>
              </a:spcAft>
              <a:buClr>
                <a:srgbClr val="000000"/>
              </a:buClr>
              <a:buSzPts val="2800"/>
              <a:buFont typeface="Courier New"/>
              <a:buChar char="o"/>
            </a:pPr>
            <a:r>
              <a:rPr lang="en-US" sz="2800" b="0" i="0" u="none" strike="noStrike" cap="none">
                <a:solidFill>
                  <a:srgbClr val="000000"/>
                </a:solidFill>
                <a:latin typeface="Times New Roman"/>
                <a:ea typeface="Times New Roman"/>
                <a:cs typeface="Times New Roman"/>
                <a:sym typeface="Times New Roman"/>
              </a:rPr>
              <a:t>Random Over Sampling</a:t>
            </a:r>
            <a:endParaRPr/>
          </a:p>
          <a:p>
            <a:pPr marL="1727835" marR="0" lvl="3" indent="-457200" algn="l" rtl="0">
              <a:lnSpc>
                <a:spcPct val="150000"/>
              </a:lnSpc>
              <a:spcBef>
                <a:spcPts val="0"/>
              </a:spcBef>
              <a:spcAft>
                <a:spcPts val="0"/>
              </a:spcAft>
              <a:buClr>
                <a:srgbClr val="000000"/>
              </a:buClr>
              <a:buSzPts val="2800"/>
              <a:buFont typeface="Courier New"/>
              <a:buChar char="o"/>
            </a:pPr>
            <a:r>
              <a:rPr lang="en-US" sz="2800" b="0" i="0" u="none" strike="noStrike" cap="none">
                <a:solidFill>
                  <a:srgbClr val="000000"/>
                </a:solidFill>
                <a:latin typeface="Times New Roman"/>
                <a:ea typeface="Times New Roman"/>
                <a:cs typeface="Times New Roman"/>
                <a:sym typeface="Times New Roman"/>
              </a:rPr>
              <a:t>Gaussian Noise Augmentation</a:t>
            </a:r>
            <a:endParaRPr/>
          </a:p>
          <a:p>
            <a:pPr marL="1727835" marR="0" lvl="3" indent="-457200" algn="l" rtl="0">
              <a:lnSpc>
                <a:spcPct val="150000"/>
              </a:lnSpc>
              <a:spcBef>
                <a:spcPts val="0"/>
              </a:spcBef>
              <a:spcAft>
                <a:spcPts val="0"/>
              </a:spcAft>
              <a:buClr>
                <a:srgbClr val="000000"/>
              </a:buClr>
              <a:buSzPts val="2800"/>
              <a:buFont typeface="Courier New"/>
              <a:buChar char="o"/>
            </a:pPr>
            <a:r>
              <a:rPr lang="en-US" sz="2800" b="0" i="0" u="none" strike="noStrike" cap="none">
                <a:solidFill>
                  <a:srgbClr val="000000"/>
                </a:solidFill>
                <a:latin typeface="Times New Roman"/>
                <a:ea typeface="Times New Roman"/>
                <a:cs typeface="Times New Roman"/>
                <a:sym typeface="Times New Roman"/>
              </a:rPr>
              <a:t>GAN</a:t>
            </a:r>
            <a:endParaRPr/>
          </a:p>
          <a:p>
            <a:pPr marL="1727835" marR="0" lvl="3" indent="-457200" algn="l" rtl="0">
              <a:lnSpc>
                <a:spcPct val="150000"/>
              </a:lnSpc>
              <a:spcBef>
                <a:spcPts val="0"/>
              </a:spcBef>
              <a:spcAft>
                <a:spcPts val="0"/>
              </a:spcAft>
              <a:buClr>
                <a:srgbClr val="000000"/>
              </a:buClr>
              <a:buSzPts val="2800"/>
              <a:buFont typeface="Courier New"/>
              <a:buChar char="o"/>
            </a:pPr>
            <a:r>
              <a:rPr lang="en-US" sz="2800" b="0" i="0" u="none" strike="noStrike" cap="none">
                <a:solidFill>
                  <a:srgbClr val="000000"/>
                </a:solidFill>
                <a:latin typeface="Times New Roman"/>
                <a:ea typeface="Times New Roman"/>
                <a:cs typeface="Times New Roman"/>
                <a:sym typeface="Times New Roman"/>
              </a:rPr>
              <a:t>MLP – ANN</a:t>
            </a:r>
            <a:endParaRPr/>
          </a:p>
          <a:p>
            <a:pPr marL="1727835" marR="0" lvl="3" indent="-457200" algn="l" rtl="0">
              <a:lnSpc>
                <a:spcPct val="150000"/>
              </a:lnSpc>
              <a:spcBef>
                <a:spcPts val="0"/>
              </a:spcBef>
              <a:spcAft>
                <a:spcPts val="0"/>
              </a:spcAft>
              <a:buClr>
                <a:srgbClr val="000000"/>
              </a:buClr>
              <a:buSzPts val="2800"/>
              <a:buFont typeface="Courier New"/>
              <a:buChar char="o"/>
            </a:pPr>
            <a:r>
              <a:rPr lang="en-US" sz="2800" b="0" i="0" u="none" strike="noStrike" cap="none">
                <a:solidFill>
                  <a:srgbClr val="000000"/>
                </a:solidFill>
                <a:latin typeface="Times New Roman"/>
                <a:ea typeface="Times New Roman"/>
                <a:cs typeface="Times New Roman"/>
                <a:sym typeface="Times New Roman"/>
              </a:rPr>
              <a:t>SMOGN</a:t>
            </a:r>
            <a:endParaRPr/>
          </a:p>
          <a:p>
            <a:pPr marL="712470" marR="0" lvl="1" indent="-356235" algn="l"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Consistency of Features: </a:t>
            </a:r>
            <a:r>
              <a:rPr lang="en-US" sz="2800" b="0" i="0" u="none" strike="noStrike" cap="none">
                <a:solidFill>
                  <a:srgbClr val="000000"/>
                </a:solidFill>
                <a:latin typeface="Times New Roman"/>
                <a:ea typeface="Times New Roman"/>
                <a:cs typeface="Times New Roman"/>
                <a:sym typeface="Times New Roman"/>
              </a:rPr>
              <a:t>Maintained consistent average values for each feature.</a:t>
            </a:r>
            <a:endParaRPr/>
          </a:p>
          <a:p>
            <a:pPr marL="712470" marR="0" lvl="1" indent="-356235" algn="l" rtl="0">
              <a:lnSpc>
                <a:spcPct val="150000"/>
              </a:lnSpc>
              <a:spcBef>
                <a:spcPts val="0"/>
              </a:spcBef>
              <a:spcAft>
                <a:spcPts val="0"/>
              </a:spcAft>
              <a:buClr>
                <a:srgbClr val="000000"/>
              </a:buClr>
              <a:buSzPts val="2800"/>
              <a:buFont typeface="Arial"/>
              <a:buChar char="•"/>
            </a:pPr>
            <a:r>
              <a:rPr lang="en-US" sz="2800" b="1" i="0" u="none" strike="noStrike" cap="none">
                <a:solidFill>
                  <a:srgbClr val="000000"/>
                </a:solidFill>
                <a:latin typeface="Times New Roman"/>
                <a:ea typeface="Times New Roman"/>
                <a:cs typeface="Times New Roman"/>
                <a:sym typeface="Times New Roman"/>
              </a:rPr>
              <a:t>Correlation Results: </a:t>
            </a:r>
            <a:r>
              <a:rPr lang="en-US" sz="2800" b="0" i="0" u="none" strike="noStrike" cap="none">
                <a:solidFill>
                  <a:srgbClr val="000000"/>
                </a:solidFill>
                <a:latin typeface="Times New Roman"/>
                <a:ea typeface="Times New Roman"/>
                <a:cs typeface="Times New Roman"/>
                <a:sym typeface="Times New Roman"/>
              </a:rPr>
              <a:t>Observed similar correlation outcomes across all augmentation methods and used the best method with higher correlation similarity.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9"/>
          <p:cNvSpPr txBox="1"/>
          <p:nvPr/>
        </p:nvSpPr>
        <p:spPr>
          <a:xfrm>
            <a:off x="714825" y="741619"/>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b="0" i="0" u="none" strike="noStrike" cap="none">
                <a:solidFill>
                  <a:srgbClr val="FF0000"/>
                </a:solidFill>
                <a:latin typeface="Times New Roman"/>
                <a:ea typeface="Times New Roman"/>
                <a:cs typeface="Times New Roman"/>
                <a:sym typeface="Times New Roman"/>
              </a:rPr>
              <a:t>Correlation similarity with original dataset</a:t>
            </a:r>
            <a:endParaRPr/>
          </a:p>
        </p:txBody>
      </p:sp>
      <p:grpSp>
        <p:nvGrpSpPr>
          <p:cNvPr id="319" name="Google Shape;319;p29"/>
          <p:cNvGrpSpPr/>
          <p:nvPr/>
        </p:nvGrpSpPr>
        <p:grpSpPr>
          <a:xfrm>
            <a:off x="647625" y="2012475"/>
            <a:ext cx="17026604" cy="52673"/>
            <a:chOff x="0" y="0"/>
            <a:chExt cx="22702138" cy="70231"/>
          </a:xfrm>
        </p:grpSpPr>
        <p:sp>
          <p:nvSpPr>
            <p:cNvPr id="320" name="Google Shape;320;p29"/>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321" name="Google Shape;321;p29"/>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29"/>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txBox="1"/>
          <p:nvPr/>
        </p:nvSpPr>
        <p:spPr>
          <a:xfrm>
            <a:off x="2998793" y="2961299"/>
            <a:ext cx="50292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Random Over Sampling</a:t>
            </a:r>
            <a:endParaRPr/>
          </a:p>
        </p:txBody>
      </p:sp>
      <p:sp>
        <p:nvSpPr>
          <p:cNvPr id="324" name="Google Shape;324;p29"/>
          <p:cNvSpPr txBox="1"/>
          <p:nvPr/>
        </p:nvSpPr>
        <p:spPr>
          <a:xfrm>
            <a:off x="13133393" y="2808899"/>
            <a:ext cx="11353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0000"/>
                </a:solidFill>
                <a:latin typeface="Times New Roman"/>
                <a:ea typeface="Times New Roman"/>
                <a:cs typeface="Times New Roman"/>
                <a:sym typeface="Times New Roman"/>
              </a:rPr>
              <a:t>GAN</a:t>
            </a:r>
            <a:endParaRPr/>
          </a:p>
        </p:txBody>
      </p:sp>
      <p:pic>
        <p:nvPicPr>
          <p:cNvPr id="325" name="Google Shape;325;p29"/>
          <p:cNvPicPr preferRelativeResize="0"/>
          <p:nvPr/>
        </p:nvPicPr>
        <p:blipFill rotWithShape="1">
          <a:blip r:embed="rId3">
            <a:alphaModFix/>
          </a:blip>
          <a:srcRect/>
          <a:stretch/>
        </p:blipFill>
        <p:spPr>
          <a:xfrm>
            <a:off x="401968" y="3799499"/>
            <a:ext cx="8769025" cy="4377094"/>
          </a:xfrm>
          <a:prstGeom prst="rect">
            <a:avLst/>
          </a:prstGeom>
          <a:noFill/>
          <a:ln>
            <a:noFill/>
          </a:ln>
        </p:spPr>
      </p:pic>
      <p:pic>
        <p:nvPicPr>
          <p:cNvPr id="326" name="Google Shape;326;p29"/>
          <p:cNvPicPr preferRelativeResize="0"/>
          <p:nvPr/>
        </p:nvPicPr>
        <p:blipFill rotWithShape="1">
          <a:blip r:embed="rId4">
            <a:alphaModFix/>
          </a:blip>
          <a:srcRect/>
          <a:stretch/>
        </p:blipFill>
        <p:spPr>
          <a:xfrm>
            <a:off x="9144000" y="3793373"/>
            <a:ext cx="8713793" cy="4349525"/>
          </a:xfrm>
          <a:prstGeom prst="rect">
            <a:avLst/>
          </a:prstGeom>
          <a:noFill/>
          <a:ln>
            <a:noFill/>
          </a:ln>
        </p:spPr>
      </p:pic>
      <p:sp>
        <p:nvSpPr>
          <p:cNvPr id="327" name="Google Shape;327;p29"/>
          <p:cNvSpPr txBox="1"/>
          <p:nvPr/>
        </p:nvSpPr>
        <p:spPr>
          <a:xfrm>
            <a:off x="729720" y="8642549"/>
            <a:ext cx="828887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Random Over Sampling Correlation: 0.95</a:t>
            </a:r>
            <a:endParaRPr sz="2800" b="1">
              <a:solidFill>
                <a:srgbClr val="000000"/>
              </a:solidFill>
              <a:latin typeface="Times New Roman"/>
              <a:ea typeface="Times New Roman"/>
              <a:cs typeface="Times New Roman"/>
              <a:sym typeface="Times New Roman"/>
            </a:endParaRPr>
          </a:p>
        </p:txBody>
      </p:sp>
      <p:sp>
        <p:nvSpPr>
          <p:cNvPr id="328" name="Google Shape;328;p29"/>
          <p:cNvSpPr txBox="1"/>
          <p:nvPr/>
        </p:nvSpPr>
        <p:spPr>
          <a:xfrm>
            <a:off x="9218252" y="8642549"/>
            <a:ext cx="828887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GAN Correlation: 0.76</a:t>
            </a:r>
            <a:endParaRPr sz="2800" b="1">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38" name="Google Shape;338;p30"/>
          <p:cNvGrpSpPr/>
          <p:nvPr/>
        </p:nvGrpSpPr>
        <p:grpSpPr>
          <a:xfrm>
            <a:off x="647625" y="2012475"/>
            <a:ext cx="17026604" cy="52673"/>
            <a:chOff x="0" y="0"/>
            <a:chExt cx="22702138" cy="70231"/>
          </a:xfrm>
        </p:grpSpPr>
        <p:sp>
          <p:nvSpPr>
            <p:cNvPr id="339" name="Google Shape;339;p30"/>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340" name="Google Shape;340;p30"/>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30"/>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txBox="1"/>
          <p:nvPr/>
        </p:nvSpPr>
        <p:spPr>
          <a:xfrm>
            <a:off x="12777186" y="2777659"/>
            <a:ext cx="11353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0000"/>
                </a:solidFill>
                <a:latin typeface="Times New Roman"/>
                <a:ea typeface="Times New Roman"/>
                <a:cs typeface="Times New Roman"/>
                <a:sym typeface="Times New Roman"/>
              </a:rPr>
              <a:t>SMOGN</a:t>
            </a:r>
            <a:endParaRPr/>
          </a:p>
        </p:txBody>
      </p:sp>
      <p:sp>
        <p:nvSpPr>
          <p:cNvPr id="343" name="Google Shape;343;p30"/>
          <p:cNvSpPr txBox="1"/>
          <p:nvPr/>
        </p:nvSpPr>
        <p:spPr>
          <a:xfrm>
            <a:off x="3886200" y="2767556"/>
            <a:ext cx="241398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0000"/>
                </a:solidFill>
                <a:latin typeface="Times New Roman"/>
                <a:ea typeface="Times New Roman"/>
                <a:cs typeface="Times New Roman"/>
                <a:sym typeface="Times New Roman"/>
              </a:rPr>
              <a:t>MLP-ANN</a:t>
            </a:r>
            <a:endParaRPr/>
          </a:p>
        </p:txBody>
      </p:sp>
      <p:pic>
        <p:nvPicPr>
          <p:cNvPr id="344" name="Google Shape;344;p30"/>
          <p:cNvPicPr preferRelativeResize="0"/>
          <p:nvPr/>
        </p:nvPicPr>
        <p:blipFill rotWithShape="1">
          <a:blip r:embed="rId3">
            <a:alphaModFix/>
          </a:blip>
          <a:srcRect/>
          <a:stretch/>
        </p:blipFill>
        <p:spPr>
          <a:xfrm>
            <a:off x="381000" y="3619500"/>
            <a:ext cx="8647951" cy="4316659"/>
          </a:xfrm>
          <a:prstGeom prst="rect">
            <a:avLst/>
          </a:prstGeom>
          <a:noFill/>
          <a:ln>
            <a:noFill/>
          </a:ln>
        </p:spPr>
      </p:pic>
      <p:pic>
        <p:nvPicPr>
          <p:cNvPr id="345" name="Google Shape;345;p30"/>
          <p:cNvPicPr preferRelativeResize="0"/>
          <p:nvPr/>
        </p:nvPicPr>
        <p:blipFill rotWithShape="1">
          <a:blip r:embed="rId4">
            <a:alphaModFix/>
          </a:blip>
          <a:srcRect/>
          <a:stretch/>
        </p:blipFill>
        <p:spPr>
          <a:xfrm>
            <a:off x="9119586" y="3566827"/>
            <a:ext cx="8753475" cy="4369332"/>
          </a:xfrm>
          <a:prstGeom prst="rect">
            <a:avLst/>
          </a:prstGeom>
          <a:noFill/>
          <a:ln>
            <a:noFill/>
          </a:ln>
        </p:spPr>
      </p:pic>
      <p:sp>
        <p:nvSpPr>
          <p:cNvPr id="346" name="Google Shape;346;p30"/>
          <p:cNvSpPr txBox="1"/>
          <p:nvPr/>
        </p:nvSpPr>
        <p:spPr>
          <a:xfrm>
            <a:off x="702727" y="8105206"/>
            <a:ext cx="828887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MLP - ANN Correlation: 0.97</a:t>
            </a:r>
            <a:endParaRPr sz="2800" b="1">
              <a:solidFill>
                <a:srgbClr val="000000"/>
              </a:solidFill>
              <a:latin typeface="Times New Roman"/>
              <a:ea typeface="Times New Roman"/>
              <a:cs typeface="Times New Roman"/>
              <a:sym typeface="Times New Roman"/>
            </a:endParaRPr>
          </a:p>
        </p:txBody>
      </p:sp>
      <p:sp>
        <p:nvSpPr>
          <p:cNvPr id="347" name="Google Shape;347;p30"/>
          <p:cNvSpPr txBox="1"/>
          <p:nvPr/>
        </p:nvSpPr>
        <p:spPr>
          <a:xfrm>
            <a:off x="9191259" y="8105206"/>
            <a:ext cx="828887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SMOGN Correlation: 0.96</a:t>
            </a:r>
            <a:endParaRPr sz="2800" b="1">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1"/>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57" name="Google Shape;357;p31"/>
          <p:cNvGrpSpPr/>
          <p:nvPr/>
        </p:nvGrpSpPr>
        <p:grpSpPr>
          <a:xfrm>
            <a:off x="647625" y="2012475"/>
            <a:ext cx="17026604" cy="52673"/>
            <a:chOff x="0" y="0"/>
            <a:chExt cx="22702138" cy="70231"/>
          </a:xfrm>
        </p:grpSpPr>
        <p:sp>
          <p:nvSpPr>
            <p:cNvPr id="358" name="Google Shape;358;p31"/>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359" name="Google Shape;359;p31"/>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31"/>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txBox="1"/>
          <p:nvPr/>
        </p:nvSpPr>
        <p:spPr>
          <a:xfrm>
            <a:off x="702727" y="8995950"/>
            <a:ext cx="16916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Augmented dataset with Gaussian Noise Sampling method gives the highest correlation similarity score – 0.99  </a:t>
            </a:r>
            <a:endParaRPr/>
          </a:p>
        </p:txBody>
      </p:sp>
      <p:sp>
        <p:nvSpPr>
          <p:cNvPr id="362" name="Google Shape;362;p31"/>
          <p:cNvSpPr txBox="1"/>
          <p:nvPr/>
        </p:nvSpPr>
        <p:spPr>
          <a:xfrm>
            <a:off x="6934200" y="2400300"/>
            <a:ext cx="11353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0000"/>
                </a:solidFill>
                <a:latin typeface="Times New Roman"/>
                <a:ea typeface="Times New Roman"/>
                <a:cs typeface="Times New Roman"/>
                <a:sym typeface="Times New Roman"/>
              </a:rPr>
              <a:t>Gaussian Noise Sampling </a:t>
            </a:r>
            <a:endParaRPr/>
          </a:p>
        </p:txBody>
      </p:sp>
      <p:pic>
        <p:nvPicPr>
          <p:cNvPr id="363" name="Google Shape;363;p31"/>
          <p:cNvPicPr preferRelativeResize="0"/>
          <p:nvPr/>
        </p:nvPicPr>
        <p:blipFill rotWithShape="1">
          <a:blip r:embed="rId3">
            <a:alphaModFix/>
          </a:blip>
          <a:srcRect/>
          <a:stretch/>
        </p:blipFill>
        <p:spPr>
          <a:xfrm>
            <a:off x="3276600" y="3014062"/>
            <a:ext cx="10963275" cy="5472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p:nvPr/>
        </p:nvSpPr>
        <p:spPr>
          <a:xfrm>
            <a:off x="714825" y="886225"/>
            <a:ext cx="16858500" cy="17064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Agenda </a:t>
            </a:r>
            <a:endParaRPr/>
          </a:p>
          <a:p>
            <a:pPr marL="0" marR="0" lvl="0" indent="0" algn="l" rtl="0">
              <a:lnSpc>
                <a:spcPct val="120003"/>
              </a:lnSpc>
              <a:spcBef>
                <a:spcPts val="0"/>
              </a:spcBef>
              <a:spcAft>
                <a:spcPts val="0"/>
              </a:spcAft>
              <a:buNone/>
            </a:pPr>
            <a:endParaRPr sz="5039" b="0" i="0" u="none" strike="noStrike" cap="none">
              <a:solidFill>
                <a:srgbClr val="FF0000"/>
              </a:solidFill>
              <a:latin typeface="Times New Roman"/>
              <a:ea typeface="Times New Roman"/>
              <a:cs typeface="Times New Roman"/>
              <a:sym typeface="Times New Roman"/>
            </a:endParaRPr>
          </a:p>
        </p:txBody>
      </p:sp>
      <p:sp>
        <p:nvSpPr>
          <p:cNvPr id="105" name="Google Shape;105;p14"/>
          <p:cNvSpPr txBox="1"/>
          <p:nvPr/>
        </p:nvSpPr>
        <p:spPr>
          <a:xfrm>
            <a:off x="914400" y="2853984"/>
            <a:ext cx="16858352" cy="6359883"/>
          </a:xfrm>
          <a:prstGeom prst="rect">
            <a:avLst/>
          </a:prstGeom>
          <a:noFill/>
          <a:ln>
            <a:noFill/>
          </a:ln>
        </p:spPr>
        <p:txBody>
          <a:bodyPr spcFirstLastPara="1" wrap="square" lIns="0" tIns="0" rIns="0" bIns="0" anchor="t" anchorCtr="0">
            <a:spAutoFit/>
          </a:bodyPr>
          <a:lstStyle/>
          <a:p>
            <a:pPr marL="1096823" marR="0" lvl="1" indent="-548410"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Problem Statement</a:t>
            </a:r>
            <a:endParaRPr/>
          </a:p>
          <a:p>
            <a:pPr marL="1096823" marR="0" lvl="1" indent="-548410"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Objective</a:t>
            </a:r>
            <a:endParaRPr/>
          </a:p>
          <a:p>
            <a:pPr marL="1096823" marR="0" lvl="1" indent="-548410"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Scope of the project </a:t>
            </a:r>
            <a:endParaRPr/>
          </a:p>
          <a:p>
            <a:pPr marL="1097280" marR="0" lvl="1" indent="-548640"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Literature Survey</a:t>
            </a:r>
            <a:endParaRPr/>
          </a:p>
          <a:p>
            <a:pPr marL="1096823" marR="0" lvl="1" indent="-548410"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Proposed Methodology</a:t>
            </a:r>
            <a:endParaRPr/>
          </a:p>
          <a:p>
            <a:pPr marL="1096823" marR="0" lvl="1" indent="-548410"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Work done so far</a:t>
            </a:r>
            <a:endParaRPr/>
          </a:p>
          <a:p>
            <a:pPr marL="1096823" marR="0" lvl="1" indent="-548410"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Requirements</a:t>
            </a:r>
            <a:endParaRPr/>
          </a:p>
          <a:p>
            <a:pPr marL="1097280" marR="0" lvl="1" indent="-548640"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Timeline</a:t>
            </a:r>
            <a:endParaRPr/>
          </a:p>
          <a:p>
            <a:pPr marL="1097280" marR="0" lvl="1" indent="-548640"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References</a:t>
            </a:r>
            <a:endParaRPr/>
          </a:p>
          <a:p>
            <a:pPr marL="1097280" marR="0" lvl="1" indent="-548640" algn="just" rtl="0">
              <a:lnSpc>
                <a:spcPct val="137972"/>
              </a:lnSpc>
              <a:spcBef>
                <a:spcPts val="0"/>
              </a:spcBef>
              <a:spcAft>
                <a:spcPts val="0"/>
              </a:spcAft>
              <a:buNone/>
            </a:pPr>
            <a:endParaRPr sz="3600" b="0" i="0" u="none" strike="noStrike" cap="none">
              <a:solidFill>
                <a:srgbClr val="000000"/>
              </a:solidFill>
              <a:latin typeface="Times New Roman"/>
              <a:ea typeface="Times New Roman"/>
              <a:cs typeface="Times New Roman"/>
              <a:sym typeface="Times New Roman"/>
            </a:endParaRPr>
          </a:p>
        </p:txBody>
      </p:sp>
      <p:grpSp>
        <p:nvGrpSpPr>
          <p:cNvPr id="106" name="Google Shape;106;p14"/>
          <p:cNvGrpSpPr/>
          <p:nvPr/>
        </p:nvGrpSpPr>
        <p:grpSpPr>
          <a:xfrm>
            <a:off x="647623" y="2012475"/>
            <a:ext cx="17026698" cy="52673"/>
            <a:chOff x="0" y="0"/>
            <a:chExt cx="22702265" cy="70231"/>
          </a:xfrm>
        </p:grpSpPr>
        <p:sp>
          <p:nvSpPr>
            <p:cNvPr id="107" name="Google Shape;107;p14"/>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108" name="Google Shape;108;p14"/>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4"/>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txBox="1"/>
          <p:nvPr/>
        </p:nvSpPr>
        <p:spPr>
          <a:xfrm>
            <a:off x="647625" y="714375"/>
            <a:ext cx="16830600" cy="5121600"/>
          </a:xfrm>
          <a:prstGeom prst="rect">
            <a:avLst/>
          </a:prstGeom>
          <a:noFill/>
          <a:ln>
            <a:noFill/>
          </a:ln>
        </p:spPr>
        <p:txBody>
          <a:bodyPr spcFirstLastPara="1" wrap="square" lIns="0" tIns="0" rIns="0" bIns="0" anchor="t" anchorCtr="0">
            <a:spAutoFit/>
          </a:bodyPr>
          <a:lstStyle/>
          <a:p>
            <a:pPr marL="0" lvl="0" indent="0" algn="l" rtl="0">
              <a:lnSpc>
                <a:spcPct val="565454"/>
              </a:lnSpc>
              <a:spcBef>
                <a:spcPts val="0"/>
              </a:spcBef>
              <a:spcAft>
                <a:spcPts val="0"/>
              </a:spcAft>
              <a:buClr>
                <a:schemeClr val="dk1"/>
              </a:buClr>
              <a:buSzPts val="1100"/>
              <a:buFont typeface="Arial"/>
              <a:buNone/>
            </a:pPr>
            <a:r>
              <a:rPr lang="en-US" sz="5000">
                <a:solidFill>
                  <a:srgbClr val="FF0000"/>
                </a:solidFill>
                <a:latin typeface="Times New Roman"/>
                <a:ea typeface="Times New Roman"/>
                <a:cs typeface="Times New Roman"/>
                <a:sym typeface="Times New Roman"/>
              </a:rPr>
              <a:t>Data Augmentation – Gaussian Noise Sampling Flow Chart</a:t>
            </a:r>
            <a:endParaRPr sz="5000">
              <a:solidFill>
                <a:srgbClr val="FF0000"/>
              </a:solidFill>
              <a:latin typeface="Times New Roman"/>
              <a:ea typeface="Times New Roman"/>
              <a:cs typeface="Times New Roman"/>
              <a:sym typeface="Times New Roman"/>
            </a:endParaRPr>
          </a:p>
          <a:p>
            <a:pPr marL="0" marR="0" lvl="0" indent="0" algn="l" rtl="0">
              <a:lnSpc>
                <a:spcPct val="124400"/>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373" name="Google Shape;373;p32"/>
          <p:cNvGrpSpPr/>
          <p:nvPr/>
        </p:nvGrpSpPr>
        <p:grpSpPr>
          <a:xfrm>
            <a:off x="647625" y="2012475"/>
            <a:ext cx="17026604" cy="52673"/>
            <a:chOff x="0" y="0"/>
            <a:chExt cx="22702138" cy="70231"/>
          </a:xfrm>
        </p:grpSpPr>
        <p:sp>
          <p:nvSpPr>
            <p:cNvPr id="374" name="Google Shape;374;p32"/>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375" name="Google Shape;375;p32"/>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32"/>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0">
              <a:solidFill>
                <a:srgbClr val="FF0000"/>
              </a:solidFill>
              <a:latin typeface="Times New Roman"/>
              <a:ea typeface="Times New Roman"/>
              <a:cs typeface="Times New Roman"/>
              <a:sym typeface="Times New Roman"/>
            </a:endParaRPr>
          </a:p>
        </p:txBody>
      </p:sp>
      <p:pic>
        <p:nvPicPr>
          <p:cNvPr id="377" name="Google Shape;377;p32"/>
          <p:cNvPicPr preferRelativeResize="0"/>
          <p:nvPr/>
        </p:nvPicPr>
        <p:blipFill>
          <a:blip r:embed="rId3">
            <a:alphaModFix/>
          </a:blip>
          <a:stretch>
            <a:fillRect/>
          </a:stretch>
        </p:blipFill>
        <p:spPr>
          <a:xfrm>
            <a:off x="745600" y="3876650"/>
            <a:ext cx="16830675" cy="253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3"/>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Correlation similarity with original dataset</a:t>
            </a:r>
            <a:endParaRPr/>
          </a:p>
        </p:txBody>
      </p:sp>
      <p:grpSp>
        <p:nvGrpSpPr>
          <p:cNvPr id="387" name="Google Shape;387;p33"/>
          <p:cNvGrpSpPr/>
          <p:nvPr/>
        </p:nvGrpSpPr>
        <p:grpSpPr>
          <a:xfrm>
            <a:off x="647625" y="2012475"/>
            <a:ext cx="17026604" cy="52673"/>
            <a:chOff x="0" y="0"/>
            <a:chExt cx="22702138" cy="70231"/>
          </a:xfrm>
        </p:grpSpPr>
        <p:sp>
          <p:nvSpPr>
            <p:cNvPr id="388" name="Google Shape;388;p33"/>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389" name="Google Shape;389;p33"/>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33"/>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1" name="Google Shape;391;p33"/>
          <p:cNvPicPr preferRelativeResize="0"/>
          <p:nvPr/>
        </p:nvPicPr>
        <p:blipFill rotWithShape="1">
          <a:blip r:embed="rId3">
            <a:alphaModFix/>
          </a:blip>
          <a:srcRect l="575" r="2656"/>
          <a:stretch/>
        </p:blipFill>
        <p:spPr>
          <a:xfrm>
            <a:off x="931604" y="2102941"/>
            <a:ext cx="16424792" cy="7182392"/>
          </a:xfrm>
          <a:prstGeom prst="rect">
            <a:avLst/>
          </a:prstGeom>
          <a:noFill/>
          <a:ln>
            <a:noFill/>
          </a:ln>
        </p:spPr>
      </p:pic>
      <p:sp>
        <p:nvSpPr>
          <p:cNvPr id="392" name="Google Shape;392;p33"/>
          <p:cNvSpPr txBox="1"/>
          <p:nvPr/>
        </p:nvSpPr>
        <p:spPr>
          <a:xfrm>
            <a:off x="2438400" y="9234415"/>
            <a:ext cx="143845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Correlation Matrix of Original dataset vs Augmented dataset (Gaussian Noise Sampling)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4"/>
          <p:cNvSpPr txBox="1"/>
          <p:nvPr/>
        </p:nvSpPr>
        <p:spPr>
          <a:xfrm>
            <a:off x="714825" y="790975"/>
            <a:ext cx="16858350" cy="1541704"/>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Comparitive Analysis </a:t>
            </a:r>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402" name="Google Shape;402;p34"/>
          <p:cNvGrpSpPr/>
          <p:nvPr/>
        </p:nvGrpSpPr>
        <p:grpSpPr>
          <a:xfrm>
            <a:off x="647625" y="2012475"/>
            <a:ext cx="17026604" cy="52673"/>
            <a:chOff x="0" y="0"/>
            <a:chExt cx="22702138" cy="70231"/>
          </a:xfrm>
        </p:grpSpPr>
        <p:sp>
          <p:nvSpPr>
            <p:cNvPr id="403" name="Google Shape;403;p34"/>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404" name="Google Shape;404;p34"/>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34"/>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6" name="Google Shape;406;p34"/>
          <p:cNvPicPr preferRelativeResize="0"/>
          <p:nvPr/>
        </p:nvPicPr>
        <p:blipFill rotWithShape="1">
          <a:blip r:embed="rId3">
            <a:alphaModFix/>
          </a:blip>
          <a:srcRect/>
          <a:stretch/>
        </p:blipFill>
        <p:spPr>
          <a:xfrm>
            <a:off x="1524000" y="2129672"/>
            <a:ext cx="15240000" cy="6773333"/>
          </a:xfrm>
          <a:prstGeom prst="rect">
            <a:avLst/>
          </a:prstGeom>
          <a:noFill/>
          <a:ln>
            <a:noFill/>
          </a:ln>
        </p:spPr>
      </p:pic>
      <p:sp>
        <p:nvSpPr>
          <p:cNvPr id="407" name="Google Shape;407;p34"/>
          <p:cNvSpPr txBox="1"/>
          <p:nvPr/>
        </p:nvSpPr>
        <p:spPr>
          <a:xfrm>
            <a:off x="657150" y="8872279"/>
            <a:ext cx="17478450"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Number of data in Original dataset vs Augmented dataset (Gaussian Noise Sampling) </a:t>
            </a:r>
            <a:endParaRPr/>
          </a:p>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for Each Application Type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5"/>
          <p:cNvSpPr txBox="1"/>
          <p:nvPr/>
        </p:nvSpPr>
        <p:spPr>
          <a:xfrm>
            <a:off x="714825" y="790975"/>
            <a:ext cx="16858350" cy="1541704"/>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(II) Model Comparison</a:t>
            </a:r>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417" name="Google Shape;417;p35"/>
          <p:cNvGrpSpPr/>
          <p:nvPr/>
        </p:nvGrpSpPr>
        <p:grpSpPr>
          <a:xfrm>
            <a:off x="647625" y="2012475"/>
            <a:ext cx="17026604" cy="52673"/>
            <a:chOff x="0" y="0"/>
            <a:chExt cx="22702138" cy="70231"/>
          </a:xfrm>
        </p:grpSpPr>
        <p:sp>
          <p:nvSpPr>
            <p:cNvPr id="418" name="Google Shape;418;p35"/>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419" name="Google Shape;419;p35"/>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5"/>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1" name="Google Shape;421;p35"/>
          <p:cNvPicPr preferRelativeResize="0"/>
          <p:nvPr/>
        </p:nvPicPr>
        <p:blipFill rotWithShape="1">
          <a:blip r:embed="rId3">
            <a:alphaModFix/>
          </a:blip>
          <a:srcRect t="78889"/>
          <a:stretch/>
        </p:blipFill>
        <p:spPr>
          <a:xfrm>
            <a:off x="1364629" y="2552700"/>
            <a:ext cx="16309600" cy="58147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6"/>
          <p:cNvSpPr txBox="1"/>
          <p:nvPr/>
        </p:nvSpPr>
        <p:spPr>
          <a:xfrm>
            <a:off x="714825" y="790975"/>
            <a:ext cx="16858350" cy="2336794"/>
          </a:xfrm>
          <a:prstGeom prst="rect">
            <a:avLst/>
          </a:prstGeom>
          <a:noFill/>
          <a:ln>
            <a:noFill/>
          </a:ln>
        </p:spPr>
        <p:txBody>
          <a:bodyPr spcFirstLastPara="1" wrap="square" lIns="0" tIns="0" rIns="0" bIns="0" anchor="t" anchorCtr="0">
            <a:spAutoFit/>
          </a:bodyPr>
          <a:lstStyle/>
          <a:p>
            <a:pPr marL="0" marR="0" lvl="0" indent="0" algn="l" rtl="0">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431" name="Google Shape;431;p36"/>
          <p:cNvGrpSpPr/>
          <p:nvPr/>
        </p:nvGrpSpPr>
        <p:grpSpPr>
          <a:xfrm>
            <a:off x="647625" y="2012475"/>
            <a:ext cx="17026604" cy="52673"/>
            <a:chOff x="0" y="0"/>
            <a:chExt cx="22702138" cy="70231"/>
          </a:xfrm>
        </p:grpSpPr>
        <p:sp>
          <p:nvSpPr>
            <p:cNvPr id="432" name="Google Shape;432;p36"/>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433" name="Google Shape;433;p36"/>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36"/>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txBox="1"/>
          <p:nvPr/>
        </p:nvSpPr>
        <p:spPr>
          <a:xfrm>
            <a:off x="295500" y="2012475"/>
            <a:ext cx="17277675" cy="7905562"/>
          </a:xfrm>
          <a:prstGeom prst="rect">
            <a:avLst/>
          </a:prstGeom>
          <a:noFill/>
          <a:ln>
            <a:noFill/>
          </a:ln>
        </p:spPr>
        <p:txBody>
          <a:bodyPr spcFirstLastPara="1" wrap="square" lIns="91425" tIns="45700" rIns="91425" bIns="45700" anchor="t" anchorCtr="0">
            <a:spAutoFit/>
          </a:bodyPr>
          <a:lstStyle/>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Linear Regression: </a:t>
            </a:r>
            <a:r>
              <a:rPr lang="en-US" sz="3099" b="0" i="0" u="none" strike="noStrike" cap="none">
                <a:solidFill>
                  <a:srgbClr val="000000"/>
                </a:solidFill>
                <a:latin typeface="Times New Roman"/>
                <a:ea typeface="Times New Roman"/>
                <a:cs typeface="Times New Roman"/>
                <a:sym typeface="Times New Roman"/>
              </a:rPr>
              <a:t>Linear Regression is a fundamental regression technique where the model predicts a continuous target variable based on a linear relationship with one or more features. </a:t>
            </a:r>
            <a:endParaRPr/>
          </a:p>
          <a:p>
            <a:pPr marL="488582" marR="0" lvl="1" indent="0" algn="just" rtl="0">
              <a:lnSpc>
                <a:spcPct val="180025"/>
              </a:lnSpc>
              <a:spcBef>
                <a:spcPts val="0"/>
              </a:spcBef>
              <a:spcAft>
                <a:spcPts val="0"/>
              </a:spcAft>
              <a:buNone/>
            </a:pPr>
            <a:r>
              <a:rPr lang="en-US" sz="3099" b="0" i="1" u="none" strike="noStrike" cap="none">
                <a:solidFill>
                  <a:srgbClr val="000000"/>
                </a:solidFill>
                <a:latin typeface="Times New Roman"/>
                <a:ea typeface="Times New Roman"/>
                <a:cs typeface="Times New Roman"/>
                <a:sym typeface="Times New Roman"/>
              </a:rPr>
              <a:t>     </a:t>
            </a:r>
            <a:r>
              <a:rPr lang="en-US" sz="3099" b="0" i="0" u="none" strike="noStrike" cap="none">
                <a:solidFill>
                  <a:srgbClr val="000000"/>
                </a:solidFill>
                <a:latin typeface="Times New Roman"/>
                <a:ea typeface="Times New Roman"/>
                <a:cs typeface="Times New Roman"/>
                <a:sym typeface="Times New Roman"/>
              </a:rPr>
              <a:t> Parameters: </a:t>
            </a:r>
            <a:r>
              <a:rPr lang="en-US" sz="3099" b="1" i="1" u="none" strike="noStrike" cap="none">
                <a:solidFill>
                  <a:srgbClr val="000000"/>
                </a:solidFill>
                <a:latin typeface="Times New Roman"/>
                <a:ea typeface="Times New Roman"/>
                <a:cs typeface="Times New Roman"/>
                <a:sym typeface="Times New Roman"/>
              </a:rPr>
              <a:t>None</a:t>
            </a:r>
            <a:endParaRPr/>
          </a:p>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Ridge Regression: </a:t>
            </a:r>
            <a:r>
              <a:rPr lang="en-US" sz="3099" b="0" i="0" u="none" strike="noStrike" cap="none">
                <a:solidFill>
                  <a:srgbClr val="000000"/>
                </a:solidFill>
                <a:latin typeface="Times New Roman"/>
                <a:ea typeface="Times New Roman"/>
                <a:cs typeface="Times New Roman"/>
                <a:sym typeface="Times New Roman"/>
              </a:rPr>
              <a:t>Adds regularization to Linear Regression to prevent overfitting by penalizing large coefficients. </a:t>
            </a:r>
            <a:endParaRPr/>
          </a:p>
          <a:p>
            <a:pPr marL="488582" marR="0" lvl="1" indent="0" algn="just" rtl="0">
              <a:lnSpc>
                <a:spcPct val="180025"/>
              </a:lnSpc>
              <a:spcBef>
                <a:spcPts val="0"/>
              </a:spcBef>
              <a:spcAft>
                <a:spcPts val="0"/>
              </a:spcAft>
              <a:buNone/>
            </a:pPr>
            <a:r>
              <a:rPr lang="en-US" sz="3099" b="0" i="0" u="none" strike="noStrike" cap="none">
                <a:solidFill>
                  <a:srgbClr val="000000"/>
                </a:solidFill>
                <a:latin typeface="Times New Roman"/>
                <a:ea typeface="Times New Roman"/>
                <a:cs typeface="Times New Roman"/>
                <a:sym typeface="Times New Roman"/>
              </a:rPr>
              <a:t>      Parameters: </a:t>
            </a:r>
            <a:r>
              <a:rPr lang="en-US" sz="3099" b="1" i="1" u="none" strike="noStrike" cap="none">
                <a:solidFill>
                  <a:srgbClr val="000000"/>
                </a:solidFill>
                <a:latin typeface="Times New Roman"/>
                <a:ea typeface="Times New Roman"/>
                <a:cs typeface="Times New Roman"/>
                <a:sym typeface="Times New Roman"/>
              </a:rPr>
              <a:t>alpha: 0.5</a:t>
            </a:r>
            <a:r>
              <a:rPr lang="en-US" sz="3099" b="1" i="0" u="none" strike="noStrike" cap="none">
                <a:solidFill>
                  <a:srgbClr val="000000"/>
                </a:solidFill>
                <a:latin typeface="Times New Roman"/>
                <a:ea typeface="Times New Roman"/>
                <a:cs typeface="Times New Roman"/>
                <a:sym typeface="Times New Roman"/>
              </a:rPr>
              <a:t> </a:t>
            </a:r>
            <a:r>
              <a:rPr lang="en-US" sz="3099" b="0" i="0" u="none" strike="noStrike" cap="none">
                <a:solidFill>
                  <a:srgbClr val="000000"/>
                </a:solidFill>
                <a:latin typeface="Times New Roman"/>
                <a:ea typeface="Times New Roman"/>
                <a:cs typeface="Times New Roman"/>
                <a:sym typeface="Times New Roman"/>
              </a:rPr>
              <a:t>controls the strength of the regularization. A higher alpha increases        regularization ,Lower values decrease regularization, allowing the model to fit the training data more closely.</a:t>
            </a:r>
            <a:endParaRPr/>
          </a:p>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Lasso Regression: </a:t>
            </a:r>
            <a:r>
              <a:rPr lang="en-US" sz="3099" b="0" i="0" u="none" strike="noStrike" cap="none">
                <a:solidFill>
                  <a:srgbClr val="000000"/>
                </a:solidFill>
                <a:latin typeface="Times New Roman"/>
                <a:ea typeface="Times New Roman"/>
                <a:cs typeface="Times New Roman"/>
                <a:sym typeface="Times New Roman"/>
              </a:rPr>
              <a:t>Similar to Ridge, but with L1 regularization, which can set some coefficients to zero, effectively selecting features.</a:t>
            </a:r>
            <a:endParaRPr/>
          </a:p>
          <a:p>
            <a:pPr marL="488582" marR="0" lvl="1" indent="0" algn="just" rtl="0">
              <a:lnSpc>
                <a:spcPct val="180025"/>
              </a:lnSpc>
              <a:spcBef>
                <a:spcPts val="0"/>
              </a:spcBef>
              <a:spcAft>
                <a:spcPts val="0"/>
              </a:spcAft>
              <a:buNone/>
            </a:pPr>
            <a:r>
              <a:rPr lang="en-US" sz="3099" b="0" i="1" u="none" strike="noStrike" cap="none">
                <a:solidFill>
                  <a:srgbClr val="000000"/>
                </a:solidFill>
                <a:latin typeface="Times New Roman"/>
                <a:ea typeface="Times New Roman"/>
                <a:cs typeface="Times New Roman"/>
                <a:sym typeface="Times New Roman"/>
              </a:rPr>
              <a:t>      </a:t>
            </a:r>
            <a:r>
              <a:rPr lang="en-US" sz="3099" b="0" i="0" u="none" strike="noStrike" cap="none">
                <a:solidFill>
                  <a:srgbClr val="000000"/>
                </a:solidFill>
                <a:latin typeface="Times New Roman"/>
                <a:ea typeface="Times New Roman"/>
                <a:cs typeface="Times New Roman"/>
                <a:sym typeface="Times New Roman"/>
              </a:rPr>
              <a:t>Parameters: </a:t>
            </a:r>
            <a:r>
              <a:rPr lang="en-US" sz="3099" b="1" i="1" u="none" strike="noStrike" cap="none">
                <a:solidFill>
                  <a:srgbClr val="000000"/>
                </a:solidFill>
                <a:latin typeface="Times New Roman"/>
                <a:ea typeface="Times New Roman"/>
                <a:cs typeface="Times New Roman"/>
                <a:sym typeface="Times New Roman"/>
              </a:rPr>
              <a:t>alpha: 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7"/>
          <p:cNvSpPr txBox="1"/>
          <p:nvPr/>
        </p:nvSpPr>
        <p:spPr>
          <a:xfrm>
            <a:off x="714825" y="790975"/>
            <a:ext cx="16858350" cy="2336794"/>
          </a:xfrm>
          <a:prstGeom prst="rect">
            <a:avLst/>
          </a:prstGeom>
          <a:noFill/>
          <a:ln>
            <a:noFill/>
          </a:ln>
        </p:spPr>
        <p:txBody>
          <a:bodyPr spcFirstLastPara="1" wrap="square" lIns="0" tIns="0" rIns="0" bIns="0" anchor="t" anchorCtr="0">
            <a:spAutoFit/>
          </a:bodyPr>
          <a:lstStyle/>
          <a:p>
            <a:pPr marL="0" marR="0" lvl="0" indent="0" algn="l" rtl="0">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445" name="Google Shape;445;p37"/>
          <p:cNvGrpSpPr/>
          <p:nvPr/>
        </p:nvGrpSpPr>
        <p:grpSpPr>
          <a:xfrm>
            <a:off x="647625" y="2012475"/>
            <a:ext cx="17026604" cy="52673"/>
            <a:chOff x="0" y="0"/>
            <a:chExt cx="22702138" cy="70231"/>
          </a:xfrm>
        </p:grpSpPr>
        <p:sp>
          <p:nvSpPr>
            <p:cNvPr id="446" name="Google Shape;446;p37"/>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447" name="Google Shape;447;p37"/>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7"/>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295498" y="2400300"/>
            <a:ext cx="17369205" cy="7905562"/>
          </a:xfrm>
          <a:prstGeom prst="rect">
            <a:avLst/>
          </a:prstGeom>
          <a:noFill/>
          <a:ln>
            <a:noFill/>
          </a:ln>
        </p:spPr>
        <p:txBody>
          <a:bodyPr spcFirstLastPara="1" wrap="square" lIns="91425" tIns="45700" rIns="91425" bIns="45700" anchor="ctr" anchorCtr="0">
            <a:noAutofit/>
          </a:bodyPr>
          <a:lstStyle/>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Elastic Net: </a:t>
            </a:r>
            <a:r>
              <a:rPr lang="en-US" sz="3099" b="0" i="0" u="none" strike="noStrike" cap="none">
                <a:solidFill>
                  <a:srgbClr val="000000"/>
                </a:solidFill>
                <a:latin typeface="Times New Roman"/>
                <a:ea typeface="Times New Roman"/>
                <a:cs typeface="Times New Roman"/>
                <a:sym typeface="Times New Roman"/>
              </a:rPr>
              <a:t>Combines L1 and L2 regularization from Lasso and Ridge, balancing their benefits.</a:t>
            </a:r>
            <a:endParaRPr/>
          </a:p>
          <a:p>
            <a:pPr marL="488582" marR="0" lvl="1" indent="0" algn="just" rtl="0">
              <a:lnSpc>
                <a:spcPct val="180025"/>
              </a:lnSpc>
              <a:spcBef>
                <a:spcPts val="0"/>
              </a:spcBef>
              <a:spcAft>
                <a:spcPts val="0"/>
              </a:spcAft>
              <a:buNone/>
            </a:pPr>
            <a:r>
              <a:rPr lang="en-US" sz="3099" b="0" i="0" u="none" strike="noStrike" cap="none">
                <a:solidFill>
                  <a:srgbClr val="000000"/>
                </a:solidFill>
                <a:latin typeface="Times New Roman"/>
                <a:ea typeface="Times New Roman"/>
                <a:cs typeface="Times New Roman"/>
                <a:sym typeface="Times New Roman"/>
              </a:rPr>
              <a:t>Parameters</a:t>
            </a:r>
            <a:r>
              <a:rPr lang="en-US" sz="3099" b="0" i="1" u="none" strike="noStrike" cap="none">
                <a:solidFill>
                  <a:srgbClr val="000000"/>
                </a:solidFill>
                <a:latin typeface="Times New Roman"/>
                <a:ea typeface="Times New Roman"/>
                <a:cs typeface="Times New Roman"/>
                <a:sym typeface="Times New Roman"/>
              </a:rPr>
              <a:t>: </a:t>
            </a:r>
            <a:r>
              <a:rPr lang="en-US" sz="3099" b="1" i="1" u="none" strike="noStrike" cap="none">
                <a:solidFill>
                  <a:srgbClr val="000000"/>
                </a:solidFill>
                <a:latin typeface="Times New Roman"/>
                <a:ea typeface="Times New Roman"/>
                <a:cs typeface="Times New Roman"/>
                <a:sym typeface="Times New Roman"/>
              </a:rPr>
              <a:t>alpha: 0.5 </a:t>
            </a:r>
            <a:endParaRPr sz="3099" b="0" i="1" u="none" strike="noStrike" cap="none">
              <a:solidFill>
                <a:srgbClr val="000000"/>
              </a:solidFill>
              <a:latin typeface="Times New Roman"/>
              <a:ea typeface="Times New Roman"/>
              <a:cs typeface="Times New Roman"/>
              <a:sym typeface="Times New Roman"/>
            </a:endParaRPr>
          </a:p>
          <a:p>
            <a:pPr marL="488582" marR="0" lvl="1" indent="0" algn="just" rtl="0">
              <a:lnSpc>
                <a:spcPct val="180025"/>
              </a:lnSpc>
              <a:spcBef>
                <a:spcPts val="0"/>
              </a:spcBef>
              <a:spcAft>
                <a:spcPts val="0"/>
              </a:spcAft>
              <a:buNone/>
            </a:pPr>
            <a:r>
              <a:rPr lang="en-US" sz="3099" b="1" i="1" u="none" strike="noStrike" cap="none">
                <a:solidFill>
                  <a:srgbClr val="000000"/>
                </a:solidFill>
                <a:latin typeface="Times New Roman"/>
                <a:ea typeface="Times New Roman"/>
                <a:cs typeface="Times New Roman"/>
                <a:sym typeface="Times New Roman"/>
              </a:rPr>
              <a:t>                    l1_ratio: 0.7 </a:t>
            </a:r>
            <a:r>
              <a:rPr lang="en-US" sz="3099" b="0" i="0" u="none" strike="noStrike" cap="none">
                <a:solidFill>
                  <a:srgbClr val="000000"/>
                </a:solidFill>
                <a:latin typeface="Times New Roman"/>
                <a:ea typeface="Times New Roman"/>
                <a:cs typeface="Times New Roman"/>
                <a:sym typeface="Times New Roman"/>
              </a:rPr>
              <a:t>it determines the mix of L1 and L2 regularization. A value of 0.7 means that L1 regularization (Lasso) is more influential, leading to more feature selection compared to L2 regularization.</a:t>
            </a:r>
            <a:endParaRPr/>
          </a:p>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Bayesian Ridge: </a:t>
            </a:r>
            <a:r>
              <a:rPr lang="en-US" sz="3099" b="0" i="0" u="none" strike="noStrike" cap="none">
                <a:solidFill>
                  <a:srgbClr val="000000"/>
                </a:solidFill>
                <a:latin typeface="Times New Roman"/>
                <a:ea typeface="Times New Roman"/>
                <a:cs typeface="Times New Roman"/>
                <a:sym typeface="Times New Roman"/>
              </a:rPr>
              <a:t>A probabilistic model that incorporates prior distributions into the regression analysis.</a:t>
            </a:r>
            <a:endParaRPr/>
          </a:p>
          <a:p>
            <a:pPr marL="488582" marR="0" lvl="1" indent="0" algn="just" rtl="0">
              <a:lnSpc>
                <a:spcPct val="180025"/>
              </a:lnSpc>
              <a:spcBef>
                <a:spcPts val="0"/>
              </a:spcBef>
              <a:spcAft>
                <a:spcPts val="0"/>
              </a:spcAft>
              <a:buNone/>
            </a:pPr>
            <a:r>
              <a:rPr lang="en-US" sz="3099" b="0" i="0" u="none" strike="noStrike" cap="none">
                <a:solidFill>
                  <a:srgbClr val="000000"/>
                </a:solidFill>
                <a:latin typeface="Times New Roman"/>
                <a:ea typeface="Times New Roman"/>
                <a:cs typeface="Times New Roman"/>
                <a:sym typeface="Times New Roman"/>
              </a:rPr>
              <a:t>Parameters </a:t>
            </a:r>
            <a:r>
              <a:rPr lang="en-US" sz="3099" b="0" i="1" u="none" strike="noStrike" cap="none">
                <a:solidFill>
                  <a:srgbClr val="000000"/>
                </a:solidFill>
                <a:latin typeface="Times New Roman"/>
                <a:ea typeface="Times New Roman"/>
                <a:cs typeface="Times New Roman"/>
                <a:sym typeface="Times New Roman"/>
              </a:rPr>
              <a:t>: </a:t>
            </a:r>
            <a:r>
              <a:rPr lang="en-US" sz="3099" b="1" i="1" u="none" strike="noStrike" cap="none">
                <a:solidFill>
                  <a:srgbClr val="000000"/>
                </a:solidFill>
                <a:latin typeface="Times New Roman"/>
                <a:ea typeface="Times New Roman"/>
                <a:cs typeface="Times New Roman"/>
                <a:sym typeface="Times New Roman"/>
              </a:rPr>
              <a:t>alpha_1: 1e-6 ,alpha_2: 1e-6, lambda_1: 1e-6 , lambda_2: 1e-6 </a:t>
            </a:r>
            <a:r>
              <a:rPr lang="en-US" sz="3099" b="0" i="0" u="none" strike="noStrike" cap="none">
                <a:solidFill>
                  <a:srgbClr val="000000"/>
                </a:solidFill>
                <a:latin typeface="Times New Roman"/>
                <a:ea typeface="Times New Roman"/>
                <a:cs typeface="Times New Roman"/>
                <a:sym typeface="Times New Roman"/>
              </a:rPr>
              <a:t>. These parameters control the prior distributions of the coefficients and their variances. Lower values (e.g., 1e-6) make the prior distributions weaker, allowing for greater flexibility in fitting the model.</a:t>
            </a:r>
            <a:endParaRPr/>
          </a:p>
          <a:p>
            <a:pPr marL="977163" marR="0" lvl="1" indent="-291794" algn="just" rtl="0">
              <a:lnSpc>
                <a:spcPct val="180025"/>
              </a:lnSpc>
              <a:spcBef>
                <a:spcPts val="0"/>
              </a:spcBef>
              <a:spcAft>
                <a:spcPts val="0"/>
              </a:spcAft>
              <a:buClr>
                <a:schemeClr val="dk1"/>
              </a:buClr>
              <a:buSzPts val="3099"/>
              <a:buFont typeface="Arial"/>
              <a:buNone/>
            </a:pPr>
            <a:endParaRPr sz="3099"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8"/>
          <p:cNvSpPr txBox="1"/>
          <p:nvPr/>
        </p:nvSpPr>
        <p:spPr>
          <a:xfrm>
            <a:off x="714825" y="790975"/>
            <a:ext cx="16858350" cy="2336794"/>
          </a:xfrm>
          <a:prstGeom prst="rect">
            <a:avLst/>
          </a:prstGeom>
          <a:noFill/>
          <a:ln>
            <a:noFill/>
          </a:ln>
        </p:spPr>
        <p:txBody>
          <a:bodyPr spcFirstLastPara="1" wrap="square" lIns="0" tIns="0" rIns="0" bIns="0" anchor="t" anchorCtr="0">
            <a:spAutoFit/>
          </a:bodyPr>
          <a:lstStyle/>
          <a:p>
            <a:pPr marL="0" marR="0" lvl="0" indent="0" algn="l" rtl="0">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459" name="Google Shape;459;p38"/>
          <p:cNvGrpSpPr/>
          <p:nvPr/>
        </p:nvGrpSpPr>
        <p:grpSpPr>
          <a:xfrm>
            <a:off x="647625" y="2012475"/>
            <a:ext cx="17026604" cy="52673"/>
            <a:chOff x="0" y="0"/>
            <a:chExt cx="22702138" cy="70231"/>
          </a:xfrm>
        </p:grpSpPr>
        <p:sp>
          <p:nvSpPr>
            <p:cNvPr id="460" name="Google Shape;460;p38"/>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461" name="Google Shape;461;p38"/>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38"/>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246378" y="2671784"/>
            <a:ext cx="17115974" cy="6469271"/>
          </a:xfrm>
          <a:prstGeom prst="rect">
            <a:avLst/>
          </a:prstGeom>
          <a:noFill/>
          <a:ln>
            <a:noFill/>
          </a:ln>
        </p:spPr>
        <p:txBody>
          <a:bodyPr spcFirstLastPara="1" wrap="square" lIns="91425" tIns="45700" rIns="91425" bIns="45700" anchor="ctr" anchorCtr="0">
            <a:noAutofit/>
          </a:bodyPr>
          <a:lstStyle/>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Polynomial Regression: </a:t>
            </a:r>
            <a:r>
              <a:rPr lang="en-US" sz="3099" b="0" i="0" u="none" strike="noStrike" cap="none">
                <a:solidFill>
                  <a:srgbClr val="000000"/>
                </a:solidFill>
                <a:latin typeface="Times New Roman"/>
                <a:ea typeface="Times New Roman"/>
                <a:cs typeface="Times New Roman"/>
                <a:sym typeface="Times New Roman"/>
              </a:rPr>
              <a:t>Extends Linear Regression by fitting a polynomial equation, capturing non-linear relationships.</a:t>
            </a:r>
            <a:endParaRPr/>
          </a:p>
          <a:p>
            <a:pPr marL="945782" marR="0" lvl="2" indent="0" algn="just" rtl="0">
              <a:lnSpc>
                <a:spcPct val="180025"/>
              </a:lnSpc>
              <a:spcBef>
                <a:spcPts val="0"/>
              </a:spcBef>
              <a:spcAft>
                <a:spcPts val="0"/>
              </a:spcAft>
              <a:buNone/>
            </a:pPr>
            <a:r>
              <a:rPr lang="en-US" sz="3099" b="0" i="0" u="none" strike="noStrike" cap="none">
                <a:solidFill>
                  <a:srgbClr val="000000"/>
                </a:solidFill>
                <a:latin typeface="Times New Roman"/>
                <a:ea typeface="Times New Roman"/>
                <a:cs typeface="Times New Roman"/>
                <a:sym typeface="Times New Roman"/>
              </a:rPr>
              <a:t>Parameter : </a:t>
            </a:r>
            <a:r>
              <a:rPr lang="en-US" sz="3099" b="1" i="1" u="none" strike="noStrike" cap="none">
                <a:solidFill>
                  <a:srgbClr val="000000"/>
                </a:solidFill>
                <a:latin typeface="Times New Roman"/>
                <a:ea typeface="Times New Roman"/>
                <a:cs typeface="Times New Roman"/>
                <a:sym typeface="Times New Roman"/>
              </a:rPr>
              <a:t>degree: 3 </a:t>
            </a:r>
            <a:r>
              <a:rPr lang="en-US" sz="3099" b="0" i="1" u="none" strike="noStrike" cap="none">
                <a:solidFill>
                  <a:srgbClr val="000000"/>
                </a:solidFill>
                <a:latin typeface="Times New Roman"/>
                <a:ea typeface="Times New Roman"/>
                <a:cs typeface="Times New Roman"/>
                <a:sym typeface="Times New Roman"/>
              </a:rPr>
              <a:t>- </a:t>
            </a:r>
            <a:r>
              <a:rPr lang="en-US" sz="3099" b="0" i="0" u="none" strike="noStrike" cap="none">
                <a:solidFill>
                  <a:srgbClr val="000000"/>
                </a:solidFill>
                <a:latin typeface="Times New Roman"/>
                <a:ea typeface="Times New Roman"/>
                <a:cs typeface="Times New Roman"/>
                <a:sym typeface="Times New Roman"/>
              </a:rPr>
              <a:t> specifies the degree of the polynomial features. A higher degree can capture more complex relationships but risks overfitting. </a:t>
            </a:r>
            <a:endParaRPr/>
          </a:p>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SVR (Support Vector Regression): </a:t>
            </a:r>
            <a:r>
              <a:rPr lang="en-US" sz="3099" b="0" i="0" u="none" strike="noStrike" cap="none">
                <a:solidFill>
                  <a:srgbClr val="000000"/>
                </a:solidFill>
                <a:latin typeface="Times New Roman"/>
                <a:ea typeface="Times New Roman"/>
                <a:cs typeface="Times New Roman"/>
                <a:sym typeface="Times New Roman"/>
              </a:rPr>
              <a:t>Uses support vector machines to perform regression, focusing on the margins of the best fit line.</a:t>
            </a:r>
            <a:endParaRPr/>
          </a:p>
          <a:p>
            <a:pPr marL="488582" marR="0" lvl="1" indent="0" algn="just" rtl="0">
              <a:lnSpc>
                <a:spcPct val="180025"/>
              </a:lnSpc>
              <a:spcBef>
                <a:spcPts val="0"/>
              </a:spcBef>
              <a:spcAft>
                <a:spcPts val="0"/>
              </a:spcAft>
              <a:buNone/>
            </a:pPr>
            <a:r>
              <a:rPr lang="en-US" sz="3099" b="0" i="0" u="none" strike="noStrike" cap="none">
                <a:solidFill>
                  <a:srgbClr val="000000"/>
                </a:solidFill>
                <a:latin typeface="Times New Roman"/>
                <a:ea typeface="Times New Roman"/>
                <a:cs typeface="Times New Roman"/>
                <a:sym typeface="Times New Roman"/>
              </a:rPr>
              <a:t>     Parameters :</a:t>
            </a:r>
            <a:r>
              <a:rPr lang="en-US" sz="3099" b="1" i="0" u="none" strike="noStrike" cap="none">
                <a:solidFill>
                  <a:srgbClr val="000000"/>
                </a:solidFill>
                <a:latin typeface="Times New Roman"/>
                <a:ea typeface="Times New Roman"/>
                <a:cs typeface="Times New Roman"/>
                <a:sym typeface="Times New Roman"/>
              </a:rPr>
              <a:t> </a:t>
            </a:r>
            <a:r>
              <a:rPr lang="en-US" sz="3099" b="1" i="1" u="none" strike="noStrike" cap="none">
                <a:solidFill>
                  <a:srgbClr val="000000"/>
                </a:solidFill>
                <a:latin typeface="Times New Roman"/>
                <a:ea typeface="Times New Roman"/>
                <a:cs typeface="Times New Roman"/>
                <a:sym typeface="Times New Roman"/>
              </a:rPr>
              <a:t>C: 10 </a:t>
            </a:r>
            <a:r>
              <a:rPr lang="en-US" sz="3099" b="1" i="0" u="none" strike="noStrike" cap="none">
                <a:solidFill>
                  <a:srgbClr val="000000"/>
                </a:solidFill>
                <a:latin typeface="Times New Roman"/>
                <a:ea typeface="Times New Roman"/>
                <a:cs typeface="Times New Roman"/>
                <a:sym typeface="Times New Roman"/>
              </a:rPr>
              <a:t> </a:t>
            </a:r>
            <a:r>
              <a:rPr lang="en-US" sz="3099" b="0" i="0" u="none" strike="noStrike" cap="none">
                <a:solidFill>
                  <a:srgbClr val="000000"/>
                </a:solidFill>
                <a:latin typeface="Times New Roman"/>
                <a:ea typeface="Times New Roman"/>
                <a:cs typeface="Times New Roman"/>
                <a:sym typeface="Times New Roman"/>
              </a:rPr>
              <a:t>it controls the trade-off between smoothness and accuracy. </a:t>
            </a:r>
            <a:endParaRPr/>
          </a:p>
          <a:p>
            <a:pPr marL="488582" marR="0" lvl="1" indent="0" algn="just" rtl="0">
              <a:lnSpc>
                <a:spcPct val="180025"/>
              </a:lnSpc>
              <a:spcBef>
                <a:spcPts val="0"/>
              </a:spcBef>
              <a:spcAft>
                <a:spcPts val="0"/>
              </a:spcAft>
              <a:buNone/>
            </a:pPr>
            <a:r>
              <a:rPr lang="en-US" sz="3099" b="0" i="1" u="none" strike="noStrike" cap="none">
                <a:solidFill>
                  <a:srgbClr val="000000"/>
                </a:solidFill>
                <a:latin typeface="Times New Roman"/>
                <a:ea typeface="Times New Roman"/>
                <a:cs typeface="Times New Roman"/>
                <a:sym typeface="Times New Roman"/>
              </a:rPr>
              <a:t>                          </a:t>
            </a:r>
            <a:r>
              <a:rPr lang="en-US" sz="3099" b="1" i="1" u="none" strike="noStrike" cap="none">
                <a:solidFill>
                  <a:srgbClr val="000000"/>
                </a:solidFill>
                <a:latin typeface="Times New Roman"/>
                <a:ea typeface="Times New Roman"/>
                <a:cs typeface="Times New Roman"/>
                <a:sym typeface="Times New Roman"/>
              </a:rPr>
              <a:t>epsilon: 0.1  </a:t>
            </a:r>
            <a:r>
              <a:rPr lang="en-US" sz="3099" b="0" i="0" u="none" strike="noStrike" cap="none">
                <a:solidFill>
                  <a:srgbClr val="000000"/>
                </a:solidFill>
                <a:latin typeface="Times New Roman"/>
                <a:ea typeface="Times New Roman"/>
                <a:cs typeface="Times New Roman"/>
                <a:sym typeface="Times New Roman"/>
              </a:rPr>
              <a:t>defines the margin within which errors are tolerated.</a:t>
            </a:r>
            <a:endParaRPr/>
          </a:p>
          <a:p>
            <a:pPr marL="488582" marR="0" lvl="1" indent="0" algn="just" rtl="0">
              <a:lnSpc>
                <a:spcPct val="180025"/>
              </a:lnSpc>
              <a:spcBef>
                <a:spcPts val="0"/>
              </a:spcBef>
              <a:spcAft>
                <a:spcPts val="0"/>
              </a:spcAft>
              <a:buNone/>
            </a:pPr>
            <a:r>
              <a:rPr lang="en-US" sz="3099" b="0" i="0" u="none" strike="noStrike" cap="none">
                <a:solidFill>
                  <a:srgbClr val="000000"/>
                </a:solidFill>
                <a:latin typeface="Times New Roman"/>
                <a:ea typeface="Times New Roman"/>
                <a:cs typeface="Times New Roman"/>
                <a:sym typeface="Times New Roman"/>
              </a:rPr>
              <a:t>                         </a:t>
            </a:r>
            <a:r>
              <a:rPr lang="en-US" sz="3099" b="1" i="1" u="none" strike="noStrike" cap="none">
                <a:solidFill>
                  <a:srgbClr val="000000"/>
                </a:solidFill>
                <a:latin typeface="Times New Roman"/>
                <a:ea typeface="Times New Roman"/>
                <a:cs typeface="Times New Roman"/>
                <a:sym typeface="Times New Roman"/>
              </a:rPr>
              <a:t>kernel: 'rbf’  </a:t>
            </a:r>
            <a:r>
              <a:rPr lang="en-US" sz="3099" b="0" i="0" u="none" strike="noStrike" cap="none">
                <a:solidFill>
                  <a:srgbClr val="000000"/>
                </a:solidFill>
                <a:latin typeface="Times New Roman"/>
                <a:ea typeface="Times New Roman"/>
                <a:cs typeface="Times New Roman"/>
                <a:sym typeface="Times New Roman"/>
              </a:rPr>
              <a:t>defines the function used to map the data into a higher-dimensional space..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9"/>
          <p:cNvSpPr txBox="1"/>
          <p:nvPr/>
        </p:nvSpPr>
        <p:spPr>
          <a:xfrm>
            <a:off x="714825" y="790975"/>
            <a:ext cx="16858350" cy="2336794"/>
          </a:xfrm>
          <a:prstGeom prst="rect">
            <a:avLst/>
          </a:prstGeom>
          <a:noFill/>
          <a:ln>
            <a:noFill/>
          </a:ln>
        </p:spPr>
        <p:txBody>
          <a:bodyPr spcFirstLastPara="1" wrap="square" lIns="0" tIns="0" rIns="0" bIns="0" anchor="t" anchorCtr="0">
            <a:spAutoFit/>
          </a:bodyPr>
          <a:lstStyle/>
          <a:p>
            <a:pPr marL="0" marR="0" lvl="0" indent="0" algn="l" rtl="0">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473" name="Google Shape;473;p39"/>
          <p:cNvGrpSpPr/>
          <p:nvPr/>
        </p:nvGrpSpPr>
        <p:grpSpPr>
          <a:xfrm>
            <a:off x="647625" y="2012475"/>
            <a:ext cx="17026604" cy="52673"/>
            <a:chOff x="0" y="0"/>
            <a:chExt cx="22702138" cy="70231"/>
          </a:xfrm>
        </p:grpSpPr>
        <p:sp>
          <p:nvSpPr>
            <p:cNvPr id="474" name="Google Shape;474;p39"/>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475" name="Google Shape;475;p39"/>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39"/>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315552" y="2698576"/>
            <a:ext cx="17115974" cy="4314836"/>
          </a:xfrm>
          <a:prstGeom prst="rect">
            <a:avLst/>
          </a:prstGeom>
          <a:noFill/>
          <a:ln>
            <a:noFill/>
          </a:ln>
        </p:spPr>
        <p:txBody>
          <a:bodyPr spcFirstLastPara="1" wrap="square" lIns="91425" tIns="45700" rIns="91425" bIns="45700" anchor="ctr" anchorCtr="0">
            <a:noAutofit/>
          </a:bodyPr>
          <a:lstStyle/>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MLP Regressor: </a:t>
            </a:r>
            <a:r>
              <a:rPr lang="en-US" sz="3099" b="0" i="0" u="none" strike="noStrike" cap="none">
                <a:solidFill>
                  <a:srgbClr val="000000"/>
                </a:solidFill>
                <a:latin typeface="Times New Roman"/>
                <a:ea typeface="Times New Roman"/>
                <a:cs typeface="Times New Roman"/>
                <a:sym typeface="Times New Roman"/>
              </a:rPr>
              <a:t>A neural network-based regressor that can capture complex, non-linear relationships</a:t>
            </a:r>
            <a:endParaRPr/>
          </a:p>
          <a:p>
            <a:pPr marL="488582" marR="0" lvl="1" indent="0" algn="just" rtl="0">
              <a:lnSpc>
                <a:spcPct val="180025"/>
              </a:lnSpc>
              <a:spcBef>
                <a:spcPts val="0"/>
              </a:spcBef>
              <a:spcAft>
                <a:spcPts val="0"/>
              </a:spcAft>
              <a:buNone/>
            </a:pPr>
            <a:r>
              <a:rPr lang="en-US" sz="3099" b="0" i="0" u="none" strike="noStrike" cap="none">
                <a:solidFill>
                  <a:srgbClr val="000000"/>
                </a:solidFill>
                <a:latin typeface="Times New Roman"/>
                <a:ea typeface="Times New Roman"/>
                <a:cs typeface="Times New Roman"/>
                <a:sym typeface="Times New Roman"/>
              </a:rPr>
              <a:t>     Parameters: </a:t>
            </a:r>
            <a:r>
              <a:rPr lang="en-US" sz="3099" b="1" i="1" u="none" strike="noStrike" cap="none">
                <a:solidFill>
                  <a:srgbClr val="000000"/>
                </a:solidFill>
                <a:latin typeface="Times New Roman"/>
                <a:ea typeface="Times New Roman"/>
                <a:cs typeface="Times New Roman"/>
                <a:sym typeface="Times New Roman"/>
              </a:rPr>
              <a:t>hidden_layer_sizes: (100,)</a:t>
            </a:r>
            <a:r>
              <a:rPr lang="en-US" sz="3099" b="1" i="0" u="none" strike="noStrike" cap="none">
                <a:solidFill>
                  <a:srgbClr val="000000"/>
                </a:solidFill>
                <a:latin typeface="Times New Roman"/>
                <a:ea typeface="Times New Roman"/>
                <a:cs typeface="Times New Roman"/>
                <a:sym typeface="Times New Roman"/>
              </a:rPr>
              <a:t> </a:t>
            </a:r>
            <a:r>
              <a:rPr lang="en-US" sz="3099" b="0" i="0" u="none" strike="noStrike" cap="none">
                <a:solidFill>
                  <a:srgbClr val="000000"/>
                </a:solidFill>
                <a:latin typeface="Times New Roman"/>
                <a:ea typeface="Times New Roman"/>
                <a:cs typeface="Times New Roman"/>
                <a:sym typeface="Times New Roman"/>
              </a:rPr>
              <a:t>defines the number and size of hidden layers in the neural network. More layers or neurons can capture more complex patterns but increase the risk of overfitting.</a:t>
            </a:r>
            <a:endParaRPr/>
          </a:p>
          <a:p>
            <a:pPr marL="488582" marR="0" lvl="1" indent="0" algn="just" rtl="0">
              <a:lnSpc>
                <a:spcPct val="180025"/>
              </a:lnSpc>
              <a:spcBef>
                <a:spcPts val="0"/>
              </a:spcBef>
              <a:spcAft>
                <a:spcPts val="0"/>
              </a:spcAft>
              <a:buNone/>
            </a:pPr>
            <a:r>
              <a:rPr lang="en-US" sz="3099" b="1" i="0" u="none" strike="noStrike" cap="none">
                <a:solidFill>
                  <a:srgbClr val="000000"/>
                </a:solidFill>
                <a:latin typeface="Times New Roman"/>
                <a:ea typeface="Times New Roman"/>
                <a:cs typeface="Times New Roman"/>
                <a:sym typeface="Times New Roman"/>
              </a:rPr>
              <a:t>                         </a:t>
            </a:r>
            <a:r>
              <a:rPr lang="en-US" sz="3099" b="1" i="1" u="none" strike="noStrike" cap="none">
                <a:solidFill>
                  <a:srgbClr val="000000"/>
                </a:solidFill>
                <a:latin typeface="Times New Roman"/>
                <a:ea typeface="Times New Roman"/>
                <a:cs typeface="Times New Roman"/>
                <a:sym typeface="Times New Roman"/>
              </a:rPr>
              <a:t>activation: 'relu'</a:t>
            </a:r>
            <a:r>
              <a:rPr lang="en-US" sz="3099" b="1" i="0" u="none" strike="noStrike" cap="none">
                <a:solidFill>
                  <a:srgbClr val="000000"/>
                </a:solidFill>
                <a:latin typeface="Times New Roman"/>
                <a:ea typeface="Times New Roman"/>
                <a:cs typeface="Times New Roman"/>
                <a:sym typeface="Times New Roman"/>
              </a:rPr>
              <a:t> </a:t>
            </a:r>
            <a:r>
              <a:rPr lang="en-US" sz="3099" b="0" i="0" u="none" strike="noStrike" cap="none">
                <a:solidFill>
                  <a:srgbClr val="000000"/>
                </a:solidFill>
                <a:latin typeface="Times New Roman"/>
                <a:ea typeface="Times New Roman"/>
                <a:cs typeface="Times New Roman"/>
                <a:sym typeface="Times New Roman"/>
              </a:rPr>
              <a:t>specifies the activation function used in the neurons. </a:t>
            </a:r>
            <a:endParaRPr/>
          </a:p>
          <a:p>
            <a:pPr marL="488582" marR="0" lvl="1" indent="0" algn="just" rtl="0">
              <a:lnSpc>
                <a:spcPct val="180025"/>
              </a:lnSpc>
              <a:spcBef>
                <a:spcPts val="0"/>
              </a:spcBef>
              <a:spcAft>
                <a:spcPts val="0"/>
              </a:spcAft>
              <a:buNone/>
            </a:pPr>
            <a:r>
              <a:rPr lang="en-US" sz="3099" b="1" i="0" u="none" strike="noStrike" cap="none">
                <a:solidFill>
                  <a:srgbClr val="000000"/>
                </a:solidFill>
                <a:latin typeface="Times New Roman"/>
                <a:ea typeface="Times New Roman"/>
                <a:cs typeface="Times New Roman"/>
                <a:sym typeface="Times New Roman"/>
              </a:rPr>
              <a:t>                         </a:t>
            </a:r>
            <a:r>
              <a:rPr lang="en-US" sz="3099" b="1" i="1" u="none" strike="noStrike" cap="none">
                <a:solidFill>
                  <a:srgbClr val="000000"/>
                </a:solidFill>
                <a:latin typeface="Times New Roman"/>
                <a:ea typeface="Times New Roman"/>
                <a:cs typeface="Times New Roman"/>
                <a:sym typeface="Times New Roman"/>
              </a:rPr>
              <a:t>solver: ‘adam’</a:t>
            </a:r>
            <a:r>
              <a:rPr lang="en-US" sz="3099" b="1" i="0" u="none" strike="noStrike" cap="none">
                <a:solidFill>
                  <a:srgbClr val="000000"/>
                </a:solidFill>
                <a:latin typeface="Times New Roman"/>
                <a:ea typeface="Times New Roman"/>
                <a:cs typeface="Times New Roman"/>
                <a:sym typeface="Times New Roman"/>
              </a:rPr>
              <a:t> </a:t>
            </a:r>
            <a:r>
              <a:rPr lang="en-US" sz="3099" b="0" i="0" u="none" strike="noStrike" cap="none">
                <a:solidFill>
                  <a:srgbClr val="000000"/>
                </a:solidFill>
                <a:latin typeface="Times New Roman"/>
                <a:ea typeface="Times New Roman"/>
                <a:cs typeface="Times New Roman"/>
                <a:sym typeface="Times New Roman"/>
              </a:rPr>
              <a:t>determines the optimization algorithm used for training the network.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0"/>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Actual vs Predicted</a:t>
            </a:r>
            <a:endParaRPr/>
          </a:p>
        </p:txBody>
      </p:sp>
      <p:grpSp>
        <p:nvGrpSpPr>
          <p:cNvPr id="487" name="Google Shape;487;p40"/>
          <p:cNvGrpSpPr/>
          <p:nvPr/>
        </p:nvGrpSpPr>
        <p:grpSpPr>
          <a:xfrm>
            <a:off x="647625" y="2012475"/>
            <a:ext cx="17026604" cy="52673"/>
            <a:chOff x="0" y="0"/>
            <a:chExt cx="22702138" cy="70231"/>
          </a:xfrm>
        </p:grpSpPr>
        <p:sp>
          <p:nvSpPr>
            <p:cNvPr id="488" name="Google Shape;488;p40"/>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489" name="Google Shape;489;p40"/>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0"/>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txBox="1"/>
          <p:nvPr/>
        </p:nvSpPr>
        <p:spPr>
          <a:xfrm>
            <a:off x="1676400" y="2083995"/>
            <a:ext cx="143845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Scatter plot graph of Regression Models </a:t>
            </a:r>
            <a:endParaRPr/>
          </a:p>
        </p:txBody>
      </p:sp>
      <p:pic>
        <p:nvPicPr>
          <p:cNvPr id="492" name="Google Shape;492;p40"/>
          <p:cNvPicPr preferRelativeResize="0"/>
          <p:nvPr/>
        </p:nvPicPr>
        <p:blipFill rotWithShape="1">
          <a:blip r:embed="rId3">
            <a:alphaModFix/>
          </a:blip>
          <a:srcRect/>
          <a:stretch/>
        </p:blipFill>
        <p:spPr>
          <a:xfrm>
            <a:off x="1828800" y="2705100"/>
            <a:ext cx="14384596" cy="71922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41"/>
          <p:cNvPicPr preferRelativeResize="0"/>
          <p:nvPr/>
        </p:nvPicPr>
        <p:blipFill rotWithShape="1">
          <a:blip r:embed="rId3">
            <a:alphaModFix/>
          </a:blip>
          <a:srcRect/>
          <a:stretch/>
        </p:blipFill>
        <p:spPr>
          <a:xfrm>
            <a:off x="533400" y="2933700"/>
            <a:ext cx="16829482" cy="7012284"/>
          </a:xfrm>
          <a:prstGeom prst="rect">
            <a:avLst/>
          </a:prstGeom>
          <a:noFill/>
          <a:ln>
            <a:noFill/>
          </a:ln>
        </p:spPr>
      </p:pic>
      <p:sp>
        <p:nvSpPr>
          <p:cNvPr id="502" name="Google Shape;502;p41"/>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Metric comparison</a:t>
            </a:r>
            <a:endParaRPr/>
          </a:p>
        </p:txBody>
      </p:sp>
      <p:grpSp>
        <p:nvGrpSpPr>
          <p:cNvPr id="503" name="Google Shape;503;p41"/>
          <p:cNvGrpSpPr/>
          <p:nvPr/>
        </p:nvGrpSpPr>
        <p:grpSpPr>
          <a:xfrm>
            <a:off x="647625" y="2012475"/>
            <a:ext cx="17026604" cy="52673"/>
            <a:chOff x="0" y="0"/>
            <a:chExt cx="22702138" cy="70231"/>
          </a:xfrm>
        </p:grpSpPr>
        <p:sp>
          <p:nvSpPr>
            <p:cNvPr id="504" name="Google Shape;504;p41"/>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505" name="Google Shape;505;p41"/>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41"/>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txBox="1"/>
          <p:nvPr/>
        </p:nvSpPr>
        <p:spPr>
          <a:xfrm>
            <a:off x="2209800" y="2188593"/>
            <a:ext cx="143845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Metric Comparison of Regression Models (Best – Polynomial regression)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p:nvPr/>
        </p:nvSpPr>
        <p:spPr>
          <a:xfrm>
            <a:off x="731764" y="1093570"/>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Problem Statement </a:t>
            </a:r>
            <a:endParaRPr/>
          </a:p>
        </p:txBody>
      </p:sp>
      <p:grpSp>
        <p:nvGrpSpPr>
          <p:cNvPr id="119" name="Google Shape;119;p15"/>
          <p:cNvGrpSpPr/>
          <p:nvPr/>
        </p:nvGrpSpPr>
        <p:grpSpPr>
          <a:xfrm>
            <a:off x="647623" y="2012475"/>
            <a:ext cx="17026698" cy="52673"/>
            <a:chOff x="0" y="0"/>
            <a:chExt cx="22702265" cy="70231"/>
          </a:xfrm>
        </p:grpSpPr>
        <p:sp>
          <p:nvSpPr>
            <p:cNvPr id="120" name="Google Shape;120;p15"/>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121" name="Google Shape;121;p15"/>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632383" y="2955368"/>
            <a:ext cx="16207817" cy="5169813"/>
          </a:xfrm>
          <a:prstGeom prst="rect">
            <a:avLst/>
          </a:prstGeom>
          <a:noFill/>
          <a:ln>
            <a:noFill/>
          </a:ln>
        </p:spPr>
        <p:txBody>
          <a:bodyPr spcFirstLastPara="1" wrap="square" lIns="91425" tIns="45700" rIns="91425" bIns="45700" anchor="ctr" anchorCtr="0">
            <a:noAutofit/>
          </a:bodyPr>
          <a:lstStyle/>
          <a:p>
            <a:pPr marL="977163" marR="0" lvl="1" indent="-488581"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The increasing demand for high-quality and real-time applications in 5G networks necessitates efficient resource allocation mechanisms in Edge Computing. </a:t>
            </a:r>
            <a:endParaRPr/>
          </a:p>
          <a:p>
            <a:pPr marL="977163" marR="0" lvl="1" indent="-488581"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The challenge lies in dynamically allocating resources such as bandwidth and signal strength to different applications with varying latency requirements. </a:t>
            </a:r>
            <a:endParaRPr/>
          </a:p>
          <a:p>
            <a:pPr marL="977163" marR="0" lvl="1" indent="-488581" algn="just" rtl="0">
              <a:lnSpc>
                <a:spcPct val="137972"/>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Achieving realistic resource allocation efficiency by analyzing these parameters is crucial for understanding and optimizing the efficiency of each user, ultimately enhancing the overall performance.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2"/>
          <p:cNvSpPr txBox="1"/>
          <p:nvPr/>
        </p:nvSpPr>
        <p:spPr>
          <a:xfrm>
            <a:off x="714825" y="790975"/>
            <a:ext cx="16858350" cy="2336794"/>
          </a:xfrm>
          <a:prstGeom prst="rect">
            <a:avLst/>
          </a:prstGeom>
          <a:noFill/>
          <a:ln>
            <a:noFill/>
          </a:ln>
        </p:spPr>
        <p:txBody>
          <a:bodyPr spcFirstLastPara="1" wrap="square" lIns="0" tIns="0" rIns="0" bIns="0" anchor="t" anchorCtr="0">
            <a:spAutoFit/>
          </a:bodyPr>
          <a:lstStyle/>
          <a:p>
            <a:pPr marL="0" marR="0" lvl="0" indent="0" algn="l" rtl="0">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517" name="Google Shape;517;p42"/>
          <p:cNvGrpSpPr/>
          <p:nvPr/>
        </p:nvGrpSpPr>
        <p:grpSpPr>
          <a:xfrm>
            <a:off x="647625" y="2012475"/>
            <a:ext cx="17026604" cy="52673"/>
            <a:chOff x="0" y="0"/>
            <a:chExt cx="22702138" cy="70231"/>
          </a:xfrm>
        </p:grpSpPr>
        <p:sp>
          <p:nvSpPr>
            <p:cNvPr id="518" name="Google Shape;518;p42"/>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519" name="Google Shape;519;p42"/>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42"/>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2"/>
          <p:cNvSpPr txBox="1"/>
          <p:nvPr/>
        </p:nvSpPr>
        <p:spPr>
          <a:xfrm>
            <a:off x="838200" y="2451645"/>
            <a:ext cx="16535400" cy="5729774"/>
          </a:xfrm>
          <a:prstGeom prst="rect">
            <a:avLst/>
          </a:prstGeom>
          <a:noFill/>
          <a:ln>
            <a:noFill/>
          </a:ln>
        </p:spPr>
        <p:txBody>
          <a:bodyPr spcFirstLastPara="1" wrap="square" lIns="91425" tIns="45700" rIns="91425" bIns="45700" anchor="t" anchorCtr="0">
            <a:spAutoFit/>
          </a:bodyPr>
          <a:lstStyle/>
          <a:p>
            <a:pPr marL="0" marR="0" lvl="0" indent="-196786" algn="l" rtl="0">
              <a:lnSpc>
                <a:spcPct val="150000"/>
              </a:lnSpc>
              <a:spcBef>
                <a:spcPts val="0"/>
              </a:spcBef>
              <a:spcAft>
                <a:spcPts val="0"/>
              </a:spcAft>
              <a:buClr>
                <a:srgbClr val="000000"/>
              </a:buClr>
              <a:buSzPts val="3099"/>
              <a:buFont typeface="Arial"/>
              <a:buChar char="•"/>
            </a:pPr>
            <a:r>
              <a:rPr lang="en-US" sz="3099" b="1">
                <a:solidFill>
                  <a:srgbClr val="000000"/>
                </a:solidFill>
                <a:latin typeface="Times New Roman"/>
                <a:ea typeface="Times New Roman"/>
                <a:cs typeface="Times New Roman"/>
                <a:sym typeface="Times New Roman"/>
              </a:rPr>
              <a:t>Decision Tree Regressor: </a:t>
            </a:r>
            <a:r>
              <a:rPr lang="en-US" sz="3099">
                <a:solidFill>
                  <a:srgbClr val="000000"/>
                </a:solidFill>
                <a:latin typeface="Times New Roman"/>
                <a:ea typeface="Times New Roman"/>
                <a:cs typeface="Times New Roman"/>
                <a:sym typeface="Times New Roman"/>
              </a:rPr>
              <a:t>Splits the data into subsets based on the feature that results in the most homogenous subsets.</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lang="en-US" sz="3099" b="1" i="1">
                <a:solidFill>
                  <a:srgbClr val="000000"/>
                </a:solidFill>
                <a:latin typeface="Times New Roman"/>
                <a:ea typeface="Times New Roman"/>
                <a:cs typeface="Times New Roman"/>
                <a:sym typeface="Times New Roman"/>
              </a:rPr>
              <a:t>max_depth: 10 </a:t>
            </a:r>
            <a:r>
              <a:rPr lang="en-US" sz="3099">
                <a:solidFill>
                  <a:srgbClr val="000000"/>
                </a:solidFill>
                <a:latin typeface="Times New Roman"/>
                <a:ea typeface="Times New Roman"/>
                <a:cs typeface="Times New Roman"/>
                <a:sym typeface="Times New Roman"/>
              </a:rPr>
              <a:t>limits the maximum depth of the tree. Deeper trees can capture more complex relationships but may overfit. Shallow trees generalize better but may miss nuances.</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min_samples_split: 5</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specifies the minimum number of samples required to split an internal node. Higher values prevent the tree from growing too deep and reduce overfitting.</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min_samples_leaf: 2 </a:t>
            </a:r>
            <a:r>
              <a:rPr lang="en-US" sz="3099">
                <a:solidFill>
                  <a:srgbClr val="000000"/>
                </a:solidFill>
                <a:latin typeface="Times New Roman"/>
                <a:ea typeface="Times New Roman"/>
                <a:cs typeface="Times New Roman"/>
                <a:sym typeface="Times New Roman"/>
              </a:rPr>
              <a:t>defines the minimum number of samples required to be at a leaf node. It ensures that leaf nodes have enough samples to make reliable predictions.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3"/>
          <p:cNvSpPr txBox="1"/>
          <p:nvPr/>
        </p:nvSpPr>
        <p:spPr>
          <a:xfrm>
            <a:off x="714825" y="790975"/>
            <a:ext cx="16858350" cy="2336794"/>
          </a:xfrm>
          <a:prstGeom prst="rect">
            <a:avLst/>
          </a:prstGeom>
          <a:noFill/>
          <a:ln>
            <a:noFill/>
          </a:ln>
        </p:spPr>
        <p:txBody>
          <a:bodyPr spcFirstLastPara="1" wrap="square" lIns="0" tIns="0" rIns="0" bIns="0" anchor="t" anchorCtr="0">
            <a:spAutoFit/>
          </a:bodyPr>
          <a:lstStyle/>
          <a:p>
            <a:pPr marL="0" marR="0" lvl="0" indent="0" algn="l" rtl="0">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531" name="Google Shape;531;p43"/>
          <p:cNvGrpSpPr/>
          <p:nvPr/>
        </p:nvGrpSpPr>
        <p:grpSpPr>
          <a:xfrm>
            <a:off x="647625" y="2012475"/>
            <a:ext cx="17026604" cy="52673"/>
            <a:chOff x="0" y="0"/>
            <a:chExt cx="22702138" cy="70231"/>
          </a:xfrm>
        </p:grpSpPr>
        <p:sp>
          <p:nvSpPr>
            <p:cNvPr id="532" name="Google Shape;532;p43"/>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533" name="Google Shape;533;p43"/>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43"/>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txBox="1"/>
          <p:nvPr/>
        </p:nvSpPr>
        <p:spPr>
          <a:xfrm>
            <a:off x="907739" y="2705100"/>
            <a:ext cx="16506375" cy="572977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3099"/>
              <a:buFont typeface="Arial"/>
              <a:buChar char="•"/>
            </a:pPr>
            <a:r>
              <a:rPr lang="en-US" sz="3099" b="1">
                <a:solidFill>
                  <a:srgbClr val="000000"/>
                </a:solidFill>
                <a:latin typeface="Times New Roman"/>
                <a:ea typeface="Times New Roman"/>
                <a:cs typeface="Times New Roman"/>
                <a:sym typeface="Times New Roman"/>
              </a:rPr>
              <a:t>Random Forest Regressor: </a:t>
            </a:r>
            <a:r>
              <a:rPr lang="en-US" sz="3099">
                <a:solidFill>
                  <a:srgbClr val="000000"/>
                </a:solidFill>
                <a:latin typeface="Times New Roman"/>
                <a:ea typeface="Times New Roman"/>
                <a:cs typeface="Times New Roman"/>
                <a:sym typeface="Times New Roman"/>
              </a:rPr>
              <a:t>An ensemble method that uses multiple decision trees to improve predictive accuracy and control overfitting.</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a:t>
            </a:r>
            <a:r>
              <a:rPr lang="en-US" sz="3099" b="1" i="1">
                <a:solidFill>
                  <a:srgbClr val="000000"/>
                </a:solidFill>
                <a:latin typeface="Times New Roman"/>
                <a:ea typeface="Times New Roman"/>
                <a:cs typeface="Times New Roman"/>
                <a:sym typeface="Times New Roman"/>
              </a:rPr>
              <a:t>n_estimators: 200</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trees in the forest. More trees generally improve performance and robustness but increase computation time.</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max_depth: 20 </a:t>
            </a:r>
            <a:r>
              <a:rPr lang="en-US" sz="3099">
                <a:solidFill>
                  <a:srgbClr val="000000"/>
                </a:solidFill>
                <a:latin typeface="Times New Roman"/>
                <a:ea typeface="Times New Roman"/>
                <a:cs typeface="Times New Roman"/>
                <a:sym typeface="Times New Roman"/>
              </a:rPr>
              <a:t>limits the depth of individual trees in the forest. A higher depth allows each tree to capture more detail, while a lower depth helps prevent overfitting.</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min_samples_split: 10 </a:t>
            </a:r>
            <a:r>
              <a:rPr lang="en-US" sz="3099">
                <a:solidFill>
                  <a:srgbClr val="000000"/>
                </a:solidFill>
                <a:latin typeface="Times New Roman"/>
                <a:ea typeface="Times New Roman"/>
                <a:cs typeface="Times New Roman"/>
                <a:sym typeface="Times New Roman"/>
              </a:rPr>
              <a:t>controls the minimum number of samples required to split an internal node. Higher values reduce overfitting by limiting tree complexity.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Actual vs Predicted</a:t>
            </a:r>
            <a:endParaRPr/>
          </a:p>
        </p:txBody>
      </p:sp>
      <p:grpSp>
        <p:nvGrpSpPr>
          <p:cNvPr id="545" name="Google Shape;545;p44"/>
          <p:cNvGrpSpPr/>
          <p:nvPr/>
        </p:nvGrpSpPr>
        <p:grpSpPr>
          <a:xfrm>
            <a:off x="647625" y="2012475"/>
            <a:ext cx="17026604" cy="52673"/>
            <a:chOff x="0" y="0"/>
            <a:chExt cx="22702138" cy="70231"/>
          </a:xfrm>
        </p:grpSpPr>
        <p:sp>
          <p:nvSpPr>
            <p:cNvPr id="546" name="Google Shape;546;p44"/>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547" name="Google Shape;547;p44"/>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4"/>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4"/>
          <p:cNvSpPr txBox="1"/>
          <p:nvPr/>
        </p:nvSpPr>
        <p:spPr>
          <a:xfrm>
            <a:off x="1968629" y="2894668"/>
            <a:ext cx="143845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Scatter Plot Graph of Tree Based Models</a:t>
            </a:r>
            <a:endParaRPr/>
          </a:p>
        </p:txBody>
      </p:sp>
      <p:pic>
        <p:nvPicPr>
          <p:cNvPr id="550" name="Google Shape;550;p44"/>
          <p:cNvPicPr preferRelativeResize="0"/>
          <p:nvPr/>
        </p:nvPicPr>
        <p:blipFill rotWithShape="1">
          <a:blip r:embed="rId3">
            <a:alphaModFix/>
          </a:blip>
          <a:srcRect/>
          <a:stretch/>
        </p:blipFill>
        <p:spPr>
          <a:xfrm>
            <a:off x="1255214" y="3848100"/>
            <a:ext cx="15777571" cy="394439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45"/>
          <p:cNvPicPr preferRelativeResize="0"/>
          <p:nvPr/>
        </p:nvPicPr>
        <p:blipFill rotWithShape="1">
          <a:blip r:embed="rId3">
            <a:alphaModFix/>
          </a:blip>
          <a:srcRect/>
          <a:stretch/>
        </p:blipFill>
        <p:spPr>
          <a:xfrm>
            <a:off x="942695" y="3089803"/>
            <a:ext cx="16402610" cy="6834421"/>
          </a:xfrm>
          <a:prstGeom prst="rect">
            <a:avLst/>
          </a:prstGeom>
          <a:noFill/>
          <a:ln>
            <a:noFill/>
          </a:ln>
        </p:spPr>
      </p:pic>
      <p:sp>
        <p:nvSpPr>
          <p:cNvPr id="560" name="Google Shape;560;p45"/>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Metrics Comparison</a:t>
            </a:r>
            <a:endParaRPr/>
          </a:p>
        </p:txBody>
      </p:sp>
      <p:grpSp>
        <p:nvGrpSpPr>
          <p:cNvPr id="561" name="Google Shape;561;p45"/>
          <p:cNvGrpSpPr/>
          <p:nvPr/>
        </p:nvGrpSpPr>
        <p:grpSpPr>
          <a:xfrm>
            <a:off x="647625" y="2012475"/>
            <a:ext cx="17026604" cy="52673"/>
            <a:chOff x="0" y="0"/>
            <a:chExt cx="22702138" cy="70231"/>
          </a:xfrm>
        </p:grpSpPr>
        <p:sp>
          <p:nvSpPr>
            <p:cNvPr id="562" name="Google Shape;562;p45"/>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563" name="Google Shape;563;p45"/>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45"/>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5"/>
          <p:cNvSpPr txBox="1"/>
          <p:nvPr/>
        </p:nvSpPr>
        <p:spPr>
          <a:xfrm>
            <a:off x="152400" y="2315865"/>
            <a:ext cx="14384596"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800" b="1">
                <a:solidFill>
                  <a:srgbClr val="000000"/>
                </a:solidFill>
                <a:latin typeface="Times New Roman"/>
                <a:ea typeface="Times New Roman"/>
                <a:cs typeface="Times New Roman"/>
                <a:sym typeface="Times New Roman"/>
              </a:rPr>
              <a:t>Metric Comparison of Tree Based Model (Best – Random forest)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6"/>
          <p:cNvSpPr txBox="1"/>
          <p:nvPr/>
        </p:nvSpPr>
        <p:spPr>
          <a:xfrm>
            <a:off x="714825" y="790975"/>
            <a:ext cx="16858350" cy="1541704"/>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575" name="Google Shape;575;p46"/>
          <p:cNvGrpSpPr/>
          <p:nvPr/>
        </p:nvGrpSpPr>
        <p:grpSpPr>
          <a:xfrm>
            <a:off x="647625" y="2012475"/>
            <a:ext cx="17026604" cy="52673"/>
            <a:chOff x="0" y="0"/>
            <a:chExt cx="22702138" cy="70231"/>
          </a:xfrm>
        </p:grpSpPr>
        <p:sp>
          <p:nvSpPr>
            <p:cNvPr id="576" name="Google Shape;576;p46"/>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577" name="Google Shape;577;p46"/>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46"/>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6"/>
          <p:cNvSpPr/>
          <p:nvPr/>
        </p:nvSpPr>
        <p:spPr>
          <a:xfrm>
            <a:off x="838200" y="2278589"/>
            <a:ext cx="16306800" cy="5729774"/>
          </a:xfrm>
          <a:prstGeom prst="rect">
            <a:avLst/>
          </a:prstGeom>
          <a:noFill/>
          <a:ln>
            <a:noFill/>
          </a:ln>
        </p:spPr>
        <p:txBody>
          <a:bodyPr spcFirstLastPara="1" wrap="square" lIns="91425" tIns="45700" rIns="91425" bIns="45700" anchor="ctr" anchorCtr="0">
            <a:noAutofit/>
          </a:bodyPr>
          <a:lstStyle/>
          <a:p>
            <a:pPr marL="0" marR="0" lvl="0" indent="-196786" algn="l" rtl="0">
              <a:lnSpc>
                <a:spcPct val="150000"/>
              </a:lnSpc>
              <a:spcBef>
                <a:spcPts val="0"/>
              </a:spcBef>
              <a:spcAft>
                <a:spcPts val="0"/>
              </a:spcAft>
              <a:buClr>
                <a:srgbClr val="000000"/>
              </a:buClr>
              <a:buSzPts val="3099"/>
              <a:buFont typeface="Times New Roman"/>
              <a:buChar char="•"/>
            </a:pPr>
            <a:r>
              <a:rPr lang="en-US" sz="3099" b="1">
                <a:solidFill>
                  <a:srgbClr val="000000"/>
                </a:solidFill>
                <a:latin typeface="Times New Roman"/>
                <a:ea typeface="Times New Roman"/>
                <a:cs typeface="Times New Roman"/>
                <a:sym typeface="Times New Roman"/>
              </a:rPr>
              <a:t>Gradient Boosting Regressor: </a:t>
            </a:r>
            <a:r>
              <a:rPr lang="en-US" sz="3099">
                <a:solidFill>
                  <a:srgbClr val="000000"/>
                </a:solidFill>
                <a:latin typeface="Times New Roman"/>
                <a:ea typeface="Times New Roman"/>
                <a:cs typeface="Times New Roman"/>
                <a:sym typeface="Times New Roman"/>
              </a:rPr>
              <a:t>Sequentially builds models by focusing on the errors of the previous ones, enhancing performance.</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lang="en-US" sz="3099" b="1" i="1">
                <a:solidFill>
                  <a:srgbClr val="000000"/>
                </a:solidFill>
                <a:latin typeface="Times New Roman"/>
                <a:ea typeface="Times New Roman"/>
                <a:cs typeface="Times New Roman"/>
                <a:sym typeface="Times New Roman"/>
              </a:rPr>
              <a:t>n_estimators: 150 </a:t>
            </a:r>
            <a:r>
              <a:rPr lang="en-US" sz="3099">
                <a:solidFill>
                  <a:srgbClr val="000000"/>
                </a:solidFill>
                <a:latin typeface="Times New Roman"/>
                <a:ea typeface="Times New Roman"/>
                <a:cs typeface="Times New Roman"/>
                <a:sym typeface="Times New Roman"/>
              </a:rPr>
              <a:t>defines the number of boosting stages. More stages can improve model performance but increase training time.</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learning_rate: 0.1 </a:t>
            </a:r>
            <a:r>
              <a:rPr lang="en-US" sz="3099">
                <a:solidFill>
                  <a:srgbClr val="000000"/>
                </a:solidFill>
                <a:latin typeface="Times New Roman"/>
                <a:ea typeface="Times New Roman"/>
                <a:cs typeface="Times New Roman"/>
                <a:sym typeface="Times New Roman"/>
              </a:rPr>
              <a:t>controls the contribution of each boosting stage. A lower rate requires more stages to achieve the same performance but can lead to better results.</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max_depth: 5</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each individual tree. It controls the complexity of each tree and helps prevent overfitting.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7"/>
          <p:cNvSpPr txBox="1"/>
          <p:nvPr/>
        </p:nvSpPr>
        <p:spPr>
          <a:xfrm>
            <a:off x="714825" y="790975"/>
            <a:ext cx="16858350" cy="1541704"/>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589" name="Google Shape;589;p47"/>
          <p:cNvGrpSpPr/>
          <p:nvPr/>
        </p:nvGrpSpPr>
        <p:grpSpPr>
          <a:xfrm>
            <a:off x="647625" y="2012475"/>
            <a:ext cx="17026604" cy="52673"/>
            <a:chOff x="0" y="0"/>
            <a:chExt cx="22702138" cy="70231"/>
          </a:xfrm>
        </p:grpSpPr>
        <p:sp>
          <p:nvSpPr>
            <p:cNvPr id="590" name="Google Shape;590;p47"/>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591" name="Google Shape;591;p47"/>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47"/>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7"/>
          <p:cNvSpPr/>
          <p:nvPr/>
        </p:nvSpPr>
        <p:spPr>
          <a:xfrm>
            <a:off x="914400" y="2628900"/>
            <a:ext cx="15849600" cy="4298997"/>
          </a:xfrm>
          <a:prstGeom prst="rect">
            <a:avLst/>
          </a:prstGeom>
          <a:noFill/>
          <a:ln>
            <a:noFill/>
          </a:ln>
        </p:spPr>
        <p:txBody>
          <a:bodyPr spcFirstLastPara="1" wrap="square" lIns="91425" tIns="45700" rIns="91425" bIns="45700" anchor="ctr" anchorCtr="0">
            <a:noAutofit/>
          </a:bodyPr>
          <a:lstStyle/>
          <a:p>
            <a:pPr marL="0" marR="0" lvl="0" indent="-196786" algn="l" rtl="0">
              <a:lnSpc>
                <a:spcPct val="150000"/>
              </a:lnSpc>
              <a:spcBef>
                <a:spcPts val="0"/>
              </a:spcBef>
              <a:spcAft>
                <a:spcPts val="0"/>
              </a:spcAft>
              <a:buClr>
                <a:srgbClr val="000000"/>
              </a:buClr>
              <a:buSzPts val="3099"/>
              <a:buFont typeface="Times New Roman"/>
              <a:buChar char="•"/>
            </a:pPr>
            <a:r>
              <a:rPr lang="en-US" sz="3099" b="1">
                <a:solidFill>
                  <a:srgbClr val="000000"/>
                </a:solidFill>
                <a:latin typeface="Times New Roman"/>
                <a:ea typeface="Times New Roman"/>
                <a:cs typeface="Times New Roman"/>
                <a:sym typeface="Times New Roman"/>
              </a:rPr>
              <a:t>AdaBoost Regressor: </a:t>
            </a:r>
            <a:r>
              <a:rPr lang="en-US" sz="3099">
                <a:solidFill>
                  <a:srgbClr val="000000"/>
                </a:solidFill>
                <a:latin typeface="Times New Roman"/>
                <a:ea typeface="Times New Roman"/>
                <a:cs typeface="Times New Roman"/>
                <a:sym typeface="Times New Roman"/>
              </a:rPr>
              <a:t>Adjusts the weights of incorrectly predicted instances to improve model accuracy.</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lang="en-US" sz="3099" b="1" i="1">
                <a:solidFill>
                  <a:srgbClr val="000000"/>
                </a:solidFill>
                <a:latin typeface="Times New Roman"/>
                <a:ea typeface="Times New Roman"/>
                <a:cs typeface="Times New Roman"/>
                <a:sym typeface="Times New Roman"/>
              </a:rPr>
              <a:t>n_estimators: 100 </a:t>
            </a:r>
            <a:r>
              <a:rPr lang="en-US" sz="3099">
                <a:solidFill>
                  <a:srgbClr val="000000"/>
                </a:solidFill>
                <a:latin typeface="Times New Roman"/>
                <a:ea typeface="Times New Roman"/>
                <a:cs typeface="Times New Roman"/>
                <a:sym typeface="Times New Roman"/>
              </a:rPr>
              <a:t>defines the number of boosting stages. More stages generally improve performance but require more training time.</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learning_rate: 0.1</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A lower rate increases the number of stages needed but can lead to better model performance.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8"/>
          <p:cNvSpPr txBox="1"/>
          <p:nvPr/>
        </p:nvSpPr>
        <p:spPr>
          <a:xfrm>
            <a:off x="714825" y="790975"/>
            <a:ext cx="16858350" cy="1541704"/>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603" name="Google Shape;603;p48"/>
          <p:cNvGrpSpPr/>
          <p:nvPr/>
        </p:nvGrpSpPr>
        <p:grpSpPr>
          <a:xfrm>
            <a:off x="647625" y="2012475"/>
            <a:ext cx="17026604" cy="52673"/>
            <a:chOff x="0" y="0"/>
            <a:chExt cx="22702138" cy="70231"/>
          </a:xfrm>
        </p:grpSpPr>
        <p:sp>
          <p:nvSpPr>
            <p:cNvPr id="604" name="Google Shape;604;p48"/>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605" name="Google Shape;605;p48"/>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48"/>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a:off x="1295400" y="2278589"/>
            <a:ext cx="15849600" cy="5729774"/>
          </a:xfrm>
          <a:prstGeom prst="rect">
            <a:avLst/>
          </a:prstGeom>
          <a:noFill/>
          <a:ln>
            <a:noFill/>
          </a:ln>
        </p:spPr>
        <p:txBody>
          <a:bodyPr spcFirstLastPara="1" wrap="square" lIns="91425" tIns="45700" rIns="91425" bIns="45700" anchor="ctr" anchorCtr="0">
            <a:noAutofit/>
          </a:bodyPr>
          <a:lstStyle/>
          <a:p>
            <a:pPr marL="0" marR="0" lvl="0" indent="-196786" algn="l" rtl="0">
              <a:lnSpc>
                <a:spcPct val="150000"/>
              </a:lnSpc>
              <a:spcBef>
                <a:spcPts val="0"/>
              </a:spcBef>
              <a:spcAft>
                <a:spcPts val="0"/>
              </a:spcAft>
              <a:buClr>
                <a:srgbClr val="000000"/>
              </a:buClr>
              <a:buSzPts val="3099"/>
              <a:buFont typeface="Times New Roman"/>
              <a:buChar char="•"/>
            </a:pPr>
            <a:r>
              <a:rPr lang="en-US" sz="3099" b="1">
                <a:solidFill>
                  <a:srgbClr val="000000"/>
                </a:solidFill>
                <a:latin typeface="Times New Roman"/>
                <a:ea typeface="Times New Roman"/>
                <a:cs typeface="Times New Roman"/>
                <a:sym typeface="Times New Roman"/>
              </a:rPr>
              <a:t>XGBoost: </a:t>
            </a:r>
            <a:r>
              <a:rPr lang="en-US" sz="3099">
                <a:solidFill>
                  <a:srgbClr val="000000"/>
                </a:solidFill>
                <a:latin typeface="Times New Roman"/>
                <a:ea typeface="Times New Roman"/>
                <a:cs typeface="Times New Roman"/>
                <a:sym typeface="Times New Roman"/>
              </a:rPr>
              <a:t>An optimized version of Gradient Boosting that is efficient and widely used in competitive machine learning.</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lang="en-US" sz="3099" b="1" i="1">
                <a:solidFill>
                  <a:srgbClr val="000000"/>
                </a:solidFill>
                <a:latin typeface="Times New Roman"/>
                <a:ea typeface="Times New Roman"/>
                <a:cs typeface="Times New Roman"/>
                <a:sym typeface="Times New Roman"/>
              </a:rPr>
              <a:t>n_estimators: 100</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can improve performance but increase training time.</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learning_rate: 0.1</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improve performance but may require more stages.</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max_depth: 6</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individual trees. It helps control overfitting by limiting the complexity of each tree.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9"/>
          <p:cNvSpPr txBox="1"/>
          <p:nvPr/>
        </p:nvSpPr>
        <p:spPr>
          <a:xfrm>
            <a:off x="714825" y="790975"/>
            <a:ext cx="16858350" cy="1541704"/>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marL="0" marR="0" lvl="0" indent="0" algn="l" rtl="0">
              <a:lnSpc>
                <a:spcPct val="124399"/>
              </a:lnSpc>
              <a:spcBef>
                <a:spcPts val="0"/>
              </a:spcBef>
              <a:spcAft>
                <a:spcPts val="0"/>
              </a:spcAft>
              <a:buNone/>
            </a:pPr>
            <a:endParaRPr sz="5000">
              <a:solidFill>
                <a:srgbClr val="FF0000"/>
              </a:solidFill>
              <a:latin typeface="Times New Roman"/>
              <a:ea typeface="Times New Roman"/>
              <a:cs typeface="Times New Roman"/>
              <a:sym typeface="Times New Roman"/>
            </a:endParaRPr>
          </a:p>
        </p:txBody>
      </p:sp>
      <p:grpSp>
        <p:nvGrpSpPr>
          <p:cNvPr id="617" name="Google Shape;617;p49"/>
          <p:cNvGrpSpPr/>
          <p:nvPr/>
        </p:nvGrpSpPr>
        <p:grpSpPr>
          <a:xfrm>
            <a:off x="647625" y="2012475"/>
            <a:ext cx="17026604" cy="52673"/>
            <a:chOff x="0" y="0"/>
            <a:chExt cx="22702138" cy="70231"/>
          </a:xfrm>
        </p:grpSpPr>
        <p:sp>
          <p:nvSpPr>
            <p:cNvPr id="618" name="Google Shape;618;p49"/>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619" name="Google Shape;619;p49"/>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49"/>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9"/>
          <p:cNvSpPr/>
          <p:nvPr/>
        </p:nvSpPr>
        <p:spPr>
          <a:xfrm>
            <a:off x="1066800" y="2342204"/>
            <a:ext cx="15849600" cy="6445162"/>
          </a:xfrm>
          <a:prstGeom prst="rect">
            <a:avLst/>
          </a:prstGeom>
          <a:noFill/>
          <a:ln>
            <a:noFill/>
          </a:ln>
        </p:spPr>
        <p:txBody>
          <a:bodyPr spcFirstLastPara="1" wrap="square" lIns="91425" tIns="45700" rIns="91425" bIns="45700" anchor="ctr" anchorCtr="0">
            <a:noAutofit/>
          </a:bodyPr>
          <a:lstStyle/>
          <a:p>
            <a:pPr marL="0" marR="0" lvl="0" indent="-196786" algn="l" rtl="0">
              <a:lnSpc>
                <a:spcPct val="150000"/>
              </a:lnSpc>
              <a:spcBef>
                <a:spcPts val="0"/>
              </a:spcBef>
              <a:spcAft>
                <a:spcPts val="0"/>
              </a:spcAft>
              <a:buClr>
                <a:srgbClr val="000000"/>
              </a:buClr>
              <a:buSzPts val="3099"/>
              <a:buFont typeface="Times New Roman"/>
              <a:buChar char="•"/>
            </a:pPr>
            <a:r>
              <a:rPr lang="en-US" sz="3099" b="1">
                <a:solidFill>
                  <a:srgbClr val="000000"/>
                </a:solidFill>
                <a:latin typeface="Times New Roman"/>
                <a:ea typeface="Times New Roman"/>
                <a:cs typeface="Times New Roman"/>
                <a:sym typeface="Times New Roman"/>
              </a:rPr>
              <a:t>HGBRT: </a:t>
            </a:r>
            <a:r>
              <a:rPr lang="en-US" sz="3099">
                <a:solidFill>
                  <a:srgbClr val="000000"/>
                </a:solidFill>
                <a:latin typeface="Times New Roman"/>
                <a:ea typeface="Times New Roman"/>
                <a:cs typeface="Times New Roman"/>
                <a:sym typeface="Times New Roman"/>
              </a:rPr>
              <a:t>Histogram Gradient Boosting (HGB) is an optimized version of Gradient Boosting that enhances speed and efficiency</a:t>
            </a:r>
            <a:endParaRPr/>
          </a:p>
          <a:p>
            <a:pPr marL="0" marR="0" lvl="0" indent="-196786" algn="l" rtl="0">
              <a:lnSpc>
                <a:spcPct val="150000"/>
              </a:lnSpc>
              <a:spcBef>
                <a:spcPts val="0"/>
              </a:spcBef>
              <a:spcAft>
                <a:spcPts val="0"/>
              </a:spcAft>
              <a:buClr>
                <a:srgbClr val="000000"/>
              </a:buClr>
              <a:buSzPts val="3099"/>
              <a:buFont typeface="Times New Roman"/>
              <a:buChar char="•"/>
            </a:pPr>
            <a:r>
              <a:rPr lang="en-US" sz="3099">
                <a:solidFill>
                  <a:srgbClr val="000000"/>
                </a:solidFill>
                <a:latin typeface="Times New Roman"/>
                <a:ea typeface="Times New Roman"/>
                <a:cs typeface="Times New Roman"/>
                <a:sym typeface="Times New Roman"/>
              </a:rPr>
              <a:t>Parameters : </a:t>
            </a:r>
            <a:r>
              <a:rPr lang="en-US" sz="3099" b="1" i="1">
                <a:solidFill>
                  <a:srgbClr val="000000"/>
                </a:solidFill>
                <a:latin typeface="Times New Roman"/>
                <a:ea typeface="Times New Roman"/>
                <a:cs typeface="Times New Roman"/>
                <a:sym typeface="Times New Roman"/>
              </a:rPr>
              <a:t>n_estimators: 150</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generally improve model performance but increase training time.</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learning_rate: 0.1</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can lead to better performance but require more stages.</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max_depth: 5 </a:t>
            </a:r>
            <a:r>
              <a:rPr lang="en-US" sz="3099">
                <a:solidFill>
                  <a:srgbClr val="000000"/>
                </a:solidFill>
                <a:latin typeface="Times New Roman"/>
                <a:ea typeface="Times New Roman"/>
                <a:cs typeface="Times New Roman"/>
                <a:sym typeface="Times New Roman"/>
              </a:rPr>
              <a:t>limits the depth of trees, controlling model complexity and overfitting.</a:t>
            </a:r>
            <a:endParaRPr/>
          </a:p>
          <a:p>
            <a:pPr marL="0" marR="0" lvl="0" indent="0" algn="l" rtl="0">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lang="en-US" sz="3099" b="1" i="1">
                <a:solidFill>
                  <a:srgbClr val="000000"/>
                </a:solidFill>
                <a:latin typeface="Times New Roman"/>
                <a:ea typeface="Times New Roman"/>
                <a:cs typeface="Times New Roman"/>
                <a:sym typeface="Times New Roman"/>
              </a:rPr>
              <a:t>num_leaves: 31</a:t>
            </a:r>
            <a:r>
              <a:rPr lang="en-US" sz="3099" b="1">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complexity of each tree. More leaves allow the model to capture more details but can lead to overfitting.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0"/>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Actual vs Predicted</a:t>
            </a:r>
            <a:endParaRPr/>
          </a:p>
        </p:txBody>
      </p:sp>
      <p:grpSp>
        <p:nvGrpSpPr>
          <p:cNvPr id="631" name="Google Shape;631;p50"/>
          <p:cNvGrpSpPr/>
          <p:nvPr/>
        </p:nvGrpSpPr>
        <p:grpSpPr>
          <a:xfrm>
            <a:off x="647625" y="2012475"/>
            <a:ext cx="17026604" cy="52673"/>
            <a:chOff x="0" y="0"/>
            <a:chExt cx="22702138" cy="70231"/>
          </a:xfrm>
        </p:grpSpPr>
        <p:sp>
          <p:nvSpPr>
            <p:cNvPr id="632" name="Google Shape;632;p50"/>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633" name="Google Shape;633;p50"/>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50"/>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0"/>
          <p:cNvSpPr txBox="1"/>
          <p:nvPr/>
        </p:nvSpPr>
        <p:spPr>
          <a:xfrm>
            <a:off x="1600200" y="3047452"/>
            <a:ext cx="143845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Scatter Plot Graph of Boosting Model.</a:t>
            </a:r>
            <a:endParaRPr/>
          </a:p>
        </p:txBody>
      </p:sp>
      <p:pic>
        <p:nvPicPr>
          <p:cNvPr id="636" name="Google Shape;636;p50"/>
          <p:cNvPicPr preferRelativeResize="0"/>
          <p:nvPr/>
        </p:nvPicPr>
        <p:blipFill rotWithShape="1">
          <a:blip r:embed="rId3">
            <a:alphaModFix/>
          </a:blip>
          <a:srcRect/>
          <a:stretch/>
        </p:blipFill>
        <p:spPr>
          <a:xfrm>
            <a:off x="723900" y="4087752"/>
            <a:ext cx="16840200" cy="4210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1"/>
          <p:cNvSpPr txBox="1"/>
          <p:nvPr/>
        </p:nvSpPr>
        <p:spPr>
          <a:xfrm>
            <a:off x="714825" y="843292"/>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 Metrics Comparison</a:t>
            </a:r>
            <a:endParaRPr/>
          </a:p>
        </p:txBody>
      </p:sp>
      <p:grpSp>
        <p:nvGrpSpPr>
          <p:cNvPr id="646" name="Google Shape;646;p51"/>
          <p:cNvGrpSpPr/>
          <p:nvPr/>
        </p:nvGrpSpPr>
        <p:grpSpPr>
          <a:xfrm>
            <a:off x="647625" y="2012475"/>
            <a:ext cx="17026604" cy="52673"/>
            <a:chOff x="0" y="0"/>
            <a:chExt cx="22702138" cy="70231"/>
          </a:xfrm>
        </p:grpSpPr>
        <p:sp>
          <p:nvSpPr>
            <p:cNvPr id="647" name="Google Shape;647;p51"/>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648" name="Google Shape;648;p51"/>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51"/>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1"/>
          <p:cNvSpPr txBox="1"/>
          <p:nvPr/>
        </p:nvSpPr>
        <p:spPr>
          <a:xfrm>
            <a:off x="1968629" y="2349249"/>
            <a:ext cx="143845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Times New Roman"/>
                <a:ea typeface="Times New Roman"/>
                <a:cs typeface="Times New Roman"/>
                <a:sym typeface="Times New Roman"/>
              </a:rPr>
              <a:t>Metric comparison of Boosting based Models(Best – HGBRT)</a:t>
            </a:r>
            <a:endParaRPr/>
          </a:p>
        </p:txBody>
      </p:sp>
      <p:pic>
        <p:nvPicPr>
          <p:cNvPr id="651" name="Google Shape;651;p51"/>
          <p:cNvPicPr preferRelativeResize="0"/>
          <p:nvPr/>
        </p:nvPicPr>
        <p:blipFill rotWithShape="1">
          <a:blip r:embed="rId3">
            <a:alphaModFix/>
          </a:blip>
          <a:srcRect/>
          <a:stretch/>
        </p:blipFill>
        <p:spPr>
          <a:xfrm>
            <a:off x="998613" y="3086100"/>
            <a:ext cx="16290773" cy="67878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p:nvPr/>
        </p:nvSpPr>
        <p:spPr>
          <a:xfrm>
            <a:off x="731764" y="1093570"/>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Objective </a:t>
            </a:r>
            <a:endParaRPr/>
          </a:p>
        </p:txBody>
      </p:sp>
      <p:grpSp>
        <p:nvGrpSpPr>
          <p:cNvPr id="133" name="Google Shape;133;p16"/>
          <p:cNvGrpSpPr/>
          <p:nvPr/>
        </p:nvGrpSpPr>
        <p:grpSpPr>
          <a:xfrm>
            <a:off x="647623" y="2012475"/>
            <a:ext cx="17026698" cy="52673"/>
            <a:chOff x="0" y="0"/>
            <a:chExt cx="22702265" cy="70231"/>
          </a:xfrm>
        </p:grpSpPr>
        <p:sp>
          <p:nvSpPr>
            <p:cNvPr id="134" name="Google Shape;134;p16"/>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135" name="Google Shape;135;p16"/>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6"/>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97200" y="2689425"/>
            <a:ext cx="16725900" cy="6508500"/>
          </a:xfrm>
          <a:prstGeom prst="rect">
            <a:avLst/>
          </a:prstGeom>
          <a:noFill/>
          <a:ln>
            <a:noFill/>
          </a:ln>
        </p:spPr>
        <p:txBody>
          <a:bodyPr spcFirstLastPara="1" wrap="square" lIns="91425" tIns="45700" rIns="91425" bIns="45700" anchor="ctr" anchorCtr="0">
            <a:noAutofit/>
          </a:bodyPr>
          <a:lstStyle/>
          <a:p>
            <a:pPr marL="914400" lvl="1" indent="-393636" algn="just" rtl="0">
              <a:lnSpc>
                <a:spcPct val="180025"/>
              </a:lnSpc>
              <a:spcBef>
                <a:spcPts val="0"/>
              </a:spcBef>
              <a:spcAft>
                <a:spcPts val="0"/>
              </a:spcAft>
              <a:buSzPts val="2599"/>
              <a:buChar char="•"/>
            </a:pPr>
            <a:r>
              <a:rPr lang="en-US" sz="3100" b="1">
                <a:latin typeface="Times New Roman"/>
                <a:ea typeface="Times New Roman"/>
                <a:cs typeface="Times New Roman"/>
                <a:sym typeface="Times New Roman"/>
              </a:rPr>
              <a:t>Real-Time 5G Data:</a:t>
            </a:r>
            <a:r>
              <a:rPr lang="en-US" sz="3100">
                <a:latin typeface="Times New Roman"/>
                <a:ea typeface="Times New Roman"/>
                <a:cs typeface="Times New Roman"/>
                <a:sym typeface="Times New Roman"/>
              </a:rPr>
              <a:t> Acquire or create efficient real-time 5G user data, including signal strength, application type, latency, and bandwidth metrics to ensure accurate and relevant inputs for analysis.</a:t>
            </a:r>
            <a:endParaRPr sz="3100">
              <a:latin typeface="Times New Roman"/>
              <a:ea typeface="Times New Roman"/>
              <a:cs typeface="Times New Roman"/>
              <a:sym typeface="Times New Roman"/>
            </a:endParaRPr>
          </a:p>
          <a:p>
            <a:pPr marL="914400" lvl="1" indent="-393636" algn="just" rtl="0">
              <a:lnSpc>
                <a:spcPct val="180025"/>
              </a:lnSpc>
              <a:spcBef>
                <a:spcPts val="0"/>
              </a:spcBef>
              <a:spcAft>
                <a:spcPts val="0"/>
              </a:spcAft>
              <a:buSzPts val="2599"/>
              <a:buChar char="•"/>
            </a:pPr>
            <a:r>
              <a:rPr lang="en-US" sz="3100" b="1">
                <a:latin typeface="Times New Roman"/>
                <a:ea typeface="Times New Roman"/>
                <a:cs typeface="Times New Roman"/>
                <a:sym typeface="Times New Roman"/>
              </a:rPr>
              <a:t>Analyze Correlation Factors: </a:t>
            </a:r>
            <a:r>
              <a:rPr lang="en-US" sz="3100">
                <a:latin typeface="Times New Roman"/>
                <a:ea typeface="Times New Roman"/>
                <a:cs typeface="Times New Roman"/>
                <a:sym typeface="Times New Roman"/>
              </a:rPr>
              <a:t>Investigate how all the factors correlate with resource allocation to identify key influences on network performance.</a:t>
            </a:r>
            <a:endParaRPr sz="3100">
              <a:latin typeface="Times New Roman"/>
              <a:ea typeface="Times New Roman"/>
              <a:cs typeface="Times New Roman"/>
              <a:sym typeface="Times New Roman"/>
            </a:endParaRPr>
          </a:p>
          <a:p>
            <a:pPr marL="914400" lvl="1" indent="-393636" algn="just" rtl="0">
              <a:lnSpc>
                <a:spcPct val="180025"/>
              </a:lnSpc>
              <a:spcBef>
                <a:spcPts val="0"/>
              </a:spcBef>
              <a:spcAft>
                <a:spcPts val="0"/>
              </a:spcAft>
              <a:buSzPts val="2599"/>
              <a:buChar char="•"/>
            </a:pPr>
            <a:r>
              <a:rPr lang="en-US" sz="3100" b="1">
                <a:latin typeface="Times New Roman"/>
                <a:ea typeface="Times New Roman"/>
                <a:cs typeface="Times New Roman"/>
                <a:sym typeface="Times New Roman"/>
              </a:rPr>
              <a:t>Evaluate Predictive Models:</a:t>
            </a:r>
            <a:r>
              <a:rPr lang="en-US" sz="3100">
                <a:latin typeface="Times New Roman"/>
                <a:ea typeface="Times New Roman"/>
                <a:cs typeface="Times New Roman"/>
                <a:sym typeface="Times New Roman"/>
              </a:rPr>
              <a:t> Explore and assess various predictive models to determine their effectiveness in forecasting resource allocation based on the collected dataset.</a:t>
            </a:r>
            <a:endParaRPr sz="3100">
              <a:latin typeface="Times New Roman"/>
              <a:ea typeface="Times New Roman"/>
              <a:cs typeface="Times New Roman"/>
              <a:sym typeface="Times New Roman"/>
            </a:endParaRPr>
          </a:p>
          <a:p>
            <a:pPr marL="977163" marR="0" lvl="1" indent="-488581" algn="just" rtl="0">
              <a:lnSpc>
                <a:spcPct val="180025"/>
              </a:lnSpc>
              <a:spcBef>
                <a:spcPts val="0"/>
              </a:spcBef>
              <a:spcAft>
                <a:spcPts val="0"/>
              </a:spcAft>
              <a:buClr>
                <a:srgbClr val="000000"/>
              </a:buClr>
              <a:buSzPts val="3099"/>
              <a:buFont typeface="Arial"/>
              <a:buChar char="•"/>
            </a:pPr>
            <a:r>
              <a:rPr lang="en-US" sz="3100" b="1">
                <a:latin typeface="Times New Roman"/>
                <a:ea typeface="Times New Roman"/>
                <a:cs typeface="Times New Roman"/>
                <a:sym typeface="Times New Roman"/>
              </a:rPr>
              <a:t>Optimize Resource Allocation:</a:t>
            </a:r>
            <a:r>
              <a:rPr lang="en-US" sz="3100">
                <a:latin typeface="Times New Roman"/>
                <a:ea typeface="Times New Roman"/>
                <a:cs typeface="Times New Roman"/>
                <a:sym typeface="Times New Roman"/>
              </a:rPr>
              <a:t> Further develop a model-driven framework to enhance resource allocation strategies based on predicted efficiency</a:t>
            </a:r>
            <a:r>
              <a:rPr lang="en-US" sz="600">
                <a:solidFill>
                  <a:schemeClr val="dk1"/>
                </a:solidFill>
              </a:rPr>
              <a:t>.</a:t>
            </a:r>
            <a:endParaRPr sz="2599" b="1">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pic>
        <p:nvPicPr>
          <p:cNvPr id="660" name="Google Shape;660;p52"/>
          <p:cNvPicPr preferRelativeResize="0"/>
          <p:nvPr/>
        </p:nvPicPr>
        <p:blipFill rotWithShape="1">
          <a:blip r:embed="rId3">
            <a:alphaModFix/>
          </a:blip>
          <a:srcRect/>
          <a:stretch/>
        </p:blipFill>
        <p:spPr>
          <a:xfrm>
            <a:off x="-191996" y="2463378"/>
            <a:ext cx="17739360" cy="7391400"/>
          </a:xfrm>
          <a:prstGeom prst="rect">
            <a:avLst/>
          </a:prstGeom>
          <a:noFill/>
          <a:ln>
            <a:noFill/>
          </a:ln>
        </p:spPr>
      </p:pic>
      <p:sp>
        <p:nvSpPr>
          <p:cNvPr id="661" name="Google Shape;661;p52"/>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662" name="Google Shape;662;p52"/>
          <p:cNvGrpSpPr/>
          <p:nvPr/>
        </p:nvGrpSpPr>
        <p:grpSpPr>
          <a:xfrm>
            <a:off x="647625" y="2012475"/>
            <a:ext cx="17026604" cy="52673"/>
            <a:chOff x="0" y="0"/>
            <a:chExt cx="22702138" cy="70231"/>
          </a:xfrm>
        </p:grpSpPr>
        <p:sp>
          <p:nvSpPr>
            <p:cNvPr id="663" name="Google Shape;663;p52"/>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664" name="Google Shape;664;p52"/>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52"/>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2"/>
          <p:cNvSpPr txBox="1"/>
          <p:nvPr/>
        </p:nvSpPr>
        <p:spPr>
          <a:xfrm>
            <a:off x="6553201" y="2278423"/>
            <a:ext cx="42672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0000"/>
                </a:solidFill>
                <a:latin typeface="Times New Roman"/>
                <a:ea typeface="Times New Roman"/>
                <a:cs typeface="Times New Roman"/>
                <a:sym typeface="Times New Roman"/>
              </a:rPr>
              <a:t>Top 5 performing models</a:t>
            </a:r>
            <a:endParaRPr sz="2800" b="1">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3"/>
          <p:cNvSpPr txBox="1"/>
          <p:nvPr/>
        </p:nvSpPr>
        <p:spPr>
          <a:xfrm>
            <a:off x="714825" y="790975"/>
            <a:ext cx="16858350" cy="746615"/>
          </a:xfrm>
          <a:prstGeom prst="rect">
            <a:avLst/>
          </a:prstGeom>
          <a:noFill/>
          <a:ln>
            <a:noFill/>
          </a:ln>
        </p:spPr>
        <p:txBody>
          <a:bodyPr spcFirstLastPara="1" wrap="square" lIns="0" tIns="0" rIns="0" bIns="0" anchor="t" anchorCtr="0">
            <a:spAutoFit/>
          </a:bodyPr>
          <a:lstStyle/>
          <a:p>
            <a:pPr marL="0" marR="0" lvl="0" indent="0" algn="l" rtl="0">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676" name="Google Shape;676;p53"/>
          <p:cNvGrpSpPr/>
          <p:nvPr/>
        </p:nvGrpSpPr>
        <p:grpSpPr>
          <a:xfrm>
            <a:off x="647625" y="2012475"/>
            <a:ext cx="17026604" cy="52673"/>
            <a:chOff x="0" y="0"/>
            <a:chExt cx="22702138" cy="70231"/>
          </a:xfrm>
        </p:grpSpPr>
        <p:sp>
          <p:nvSpPr>
            <p:cNvPr id="677" name="Google Shape;677;p53"/>
            <p:cNvSpPr/>
            <p:nvPr/>
          </p:nvSpPr>
          <p:spPr>
            <a:xfrm>
              <a:off x="12700" y="12700"/>
              <a:ext cx="22676738" cy="44831"/>
            </a:xfrm>
            <a:custGeom>
              <a:avLst/>
              <a:gdLst/>
              <a:ahLst/>
              <a:cxnLst/>
              <a:rect l="l" t="t" r="r" b="b"/>
              <a:pathLst>
                <a:path w="22676738" h="44831" extrusionOk="0">
                  <a:moveTo>
                    <a:pt x="0" y="0"/>
                  </a:moveTo>
                  <a:lnTo>
                    <a:pt x="22676738" y="0"/>
                  </a:lnTo>
                  <a:lnTo>
                    <a:pt x="22676738" y="44831"/>
                  </a:lnTo>
                  <a:lnTo>
                    <a:pt x="0" y="44831"/>
                  </a:lnTo>
                  <a:close/>
                </a:path>
              </a:pathLst>
            </a:custGeom>
            <a:solidFill>
              <a:srgbClr val="000000"/>
            </a:solidFill>
            <a:ln>
              <a:noFill/>
            </a:ln>
          </p:spPr>
        </p:sp>
        <p:sp>
          <p:nvSpPr>
            <p:cNvPr id="678" name="Google Shape;678;p53"/>
            <p:cNvSpPr/>
            <p:nvPr/>
          </p:nvSpPr>
          <p:spPr>
            <a:xfrm>
              <a:off x="0" y="0"/>
              <a:ext cx="22702138" cy="70231"/>
            </a:xfrm>
            <a:custGeom>
              <a:avLst/>
              <a:gdLst/>
              <a:ahLst/>
              <a:cxnLst/>
              <a:rect l="l" t="t" r="r" b="b"/>
              <a:pathLst>
                <a:path w="22702138" h="70231" extrusionOk="0">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53"/>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3"/>
          <p:cNvSpPr txBox="1"/>
          <p:nvPr/>
        </p:nvSpPr>
        <p:spPr>
          <a:xfrm>
            <a:off x="7239000" y="2237814"/>
            <a:ext cx="4114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0000"/>
                </a:solidFill>
                <a:latin typeface="Times New Roman"/>
                <a:ea typeface="Times New Roman"/>
                <a:cs typeface="Times New Roman"/>
                <a:sym typeface="Times New Roman"/>
              </a:rPr>
              <a:t>Overall best metrics</a:t>
            </a:r>
            <a:endParaRPr sz="2800" b="1">
              <a:solidFill>
                <a:srgbClr val="000000"/>
              </a:solidFill>
              <a:latin typeface="Times New Roman"/>
              <a:ea typeface="Times New Roman"/>
              <a:cs typeface="Times New Roman"/>
              <a:sym typeface="Times New Roman"/>
            </a:endParaRPr>
          </a:p>
        </p:txBody>
      </p:sp>
      <p:pic>
        <p:nvPicPr>
          <p:cNvPr id="681" name="Google Shape;681;p53"/>
          <p:cNvPicPr preferRelativeResize="0"/>
          <p:nvPr/>
        </p:nvPicPr>
        <p:blipFill rotWithShape="1">
          <a:blip r:embed="rId3">
            <a:alphaModFix/>
          </a:blip>
          <a:srcRect/>
          <a:stretch/>
        </p:blipFill>
        <p:spPr>
          <a:xfrm>
            <a:off x="2912527" y="2933700"/>
            <a:ext cx="12496800" cy="67390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54"/>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Model Selection - HGBRT</a:t>
            </a:r>
            <a:endParaRPr/>
          </a:p>
        </p:txBody>
      </p:sp>
      <p:grpSp>
        <p:nvGrpSpPr>
          <p:cNvPr id="691" name="Google Shape;691;p54"/>
          <p:cNvGrpSpPr/>
          <p:nvPr/>
        </p:nvGrpSpPr>
        <p:grpSpPr>
          <a:xfrm>
            <a:off x="647623" y="2012475"/>
            <a:ext cx="17026698" cy="52673"/>
            <a:chOff x="0" y="0"/>
            <a:chExt cx="22702265" cy="70231"/>
          </a:xfrm>
        </p:grpSpPr>
        <p:sp>
          <p:nvSpPr>
            <p:cNvPr id="692" name="Google Shape;692;p54"/>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693" name="Google Shape;693;p54"/>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54"/>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695" name="Google Shape;695;p54"/>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6" name="Google Shape;696;p54"/>
          <p:cNvPicPr preferRelativeResize="0"/>
          <p:nvPr/>
        </p:nvPicPr>
        <p:blipFill rotWithShape="1">
          <a:blip r:embed="rId3">
            <a:alphaModFix/>
          </a:blip>
          <a:srcRect/>
          <a:stretch/>
        </p:blipFill>
        <p:spPr>
          <a:xfrm>
            <a:off x="1186192" y="4914900"/>
            <a:ext cx="16488129" cy="4062127"/>
          </a:xfrm>
          <a:prstGeom prst="rect">
            <a:avLst/>
          </a:prstGeom>
          <a:noFill/>
          <a:ln>
            <a:noFill/>
          </a:ln>
        </p:spPr>
      </p:pic>
      <p:sp>
        <p:nvSpPr>
          <p:cNvPr id="697" name="Google Shape;697;p54"/>
          <p:cNvSpPr/>
          <p:nvPr/>
        </p:nvSpPr>
        <p:spPr>
          <a:xfrm>
            <a:off x="7848600" y="8475347"/>
            <a:ext cx="7543800" cy="39890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98" name="Google Shape;698;p54"/>
          <p:cNvPicPr preferRelativeResize="0"/>
          <p:nvPr/>
        </p:nvPicPr>
        <p:blipFill rotWithShape="1">
          <a:blip r:embed="rId4">
            <a:alphaModFix/>
          </a:blip>
          <a:srcRect/>
          <a:stretch/>
        </p:blipFill>
        <p:spPr>
          <a:xfrm>
            <a:off x="1828800" y="3383891"/>
            <a:ext cx="13715999" cy="109944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55"/>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Histogram based Gradient Boosting Regressor (HGBRT) </a:t>
            </a:r>
            <a:endParaRPr/>
          </a:p>
        </p:txBody>
      </p:sp>
      <p:grpSp>
        <p:nvGrpSpPr>
          <p:cNvPr id="708" name="Google Shape;708;p55"/>
          <p:cNvGrpSpPr/>
          <p:nvPr/>
        </p:nvGrpSpPr>
        <p:grpSpPr>
          <a:xfrm>
            <a:off x="647623" y="2012475"/>
            <a:ext cx="17026698" cy="52673"/>
            <a:chOff x="0" y="0"/>
            <a:chExt cx="22702265" cy="70231"/>
          </a:xfrm>
        </p:grpSpPr>
        <p:sp>
          <p:nvSpPr>
            <p:cNvPr id="709" name="Google Shape;709;p55"/>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710" name="Google Shape;710;p55"/>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55"/>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712" name="Google Shape;712;p55"/>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5"/>
          <p:cNvSpPr txBox="1"/>
          <p:nvPr/>
        </p:nvSpPr>
        <p:spPr>
          <a:xfrm>
            <a:off x="746872" y="2421957"/>
            <a:ext cx="16779128" cy="522232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4000" b="1">
                <a:solidFill>
                  <a:srgbClr val="000000"/>
                </a:solidFill>
                <a:latin typeface="Times New Roman"/>
                <a:ea typeface="Times New Roman"/>
                <a:cs typeface="Times New Roman"/>
                <a:sym typeface="Times New Roman"/>
              </a:rPr>
              <a:t>Why Use Histogram Gradient Boosting?</a:t>
            </a:r>
            <a:endParaRPr/>
          </a:p>
          <a:p>
            <a:pPr marL="0" marR="0" lvl="0" indent="0" algn="l" rtl="0">
              <a:lnSpc>
                <a:spcPct val="150000"/>
              </a:lnSpc>
              <a:spcBef>
                <a:spcPts val="0"/>
              </a:spcBef>
              <a:spcAft>
                <a:spcPts val="0"/>
              </a:spcAft>
              <a:buNone/>
            </a:pPr>
            <a:endParaRPr sz="3099">
              <a:solidFill>
                <a:srgbClr val="000000"/>
              </a:solidFill>
              <a:latin typeface="Times New Roman"/>
              <a:ea typeface="Times New Roman"/>
              <a:cs typeface="Times New Roman"/>
              <a:sym typeface="Times New Roman"/>
            </a:endParaRPr>
          </a:p>
          <a:p>
            <a:pPr marL="0" marR="0" lvl="0" indent="-196786" algn="l" rtl="0">
              <a:lnSpc>
                <a:spcPct val="150000"/>
              </a:lnSpc>
              <a:spcBef>
                <a:spcPts val="0"/>
              </a:spcBef>
              <a:spcAft>
                <a:spcPts val="0"/>
              </a:spcAft>
              <a:buClr>
                <a:srgbClr val="000000"/>
              </a:buClr>
              <a:buSzPts val="3099"/>
              <a:buFont typeface="Times New Roman"/>
              <a:buAutoNum type="arabicPeriod"/>
            </a:pPr>
            <a:r>
              <a:rPr lang="en-US" sz="3099" b="1">
                <a:solidFill>
                  <a:srgbClr val="000000"/>
                </a:solidFill>
                <a:latin typeface="Times New Roman"/>
                <a:ea typeface="Times New Roman"/>
                <a:cs typeface="Times New Roman"/>
                <a:sym typeface="Times New Roman"/>
              </a:rPr>
              <a:t>Speed: </a:t>
            </a:r>
            <a:r>
              <a:rPr lang="en-US" sz="3099">
                <a:solidFill>
                  <a:srgbClr val="000000"/>
                </a:solidFill>
                <a:latin typeface="Times New Roman"/>
                <a:ea typeface="Times New Roman"/>
                <a:cs typeface="Times New Roman"/>
                <a:sym typeface="Times New Roman"/>
              </a:rPr>
              <a:t>Binning features reduces the computational burden, speeding up training times. Also optimal for further parameter tuning.</a:t>
            </a:r>
            <a:endParaRPr/>
          </a:p>
          <a:p>
            <a:pPr marL="0" marR="0" lvl="0" indent="-196786" algn="l" rtl="0">
              <a:lnSpc>
                <a:spcPct val="150000"/>
              </a:lnSpc>
              <a:spcBef>
                <a:spcPts val="0"/>
              </a:spcBef>
              <a:spcAft>
                <a:spcPts val="0"/>
              </a:spcAft>
              <a:buClr>
                <a:srgbClr val="000000"/>
              </a:buClr>
              <a:buSzPts val="3099"/>
              <a:buFont typeface="Times New Roman"/>
              <a:buAutoNum type="arabicPeriod"/>
            </a:pPr>
            <a:r>
              <a:rPr lang="en-US" sz="3099" b="1">
                <a:solidFill>
                  <a:srgbClr val="000000"/>
                </a:solidFill>
                <a:latin typeface="Times New Roman"/>
                <a:ea typeface="Times New Roman"/>
                <a:cs typeface="Times New Roman"/>
                <a:sym typeface="Times New Roman"/>
              </a:rPr>
              <a:t>Efficiency:</a:t>
            </a:r>
            <a:r>
              <a:rPr lang="en-US" sz="3099">
                <a:solidFill>
                  <a:srgbClr val="000000"/>
                </a:solidFill>
                <a:latin typeface="Times New Roman"/>
                <a:ea typeface="Times New Roman"/>
                <a:cs typeface="Times New Roman"/>
                <a:sym typeface="Times New Roman"/>
              </a:rPr>
              <a:t> Uses less memory, making it suitable for large datasets.</a:t>
            </a:r>
            <a:endParaRPr/>
          </a:p>
          <a:p>
            <a:pPr marL="0" marR="0" lvl="0" indent="-196786" algn="l" rtl="0">
              <a:lnSpc>
                <a:spcPct val="150000"/>
              </a:lnSpc>
              <a:spcBef>
                <a:spcPts val="0"/>
              </a:spcBef>
              <a:spcAft>
                <a:spcPts val="0"/>
              </a:spcAft>
              <a:buClr>
                <a:srgbClr val="000000"/>
              </a:buClr>
              <a:buSzPts val="3099"/>
              <a:buFont typeface="Times New Roman"/>
              <a:buAutoNum type="arabicPeriod"/>
            </a:pPr>
            <a:r>
              <a:rPr lang="en-US" sz="3099" b="1">
                <a:solidFill>
                  <a:srgbClr val="000000"/>
                </a:solidFill>
                <a:latin typeface="Times New Roman"/>
                <a:ea typeface="Times New Roman"/>
                <a:cs typeface="Times New Roman"/>
                <a:sym typeface="Times New Roman"/>
              </a:rPr>
              <a:t>Performance: </a:t>
            </a:r>
            <a:r>
              <a:rPr lang="en-US" sz="3099">
                <a:solidFill>
                  <a:srgbClr val="000000"/>
                </a:solidFill>
                <a:latin typeface="Times New Roman"/>
                <a:ea typeface="Times New Roman"/>
                <a:cs typeface="Times New Roman"/>
                <a:sym typeface="Times New Roman"/>
              </a:rPr>
              <a:t>Despite being faster, HGB often performs as well as or better than traditional Gradient Boosting models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56"/>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(II) Paramater Optimization</a:t>
            </a:r>
            <a:endParaRPr sz="5039">
              <a:solidFill>
                <a:srgbClr val="FF0000"/>
              </a:solidFill>
              <a:latin typeface="Times New Roman"/>
              <a:ea typeface="Times New Roman"/>
              <a:cs typeface="Times New Roman"/>
              <a:sym typeface="Times New Roman"/>
            </a:endParaRPr>
          </a:p>
        </p:txBody>
      </p:sp>
      <p:grpSp>
        <p:nvGrpSpPr>
          <p:cNvPr id="723" name="Google Shape;723;p56"/>
          <p:cNvGrpSpPr/>
          <p:nvPr/>
        </p:nvGrpSpPr>
        <p:grpSpPr>
          <a:xfrm>
            <a:off x="647623" y="2012475"/>
            <a:ext cx="17026698" cy="52673"/>
            <a:chOff x="0" y="0"/>
            <a:chExt cx="22702265" cy="70231"/>
          </a:xfrm>
        </p:grpSpPr>
        <p:sp>
          <p:nvSpPr>
            <p:cNvPr id="724" name="Google Shape;724;p56"/>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725" name="Google Shape;725;p56"/>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56"/>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727" name="Google Shape;727;p56"/>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8" name="Google Shape;728;p56"/>
          <p:cNvPicPr preferRelativeResize="0"/>
          <p:nvPr/>
        </p:nvPicPr>
        <p:blipFill rotWithShape="1">
          <a:blip r:embed="rId3">
            <a:alphaModFix/>
          </a:blip>
          <a:srcRect l="7257" t="71049" r="2919" b="2588"/>
          <a:stretch/>
        </p:blipFill>
        <p:spPr>
          <a:xfrm>
            <a:off x="1371600" y="3928500"/>
            <a:ext cx="15815350" cy="4110599"/>
          </a:xfrm>
          <a:prstGeom prst="rect">
            <a:avLst/>
          </a:prstGeom>
          <a:noFill/>
          <a:ln>
            <a:noFill/>
          </a:ln>
        </p:spPr>
      </p:pic>
      <p:pic>
        <p:nvPicPr>
          <p:cNvPr id="729" name="Google Shape;729;p56"/>
          <p:cNvPicPr preferRelativeResize="0"/>
          <p:nvPr/>
        </p:nvPicPr>
        <p:blipFill rotWithShape="1">
          <a:blip r:embed="rId3">
            <a:alphaModFix/>
          </a:blip>
          <a:srcRect l="7257" t="67699" r="2919" b="28370"/>
          <a:stretch/>
        </p:blipFill>
        <p:spPr>
          <a:xfrm>
            <a:off x="1236325" y="2930975"/>
            <a:ext cx="15815350" cy="6127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57"/>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39" name="Google Shape;739;p57"/>
          <p:cNvGrpSpPr/>
          <p:nvPr/>
        </p:nvGrpSpPr>
        <p:grpSpPr>
          <a:xfrm>
            <a:off x="647623" y="2012475"/>
            <a:ext cx="17026698" cy="52673"/>
            <a:chOff x="0" y="0"/>
            <a:chExt cx="22702265" cy="70231"/>
          </a:xfrm>
        </p:grpSpPr>
        <p:sp>
          <p:nvSpPr>
            <p:cNvPr id="740" name="Google Shape;740;p57"/>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741" name="Google Shape;741;p57"/>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57"/>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743" name="Google Shape;743;p57"/>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7"/>
          <p:cNvSpPr txBox="1"/>
          <p:nvPr/>
        </p:nvSpPr>
        <p:spPr>
          <a:xfrm>
            <a:off x="714825" y="2552700"/>
            <a:ext cx="17244788" cy="6445162"/>
          </a:xfrm>
          <a:prstGeom prst="rect">
            <a:avLst/>
          </a:prstGeom>
          <a:noFill/>
          <a:ln>
            <a:noFill/>
          </a:ln>
        </p:spPr>
        <p:txBody>
          <a:bodyPr spcFirstLastPara="1" wrap="square" lIns="91425" tIns="45700" rIns="91425" bIns="45700" anchor="t" anchorCtr="0">
            <a:spAutoFit/>
          </a:bodyPr>
          <a:lstStyle/>
          <a:p>
            <a:pPr marL="0" marR="0" lvl="0" indent="-196786" algn="l" rtl="0">
              <a:lnSpc>
                <a:spcPct val="150000"/>
              </a:lnSpc>
              <a:spcBef>
                <a:spcPts val="0"/>
              </a:spcBef>
              <a:spcAft>
                <a:spcPts val="0"/>
              </a:spcAft>
              <a:buClr>
                <a:srgbClr val="000000"/>
              </a:buClr>
              <a:buSzPts val="3099"/>
              <a:buFont typeface="Times New Roman"/>
              <a:buAutoNum type="arabicPeriod"/>
            </a:pPr>
            <a:r>
              <a:rPr lang="en-US" sz="3099" b="1">
                <a:solidFill>
                  <a:srgbClr val="000000"/>
                </a:solidFill>
                <a:latin typeface="Times New Roman"/>
                <a:ea typeface="Times New Roman"/>
                <a:cs typeface="Times New Roman"/>
                <a:sym typeface="Times New Roman"/>
              </a:rPr>
              <a:t> learning_rate</a:t>
            </a:r>
            <a:r>
              <a:rPr lang="en-US" sz="3099">
                <a:solidFill>
                  <a:srgbClr val="000000"/>
                </a:solidFill>
                <a:latin typeface="Times New Roman"/>
                <a:ea typeface="Times New Roman"/>
                <a:cs typeface="Times New Roman"/>
                <a:sym typeface="Times New Roman"/>
              </a:rPr>
              <a:t>: Controls how much each tree contributes to the overall model. </a:t>
            </a:r>
            <a:endParaRPr/>
          </a:p>
          <a:p>
            <a:pPr marL="0" marR="0" lvl="0" indent="0" algn="l" rtl="0">
              <a:lnSpc>
                <a:spcPct val="150000"/>
              </a:lnSpc>
              <a:spcBef>
                <a:spcPts val="0"/>
              </a:spcBef>
              <a:spcAft>
                <a:spcPts val="0"/>
              </a:spcAft>
              <a:buNone/>
            </a:pPr>
            <a:r>
              <a:rPr lang="en-US" sz="3099" i="1">
                <a:solidFill>
                  <a:srgbClr val="000000"/>
                </a:solidFill>
                <a:latin typeface="Times New Roman"/>
                <a:ea typeface="Times New Roman"/>
                <a:cs typeface="Times New Roman"/>
                <a:sym typeface="Times New Roman"/>
              </a:rPr>
              <a:t>Larger values speed up training but risk overfitting, while smaller values improve accuracy with more iterations.</a:t>
            </a:r>
            <a:endParaRPr/>
          </a:p>
          <a:p>
            <a:pPr marL="514350" marR="0" lvl="0" indent="-514350" algn="l" rtl="0">
              <a:lnSpc>
                <a:spcPct val="150000"/>
              </a:lnSpc>
              <a:spcBef>
                <a:spcPts val="0"/>
              </a:spcBef>
              <a:spcAft>
                <a:spcPts val="0"/>
              </a:spcAft>
              <a:buClr>
                <a:srgbClr val="000000"/>
              </a:buClr>
              <a:buSzPts val="3099"/>
              <a:buFont typeface="Calibri"/>
              <a:buAutoNum type="arabicPeriod" startAt="2"/>
            </a:pPr>
            <a:r>
              <a:rPr lang="en-US" sz="3099" b="1">
                <a:solidFill>
                  <a:srgbClr val="000000"/>
                </a:solidFill>
                <a:latin typeface="Times New Roman"/>
                <a:ea typeface="Times New Roman"/>
                <a:cs typeface="Times New Roman"/>
                <a:sym typeface="Times New Roman"/>
              </a:rPr>
              <a:t>max_iter</a:t>
            </a:r>
            <a:r>
              <a:rPr lang="en-US" sz="3099">
                <a:solidFill>
                  <a:srgbClr val="000000"/>
                </a:solidFill>
                <a:latin typeface="Times New Roman"/>
                <a:ea typeface="Times New Roman"/>
                <a:cs typeface="Times New Roman"/>
                <a:sym typeface="Times New Roman"/>
              </a:rPr>
              <a:t>: The maximum number of boosting iterations (or trees). </a:t>
            </a:r>
            <a:endParaRPr/>
          </a:p>
          <a:p>
            <a:pPr marL="0" marR="0" lvl="0" indent="0" algn="l" rtl="0">
              <a:lnSpc>
                <a:spcPct val="150000"/>
              </a:lnSpc>
              <a:spcBef>
                <a:spcPts val="0"/>
              </a:spcBef>
              <a:spcAft>
                <a:spcPts val="0"/>
              </a:spcAft>
              <a:buNone/>
            </a:pPr>
            <a:r>
              <a:rPr lang="en-US" sz="3099" i="1">
                <a:solidFill>
                  <a:srgbClr val="000000"/>
                </a:solidFill>
                <a:latin typeface="Times New Roman"/>
                <a:ea typeface="Times New Roman"/>
                <a:cs typeface="Times New Roman"/>
                <a:sym typeface="Times New Roman"/>
              </a:rPr>
              <a:t>Larger values allow the model to learn more but increase computation time, while smaller values result in faster training at the cost of reduced learning</a:t>
            </a:r>
            <a:r>
              <a:rPr lang="en-US" sz="3099">
                <a:solidFill>
                  <a:srgbClr val="000000"/>
                </a:solidFill>
                <a:latin typeface="Times New Roman"/>
                <a:ea typeface="Times New Roman"/>
                <a:cs typeface="Times New Roman"/>
                <a:sym typeface="Times New Roman"/>
              </a:rPr>
              <a:t>.</a:t>
            </a:r>
            <a:endParaRPr/>
          </a:p>
          <a:p>
            <a:pPr marL="514350" marR="0" lvl="0" indent="-514350" algn="l" rtl="0">
              <a:lnSpc>
                <a:spcPct val="150000"/>
              </a:lnSpc>
              <a:spcBef>
                <a:spcPts val="0"/>
              </a:spcBef>
              <a:spcAft>
                <a:spcPts val="0"/>
              </a:spcAft>
              <a:buClr>
                <a:srgbClr val="000000"/>
              </a:buClr>
              <a:buSzPts val="3099"/>
              <a:buFont typeface="Calibri"/>
              <a:buAutoNum type="arabicPeriod" startAt="3"/>
            </a:pPr>
            <a:r>
              <a:rPr lang="en-US" sz="3099" b="1">
                <a:solidFill>
                  <a:srgbClr val="000000"/>
                </a:solidFill>
                <a:latin typeface="Times New Roman"/>
                <a:ea typeface="Times New Roman"/>
                <a:cs typeface="Times New Roman"/>
                <a:sym typeface="Times New Roman"/>
              </a:rPr>
              <a:t>max_leaf_nodes</a:t>
            </a:r>
            <a:r>
              <a:rPr lang="en-US" sz="3099">
                <a:solidFill>
                  <a:srgbClr val="000000"/>
                </a:solidFill>
                <a:latin typeface="Times New Roman"/>
                <a:ea typeface="Times New Roman"/>
                <a:cs typeface="Times New Roman"/>
                <a:sym typeface="Times New Roman"/>
              </a:rPr>
              <a:t>: Limits the number of leaves per tree, which can help control the model’s complexity.</a:t>
            </a:r>
            <a:endParaRPr/>
          </a:p>
          <a:p>
            <a:pPr marL="0" marR="0" lvl="0" indent="0" algn="l" rtl="0">
              <a:lnSpc>
                <a:spcPct val="150000"/>
              </a:lnSpc>
              <a:spcBef>
                <a:spcPts val="0"/>
              </a:spcBef>
              <a:spcAft>
                <a:spcPts val="0"/>
              </a:spcAft>
              <a:buNone/>
            </a:pPr>
            <a:r>
              <a:rPr lang="en-US" sz="3099" i="1">
                <a:solidFill>
                  <a:srgbClr val="000000"/>
                </a:solidFill>
                <a:latin typeface="Times New Roman"/>
                <a:ea typeface="Times New Roman"/>
                <a:cs typeface="Times New Roman"/>
                <a:sym typeface="Times New Roman"/>
              </a:rPr>
              <a:t>Larger values make trees more flexible but can lead to overfitting, while smaller values produce simpler models that may underfit.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58"/>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54" name="Google Shape;754;p58"/>
          <p:cNvGrpSpPr/>
          <p:nvPr/>
        </p:nvGrpSpPr>
        <p:grpSpPr>
          <a:xfrm>
            <a:off x="647623" y="2012475"/>
            <a:ext cx="17026698" cy="52673"/>
            <a:chOff x="0" y="0"/>
            <a:chExt cx="22702265" cy="70231"/>
          </a:xfrm>
        </p:grpSpPr>
        <p:sp>
          <p:nvSpPr>
            <p:cNvPr id="755" name="Google Shape;755;p58"/>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756" name="Google Shape;756;p58"/>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58"/>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758" name="Google Shape;758;p58"/>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8"/>
          <p:cNvSpPr txBox="1"/>
          <p:nvPr/>
        </p:nvSpPr>
        <p:spPr>
          <a:xfrm>
            <a:off x="838200" y="2552700"/>
            <a:ext cx="16125375" cy="6445162"/>
          </a:xfrm>
          <a:prstGeom prst="rect">
            <a:avLst/>
          </a:prstGeom>
          <a:noFill/>
          <a:ln>
            <a:noFill/>
          </a:ln>
        </p:spPr>
        <p:txBody>
          <a:bodyPr spcFirstLastPara="1" wrap="square" lIns="91425" tIns="45700" rIns="91425" bIns="45700" anchor="t" anchorCtr="0">
            <a:spAutoFit/>
          </a:bodyPr>
          <a:lstStyle/>
          <a:p>
            <a:pPr marL="514350" marR="0" lvl="0" indent="-514350" algn="l" rtl="0">
              <a:lnSpc>
                <a:spcPct val="150000"/>
              </a:lnSpc>
              <a:spcBef>
                <a:spcPts val="0"/>
              </a:spcBef>
              <a:spcAft>
                <a:spcPts val="0"/>
              </a:spcAft>
              <a:buClr>
                <a:srgbClr val="000000"/>
              </a:buClr>
              <a:buSzPts val="3099"/>
              <a:buFont typeface="Calibri"/>
              <a:buAutoNum type="arabicPeriod" startAt="4"/>
            </a:pPr>
            <a:r>
              <a:rPr lang="en-US" sz="3099" b="1">
                <a:solidFill>
                  <a:srgbClr val="000000"/>
                </a:solidFill>
                <a:latin typeface="Times New Roman"/>
                <a:ea typeface="Times New Roman"/>
                <a:cs typeface="Times New Roman"/>
                <a:sym typeface="Times New Roman"/>
              </a:rPr>
              <a:t>max_depth</a:t>
            </a:r>
            <a:r>
              <a:rPr lang="en-US" sz="3099">
                <a:solidFill>
                  <a:srgbClr val="000000"/>
                </a:solidFill>
                <a:latin typeface="Times New Roman"/>
                <a:ea typeface="Times New Roman"/>
                <a:cs typeface="Times New Roman"/>
                <a:sym typeface="Times New Roman"/>
              </a:rPr>
              <a:t>: Sets the maximum depth of each tree. </a:t>
            </a:r>
            <a:endParaRPr/>
          </a:p>
          <a:p>
            <a:pPr marL="0" marR="0" lvl="0" indent="0" algn="l" rtl="0">
              <a:lnSpc>
                <a:spcPct val="150000"/>
              </a:lnSpc>
              <a:spcBef>
                <a:spcPts val="0"/>
              </a:spcBef>
              <a:spcAft>
                <a:spcPts val="0"/>
              </a:spcAft>
              <a:buNone/>
            </a:pPr>
            <a:r>
              <a:rPr lang="en-US" sz="3099" i="1">
                <a:solidFill>
                  <a:srgbClr val="000000"/>
                </a:solidFill>
                <a:latin typeface="Times New Roman"/>
                <a:ea typeface="Times New Roman"/>
                <a:cs typeface="Times New Roman"/>
                <a:sym typeface="Times New Roman"/>
              </a:rPr>
              <a:t>Larger values allow for more complex trees, which may overfit, while smaller values limit complexity and help prevent overfitting but may underfit.</a:t>
            </a:r>
            <a:endParaRPr/>
          </a:p>
          <a:p>
            <a:pPr marL="514350" marR="0" lvl="0" indent="-514350" algn="l" rtl="0">
              <a:lnSpc>
                <a:spcPct val="150000"/>
              </a:lnSpc>
              <a:spcBef>
                <a:spcPts val="0"/>
              </a:spcBef>
              <a:spcAft>
                <a:spcPts val="0"/>
              </a:spcAft>
              <a:buClr>
                <a:srgbClr val="000000"/>
              </a:buClr>
              <a:buSzPts val="3099"/>
              <a:buFont typeface="Calibri"/>
              <a:buAutoNum type="arabicPeriod" startAt="5"/>
            </a:pPr>
            <a:r>
              <a:rPr lang="en-US" sz="3099" b="1">
                <a:solidFill>
                  <a:srgbClr val="000000"/>
                </a:solidFill>
                <a:latin typeface="Times New Roman"/>
                <a:ea typeface="Times New Roman"/>
                <a:cs typeface="Times New Roman"/>
                <a:sym typeface="Times New Roman"/>
              </a:rPr>
              <a:t>min_samples_leaf</a:t>
            </a:r>
            <a:r>
              <a:rPr lang="en-US" sz="3099">
                <a:solidFill>
                  <a:srgbClr val="000000"/>
                </a:solidFill>
                <a:latin typeface="Times New Roman"/>
                <a:ea typeface="Times New Roman"/>
                <a:cs typeface="Times New Roman"/>
                <a:sym typeface="Times New Roman"/>
              </a:rPr>
              <a:t>: The minimum number of samples required in a leaf. </a:t>
            </a:r>
            <a:endParaRPr/>
          </a:p>
          <a:p>
            <a:pPr marL="0" marR="0" lvl="0" indent="0" algn="l" rtl="0">
              <a:lnSpc>
                <a:spcPct val="150000"/>
              </a:lnSpc>
              <a:spcBef>
                <a:spcPts val="0"/>
              </a:spcBef>
              <a:spcAft>
                <a:spcPts val="0"/>
              </a:spcAft>
              <a:buNone/>
            </a:pPr>
            <a:r>
              <a:rPr lang="en-US" sz="3099" i="1">
                <a:solidFill>
                  <a:srgbClr val="000000"/>
                </a:solidFill>
                <a:latin typeface="Times New Roman"/>
                <a:ea typeface="Times New Roman"/>
                <a:cs typeface="Times New Roman"/>
                <a:sym typeface="Times New Roman"/>
              </a:rPr>
              <a:t>Larger values make the model more generalized by requiring more data in each leaf, while smaller values allow for finer splits but may lead to overfitting.</a:t>
            </a:r>
            <a:endParaRPr/>
          </a:p>
          <a:p>
            <a:pPr marL="514350" marR="0" lvl="0" indent="-514350" algn="l" rtl="0">
              <a:lnSpc>
                <a:spcPct val="150000"/>
              </a:lnSpc>
              <a:spcBef>
                <a:spcPts val="0"/>
              </a:spcBef>
              <a:spcAft>
                <a:spcPts val="0"/>
              </a:spcAft>
              <a:buClr>
                <a:srgbClr val="000000"/>
              </a:buClr>
              <a:buSzPts val="3099"/>
              <a:buFont typeface="Calibri"/>
              <a:buAutoNum type="arabicPeriod" startAt="6"/>
            </a:pPr>
            <a:r>
              <a:rPr lang="en-US" sz="3099" b="1">
                <a:solidFill>
                  <a:srgbClr val="000000"/>
                </a:solidFill>
                <a:latin typeface="Times New Roman"/>
                <a:ea typeface="Times New Roman"/>
                <a:cs typeface="Times New Roman"/>
                <a:sym typeface="Times New Roman"/>
              </a:rPr>
              <a:t>l2_regularization :</a:t>
            </a:r>
            <a:r>
              <a:rPr lang="en-US" sz="3099">
                <a:solidFill>
                  <a:srgbClr val="000000"/>
                </a:solidFill>
                <a:latin typeface="Times New Roman"/>
                <a:ea typeface="Times New Roman"/>
                <a:cs typeface="Times New Roman"/>
                <a:sym typeface="Times New Roman"/>
              </a:rPr>
              <a:t>Adds a penalty for large coefficients, which helps prevent overfitting.</a:t>
            </a:r>
            <a:endParaRPr/>
          </a:p>
          <a:p>
            <a:pPr marL="0" marR="0" lvl="0" indent="0" algn="l" rtl="0">
              <a:lnSpc>
                <a:spcPct val="150000"/>
              </a:lnSpc>
              <a:spcBef>
                <a:spcPts val="0"/>
              </a:spcBef>
              <a:spcAft>
                <a:spcPts val="0"/>
              </a:spcAft>
              <a:buNone/>
            </a:pPr>
            <a:r>
              <a:rPr lang="en-US" sz="3099" i="1">
                <a:solidFill>
                  <a:srgbClr val="000000"/>
                </a:solidFill>
                <a:latin typeface="Times New Roman"/>
                <a:ea typeface="Times New Roman"/>
                <a:cs typeface="Times New Roman"/>
                <a:sym typeface="Times New Roman"/>
              </a:rPr>
              <a:t>Larger values reduce overfitting but might underfit, while smaller values allow for more complex models but increase the risk of overfitting.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9"/>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Grid search </a:t>
            </a:r>
            <a:endParaRPr/>
          </a:p>
        </p:txBody>
      </p:sp>
      <p:grpSp>
        <p:nvGrpSpPr>
          <p:cNvPr id="769" name="Google Shape;769;p59"/>
          <p:cNvGrpSpPr/>
          <p:nvPr/>
        </p:nvGrpSpPr>
        <p:grpSpPr>
          <a:xfrm>
            <a:off x="647623" y="2012475"/>
            <a:ext cx="17026698" cy="52673"/>
            <a:chOff x="0" y="0"/>
            <a:chExt cx="22702265" cy="70231"/>
          </a:xfrm>
        </p:grpSpPr>
        <p:sp>
          <p:nvSpPr>
            <p:cNvPr id="770" name="Google Shape;770;p59"/>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771" name="Google Shape;771;p59"/>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59"/>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773" name="Google Shape;773;p59"/>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4" name="Google Shape;774;p59"/>
          <p:cNvPicPr preferRelativeResize="0"/>
          <p:nvPr/>
        </p:nvPicPr>
        <p:blipFill rotWithShape="1">
          <a:blip r:embed="rId3">
            <a:alphaModFix/>
          </a:blip>
          <a:srcRect b="52230"/>
          <a:stretch/>
        </p:blipFill>
        <p:spPr>
          <a:xfrm>
            <a:off x="1752600" y="4000500"/>
            <a:ext cx="14887652" cy="395545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60"/>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Random search </a:t>
            </a:r>
            <a:endParaRPr/>
          </a:p>
        </p:txBody>
      </p:sp>
      <p:grpSp>
        <p:nvGrpSpPr>
          <p:cNvPr id="784" name="Google Shape;784;p60"/>
          <p:cNvGrpSpPr/>
          <p:nvPr/>
        </p:nvGrpSpPr>
        <p:grpSpPr>
          <a:xfrm>
            <a:off x="647623" y="2012475"/>
            <a:ext cx="17026698" cy="52673"/>
            <a:chOff x="0" y="0"/>
            <a:chExt cx="22702265" cy="70231"/>
          </a:xfrm>
        </p:grpSpPr>
        <p:sp>
          <p:nvSpPr>
            <p:cNvPr id="785" name="Google Shape;785;p60"/>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786" name="Google Shape;786;p60"/>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60"/>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788" name="Google Shape;788;p60"/>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9" name="Google Shape;789;p60"/>
          <p:cNvPicPr preferRelativeResize="0"/>
          <p:nvPr/>
        </p:nvPicPr>
        <p:blipFill rotWithShape="1">
          <a:blip r:embed="rId3">
            <a:alphaModFix/>
          </a:blip>
          <a:srcRect t="52325"/>
          <a:stretch/>
        </p:blipFill>
        <p:spPr>
          <a:xfrm>
            <a:off x="1627809" y="3467100"/>
            <a:ext cx="15032382" cy="398592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61"/>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(GP)</a:t>
            </a:r>
            <a:endParaRPr/>
          </a:p>
        </p:txBody>
      </p:sp>
      <p:grpSp>
        <p:nvGrpSpPr>
          <p:cNvPr id="799" name="Google Shape;799;p61"/>
          <p:cNvGrpSpPr/>
          <p:nvPr/>
        </p:nvGrpSpPr>
        <p:grpSpPr>
          <a:xfrm>
            <a:off x="647623" y="2012475"/>
            <a:ext cx="17026698" cy="52673"/>
            <a:chOff x="0" y="0"/>
            <a:chExt cx="22702265" cy="70231"/>
          </a:xfrm>
        </p:grpSpPr>
        <p:sp>
          <p:nvSpPr>
            <p:cNvPr id="800" name="Google Shape;800;p61"/>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801" name="Google Shape;801;p61"/>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61"/>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803" name="Google Shape;803;p61"/>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4" name="Google Shape;804;p61"/>
          <p:cNvPicPr preferRelativeResize="0"/>
          <p:nvPr/>
        </p:nvPicPr>
        <p:blipFill>
          <a:blip r:embed="rId3">
            <a:alphaModFix/>
          </a:blip>
          <a:stretch>
            <a:fillRect/>
          </a:stretch>
        </p:blipFill>
        <p:spPr>
          <a:xfrm>
            <a:off x="938026" y="3251775"/>
            <a:ext cx="16411950" cy="494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7"/>
          <p:cNvSpPr txBox="1"/>
          <p:nvPr/>
        </p:nvSpPr>
        <p:spPr>
          <a:xfrm>
            <a:off x="731764" y="1093570"/>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Scope of the Project </a:t>
            </a:r>
            <a:endParaRPr/>
          </a:p>
        </p:txBody>
      </p:sp>
      <p:grpSp>
        <p:nvGrpSpPr>
          <p:cNvPr id="147" name="Google Shape;147;p17"/>
          <p:cNvGrpSpPr/>
          <p:nvPr/>
        </p:nvGrpSpPr>
        <p:grpSpPr>
          <a:xfrm>
            <a:off x="647623" y="2012475"/>
            <a:ext cx="17026698" cy="52673"/>
            <a:chOff x="0" y="0"/>
            <a:chExt cx="22702265" cy="70231"/>
          </a:xfrm>
        </p:grpSpPr>
        <p:sp>
          <p:nvSpPr>
            <p:cNvPr id="148" name="Google Shape;148;p17"/>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149" name="Google Shape;149;p17"/>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7"/>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533400" y="2597153"/>
            <a:ext cx="16535400" cy="6469271"/>
          </a:xfrm>
          <a:prstGeom prst="rect">
            <a:avLst/>
          </a:prstGeom>
          <a:noFill/>
          <a:ln>
            <a:noFill/>
          </a:ln>
        </p:spPr>
        <p:txBody>
          <a:bodyPr spcFirstLastPara="1" wrap="square" lIns="91425" tIns="45700" rIns="91425" bIns="45700" anchor="ctr" anchorCtr="0">
            <a:noAutofit/>
          </a:bodyPr>
          <a:lstStyle/>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Data Collection and Generation:</a:t>
            </a:r>
            <a:r>
              <a:rPr lang="en-US" sz="3099" b="0" i="0" u="none" strike="noStrike" cap="none">
                <a:solidFill>
                  <a:srgbClr val="000000"/>
                </a:solidFill>
                <a:latin typeface="Times New Roman"/>
                <a:ea typeface="Times New Roman"/>
                <a:cs typeface="Times New Roman"/>
                <a:sym typeface="Times New Roman"/>
              </a:rPr>
              <a:t> Focus on gathering or generating comprehensive real-time 5G user data, including metrics on signal strength, application types, latency, and bandwidth usage, to provide a solid foundation for analysis.</a:t>
            </a:r>
            <a:endParaRPr/>
          </a:p>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Parameter Analysis:</a:t>
            </a:r>
            <a:r>
              <a:rPr lang="en-US" sz="3099" b="0" i="0" u="none" strike="noStrike" cap="none">
                <a:solidFill>
                  <a:srgbClr val="000000"/>
                </a:solidFill>
                <a:latin typeface="Times New Roman"/>
                <a:ea typeface="Times New Roman"/>
                <a:cs typeface="Times New Roman"/>
                <a:sym typeface="Times New Roman"/>
              </a:rPr>
              <a:t> Examine how different parameters such application type , latency, signal strength , bandwidth impact resource allocation, with a goal to uncover patterns and correlations that influence performance.</a:t>
            </a:r>
            <a:endParaRPr/>
          </a:p>
          <a:p>
            <a:pPr marL="977163" marR="0" lvl="1" indent="-488581" algn="just" rtl="0">
              <a:lnSpc>
                <a:spcPct val="180025"/>
              </a:lnSpc>
              <a:spcBef>
                <a:spcPts val="0"/>
              </a:spcBef>
              <a:spcAft>
                <a:spcPts val="0"/>
              </a:spcAft>
              <a:buClr>
                <a:srgbClr val="000000"/>
              </a:buClr>
              <a:buSzPts val="3099"/>
              <a:buFont typeface="Arial"/>
              <a:buChar char="•"/>
            </a:pPr>
            <a:r>
              <a:rPr lang="en-US" sz="3099" b="1" i="0" u="none" strike="noStrike" cap="none">
                <a:solidFill>
                  <a:srgbClr val="000000"/>
                </a:solidFill>
                <a:latin typeface="Times New Roman"/>
                <a:ea typeface="Times New Roman"/>
                <a:cs typeface="Times New Roman"/>
                <a:sym typeface="Times New Roman"/>
              </a:rPr>
              <a:t>Model Development and Testing:</a:t>
            </a:r>
            <a:r>
              <a:rPr lang="en-US" sz="3099" b="0" i="0" u="none" strike="noStrike" cap="none">
                <a:solidFill>
                  <a:srgbClr val="000000"/>
                </a:solidFill>
                <a:latin typeface="Times New Roman"/>
                <a:ea typeface="Times New Roman"/>
                <a:cs typeface="Times New Roman"/>
                <a:sym typeface="Times New Roman"/>
              </a:rPr>
              <a:t> Implement and test a variety of predictive models to assess their ability to accurately forecast resource needs, ensuring that the models are suited to handle real-time data effectively (single objective).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62"/>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(TPE)</a:t>
            </a:r>
            <a:endParaRPr/>
          </a:p>
        </p:txBody>
      </p:sp>
      <p:grpSp>
        <p:nvGrpSpPr>
          <p:cNvPr id="814" name="Google Shape;814;p62"/>
          <p:cNvGrpSpPr/>
          <p:nvPr/>
        </p:nvGrpSpPr>
        <p:grpSpPr>
          <a:xfrm>
            <a:off x="647623" y="2012475"/>
            <a:ext cx="17026698" cy="52673"/>
            <a:chOff x="0" y="0"/>
            <a:chExt cx="22702265" cy="70231"/>
          </a:xfrm>
        </p:grpSpPr>
        <p:sp>
          <p:nvSpPr>
            <p:cNvPr id="815" name="Google Shape;815;p62"/>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816" name="Google Shape;816;p62"/>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62"/>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818" name="Google Shape;818;p62"/>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 name="Google Shape;819;p62"/>
          <p:cNvPicPr preferRelativeResize="0"/>
          <p:nvPr/>
        </p:nvPicPr>
        <p:blipFill>
          <a:blip r:embed="rId3">
            <a:alphaModFix/>
          </a:blip>
          <a:stretch>
            <a:fillRect/>
          </a:stretch>
        </p:blipFill>
        <p:spPr>
          <a:xfrm>
            <a:off x="714826" y="3256551"/>
            <a:ext cx="16858350" cy="477803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63"/>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(Hyperband)</a:t>
            </a:r>
            <a:endParaRPr/>
          </a:p>
        </p:txBody>
      </p:sp>
      <p:grpSp>
        <p:nvGrpSpPr>
          <p:cNvPr id="829" name="Google Shape;829;p63"/>
          <p:cNvGrpSpPr/>
          <p:nvPr/>
        </p:nvGrpSpPr>
        <p:grpSpPr>
          <a:xfrm>
            <a:off x="647623" y="2012475"/>
            <a:ext cx="17026698" cy="52673"/>
            <a:chOff x="0" y="0"/>
            <a:chExt cx="22702265" cy="70231"/>
          </a:xfrm>
        </p:grpSpPr>
        <p:sp>
          <p:nvSpPr>
            <p:cNvPr id="830" name="Google Shape;830;p63"/>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831" name="Google Shape;831;p63"/>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63"/>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833" name="Google Shape;833;p63"/>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4" name="Google Shape;834;p63"/>
          <p:cNvPicPr preferRelativeResize="0"/>
          <p:nvPr/>
        </p:nvPicPr>
        <p:blipFill>
          <a:blip r:embed="rId3">
            <a:alphaModFix/>
          </a:blip>
          <a:stretch>
            <a:fillRect/>
          </a:stretch>
        </p:blipFill>
        <p:spPr>
          <a:xfrm>
            <a:off x="536012" y="3730408"/>
            <a:ext cx="17249925" cy="316474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64"/>
          <p:cNvSpPr txBox="1"/>
          <p:nvPr/>
        </p:nvSpPr>
        <p:spPr>
          <a:xfrm>
            <a:off x="714825" y="886225"/>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Genetic Algorithm</a:t>
            </a:r>
            <a:endParaRPr/>
          </a:p>
        </p:txBody>
      </p:sp>
      <p:grpSp>
        <p:nvGrpSpPr>
          <p:cNvPr id="844" name="Google Shape;844;p64"/>
          <p:cNvGrpSpPr/>
          <p:nvPr/>
        </p:nvGrpSpPr>
        <p:grpSpPr>
          <a:xfrm>
            <a:off x="647623" y="2012475"/>
            <a:ext cx="17026699" cy="52673"/>
            <a:chOff x="0" y="0"/>
            <a:chExt cx="22702265" cy="70231"/>
          </a:xfrm>
        </p:grpSpPr>
        <p:sp>
          <p:nvSpPr>
            <p:cNvPr id="845" name="Google Shape;845;p64"/>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846" name="Google Shape;846;p64"/>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7" name="Google Shape;847;p64"/>
          <p:cNvSpPr/>
          <p:nvPr/>
        </p:nvSpPr>
        <p:spPr>
          <a:xfrm>
            <a:off x="0" y="-184666"/>
            <a:ext cx="2649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848" name="Google Shape;848;p64"/>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9" name="Google Shape;849;p64"/>
          <p:cNvPicPr preferRelativeResize="0"/>
          <p:nvPr/>
        </p:nvPicPr>
        <p:blipFill>
          <a:blip r:embed="rId3">
            <a:alphaModFix/>
          </a:blip>
          <a:stretch>
            <a:fillRect/>
          </a:stretch>
        </p:blipFill>
        <p:spPr>
          <a:xfrm>
            <a:off x="6772363" y="2137053"/>
            <a:ext cx="4743275" cy="7775650"/>
          </a:xfrm>
          <a:prstGeom prst="rect">
            <a:avLst/>
          </a:prstGeom>
          <a:noFill/>
          <a:ln>
            <a:noFill/>
          </a:ln>
        </p:spPr>
      </p:pic>
      <p:pic>
        <p:nvPicPr>
          <p:cNvPr id="850" name="Google Shape;850;p64"/>
          <p:cNvPicPr preferRelativeResize="0"/>
          <p:nvPr/>
        </p:nvPicPr>
        <p:blipFill>
          <a:blip r:embed="rId4">
            <a:alphaModFix/>
          </a:blip>
          <a:stretch>
            <a:fillRect/>
          </a:stretch>
        </p:blipFill>
        <p:spPr>
          <a:xfrm>
            <a:off x="858675" y="6430075"/>
            <a:ext cx="3889450" cy="2815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65"/>
          <p:cNvSpPr txBox="1"/>
          <p:nvPr/>
        </p:nvSpPr>
        <p:spPr>
          <a:xfrm>
            <a:off x="714825" y="886225"/>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Genetic Algorithm</a:t>
            </a:r>
            <a:endParaRPr/>
          </a:p>
        </p:txBody>
      </p:sp>
      <p:grpSp>
        <p:nvGrpSpPr>
          <p:cNvPr id="860" name="Google Shape;860;p65"/>
          <p:cNvGrpSpPr/>
          <p:nvPr/>
        </p:nvGrpSpPr>
        <p:grpSpPr>
          <a:xfrm>
            <a:off x="647623" y="2012475"/>
            <a:ext cx="17026699" cy="52673"/>
            <a:chOff x="0" y="0"/>
            <a:chExt cx="22702265" cy="70231"/>
          </a:xfrm>
        </p:grpSpPr>
        <p:sp>
          <p:nvSpPr>
            <p:cNvPr id="861" name="Google Shape;861;p65"/>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862" name="Google Shape;862;p65"/>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65"/>
          <p:cNvSpPr/>
          <p:nvPr/>
        </p:nvSpPr>
        <p:spPr>
          <a:xfrm>
            <a:off x="0" y="-184666"/>
            <a:ext cx="2649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864" name="Google Shape;864;p65"/>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5" name="Google Shape;865;p65"/>
          <p:cNvPicPr preferRelativeResize="0"/>
          <p:nvPr/>
        </p:nvPicPr>
        <p:blipFill>
          <a:blip r:embed="rId3">
            <a:alphaModFix/>
          </a:blip>
          <a:stretch>
            <a:fillRect/>
          </a:stretch>
        </p:blipFill>
        <p:spPr>
          <a:xfrm>
            <a:off x="3053313" y="2917806"/>
            <a:ext cx="12181375" cy="53204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6"/>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Particle Swarm Optimization</a:t>
            </a:r>
            <a:endParaRPr/>
          </a:p>
        </p:txBody>
      </p:sp>
      <p:grpSp>
        <p:nvGrpSpPr>
          <p:cNvPr id="875" name="Google Shape;875;p66"/>
          <p:cNvGrpSpPr/>
          <p:nvPr/>
        </p:nvGrpSpPr>
        <p:grpSpPr>
          <a:xfrm>
            <a:off x="647623" y="2012475"/>
            <a:ext cx="17026698" cy="52673"/>
            <a:chOff x="0" y="0"/>
            <a:chExt cx="22702265" cy="70231"/>
          </a:xfrm>
        </p:grpSpPr>
        <p:sp>
          <p:nvSpPr>
            <p:cNvPr id="876" name="Google Shape;876;p66"/>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877" name="Google Shape;877;p66"/>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66"/>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879" name="Google Shape;879;p66"/>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0" name="Google Shape;880;p66"/>
          <p:cNvPicPr preferRelativeResize="0"/>
          <p:nvPr/>
        </p:nvPicPr>
        <p:blipFill>
          <a:blip r:embed="rId3">
            <a:alphaModFix/>
          </a:blip>
          <a:stretch>
            <a:fillRect/>
          </a:stretch>
        </p:blipFill>
        <p:spPr>
          <a:xfrm>
            <a:off x="6557775" y="2205650"/>
            <a:ext cx="5325100" cy="7581925"/>
          </a:xfrm>
          <a:prstGeom prst="rect">
            <a:avLst/>
          </a:prstGeom>
          <a:noFill/>
          <a:ln>
            <a:noFill/>
          </a:ln>
        </p:spPr>
      </p:pic>
      <p:pic>
        <p:nvPicPr>
          <p:cNvPr id="881" name="Google Shape;881;p66"/>
          <p:cNvPicPr preferRelativeResize="0"/>
          <p:nvPr/>
        </p:nvPicPr>
        <p:blipFill>
          <a:blip r:embed="rId4">
            <a:alphaModFix/>
          </a:blip>
          <a:stretch>
            <a:fillRect/>
          </a:stretch>
        </p:blipFill>
        <p:spPr>
          <a:xfrm>
            <a:off x="858675" y="6430075"/>
            <a:ext cx="3889450" cy="2815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67"/>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Slime Mould Algorithm</a:t>
            </a:r>
            <a:endParaRPr/>
          </a:p>
        </p:txBody>
      </p:sp>
      <p:grpSp>
        <p:nvGrpSpPr>
          <p:cNvPr id="891" name="Google Shape;891;p67"/>
          <p:cNvGrpSpPr/>
          <p:nvPr/>
        </p:nvGrpSpPr>
        <p:grpSpPr>
          <a:xfrm>
            <a:off x="647623" y="2012475"/>
            <a:ext cx="17026698" cy="52673"/>
            <a:chOff x="0" y="0"/>
            <a:chExt cx="22702265" cy="70231"/>
          </a:xfrm>
        </p:grpSpPr>
        <p:sp>
          <p:nvSpPr>
            <p:cNvPr id="892" name="Google Shape;892;p67"/>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893" name="Google Shape;893;p67"/>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67"/>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895" name="Google Shape;895;p67"/>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6" name="Google Shape;896;p67"/>
          <p:cNvPicPr preferRelativeResize="0"/>
          <p:nvPr/>
        </p:nvPicPr>
        <p:blipFill>
          <a:blip r:embed="rId3">
            <a:alphaModFix/>
          </a:blip>
          <a:stretch>
            <a:fillRect/>
          </a:stretch>
        </p:blipFill>
        <p:spPr>
          <a:xfrm>
            <a:off x="464625" y="3867150"/>
            <a:ext cx="17423800" cy="32205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pic>
        <p:nvPicPr>
          <p:cNvPr id="3" name="Picture 2">
            <a:extLst>
              <a:ext uri="{FF2B5EF4-FFF2-40B4-BE49-F238E27FC236}">
                <a16:creationId xmlns:a16="http://schemas.microsoft.com/office/drawing/2014/main" id="{D0B07DD3-1E5C-353F-ECDD-327BF54E00BD}"/>
              </a:ext>
            </a:extLst>
          </p:cNvPr>
          <p:cNvPicPr>
            <a:picLocks noChangeAspect="1"/>
          </p:cNvPicPr>
          <p:nvPr/>
        </p:nvPicPr>
        <p:blipFill>
          <a:blip r:embed="rId3"/>
          <a:srcRect t="7689"/>
          <a:stretch/>
        </p:blipFill>
        <p:spPr>
          <a:xfrm>
            <a:off x="1244061" y="2074673"/>
            <a:ext cx="15459157" cy="7928030"/>
          </a:xfrm>
          <a:prstGeom prst="rect">
            <a:avLst/>
          </a:prstGeom>
        </p:spPr>
      </p:pic>
      <p:sp>
        <p:nvSpPr>
          <p:cNvPr id="905" name="Google Shape;905;p68"/>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Optimization Techniques Comparison</a:t>
            </a:r>
            <a:endParaRPr sz="5039">
              <a:solidFill>
                <a:srgbClr val="FF0000"/>
              </a:solidFill>
              <a:latin typeface="Times New Roman"/>
              <a:ea typeface="Times New Roman"/>
              <a:cs typeface="Times New Roman"/>
              <a:sym typeface="Times New Roman"/>
            </a:endParaRPr>
          </a:p>
        </p:txBody>
      </p:sp>
      <p:grpSp>
        <p:nvGrpSpPr>
          <p:cNvPr id="906" name="Google Shape;906;p68"/>
          <p:cNvGrpSpPr/>
          <p:nvPr/>
        </p:nvGrpSpPr>
        <p:grpSpPr>
          <a:xfrm>
            <a:off x="647623" y="2012475"/>
            <a:ext cx="17026698" cy="52673"/>
            <a:chOff x="0" y="0"/>
            <a:chExt cx="22702265" cy="70231"/>
          </a:xfrm>
        </p:grpSpPr>
        <p:sp>
          <p:nvSpPr>
            <p:cNvPr id="907" name="Google Shape;907;p68"/>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908" name="Google Shape;908;p68"/>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68"/>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910" name="Google Shape;910;p68"/>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pic>
        <p:nvPicPr>
          <p:cNvPr id="3" name="Picture 2">
            <a:extLst>
              <a:ext uri="{FF2B5EF4-FFF2-40B4-BE49-F238E27FC236}">
                <a16:creationId xmlns:a16="http://schemas.microsoft.com/office/drawing/2014/main" id="{5D6AAE54-B2F2-185B-D0F5-D623E3C8E623}"/>
              </a:ext>
            </a:extLst>
          </p:cNvPr>
          <p:cNvPicPr>
            <a:picLocks noChangeAspect="1"/>
          </p:cNvPicPr>
          <p:nvPr/>
        </p:nvPicPr>
        <p:blipFill>
          <a:blip r:embed="rId3"/>
          <a:stretch>
            <a:fillRect/>
          </a:stretch>
        </p:blipFill>
        <p:spPr>
          <a:xfrm>
            <a:off x="3003835" y="2152937"/>
            <a:ext cx="11788936" cy="7859291"/>
          </a:xfrm>
          <a:prstGeom prst="rect">
            <a:avLst/>
          </a:prstGeom>
        </p:spPr>
      </p:pic>
      <p:sp>
        <p:nvSpPr>
          <p:cNvPr id="920" name="Google Shape;920;p69"/>
          <p:cNvSpPr txBox="1"/>
          <p:nvPr/>
        </p:nvSpPr>
        <p:spPr>
          <a:xfrm>
            <a:off x="714825" y="886225"/>
            <a:ext cx="16858500" cy="831300"/>
          </a:xfrm>
          <a:prstGeom prst="rect">
            <a:avLst/>
          </a:prstGeom>
          <a:noFill/>
          <a:ln>
            <a:noFill/>
          </a:ln>
        </p:spPr>
        <p:txBody>
          <a:bodyPr spcFirstLastPara="1" wrap="square" lIns="0" tIns="0" rIns="0" bIns="0" anchor="t" anchorCtr="0">
            <a:spAutoFit/>
          </a:bodyPr>
          <a:lstStyle/>
          <a:p>
            <a:pPr marL="0" marR="0" lvl="0" indent="0" algn="l" rtl="0">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Best Hyper-parameters</a:t>
            </a:r>
            <a:endParaRPr sz="5039">
              <a:solidFill>
                <a:srgbClr val="FF0000"/>
              </a:solidFill>
              <a:latin typeface="Times New Roman"/>
              <a:ea typeface="Times New Roman"/>
              <a:cs typeface="Times New Roman"/>
              <a:sym typeface="Times New Roman"/>
            </a:endParaRPr>
          </a:p>
        </p:txBody>
      </p:sp>
      <p:grpSp>
        <p:nvGrpSpPr>
          <p:cNvPr id="921" name="Google Shape;921;p69"/>
          <p:cNvGrpSpPr/>
          <p:nvPr/>
        </p:nvGrpSpPr>
        <p:grpSpPr>
          <a:xfrm>
            <a:off x="647623" y="2012475"/>
            <a:ext cx="17026698" cy="52673"/>
            <a:chOff x="0" y="0"/>
            <a:chExt cx="22702265" cy="70231"/>
          </a:xfrm>
        </p:grpSpPr>
        <p:sp>
          <p:nvSpPr>
            <p:cNvPr id="922" name="Google Shape;922;p69"/>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923" name="Google Shape;923;p69"/>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69"/>
          <p:cNvSpPr/>
          <p:nvPr/>
        </p:nvSpPr>
        <p:spPr>
          <a:xfrm>
            <a:off x="0" y="-184666"/>
            <a:ext cx="264816"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925" name="Google Shape;925;p69"/>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70"/>
          <p:cNvSpPr txBox="1"/>
          <p:nvPr/>
        </p:nvSpPr>
        <p:spPr>
          <a:xfrm>
            <a:off x="714825" y="886225"/>
            <a:ext cx="16858500" cy="831300"/>
          </a:xfrm>
          <a:prstGeom prst="rect">
            <a:avLst/>
          </a:prstGeom>
          <a:noFill/>
          <a:ln>
            <a:noFill/>
          </a:ln>
        </p:spPr>
        <p:txBody>
          <a:bodyPr spcFirstLastPara="1" wrap="square" lIns="0" tIns="0" rIns="0" bIns="0" anchor="t" anchorCtr="0">
            <a:spAutoFit/>
          </a:bodyPr>
          <a:lstStyle/>
          <a:p>
            <a:pPr marL="0" marR="0" lvl="0" indent="0" algn="l" rtl="0">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Conclusion</a:t>
            </a:r>
            <a:endParaRPr sz="5039">
              <a:solidFill>
                <a:srgbClr val="FF0000"/>
              </a:solidFill>
              <a:latin typeface="Times New Roman"/>
              <a:ea typeface="Times New Roman"/>
              <a:cs typeface="Times New Roman"/>
              <a:sym typeface="Times New Roman"/>
            </a:endParaRPr>
          </a:p>
        </p:txBody>
      </p:sp>
      <p:grpSp>
        <p:nvGrpSpPr>
          <p:cNvPr id="936" name="Google Shape;936;p70"/>
          <p:cNvGrpSpPr/>
          <p:nvPr/>
        </p:nvGrpSpPr>
        <p:grpSpPr>
          <a:xfrm>
            <a:off x="647623" y="2012475"/>
            <a:ext cx="17026699" cy="52673"/>
            <a:chOff x="0" y="0"/>
            <a:chExt cx="22702265" cy="70231"/>
          </a:xfrm>
        </p:grpSpPr>
        <p:sp>
          <p:nvSpPr>
            <p:cNvPr id="937" name="Google Shape;937;p70"/>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938" name="Google Shape;938;p70"/>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70"/>
          <p:cNvSpPr/>
          <p:nvPr/>
        </p:nvSpPr>
        <p:spPr>
          <a:xfrm>
            <a:off x="0" y="-184666"/>
            <a:ext cx="2649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940" name="Google Shape;940;p70"/>
          <p:cNvSpPr/>
          <p:nvPr/>
        </p:nvSpPr>
        <p:spPr>
          <a:xfrm>
            <a:off x="295477"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0"/>
          <p:cNvSpPr txBox="1"/>
          <p:nvPr/>
        </p:nvSpPr>
        <p:spPr>
          <a:xfrm>
            <a:off x="934600" y="2629750"/>
            <a:ext cx="16339200" cy="6342300"/>
          </a:xfrm>
          <a:prstGeom prst="rect">
            <a:avLst/>
          </a:prstGeom>
          <a:noFill/>
          <a:ln>
            <a:noFill/>
          </a:ln>
        </p:spPr>
        <p:txBody>
          <a:bodyPr spcFirstLastPara="1" wrap="square" lIns="91425" tIns="91425" rIns="91425" bIns="91425" anchor="t" anchorCtr="0">
            <a:noAutofit/>
          </a:bodyPr>
          <a:lstStyle/>
          <a:p>
            <a:pPr marL="457200" lvl="0" indent="-431800" algn="l" rtl="0">
              <a:spcBef>
                <a:spcPts val="0"/>
              </a:spcBef>
              <a:spcAft>
                <a:spcPts val="0"/>
              </a:spcAft>
              <a:buClr>
                <a:schemeClr val="dk1"/>
              </a:buClr>
              <a:buSzPts val="3200"/>
              <a:buFont typeface="Calibri"/>
              <a:buChar char="●"/>
            </a:pPr>
            <a:r>
              <a:rPr lang="en-US" sz="3200" dirty="0">
                <a:solidFill>
                  <a:schemeClr val="dk1"/>
                </a:solidFill>
                <a:latin typeface="Calibri"/>
                <a:ea typeface="Calibri"/>
                <a:cs typeface="Calibri"/>
                <a:sym typeface="Calibri"/>
              </a:rPr>
              <a:t>Out of all the Machine Learning algorithms, HGBRT was the best.</a:t>
            </a:r>
            <a:endParaRPr sz="3200" dirty="0">
              <a:solidFill>
                <a:schemeClr val="dk1"/>
              </a:solidFill>
              <a:latin typeface="Calibri"/>
              <a:ea typeface="Calibri"/>
              <a:cs typeface="Calibri"/>
              <a:sym typeface="Calibri"/>
            </a:endParaRPr>
          </a:p>
          <a:p>
            <a:pPr marL="457200" lvl="0" indent="-431800" algn="l" rtl="0">
              <a:spcBef>
                <a:spcPts val="0"/>
              </a:spcBef>
              <a:spcAft>
                <a:spcPts val="0"/>
              </a:spcAft>
              <a:buClr>
                <a:schemeClr val="dk1"/>
              </a:buClr>
              <a:buSzPts val="3200"/>
              <a:buFont typeface="Calibri"/>
              <a:buChar char="●"/>
            </a:pPr>
            <a:r>
              <a:rPr lang="en-US" sz="3200" dirty="0">
                <a:solidFill>
                  <a:schemeClr val="dk1"/>
                </a:solidFill>
                <a:latin typeface="Calibri"/>
                <a:ea typeface="Calibri"/>
                <a:cs typeface="Calibri"/>
                <a:sym typeface="Calibri"/>
              </a:rPr>
              <a:t>And out of all the hyperparameter tuning algorithms, Bayesian Optimization - TPE performed the best with R2 value as </a:t>
            </a:r>
            <a:r>
              <a:rPr lang="en-US" sz="3200" b="1" dirty="0">
                <a:solidFill>
                  <a:schemeClr val="dk1"/>
                </a:solidFill>
                <a:latin typeface="Calibri"/>
                <a:ea typeface="Calibri"/>
                <a:cs typeface="Calibri"/>
                <a:sym typeface="Calibri"/>
              </a:rPr>
              <a:t>0.9864047161990325</a:t>
            </a:r>
            <a:r>
              <a:rPr lang="en-US" sz="3200" dirty="0">
                <a:solidFill>
                  <a:schemeClr val="dk1"/>
                </a:solidFill>
                <a:latin typeface="Calibri"/>
                <a:ea typeface="Calibri"/>
                <a:cs typeface="Calibri"/>
                <a:sym typeface="Calibri"/>
              </a:rPr>
              <a:t>.</a:t>
            </a:r>
          </a:p>
          <a:p>
            <a:pPr marL="457200" lvl="0" indent="-431800" algn="l" rtl="0">
              <a:spcBef>
                <a:spcPts val="0"/>
              </a:spcBef>
              <a:spcAft>
                <a:spcPts val="0"/>
              </a:spcAft>
              <a:buClr>
                <a:schemeClr val="dk1"/>
              </a:buClr>
              <a:buSzPts val="3200"/>
              <a:buFont typeface="Calibri"/>
              <a:buChar char="●"/>
            </a:pPr>
            <a:r>
              <a:rPr lang="en-US" sz="3200" dirty="0">
                <a:solidFill>
                  <a:schemeClr val="dk1"/>
                </a:solidFill>
                <a:latin typeface="Calibri"/>
                <a:ea typeface="Calibri"/>
                <a:cs typeface="Calibri"/>
                <a:sym typeface="Calibri"/>
              </a:rPr>
              <a:t>The optimal values for the HGBRT parameters are,</a:t>
            </a:r>
            <a:br>
              <a:rPr lang="en-US" sz="3200" dirty="0">
                <a:solidFill>
                  <a:schemeClr val="dk1"/>
                </a:solidFill>
                <a:latin typeface="Calibri"/>
                <a:ea typeface="Calibri"/>
                <a:cs typeface="Calibri"/>
                <a:sym typeface="Calibri"/>
              </a:rPr>
            </a:br>
            <a:r>
              <a:rPr lang="en-US" sz="3200" dirty="0">
                <a:solidFill>
                  <a:schemeClr val="dk1"/>
                </a:solidFill>
                <a:latin typeface="Calibri"/>
                <a:ea typeface="Calibri"/>
                <a:cs typeface="Calibri"/>
                <a:sym typeface="Calibri"/>
              </a:rPr>
              <a:t>	l2_regularization - </a:t>
            </a:r>
            <a:r>
              <a:rPr lang="en-US" sz="3200" b="1" dirty="0">
                <a:solidFill>
                  <a:schemeClr val="dk1"/>
                </a:solidFill>
                <a:latin typeface="Calibri"/>
                <a:ea typeface="Calibri"/>
                <a:cs typeface="Calibri"/>
                <a:sym typeface="Calibri"/>
              </a:rPr>
              <a:t>1.2171609202925227</a:t>
            </a:r>
            <a:br>
              <a:rPr lang="en-US" sz="3200" dirty="0">
                <a:solidFill>
                  <a:schemeClr val="dk1"/>
                </a:solidFill>
                <a:latin typeface="Calibri"/>
                <a:ea typeface="Calibri"/>
                <a:cs typeface="Calibri"/>
                <a:sym typeface="Calibri"/>
              </a:rPr>
            </a:br>
            <a:r>
              <a:rPr lang="en-US" sz="3200" dirty="0">
                <a:solidFill>
                  <a:schemeClr val="dk1"/>
                </a:solidFill>
                <a:latin typeface="Calibri"/>
                <a:ea typeface="Calibri"/>
                <a:cs typeface="Calibri"/>
                <a:sym typeface="Calibri"/>
              </a:rPr>
              <a:t>	</a:t>
            </a:r>
            <a:r>
              <a:rPr lang="en-US" sz="3200" dirty="0" err="1">
                <a:solidFill>
                  <a:schemeClr val="dk1"/>
                </a:solidFill>
                <a:latin typeface="Calibri"/>
                <a:ea typeface="Calibri"/>
                <a:cs typeface="Calibri"/>
                <a:sym typeface="Calibri"/>
              </a:rPr>
              <a:t>learning_rate</a:t>
            </a:r>
            <a:r>
              <a:rPr lang="en-US" sz="3200" dirty="0">
                <a:solidFill>
                  <a:schemeClr val="dk1"/>
                </a:solidFill>
                <a:latin typeface="Calibri"/>
                <a:ea typeface="Calibri"/>
                <a:cs typeface="Calibri"/>
                <a:sym typeface="Calibri"/>
              </a:rPr>
              <a:t>	- </a:t>
            </a:r>
            <a:r>
              <a:rPr lang="en-US" sz="3200" b="1" dirty="0">
                <a:solidFill>
                  <a:schemeClr val="dk1"/>
                </a:solidFill>
                <a:latin typeface="Calibri"/>
                <a:ea typeface="Calibri"/>
                <a:cs typeface="Calibri"/>
                <a:sym typeface="Calibri"/>
              </a:rPr>
              <a:t>0.09612202014845674</a:t>
            </a:r>
          </a:p>
          <a:p>
            <a:pPr marL="25400" lvl="0" algn="l" rtl="0">
              <a:spcBef>
                <a:spcPts val="0"/>
              </a:spcBef>
              <a:spcAft>
                <a:spcPts val="0"/>
              </a:spcAft>
              <a:buClr>
                <a:schemeClr val="dk1"/>
              </a:buClr>
              <a:buSzPts val="3200"/>
            </a:pPr>
            <a:r>
              <a:rPr lang="en-US" sz="3200" dirty="0">
                <a:solidFill>
                  <a:schemeClr val="dk1"/>
                </a:solidFill>
                <a:latin typeface="Calibri"/>
                <a:ea typeface="Calibri"/>
                <a:cs typeface="Calibri"/>
                <a:sym typeface="Calibri"/>
              </a:rPr>
              <a:t>          </a:t>
            </a:r>
            <a:r>
              <a:rPr lang="en-US" sz="3200" dirty="0" err="1">
                <a:solidFill>
                  <a:schemeClr val="dk1"/>
                </a:solidFill>
                <a:latin typeface="Calibri"/>
                <a:ea typeface="Calibri"/>
                <a:cs typeface="Calibri"/>
                <a:sym typeface="Calibri"/>
              </a:rPr>
              <a:t>max_depth</a:t>
            </a:r>
            <a:r>
              <a:rPr lang="en-US" sz="3200" dirty="0">
                <a:solidFill>
                  <a:schemeClr val="dk1"/>
                </a:solidFill>
                <a:latin typeface="Calibri"/>
                <a:ea typeface="Calibri"/>
                <a:cs typeface="Calibri"/>
                <a:sym typeface="Calibri"/>
              </a:rPr>
              <a:t> - </a:t>
            </a:r>
            <a:r>
              <a:rPr lang="en-US" sz="3200" b="1" dirty="0">
                <a:solidFill>
                  <a:schemeClr val="dk1"/>
                </a:solidFill>
                <a:latin typeface="Calibri"/>
                <a:ea typeface="Calibri"/>
                <a:cs typeface="Calibri"/>
                <a:sym typeface="Calibri"/>
              </a:rPr>
              <a:t>9</a:t>
            </a:r>
            <a:endParaRPr sz="3200" b="1" dirty="0">
              <a:solidFill>
                <a:schemeClr val="dk1"/>
              </a:solidFill>
              <a:latin typeface="Calibri"/>
              <a:ea typeface="Calibri"/>
              <a:cs typeface="Calibri"/>
              <a:sym typeface="Calibri"/>
            </a:endParaRPr>
          </a:p>
          <a:p>
            <a:pPr marL="914400" lvl="0" indent="0" algn="l" rtl="0">
              <a:spcBef>
                <a:spcPts val="0"/>
              </a:spcBef>
              <a:spcAft>
                <a:spcPts val="0"/>
              </a:spcAft>
              <a:buNone/>
            </a:pPr>
            <a:r>
              <a:rPr lang="en-US" sz="3200" dirty="0" err="1">
                <a:solidFill>
                  <a:schemeClr val="dk1"/>
                </a:solidFill>
                <a:latin typeface="Calibri"/>
                <a:ea typeface="Calibri"/>
                <a:cs typeface="Calibri"/>
                <a:sym typeface="Calibri"/>
              </a:rPr>
              <a:t>max_iter</a:t>
            </a:r>
            <a:r>
              <a:rPr lang="en-US" sz="3200" dirty="0">
                <a:solidFill>
                  <a:schemeClr val="dk1"/>
                </a:solidFill>
                <a:latin typeface="Calibri"/>
                <a:ea typeface="Calibri"/>
                <a:cs typeface="Calibri"/>
                <a:sym typeface="Calibri"/>
              </a:rPr>
              <a:t> - </a:t>
            </a:r>
            <a:r>
              <a:rPr lang="en-IN" sz="3200" b="1" dirty="0">
                <a:solidFill>
                  <a:schemeClr val="dk1"/>
                </a:solidFill>
                <a:latin typeface="Calibri"/>
                <a:ea typeface="Calibri"/>
                <a:cs typeface="Calibri"/>
                <a:sym typeface="Calibri"/>
              </a:rPr>
              <a:t>171</a:t>
            </a:r>
            <a:endParaRPr sz="3200" b="1" dirty="0">
              <a:solidFill>
                <a:schemeClr val="dk1"/>
              </a:solidFill>
              <a:latin typeface="Calibri"/>
              <a:ea typeface="Calibri"/>
              <a:cs typeface="Calibri"/>
              <a:sym typeface="Calibri"/>
            </a:endParaRPr>
          </a:p>
          <a:p>
            <a:pPr marL="914400" lvl="0" indent="0" algn="l" rtl="0">
              <a:spcBef>
                <a:spcPts val="0"/>
              </a:spcBef>
              <a:spcAft>
                <a:spcPts val="0"/>
              </a:spcAft>
              <a:buNone/>
            </a:pPr>
            <a:r>
              <a:rPr lang="en-US" sz="3200" dirty="0" err="1">
                <a:solidFill>
                  <a:schemeClr val="dk1"/>
                </a:solidFill>
                <a:latin typeface="Calibri"/>
                <a:ea typeface="Calibri"/>
                <a:cs typeface="Calibri"/>
                <a:sym typeface="Calibri"/>
              </a:rPr>
              <a:t>max_leaf_nodes</a:t>
            </a:r>
            <a:r>
              <a:rPr lang="en-US" sz="3200" dirty="0">
                <a:solidFill>
                  <a:schemeClr val="dk1"/>
                </a:solidFill>
                <a:latin typeface="Calibri"/>
                <a:ea typeface="Calibri"/>
                <a:cs typeface="Calibri"/>
                <a:sym typeface="Calibri"/>
              </a:rPr>
              <a:t>	 - </a:t>
            </a:r>
            <a:r>
              <a:rPr lang="en-US" sz="3200" b="1" dirty="0">
                <a:solidFill>
                  <a:schemeClr val="dk1"/>
                </a:solidFill>
                <a:latin typeface="Calibri"/>
                <a:ea typeface="Calibri"/>
                <a:cs typeface="Calibri"/>
                <a:sym typeface="Calibri"/>
              </a:rPr>
              <a:t>5</a:t>
            </a:r>
            <a:r>
              <a:rPr lang="en-IN" sz="3200" b="1" dirty="0">
                <a:solidFill>
                  <a:schemeClr val="dk1"/>
                </a:solidFill>
                <a:latin typeface="Calibri"/>
                <a:ea typeface="Calibri"/>
                <a:cs typeface="Calibri"/>
                <a:sym typeface="Calibri"/>
              </a:rPr>
              <a:t>0</a:t>
            </a:r>
            <a:endParaRPr sz="3200" b="1" dirty="0">
              <a:solidFill>
                <a:schemeClr val="dk1"/>
              </a:solidFill>
              <a:latin typeface="Calibri"/>
              <a:ea typeface="Calibri"/>
              <a:cs typeface="Calibri"/>
              <a:sym typeface="Calibri"/>
            </a:endParaRPr>
          </a:p>
          <a:p>
            <a:pPr marL="914400" lvl="0" indent="0" algn="l" rtl="0">
              <a:spcBef>
                <a:spcPts val="0"/>
              </a:spcBef>
              <a:spcAft>
                <a:spcPts val="0"/>
              </a:spcAft>
              <a:buNone/>
            </a:pPr>
            <a:r>
              <a:rPr lang="en-US" sz="3200" dirty="0" err="1">
                <a:solidFill>
                  <a:schemeClr val="dk1"/>
                </a:solidFill>
                <a:latin typeface="Calibri"/>
                <a:ea typeface="Calibri"/>
                <a:cs typeface="Calibri"/>
                <a:sym typeface="Calibri"/>
              </a:rPr>
              <a:t>min_samples_leaf</a:t>
            </a:r>
            <a:r>
              <a:rPr lang="en-US" sz="3200" dirty="0">
                <a:solidFill>
                  <a:schemeClr val="dk1"/>
                </a:solidFill>
                <a:latin typeface="Calibri"/>
                <a:ea typeface="Calibri"/>
                <a:cs typeface="Calibri"/>
                <a:sym typeface="Calibri"/>
              </a:rPr>
              <a:t> - </a:t>
            </a:r>
            <a:r>
              <a:rPr lang="en-US" sz="3200" b="1" dirty="0">
                <a:solidFill>
                  <a:schemeClr val="dk1"/>
                </a:solidFill>
                <a:latin typeface="Calibri"/>
                <a:ea typeface="Calibri"/>
                <a:cs typeface="Calibri"/>
                <a:sym typeface="Calibri"/>
              </a:rPr>
              <a:t>10</a:t>
            </a:r>
            <a:endParaRPr sz="3200" b="1" dirty="0">
              <a:solidFill>
                <a:schemeClr val="dk1"/>
              </a:solidFill>
              <a:latin typeface="Calibri"/>
              <a:ea typeface="Calibri"/>
              <a:cs typeface="Calibri"/>
              <a:sym typeface="Calibri"/>
            </a:endParaRPr>
          </a:p>
          <a:p>
            <a:pPr marL="0" lvl="0" indent="0" algn="l" rtl="0">
              <a:spcBef>
                <a:spcPts val="0"/>
              </a:spcBef>
              <a:spcAft>
                <a:spcPts val="0"/>
              </a:spcAft>
              <a:buNone/>
            </a:pPr>
            <a:endParaRPr sz="3200" dirty="0">
              <a:solidFill>
                <a:schemeClr val="dk1"/>
              </a:solidFill>
              <a:latin typeface="Calibri"/>
              <a:ea typeface="Calibri"/>
              <a:cs typeface="Calibri"/>
              <a:sym typeface="Calibri"/>
            </a:endParaRPr>
          </a:p>
          <a:p>
            <a:pPr marL="0" lvl="0" indent="0" algn="l" rtl="0">
              <a:spcBef>
                <a:spcPts val="0"/>
              </a:spcBef>
              <a:spcAft>
                <a:spcPts val="0"/>
              </a:spcAft>
              <a:buNone/>
            </a:pPr>
            <a:br>
              <a:rPr lang="en-US" sz="3200" dirty="0">
                <a:solidFill>
                  <a:schemeClr val="dk1"/>
                </a:solidFill>
                <a:latin typeface="Calibri"/>
                <a:ea typeface="Calibri"/>
                <a:cs typeface="Calibri"/>
                <a:sym typeface="Calibri"/>
              </a:rPr>
            </a:br>
            <a:br>
              <a:rPr lang="en-US" sz="3200" dirty="0">
                <a:solidFill>
                  <a:schemeClr val="dk1"/>
                </a:solidFill>
                <a:latin typeface="Calibri"/>
                <a:ea typeface="Calibri"/>
                <a:cs typeface="Calibri"/>
                <a:sym typeface="Calibri"/>
              </a:rPr>
            </a:br>
            <a:endParaRPr sz="3200" dirty="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71"/>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Timeline chart</a:t>
            </a:r>
            <a:endParaRPr/>
          </a:p>
        </p:txBody>
      </p:sp>
      <p:grpSp>
        <p:nvGrpSpPr>
          <p:cNvPr id="951" name="Google Shape;951;p71"/>
          <p:cNvGrpSpPr/>
          <p:nvPr/>
        </p:nvGrpSpPr>
        <p:grpSpPr>
          <a:xfrm>
            <a:off x="647623" y="2012475"/>
            <a:ext cx="17026698" cy="52673"/>
            <a:chOff x="0" y="0"/>
            <a:chExt cx="22702265" cy="70231"/>
          </a:xfrm>
        </p:grpSpPr>
        <p:sp>
          <p:nvSpPr>
            <p:cNvPr id="952" name="Google Shape;952;p71"/>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953" name="Google Shape;953;p71"/>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71"/>
          <p:cNvGrpSpPr/>
          <p:nvPr/>
        </p:nvGrpSpPr>
        <p:grpSpPr>
          <a:xfrm>
            <a:off x="987467" y="2253165"/>
            <a:ext cx="491204" cy="457676"/>
            <a:chOff x="0" y="0"/>
            <a:chExt cx="654939" cy="610235"/>
          </a:xfrm>
        </p:grpSpPr>
        <p:sp>
          <p:nvSpPr>
            <p:cNvPr id="955" name="Google Shape;955;p71"/>
            <p:cNvSpPr/>
            <p:nvPr/>
          </p:nvSpPr>
          <p:spPr>
            <a:xfrm>
              <a:off x="12700" y="12700"/>
              <a:ext cx="629539" cy="584835"/>
            </a:xfrm>
            <a:custGeom>
              <a:avLst/>
              <a:gdLst/>
              <a:ahLst/>
              <a:cxnLst/>
              <a:rect l="l" t="t" r="r" b="b"/>
              <a:pathLst>
                <a:path w="629539" h="584835" extrusionOk="0">
                  <a:moveTo>
                    <a:pt x="0" y="0"/>
                  </a:moveTo>
                  <a:lnTo>
                    <a:pt x="629539" y="0"/>
                  </a:lnTo>
                  <a:lnTo>
                    <a:pt x="629539" y="584835"/>
                  </a:lnTo>
                  <a:lnTo>
                    <a:pt x="0" y="584835"/>
                  </a:lnTo>
                  <a:close/>
                </a:path>
              </a:pathLst>
            </a:custGeom>
            <a:solidFill>
              <a:srgbClr val="93C47D"/>
            </a:solidFill>
            <a:ln>
              <a:noFill/>
            </a:ln>
          </p:spPr>
        </p:sp>
        <p:sp>
          <p:nvSpPr>
            <p:cNvPr id="956" name="Google Shape;956;p71"/>
            <p:cNvSpPr/>
            <p:nvPr/>
          </p:nvSpPr>
          <p:spPr>
            <a:xfrm>
              <a:off x="0" y="0"/>
              <a:ext cx="654939" cy="610235"/>
            </a:xfrm>
            <a:custGeom>
              <a:avLst/>
              <a:gdLst/>
              <a:ahLst/>
              <a:cxnLst/>
              <a:rect l="l" t="t" r="r" b="b"/>
              <a:pathLst>
                <a:path w="654939" h="610235" extrusionOk="0">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71"/>
          <p:cNvSpPr txBox="1"/>
          <p:nvPr/>
        </p:nvSpPr>
        <p:spPr>
          <a:xfrm>
            <a:off x="1601599" y="2253165"/>
            <a:ext cx="3510750" cy="411138"/>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 done</a:t>
            </a:r>
            <a:endParaRPr/>
          </a:p>
        </p:txBody>
      </p:sp>
      <p:grpSp>
        <p:nvGrpSpPr>
          <p:cNvPr id="958" name="Google Shape;958;p71"/>
          <p:cNvGrpSpPr/>
          <p:nvPr/>
        </p:nvGrpSpPr>
        <p:grpSpPr>
          <a:xfrm>
            <a:off x="14038382" y="2245695"/>
            <a:ext cx="491204" cy="457676"/>
            <a:chOff x="0" y="0"/>
            <a:chExt cx="654939" cy="610235"/>
          </a:xfrm>
        </p:grpSpPr>
        <p:sp>
          <p:nvSpPr>
            <p:cNvPr id="959" name="Google Shape;959;p71"/>
            <p:cNvSpPr/>
            <p:nvPr/>
          </p:nvSpPr>
          <p:spPr>
            <a:xfrm>
              <a:off x="12700" y="12700"/>
              <a:ext cx="629539" cy="584835"/>
            </a:xfrm>
            <a:custGeom>
              <a:avLst/>
              <a:gdLst/>
              <a:ahLst/>
              <a:cxnLst/>
              <a:rect l="l" t="t" r="r" b="b"/>
              <a:pathLst>
                <a:path w="629539" h="584835" extrusionOk="0">
                  <a:moveTo>
                    <a:pt x="0" y="0"/>
                  </a:moveTo>
                  <a:lnTo>
                    <a:pt x="629539" y="0"/>
                  </a:lnTo>
                  <a:lnTo>
                    <a:pt x="629539" y="584835"/>
                  </a:lnTo>
                  <a:lnTo>
                    <a:pt x="0" y="584835"/>
                  </a:lnTo>
                  <a:close/>
                </a:path>
              </a:pathLst>
            </a:custGeom>
            <a:solidFill>
              <a:srgbClr val="E84A46"/>
            </a:solidFill>
            <a:ln>
              <a:noFill/>
            </a:ln>
          </p:spPr>
        </p:sp>
        <p:sp>
          <p:nvSpPr>
            <p:cNvPr id="960" name="Google Shape;960;p71"/>
            <p:cNvSpPr/>
            <p:nvPr/>
          </p:nvSpPr>
          <p:spPr>
            <a:xfrm>
              <a:off x="0" y="0"/>
              <a:ext cx="654939" cy="610235"/>
            </a:xfrm>
            <a:custGeom>
              <a:avLst/>
              <a:gdLst/>
              <a:ahLst/>
              <a:cxnLst/>
              <a:rect l="l" t="t" r="r" b="b"/>
              <a:pathLst>
                <a:path w="654939" h="610235" extrusionOk="0">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71"/>
          <p:cNvSpPr txBox="1"/>
          <p:nvPr/>
        </p:nvSpPr>
        <p:spPr>
          <a:xfrm>
            <a:off x="14747969" y="2287094"/>
            <a:ext cx="2946150" cy="674458"/>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to be done</a:t>
            </a:r>
            <a:endParaRPr/>
          </a:p>
        </p:txBody>
      </p:sp>
      <p:sp>
        <p:nvSpPr>
          <p:cNvPr id="962" name="Google Shape;962;p71"/>
          <p:cNvSpPr txBox="1"/>
          <p:nvPr/>
        </p:nvSpPr>
        <p:spPr>
          <a:xfrm>
            <a:off x="7660877" y="2272189"/>
            <a:ext cx="3510750" cy="674458"/>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Assigned</a:t>
            </a:r>
            <a:endParaRPr/>
          </a:p>
        </p:txBody>
      </p:sp>
      <p:sp>
        <p:nvSpPr>
          <p:cNvPr id="963" name="Google Shape;963;p71"/>
          <p:cNvSpPr/>
          <p:nvPr/>
        </p:nvSpPr>
        <p:spPr>
          <a:xfrm>
            <a:off x="387602"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71"/>
          <p:cNvGrpSpPr/>
          <p:nvPr/>
        </p:nvGrpSpPr>
        <p:grpSpPr>
          <a:xfrm>
            <a:off x="6892273" y="2262664"/>
            <a:ext cx="491204" cy="457676"/>
            <a:chOff x="0" y="0"/>
            <a:chExt cx="654939" cy="610235"/>
          </a:xfrm>
        </p:grpSpPr>
        <p:sp>
          <p:nvSpPr>
            <p:cNvPr id="965" name="Google Shape;965;p71"/>
            <p:cNvSpPr/>
            <p:nvPr/>
          </p:nvSpPr>
          <p:spPr>
            <a:xfrm>
              <a:off x="12700" y="12700"/>
              <a:ext cx="629539" cy="584835"/>
            </a:xfrm>
            <a:custGeom>
              <a:avLst/>
              <a:gdLst/>
              <a:ahLst/>
              <a:cxnLst/>
              <a:rect l="l" t="t" r="r" b="b"/>
              <a:pathLst>
                <a:path w="629539" h="584835" extrusionOk="0">
                  <a:moveTo>
                    <a:pt x="0" y="0"/>
                  </a:moveTo>
                  <a:lnTo>
                    <a:pt x="629539" y="0"/>
                  </a:lnTo>
                  <a:lnTo>
                    <a:pt x="629539" y="584835"/>
                  </a:lnTo>
                  <a:lnTo>
                    <a:pt x="0" y="584835"/>
                  </a:lnTo>
                  <a:close/>
                </a:path>
              </a:pathLst>
            </a:custGeom>
            <a:solidFill>
              <a:srgbClr val="FFCF66"/>
            </a:solidFill>
            <a:ln>
              <a:noFill/>
            </a:ln>
          </p:spPr>
        </p:sp>
        <p:sp>
          <p:nvSpPr>
            <p:cNvPr id="966" name="Google Shape;966;p71"/>
            <p:cNvSpPr/>
            <p:nvPr/>
          </p:nvSpPr>
          <p:spPr>
            <a:xfrm>
              <a:off x="0" y="0"/>
              <a:ext cx="654939" cy="610235"/>
            </a:xfrm>
            <a:custGeom>
              <a:avLst/>
              <a:gdLst/>
              <a:ahLst/>
              <a:cxnLst/>
              <a:rect l="l" t="t" r="r" b="b"/>
              <a:pathLst>
                <a:path w="654939" h="610235" extrusionOk="0">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7" name="Google Shape;967;p71"/>
          <p:cNvPicPr preferRelativeResize="0"/>
          <p:nvPr/>
        </p:nvPicPr>
        <p:blipFill rotWithShape="1">
          <a:blip r:embed="rId3">
            <a:alphaModFix/>
          </a:blip>
          <a:srcRect/>
          <a:stretch/>
        </p:blipFill>
        <p:spPr>
          <a:xfrm>
            <a:off x="1501193" y="3026885"/>
            <a:ext cx="15326760" cy="64558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p:nvPr/>
        </p:nvSpPr>
        <p:spPr>
          <a:xfrm>
            <a:off x="714825" y="238863"/>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Literature Survey</a:t>
            </a:r>
            <a:endParaRPr/>
          </a:p>
        </p:txBody>
      </p:sp>
      <p:grpSp>
        <p:nvGrpSpPr>
          <p:cNvPr id="161" name="Google Shape;161;p18"/>
          <p:cNvGrpSpPr/>
          <p:nvPr/>
        </p:nvGrpSpPr>
        <p:grpSpPr>
          <a:xfrm>
            <a:off x="617277" y="1102123"/>
            <a:ext cx="17026698" cy="52673"/>
            <a:chOff x="0" y="0"/>
            <a:chExt cx="22702265" cy="70231"/>
          </a:xfrm>
        </p:grpSpPr>
        <p:sp>
          <p:nvSpPr>
            <p:cNvPr id="162" name="Google Shape;162;p18"/>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163" name="Google Shape;163;p18"/>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4" name="Google Shape;164;p18"/>
          <p:cNvGraphicFramePr/>
          <p:nvPr/>
        </p:nvGraphicFramePr>
        <p:xfrm>
          <a:off x="617277" y="1154773"/>
          <a:ext cx="3000000" cy="3000000"/>
        </p:xfrm>
        <a:graphic>
          <a:graphicData uri="http://schemas.openxmlformats.org/drawingml/2006/table">
            <a:tbl>
              <a:tblPr>
                <a:noFill/>
                <a:tableStyleId>{009DB292-7ACD-4AB9-A820-72A0D98860CB}</a:tableStyleId>
              </a:tblPr>
              <a:tblGrid>
                <a:gridCol w="609375">
                  <a:extLst>
                    <a:ext uri="{9D8B030D-6E8A-4147-A177-3AD203B41FA5}">
                      <a16:colId xmlns:a16="http://schemas.microsoft.com/office/drawing/2014/main" val="20000"/>
                    </a:ext>
                  </a:extLst>
                </a:gridCol>
                <a:gridCol w="2967625">
                  <a:extLst>
                    <a:ext uri="{9D8B030D-6E8A-4147-A177-3AD203B41FA5}">
                      <a16:colId xmlns:a16="http://schemas.microsoft.com/office/drawing/2014/main" val="20001"/>
                    </a:ext>
                  </a:extLst>
                </a:gridCol>
                <a:gridCol w="3046050">
                  <a:extLst>
                    <a:ext uri="{9D8B030D-6E8A-4147-A177-3AD203B41FA5}">
                      <a16:colId xmlns:a16="http://schemas.microsoft.com/office/drawing/2014/main" val="20002"/>
                    </a:ext>
                  </a:extLst>
                </a:gridCol>
                <a:gridCol w="5176050">
                  <a:extLst>
                    <a:ext uri="{9D8B030D-6E8A-4147-A177-3AD203B41FA5}">
                      <a16:colId xmlns:a16="http://schemas.microsoft.com/office/drawing/2014/main" val="20003"/>
                    </a:ext>
                  </a:extLst>
                </a:gridCol>
                <a:gridCol w="5227550">
                  <a:extLst>
                    <a:ext uri="{9D8B030D-6E8A-4147-A177-3AD203B41FA5}">
                      <a16:colId xmlns:a16="http://schemas.microsoft.com/office/drawing/2014/main" val="20004"/>
                    </a:ext>
                  </a:extLst>
                </a:gridCol>
              </a:tblGrid>
              <a:tr h="1715450">
                <a:tc>
                  <a:txBody>
                    <a:bodyPr/>
                    <a:lstStyle/>
                    <a:p>
                      <a:pPr marL="0" marR="0" lvl="0" indent="0" algn="l" rtl="0">
                        <a:lnSpc>
                          <a:spcPct val="120007"/>
                        </a:lnSpc>
                        <a:spcBef>
                          <a:spcPts val="0"/>
                        </a:spcBef>
                        <a:spcAft>
                          <a:spcPts val="0"/>
                        </a:spcAft>
                        <a:buNone/>
                      </a:pPr>
                      <a:r>
                        <a:rPr lang="en-US" sz="2799" u="none" strike="noStrike" cap="none">
                          <a:solidFill>
                            <a:srgbClr val="FF0000"/>
                          </a:solidFill>
                          <a:latin typeface="Times New Roman"/>
                          <a:ea typeface="Times New Roman"/>
                          <a:cs typeface="Times New Roman"/>
                          <a:sym typeface="Times New Roman"/>
                        </a:rPr>
                        <a:t>S.No</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20007"/>
                        </a:lnSpc>
                        <a:spcBef>
                          <a:spcPts val="0"/>
                        </a:spcBef>
                        <a:spcAft>
                          <a:spcPts val="0"/>
                        </a:spcAft>
                        <a:buNone/>
                      </a:pPr>
                      <a:r>
                        <a:rPr lang="en-US" sz="2799" u="none" strike="noStrike" cap="none">
                          <a:solidFill>
                            <a:srgbClr val="FF0000"/>
                          </a:solidFill>
                          <a:latin typeface="Times New Roman"/>
                          <a:ea typeface="Times New Roman"/>
                          <a:cs typeface="Times New Roman"/>
                          <a:sym typeface="Times New Roman"/>
                        </a:rPr>
                        <a:t>Title and Authors of the paper</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20007"/>
                        </a:lnSpc>
                        <a:spcBef>
                          <a:spcPts val="0"/>
                        </a:spcBef>
                        <a:spcAft>
                          <a:spcPts val="0"/>
                        </a:spcAft>
                        <a:buNone/>
                      </a:pPr>
                      <a:r>
                        <a:rPr lang="en-US" sz="2799" u="none" strike="noStrike" cap="none">
                          <a:solidFill>
                            <a:srgbClr val="FF0000"/>
                          </a:solidFill>
                          <a:latin typeface="Times New Roman"/>
                          <a:ea typeface="Times New Roman"/>
                          <a:cs typeface="Times New Roman"/>
                          <a:sym typeface="Times New Roman"/>
                        </a:rPr>
                        <a:t>Publication Year and Conference</a:t>
                      </a:r>
                      <a:endParaRPr sz="1100" u="none" strike="noStrike" cap="none"/>
                    </a:p>
                    <a:p>
                      <a:pPr marL="0" marR="0" lvl="0" indent="0" algn="l" rtl="0">
                        <a:lnSpc>
                          <a:spcPct val="305363"/>
                        </a:lnSpc>
                        <a:spcBef>
                          <a:spcPts val="0"/>
                        </a:spcBef>
                        <a:spcAft>
                          <a:spcPts val="0"/>
                        </a:spcAft>
                        <a:buNone/>
                      </a:pP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20007"/>
                        </a:lnSpc>
                        <a:spcBef>
                          <a:spcPts val="0"/>
                        </a:spcBef>
                        <a:spcAft>
                          <a:spcPts val="0"/>
                        </a:spcAft>
                        <a:buNone/>
                      </a:pPr>
                      <a:r>
                        <a:rPr lang="en-US" sz="2799" u="none" strike="noStrike" cap="none">
                          <a:solidFill>
                            <a:srgbClr val="FF0000"/>
                          </a:solidFill>
                          <a:latin typeface="Times New Roman"/>
                          <a:ea typeface="Times New Roman"/>
                          <a:cs typeface="Times New Roman"/>
                          <a:sym typeface="Times New Roman"/>
                        </a:rPr>
                        <a:t>Inferences</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20007"/>
                        </a:lnSpc>
                        <a:spcBef>
                          <a:spcPts val="0"/>
                        </a:spcBef>
                        <a:spcAft>
                          <a:spcPts val="0"/>
                        </a:spcAft>
                        <a:buNone/>
                      </a:pPr>
                      <a:r>
                        <a:rPr lang="en-US" sz="2799" u="none" strike="noStrike" cap="none">
                          <a:solidFill>
                            <a:srgbClr val="FF0000"/>
                          </a:solidFill>
                          <a:latin typeface="Times New Roman"/>
                          <a:ea typeface="Times New Roman"/>
                          <a:cs typeface="Times New Roman"/>
                          <a:sym typeface="Times New Roman"/>
                        </a:rPr>
                        <a:t>Drawbacks</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22875">
                <a:tc>
                  <a:txBody>
                    <a:bodyPr/>
                    <a:lstStyle/>
                    <a:p>
                      <a:pPr marL="0" marR="0" lvl="0" indent="0" algn="l" rtl="0">
                        <a:lnSpc>
                          <a:spcPct val="120000"/>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1.</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14000"/>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5G Traffic Prediction Based on Deep Learning.</a:t>
                      </a:r>
                      <a:endParaRPr sz="1100" u="none" strike="noStrike" cap="none"/>
                    </a:p>
                    <a:p>
                      <a:pPr marL="0" marR="0" lvl="0" indent="0" algn="just" rtl="0">
                        <a:lnSpc>
                          <a:spcPct val="228000"/>
                        </a:lnSpc>
                        <a:spcBef>
                          <a:spcPts val="0"/>
                        </a:spcBef>
                        <a:spcAft>
                          <a:spcPts val="0"/>
                        </a:spcAft>
                        <a:buNone/>
                      </a:pPr>
                      <a:endParaRPr sz="1100" u="none" strike="noStrike" cap="none"/>
                    </a:p>
                    <a:p>
                      <a:pPr marL="0" marR="0" lvl="0" indent="0" algn="just" rtl="0">
                        <a:lnSpc>
                          <a:spcPct val="114000"/>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Zihang Gao</a:t>
                      </a:r>
                      <a:r>
                        <a:rPr lang="en-US" sz="2200" u="none" strike="noStrike" cap="none">
                          <a:solidFill>
                            <a:srgbClr val="222222"/>
                          </a:solidFill>
                          <a:latin typeface="Times New Roman"/>
                          <a:ea typeface="Times New Roman"/>
                          <a:cs typeface="Times New Roman"/>
                          <a:sym typeface="Times New Roman"/>
                        </a:rPr>
                        <a:t>.</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14000"/>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Computational and Intelligence Neuroscience. (2022) </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20000"/>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14000"/>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41975">
                <a:tc>
                  <a:txBody>
                    <a:bodyPr/>
                    <a:lstStyle/>
                    <a:p>
                      <a:pPr marL="0" marR="0" lvl="0" indent="0" algn="l" rtl="0">
                        <a:lnSpc>
                          <a:spcPct val="120000"/>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2.</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20009"/>
                        </a:lnSpc>
                        <a:spcBef>
                          <a:spcPts val="0"/>
                        </a:spcBef>
                        <a:spcAft>
                          <a:spcPts val="0"/>
                        </a:spcAft>
                        <a:buNone/>
                      </a:pPr>
                      <a:r>
                        <a:rPr lang="en-US" sz="2199" u="none" strike="noStrike" cap="none">
                          <a:solidFill>
                            <a:srgbClr val="111111"/>
                          </a:solidFill>
                          <a:latin typeface="Times New Roman"/>
                          <a:ea typeface="Times New Roman"/>
                          <a:cs typeface="Times New Roman"/>
                          <a:sym typeface="Times New Roman"/>
                        </a:rPr>
                        <a:t>Deep Learning Models Applied to Prediction of 5G Technology Adoption.</a:t>
                      </a:r>
                      <a:endParaRPr sz="1100" u="none" strike="noStrike" cap="none"/>
                    </a:p>
                    <a:p>
                      <a:pPr marL="0" marR="0" lvl="0" indent="0" algn="just" rtl="0">
                        <a:lnSpc>
                          <a:spcPct val="120000"/>
                        </a:lnSpc>
                        <a:spcBef>
                          <a:spcPts val="0"/>
                        </a:spcBef>
                        <a:spcAft>
                          <a:spcPts val="0"/>
                        </a:spcAft>
                        <a:buNone/>
                      </a:pPr>
                      <a:r>
                        <a:rPr lang="en-US" sz="2200" u="none" strike="noStrike" cap="none">
                          <a:solidFill>
                            <a:srgbClr val="111111"/>
                          </a:solidFill>
                          <a:latin typeface="Times New Roman"/>
                          <a:ea typeface="Times New Roman"/>
                          <a:cs typeface="Times New Roman"/>
                          <a:sym typeface="Times New Roman"/>
                        </a:rPr>
                        <a:t>Ikhlas Fuad Zamzami</a:t>
                      </a:r>
                      <a:endParaRPr sz="2200" u="none" strike="noStrike" cap="none">
                        <a:solidFill>
                          <a:srgbClr val="111111"/>
                        </a:solidFill>
                        <a:latin typeface="Times New Roman"/>
                        <a:ea typeface="Times New Roman"/>
                        <a:cs typeface="Times New Roman"/>
                        <a:sym typeface="Times New Roman"/>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20000"/>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Applied Sciences.  (2023)</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20000"/>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20000"/>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65" name="Google Shape;165;p18"/>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72"/>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977" name="Google Shape;977;p72"/>
          <p:cNvSpPr txBox="1"/>
          <p:nvPr/>
        </p:nvSpPr>
        <p:spPr>
          <a:xfrm>
            <a:off x="714825" y="2205875"/>
            <a:ext cx="16858352" cy="7083157"/>
          </a:xfrm>
          <a:prstGeom prst="rect">
            <a:avLst/>
          </a:prstGeom>
          <a:noFill/>
          <a:ln>
            <a:noFill/>
          </a:ln>
        </p:spPr>
        <p:txBody>
          <a:bodyPr spcFirstLastPara="1" wrap="square" lIns="0" tIns="0" rIns="0" bIns="0" anchor="t" anchorCtr="0">
            <a:spAutoFit/>
          </a:bodyPr>
          <a:lstStyle/>
          <a:p>
            <a:pPr marL="845820" marR="0" lvl="1" indent="-422910" algn="just" rtl="0">
              <a:lnSpc>
                <a:spcPct val="18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endParaRPr/>
          </a:p>
          <a:p>
            <a:pPr marL="845820" marR="0" lvl="1" indent="-422910" algn="just" rtl="0">
              <a:lnSpc>
                <a:spcPct val="18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endParaRPr/>
          </a:p>
          <a:p>
            <a:pPr marL="845820" marR="0" lvl="1" indent="-422910" algn="just" rtl="0">
              <a:lnSpc>
                <a:spcPct val="18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IEEE Cloud Computing (2018).</a:t>
            </a:r>
            <a:endParaRPr/>
          </a:p>
          <a:p>
            <a:pPr marL="845820" marR="0" lvl="1" indent="-422910" algn="just" rtl="0">
              <a:lnSpc>
                <a:spcPct val="18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Subramani, N.; Veerappampalayam Easwaramoorthy, S.; Mohan, P.; Subramanian, M.; Sambath, V. A Gradient Boosted Decision Tree-Based Influencer Prediction in Social Network Analysis. Big Data Cogn. Comput. 2023, 7, 6. </a:t>
            </a:r>
            <a:endParaRPr/>
          </a:p>
          <a:p>
            <a:pPr marL="845820" marR="0" lvl="1" indent="-422910" algn="just" rtl="0">
              <a:lnSpc>
                <a:spcPct val="18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Guryanov, A. (2019). Histogram-Based Algorithm for Building Gradient Boosting Ensembles of Piecewise Linear Decision Trees. In: van der Aalst, W., et al. Analysis of Images, Social Networks and Texts. AIST 2019. Lecture Notes in Computer Science(), vol 11832. Springer, Cham. </a:t>
            </a:r>
            <a:endParaRPr/>
          </a:p>
          <a:p>
            <a:pPr marL="807720" marR="0" lvl="1" indent="-251459" algn="l" rtl="0">
              <a:lnSpc>
                <a:spcPct val="168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grpSp>
        <p:nvGrpSpPr>
          <p:cNvPr id="978" name="Google Shape;978;p72"/>
          <p:cNvGrpSpPr/>
          <p:nvPr/>
        </p:nvGrpSpPr>
        <p:grpSpPr>
          <a:xfrm>
            <a:off x="647623" y="2012475"/>
            <a:ext cx="17026698" cy="52673"/>
            <a:chOff x="0" y="0"/>
            <a:chExt cx="22702265" cy="70231"/>
          </a:xfrm>
        </p:grpSpPr>
        <p:sp>
          <p:nvSpPr>
            <p:cNvPr id="979" name="Google Shape;979;p72"/>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980" name="Google Shape;980;p72"/>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3"/>
          <p:cNvSpPr txBox="1"/>
          <p:nvPr/>
        </p:nvSpPr>
        <p:spPr>
          <a:xfrm>
            <a:off x="714825" y="886225"/>
            <a:ext cx="16858352" cy="76944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990" name="Google Shape;990;p73"/>
          <p:cNvSpPr txBox="1"/>
          <p:nvPr/>
        </p:nvSpPr>
        <p:spPr>
          <a:xfrm>
            <a:off x="647623" y="2147469"/>
            <a:ext cx="16858352" cy="5615320"/>
          </a:xfrm>
          <a:prstGeom prst="rect">
            <a:avLst/>
          </a:prstGeom>
          <a:noFill/>
          <a:ln>
            <a:noFill/>
          </a:ln>
        </p:spPr>
        <p:txBody>
          <a:bodyPr spcFirstLastPara="1" wrap="square" lIns="0" tIns="0" rIns="0" bIns="0" anchor="t" anchorCtr="0">
            <a:spAutoFit/>
          </a:bodyPr>
          <a:lstStyle/>
          <a:p>
            <a:pPr marL="807720" marR="0" lvl="1" indent="-403860" algn="l" rtl="0">
              <a:lnSpc>
                <a:spcPct val="168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Gharehchopogh, F.S., Ucan, A., Ibrikci, T. et al. Slime Mould Algorithm: A Comprehensive Survey of Its Variants and Applications. Arch Computat Methods Eng 30, 2683–2723 (2023).</a:t>
            </a:r>
            <a:endParaRPr/>
          </a:p>
          <a:p>
            <a:pPr marL="807720" marR="0" lvl="1" indent="-403860" algn="l" rtl="0">
              <a:lnSpc>
                <a:spcPct val="168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endParaRPr/>
          </a:p>
          <a:p>
            <a:pPr marL="807720" marR="0" lvl="1" indent="-403860" algn="l" rtl="0">
              <a:lnSpc>
                <a:spcPct val="168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Gochhait, S., &amp; Sharma, D. . (2023). Regression Model-Based Short-Term Load Forecasting for Load Despatch Centre. Journal of Applied Engineering and Technological Science (JAETS), 4(2), 693–710. </a:t>
            </a:r>
            <a:endParaRPr/>
          </a:p>
          <a:p>
            <a:pPr marL="807720" marR="0" lvl="1" indent="-403860" algn="l" rtl="0">
              <a:lnSpc>
                <a:spcPct val="168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Project Git-Hub link - https://github.com/Prithiv-vijai/5g_MEC</a:t>
            </a:r>
            <a:endParaRPr/>
          </a:p>
          <a:p>
            <a:pPr marL="807720" marR="0" lvl="1" indent="-251459" algn="l" rtl="0">
              <a:lnSpc>
                <a:spcPct val="168000"/>
              </a:lnSpc>
              <a:spcBef>
                <a:spcPts val="0"/>
              </a:spcBef>
              <a:spcAft>
                <a:spcPts val="0"/>
              </a:spcAft>
              <a:buClr>
                <a:schemeClr val="dk1"/>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807720" marR="0" lvl="1" indent="-403860" algn="l" rtl="0">
              <a:lnSpc>
                <a:spcPct val="168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807720" marR="0" lvl="1" indent="-403860" algn="l" rtl="0">
              <a:lnSpc>
                <a:spcPct val="18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grpSp>
        <p:nvGrpSpPr>
          <p:cNvPr id="991" name="Google Shape;991;p73"/>
          <p:cNvGrpSpPr/>
          <p:nvPr/>
        </p:nvGrpSpPr>
        <p:grpSpPr>
          <a:xfrm>
            <a:off x="647623" y="2012475"/>
            <a:ext cx="17026698" cy="52673"/>
            <a:chOff x="0" y="0"/>
            <a:chExt cx="22702265" cy="70231"/>
          </a:xfrm>
        </p:grpSpPr>
        <p:sp>
          <p:nvSpPr>
            <p:cNvPr id="992" name="Google Shape;992;p73"/>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993" name="Google Shape;993;p73"/>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74"/>
          <p:cNvSpPr txBox="1"/>
          <p:nvPr/>
        </p:nvSpPr>
        <p:spPr>
          <a:xfrm>
            <a:off x="7090223" y="4566977"/>
            <a:ext cx="16858352" cy="10578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THANK YOU!</a:t>
            </a:r>
            <a:endParaRPr/>
          </a:p>
        </p:txBody>
      </p:sp>
      <p:sp>
        <p:nvSpPr>
          <p:cNvPr id="1003" name="Google Shape;1003;p74"/>
          <p:cNvSpPr/>
          <p:nvPr/>
        </p:nvSpPr>
        <p:spPr>
          <a:xfrm>
            <a:off x="278550"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p:nvPr/>
        </p:nvSpPr>
        <p:spPr>
          <a:xfrm>
            <a:off x="714825" y="886225"/>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Cont’d</a:t>
            </a:r>
            <a:endParaRPr/>
          </a:p>
        </p:txBody>
      </p:sp>
      <p:grpSp>
        <p:nvGrpSpPr>
          <p:cNvPr id="175" name="Google Shape;175;p19"/>
          <p:cNvGrpSpPr/>
          <p:nvPr/>
        </p:nvGrpSpPr>
        <p:grpSpPr>
          <a:xfrm>
            <a:off x="647623" y="2012475"/>
            <a:ext cx="17026698" cy="52673"/>
            <a:chOff x="0" y="0"/>
            <a:chExt cx="22702265" cy="70231"/>
          </a:xfrm>
        </p:grpSpPr>
        <p:sp>
          <p:nvSpPr>
            <p:cNvPr id="176" name="Google Shape;176;p19"/>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177" name="Google Shape;177;p19"/>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78" name="Google Shape;178;p19"/>
          <p:cNvGraphicFramePr/>
          <p:nvPr/>
        </p:nvGraphicFramePr>
        <p:xfrm>
          <a:off x="623400" y="2031120"/>
          <a:ext cx="3000000" cy="3000000"/>
        </p:xfrm>
        <a:graphic>
          <a:graphicData uri="http://schemas.openxmlformats.org/drawingml/2006/table">
            <a:tbl>
              <a:tblPr>
                <a:noFill/>
                <a:tableStyleId>{009DB292-7ACD-4AB9-A820-72A0D98860CB}</a:tableStyleId>
              </a:tblPr>
              <a:tblGrid>
                <a:gridCol w="744950">
                  <a:extLst>
                    <a:ext uri="{9D8B030D-6E8A-4147-A177-3AD203B41FA5}">
                      <a16:colId xmlns:a16="http://schemas.microsoft.com/office/drawing/2014/main" val="20000"/>
                    </a:ext>
                  </a:extLst>
                </a:gridCol>
                <a:gridCol w="3282075">
                  <a:extLst>
                    <a:ext uri="{9D8B030D-6E8A-4147-A177-3AD203B41FA5}">
                      <a16:colId xmlns:a16="http://schemas.microsoft.com/office/drawing/2014/main" val="20001"/>
                    </a:ext>
                  </a:extLst>
                </a:gridCol>
                <a:gridCol w="3075600">
                  <a:extLst>
                    <a:ext uri="{9D8B030D-6E8A-4147-A177-3AD203B41FA5}">
                      <a16:colId xmlns:a16="http://schemas.microsoft.com/office/drawing/2014/main" val="20002"/>
                    </a:ext>
                  </a:extLst>
                </a:gridCol>
                <a:gridCol w="5204100">
                  <a:extLst>
                    <a:ext uri="{9D8B030D-6E8A-4147-A177-3AD203B41FA5}">
                      <a16:colId xmlns:a16="http://schemas.microsoft.com/office/drawing/2014/main" val="20003"/>
                    </a:ext>
                  </a:extLst>
                </a:gridCol>
                <a:gridCol w="4431875">
                  <a:extLst>
                    <a:ext uri="{9D8B030D-6E8A-4147-A177-3AD203B41FA5}">
                      <a16:colId xmlns:a16="http://schemas.microsoft.com/office/drawing/2014/main" val="20004"/>
                    </a:ext>
                  </a:extLst>
                </a:gridCol>
              </a:tblGrid>
              <a:tr h="3854900">
                <a:tc>
                  <a:txBody>
                    <a:bodyPr/>
                    <a:lstStyle/>
                    <a:p>
                      <a:pPr marL="0" marR="0" lvl="0" indent="0" algn="l" rtl="0">
                        <a:lnSpc>
                          <a:spcPct val="120007"/>
                        </a:lnSpc>
                        <a:spcBef>
                          <a:spcPts val="0"/>
                        </a:spcBef>
                        <a:spcAft>
                          <a:spcPts val="0"/>
                        </a:spcAft>
                        <a:buNone/>
                      </a:pPr>
                      <a:r>
                        <a:rPr lang="en-US" sz="2799" u="none" strike="noStrike" cap="none">
                          <a:solidFill>
                            <a:srgbClr val="000000"/>
                          </a:solidFill>
                          <a:latin typeface="Times New Roman"/>
                          <a:ea typeface="Times New Roman"/>
                          <a:cs typeface="Times New Roman"/>
                          <a:sym typeface="Times New Roman"/>
                        </a:rPr>
                        <a:t>3.</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727"/>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Research on throughput prediction of 5G network based on LSTM.</a:t>
                      </a:r>
                      <a:endParaRPr sz="2200" u="none" strike="noStrike" cap="none"/>
                    </a:p>
                    <a:p>
                      <a:pPr marL="0" marR="0" lvl="0" indent="0" algn="just" rtl="0">
                        <a:lnSpc>
                          <a:spcPct val="134681"/>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L. Li and T. Ye</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727"/>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Intelligent and Converged Networks.</a:t>
                      </a:r>
                      <a:endParaRPr sz="2200" u="none" strike="noStrike" cap="none"/>
                    </a:p>
                    <a:p>
                      <a:pPr marL="0" marR="0" lvl="0" indent="0" algn="just" rtl="0">
                        <a:lnSpc>
                          <a:spcPct val="134681"/>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June 2022</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681"/>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02000">
                <a:tc>
                  <a:txBody>
                    <a:bodyPr/>
                    <a:lstStyle/>
                    <a:p>
                      <a:pPr marL="0" marR="0" lvl="0" indent="0" algn="l" rtl="0">
                        <a:lnSpc>
                          <a:spcPct val="120007"/>
                        </a:lnSpc>
                        <a:spcBef>
                          <a:spcPts val="0"/>
                        </a:spcBef>
                        <a:spcAft>
                          <a:spcPts val="0"/>
                        </a:spcAft>
                        <a:buNone/>
                      </a:pPr>
                      <a:r>
                        <a:rPr lang="en-US" sz="2799" u="none" strike="noStrike" cap="none">
                          <a:solidFill>
                            <a:srgbClr val="000000"/>
                          </a:solidFill>
                          <a:latin typeface="Times New Roman"/>
                          <a:ea typeface="Times New Roman"/>
                          <a:cs typeface="Times New Roman"/>
                          <a:sym typeface="Times New Roman"/>
                        </a:rPr>
                        <a:t>4.</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A Gradient Boosted Decision Tree-Based Influencer Prediction in Social Network Analysis </a:t>
                      </a:r>
                      <a:endParaRPr/>
                    </a:p>
                    <a:p>
                      <a:pPr marL="0" marR="0" lvl="0" indent="0" algn="l"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N. Subramani, S. V. Easwaramoorthy, P. Mohan, M. Subramanian, V. Sambath.</a:t>
                      </a:r>
                      <a:br>
                        <a:rPr lang="en-US" sz="2200" u="none" strike="noStrike" cap="none">
                          <a:solidFill>
                            <a:srgbClr val="000000"/>
                          </a:solidFill>
                          <a:latin typeface="Times New Roman"/>
                          <a:ea typeface="Times New Roman"/>
                          <a:cs typeface="Times New Roman"/>
                          <a:sym typeface="Times New Roman"/>
                        </a:rPr>
                      </a:br>
                      <a:endParaRPr sz="2200" u="none" strike="noStrike" cap="none">
                        <a:solidFill>
                          <a:srgbClr val="000000"/>
                        </a:solidFill>
                        <a:latin typeface="Times New Roman"/>
                        <a:ea typeface="Times New Roman"/>
                        <a:cs typeface="Times New Roman"/>
                        <a:sym typeface="Times New Roman"/>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41818"/>
                        </a:lnSpc>
                        <a:spcBef>
                          <a:spcPts val="0"/>
                        </a:spcBef>
                        <a:spcAft>
                          <a:spcPts val="0"/>
                        </a:spcAft>
                        <a:buNone/>
                      </a:pPr>
                      <a:r>
                        <a:rPr lang="en-US" sz="2200" u="none" strike="noStrike" cap="none">
                          <a:solidFill>
                            <a:srgbClr val="111111"/>
                          </a:solidFill>
                          <a:latin typeface="Times New Roman"/>
                          <a:ea typeface="Times New Roman"/>
                          <a:cs typeface="Times New Roman"/>
                          <a:sym typeface="Times New Roman"/>
                        </a:rPr>
                        <a:t>Big Data Cogn. Comput. 2023</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79" name="Google Shape;179;p19"/>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p:nvPr/>
        </p:nvSpPr>
        <p:spPr>
          <a:xfrm>
            <a:off x="714825" y="885300"/>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Cont’d</a:t>
            </a:r>
            <a:endParaRPr/>
          </a:p>
        </p:txBody>
      </p:sp>
      <p:grpSp>
        <p:nvGrpSpPr>
          <p:cNvPr id="189" name="Google Shape;189;p20"/>
          <p:cNvGrpSpPr/>
          <p:nvPr/>
        </p:nvGrpSpPr>
        <p:grpSpPr>
          <a:xfrm>
            <a:off x="647623" y="2012475"/>
            <a:ext cx="17026698" cy="52673"/>
            <a:chOff x="0" y="0"/>
            <a:chExt cx="22702265" cy="70231"/>
          </a:xfrm>
        </p:grpSpPr>
        <p:sp>
          <p:nvSpPr>
            <p:cNvPr id="190" name="Google Shape;190;p20"/>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191" name="Google Shape;191;p20"/>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92" name="Google Shape;192;p20"/>
          <p:cNvGraphicFramePr/>
          <p:nvPr/>
        </p:nvGraphicFramePr>
        <p:xfrm>
          <a:off x="647623" y="2065125"/>
          <a:ext cx="3000000" cy="3000000"/>
        </p:xfrm>
        <a:graphic>
          <a:graphicData uri="http://schemas.openxmlformats.org/drawingml/2006/table">
            <a:tbl>
              <a:tblPr>
                <a:noFill/>
                <a:tableStyleId>{009DB292-7ACD-4AB9-A820-72A0D98860CB}</a:tableStyleId>
              </a:tblPr>
              <a:tblGrid>
                <a:gridCol w="530525">
                  <a:extLst>
                    <a:ext uri="{9D8B030D-6E8A-4147-A177-3AD203B41FA5}">
                      <a16:colId xmlns:a16="http://schemas.microsoft.com/office/drawing/2014/main" val="20000"/>
                    </a:ext>
                  </a:extLst>
                </a:gridCol>
                <a:gridCol w="3540450">
                  <a:extLst>
                    <a:ext uri="{9D8B030D-6E8A-4147-A177-3AD203B41FA5}">
                      <a16:colId xmlns:a16="http://schemas.microsoft.com/office/drawing/2014/main" val="20001"/>
                    </a:ext>
                  </a:extLst>
                </a:gridCol>
                <a:gridCol w="3738425">
                  <a:extLst>
                    <a:ext uri="{9D8B030D-6E8A-4147-A177-3AD203B41FA5}">
                      <a16:colId xmlns:a16="http://schemas.microsoft.com/office/drawing/2014/main" val="20002"/>
                    </a:ext>
                  </a:extLst>
                </a:gridCol>
                <a:gridCol w="5592900">
                  <a:extLst>
                    <a:ext uri="{9D8B030D-6E8A-4147-A177-3AD203B41FA5}">
                      <a16:colId xmlns:a16="http://schemas.microsoft.com/office/drawing/2014/main" val="20003"/>
                    </a:ext>
                  </a:extLst>
                </a:gridCol>
                <a:gridCol w="3675225">
                  <a:extLst>
                    <a:ext uri="{9D8B030D-6E8A-4147-A177-3AD203B41FA5}">
                      <a16:colId xmlns:a16="http://schemas.microsoft.com/office/drawing/2014/main" val="20004"/>
                    </a:ext>
                  </a:extLst>
                </a:gridCol>
              </a:tblGrid>
              <a:tr h="4043450">
                <a:tc>
                  <a:txBody>
                    <a:bodyPr/>
                    <a:lstStyle/>
                    <a:p>
                      <a:pPr marL="0" marR="0" lvl="0" indent="0" algn="l" rtl="0">
                        <a:lnSpc>
                          <a:spcPct val="152681"/>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5.</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727"/>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Histogram-Based Algorithm for Building Gradient Boosting Ensembles of Piecewise Linear Decision Trees.</a:t>
                      </a:r>
                      <a:endParaRPr/>
                    </a:p>
                    <a:p>
                      <a:pPr marL="0" marR="0" lvl="0" indent="0" algn="just" rtl="0">
                        <a:lnSpc>
                          <a:spcPct val="134727"/>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Aleksei Guryanov.</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727"/>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International Conference on Analysis of Images, Social Networks, and Texts (AIST) in 2019.</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24363"/>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24150">
                <a:tc>
                  <a:txBody>
                    <a:bodyPr/>
                    <a:lstStyle/>
                    <a:p>
                      <a:pPr marL="0" marR="0" lvl="0" indent="0" algn="l" rtl="0">
                        <a:lnSpc>
                          <a:spcPct val="152681"/>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6.</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Slime Mould Algorithm: A Comprehensive Survey of Its Variants and Applications.</a:t>
                      </a:r>
                      <a:br>
                        <a:rPr lang="en-US" sz="2200" u="none" strike="noStrike" cap="none">
                          <a:solidFill>
                            <a:srgbClr val="000000"/>
                          </a:solidFill>
                          <a:latin typeface="Times New Roman"/>
                          <a:ea typeface="Times New Roman"/>
                          <a:cs typeface="Times New Roman"/>
                          <a:sym typeface="Times New Roman"/>
                        </a:rPr>
                      </a:br>
                      <a:r>
                        <a:rPr lang="en-US" sz="2200" u="none" strike="noStrike" cap="none">
                          <a:solidFill>
                            <a:srgbClr val="000000"/>
                          </a:solidFill>
                          <a:latin typeface="Times New Roman"/>
                          <a:ea typeface="Times New Roman"/>
                          <a:cs typeface="Times New Roman"/>
                          <a:sym typeface="Times New Roman"/>
                        </a:rPr>
                        <a:t>F. S. Gharehchopogh, A. Ucan, T. Ibrikci, B. Arasteh, G. Isik.</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727"/>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Archives of Computational Methods in Engineering, 2023.</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Slime Mould Algorithm (SMA) is highly effective in solving various optimization problems due to its unique mathematical model and adaptive weights, which simulate the biological wave behavior of slime molds.</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681"/>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3" name="Google Shape;193;p20"/>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1"/>
          <p:cNvSpPr txBox="1"/>
          <p:nvPr/>
        </p:nvSpPr>
        <p:spPr>
          <a:xfrm>
            <a:off x="714825" y="886225"/>
            <a:ext cx="16858500" cy="7755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039" b="0" i="0" u="none" strike="noStrike" cap="none">
                <a:solidFill>
                  <a:srgbClr val="FF0000"/>
                </a:solidFill>
                <a:latin typeface="Times New Roman"/>
                <a:ea typeface="Times New Roman"/>
                <a:cs typeface="Times New Roman"/>
                <a:sym typeface="Times New Roman"/>
              </a:rPr>
              <a:t>Cont’d</a:t>
            </a:r>
            <a:endParaRPr/>
          </a:p>
        </p:txBody>
      </p:sp>
      <p:grpSp>
        <p:nvGrpSpPr>
          <p:cNvPr id="203" name="Google Shape;203;p21"/>
          <p:cNvGrpSpPr/>
          <p:nvPr/>
        </p:nvGrpSpPr>
        <p:grpSpPr>
          <a:xfrm>
            <a:off x="647623" y="2012475"/>
            <a:ext cx="17026698" cy="52673"/>
            <a:chOff x="0" y="0"/>
            <a:chExt cx="22702265" cy="70231"/>
          </a:xfrm>
        </p:grpSpPr>
        <p:sp>
          <p:nvSpPr>
            <p:cNvPr id="204" name="Google Shape;204;p21"/>
            <p:cNvSpPr/>
            <p:nvPr/>
          </p:nvSpPr>
          <p:spPr>
            <a:xfrm>
              <a:off x="12700" y="12700"/>
              <a:ext cx="22676865" cy="44831"/>
            </a:xfrm>
            <a:custGeom>
              <a:avLst/>
              <a:gdLst/>
              <a:ahLst/>
              <a:cxnLst/>
              <a:rect l="l" t="t" r="r" b="b"/>
              <a:pathLst>
                <a:path w="22676865" h="44831" extrusionOk="0">
                  <a:moveTo>
                    <a:pt x="0" y="0"/>
                  </a:moveTo>
                  <a:lnTo>
                    <a:pt x="22676865" y="0"/>
                  </a:lnTo>
                  <a:lnTo>
                    <a:pt x="22676865" y="44831"/>
                  </a:lnTo>
                  <a:lnTo>
                    <a:pt x="0" y="44831"/>
                  </a:lnTo>
                  <a:close/>
                </a:path>
              </a:pathLst>
            </a:custGeom>
            <a:solidFill>
              <a:srgbClr val="000000"/>
            </a:solidFill>
            <a:ln>
              <a:noFill/>
            </a:ln>
          </p:spPr>
        </p:sp>
        <p:sp>
          <p:nvSpPr>
            <p:cNvPr id="205" name="Google Shape;205;p21"/>
            <p:cNvSpPr/>
            <p:nvPr/>
          </p:nvSpPr>
          <p:spPr>
            <a:xfrm>
              <a:off x="0" y="0"/>
              <a:ext cx="22702265" cy="70231"/>
            </a:xfrm>
            <a:custGeom>
              <a:avLst/>
              <a:gdLst/>
              <a:ahLst/>
              <a:cxnLst/>
              <a:rect l="l" t="t" r="r" b="b"/>
              <a:pathLst>
                <a:path w="22702265" h="70231" extrusionOk="0">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06" name="Google Shape;206;p21"/>
          <p:cNvGraphicFramePr/>
          <p:nvPr/>
        </p:nvGraphicFramePr>
        <p:xfrm>
          <a:off x="643630" y="2019300"/>
          <a:ext cx="3000000" cy="3000000"/>
        </p:xfrm>
        <a:graphic>
          <a:graphicData uri="http://schemas.openxmlformats.org/drawingml/2006/table">
            <a:tbl>
              <a:tblPr>
                <a:noFill/>
                <a:tableStyleId>{009DB292-7ACD-4AB9-A820-72A0D98860CB}</a:tableStyleId>
              </a:tblPr>
              <a:tblGrid>
                <a:gridCol w="575575">
                  <a:extLst>
                    <a:ext uri="{9D8B030D-6E8A-4147-A177-3AD203B41FA5}">
                      <a16:colId xmlns:a16="http://schemas.microsoft.com/office/drawing/2014/main" val="20000"/>
                    </a:ext>
                  </a:extLst>
                </a:gridCol>
                <a:gridCol w="3645975">
                  <a:extLst>
                    <a:ext uri="{9D8B030D-6E8A-4147-A177-3AD203B41FA5}">
                      <a16:colId xmlns:a16="http://schemas.microsoft.com/office/drawing/2014/main" val="20001"/>
                    </a:ext>
                  </a:extLst>
                </a:gridCol>
                <a:gridCol w="3100400">
                  <a:extLst>
                    <a:ext uri="{9D8B030D-6E8A-4147-A177-3AD203B41FA5}">
                      <a16:colId xmlns:a16="http://schemas.microsoft.com/office/drawing/2014/main" val="20002"/>
                    </a:ext>
                  </a:extLst>
                </a:gridCol>
                <a:gridCol w="5592950">
                  <a:extLst>
                    <a:ext uri="{9D8B030D-6E8A-4147-A177-3AD203B41FA5}">
                      <a16:colId xmlns:a16="http://schemas.microsoft.com/office/drawing/2014/main" val="20003"/>
                    </a:ext>
                  </a:extLst>
                </a:gridCol>
                <a:gridCol w="4052300">
                  <a:extLst>
                    <a:ext uri="{9D8B030D-6E8A-4147-A177-3AD203B41FA5}">
                      <a16:colId xmlns:a16="http://schemas.microsoft.com/office/drawing/2014/main" val="20004"/>
                    </a:ext>
                  </a:extLst>
                </a:gridCol>
              </a:tblGrid>
              <a:tr h="4415375">
                <a:tc>
                  <a:txBody>
                    <a:bodyPr/>
                    <a:lstStyle/>
                    <a:p>
                      <a:pPr marL="0" marR="0" lvl="0" indent="0" algn="l" rtl="0">
                        <a:lnSpc>
                          <a:spcPct val="152681"/>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7.</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681"/>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Hyperparameter Optimization for Machine Learning</a:t>
                      </a:r>
                      <a:endParaRPr/>
                    </a:p>
                    <a:p>
                      <a:pPr marL="0" marR="0" lvl="0" indent="0" algn="just" rtl="0">
                        <a:lnSpc>
                          <a:spcPct val="134681"/>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Models Based on Bayesian Optimization.</a:t>
                      </a:r>
                      <a:endParaRPr/>
                    </a:p>
                    <a:p>
                      <a:pPr marL="0" marR="0" lvl="0" indent="0" algn="just" rtl="0">
                        <a:lnSpc>
                          <a:spcPct val="134681"/>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Jia Wu, Xiu-Yun Chen , Hao Zhang, Li-Dong Xiong , Hang Lei , Si-Hao Deng</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681"/>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Journal of electronic science and technology, vol. 17, no. 1, march 2019</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681"/>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approach may demand significant computational resources and expertise for setup, and the choice of prior distributions can affect performance.</a:t>
                      </a:r>
                      <a:endParaRPr sz="2200" u="none" strike="noStrike" cap="none">
                        <a:solidFill>
                          <a:srgbClr val="000000"/>
                        </a:solidFill>
                        <a:latin typeface="Times New Roman"/>
                        <a:ea typeface="Times New Roman"/>
                        <a:cs typeface="Times New Roman"/>
                        <a:sym typeface="Times New Roman"/>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538000">
                <a:tc>
                  <a:txBody>
                    <a:bodyPr/>
                    <a:lstStyle/>
                    <a:p>
                      <a:pPr marL="0" marR="0" lvl="0" indent="0" algn="l" rtl="0">
                        <a:lnSpc>
                          <a:spcPct val="152681"/>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8.</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34681"/>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Regression   model-based   short-term   load   forecasting for load dispatch center.</a:t>
                      </a:r>
                      <a:endParaRPr/>
                    </a:p>
                    <a:p>
                      <a:pPr marL="0" marR="0" lvl="0" indent="0" algn="just" rtl="0">
                        <a:lnSpc>
                          <a:spcPct val="134681"/>
                        </a:lnSpc>
                        <a:spcBef>
                          <a:spcPts val="0"/>
                        </a:spcBef>
                        <a:spcAft>
                          <a:spcPts val="0"/>
                        </a:spcAft>
                        <a:buNone/>
                      </a:pPr>
                      <a:r>
                        <a:rPr lang="en-US" sz="2200" u="none" strike="noStrike" cap="none">
                          <a:solidFill>
                            <a:srgbClr val="222222"/>
                          </a:solidFill>
                          <a:latin typeface="Times New Roman"/>
                          <a:ea typeface="Times New Roman"/>
                          <a:cs typeface="Times New Roman"/>
                          <a:sym typeface="Times New Roman"/>
                        </a:rPr>
                        <a:t>Saikat gochhait, deepak k. Sharma.</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24363"/>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Journal of Applied Engineering and Technological Science Vol 4(2) 2023</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41818"/>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sz="2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45045"/>
                        </a:lnSpc>
                        <a:spcBef>
                          <a:spcPts val="0"/>
                        </a:spcBef>
                        <a:spcAft>
                          <a:spcPts val="0"/>
                        </a:spcAft>
                        <a:buNone/>
                      </a:pPr>
                      <a:r>
                        <a:rPr lang="en-US" sz="2200" u="none" strike="noStrike" cap="none">
                          <a:solidFill>
                            <a:srgbClr val="000000"/>
                          </a:solidFill>
                          <a:latin typeface="Times New Roman"/>
                          <a:ea typeface="Times New Roman"/>
                          <a:cs typeface="Times New Roman"/>
                          <a:sym typeface="Times New Roman"/>
                        </a:rPr>
                        <a:t>The approach may require substantial computational resources for optimization, particularly with complex models and large datasets.</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07" name="Google Shape;207;p21"/>
          <p:cNvSpPr/>
          <p:nvPr/>
        </p:nvSpPr>
        <p:spPr>
          <a:xfrm>
            <a:off x="295499" y="284250"/>
            <a:ext cx="17730883" cy="9718453"/>
          </a:xfrm>
          <a:custGeom>
            <a:avLst/>
            <a:gdLst/>
            <a:ahLst/>
            <a:cxnLst/>
            <a:rect l="l" t="t" r="r" b="b"/>
            <a:pathLst>
              <a:path w="23641177" h="12957937" extrusionOk="0">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4121</Words>
  <Application>Microsoft Office PowerPoint</Application>
  <PresentationFormat>Custom</PresentationFormat>
  <Paragraphs>552</Paragraphs>
  <Slides>62</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Courier New</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Prithiv Vijai</cp:lastModifiedBy>
  <cp:revision>1</cp:revision>
  <dcterms:modified xsi:type="dcterms:W3CDTF">2024-10-03T18:38:20Z</dcterms:modified>
</cp:coreProperties>
</file>