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5"/>
    <p:sldMasterId id="2147483683" r:id="rId6"/>
    <p:sldMasterId id="2147483684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EBCF9C-F868-429D-833F-0B10FE351608}">
  <a:tblStyle styleId="{FAEBCF9C-F868-429D-833F-0B10FE35160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0a4e6ff58_2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20a4e6ff58_2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7" name="Google Shape;207;g320a4e6ff58_2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20a4e6ff58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20a4e6ff58_2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20a4e6ff58_2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ea54f1633_0_7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32ea54f1633_0_7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0" name="Google Shape;330;g32ea54f1633_0_7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2ea54f1633_0_7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2ea54f1633_0_7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32ea54f1633_0_7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155875798_0_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g32155875798_0_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6" name="Google Shape;346;g32155875798_0_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2155875798_0_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2155875798_0_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32155875798_0_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155875798_0_10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32155875798_0_10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0" name="Google Shape;360;g32155875798_0_10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2155875798_0_10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2155875798_0_10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32155875798_0_10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2155875798_0_1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32155875798_0_1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74" name="Google Shape;374;g32155875798_0_118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g32155875798_0_11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2155875798_0_11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2155875798_0_11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2ea54f1633_0_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g32ea54f1633_0_3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8" name="Google Shape;388;g32ea54f1633_0_3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g32ea54f1633_0_3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2ea54f1633_0_3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g32ea54f1633_0_3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2ea54f1633_0_1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32ea54f1633_0_1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4" name="Google Shape;404;g32ea54f1633_0_11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g32ea54f1633_0_1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32ea54f1633_0_11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2ea54f1633_0_11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ea54f1633_0_5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32ea54f1633_0_5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1" name="Google Shape;421;g32ea54f1633_0_5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32ea54f1633_0_5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2ea54f1633_0_5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g32ea54f1633_0_5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ea54f1633_0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2ea54f1633_0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8" name="Google Shape;438;g32ea54f1633_0_129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g32ea54f1633_0_1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2ea54f1633_0_1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g32ea54f1633_0_1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2ea54f1633_0_9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g32ea54f1633_0_9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5" name="Google Shape;455;g32ea54f1633_0_9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g32ea54f1633_0_9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g32ea54f1633_0_9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32ea54f1633_0_9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2ea54f1633_0_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32ea54f1633_0_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4" name="Google Shape;474;g32ea54f1633_0_1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g32ea54f1633_0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g32ea54f1633_0_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2ea54f1633_0_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0a4e6ff58_2_1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20a4e6ff58_2_1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9" name="Google Shape;219;g320a4e6ff58_2_11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0a4e6ff58_2_1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20a4e6ff58_2_1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320a4e6ff58_2_1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2ea54f1633_0_1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32ea54f1633_0_1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91" name="Google Shape;491;g32ea54f1633_0_14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2ea54f1633_0_1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g32ea54f1633_0_1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g32ea54f1633_0_1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ea54f1633_0_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g32ea54f1633_0_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08" name="Google Shape;508;g32ea54f1633_0_16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g32ea54f1633_0_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g32ea54f1633_0_1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g32ea54f1633_0_1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20a4e6ff58_2_3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g320a4e6ff58_2_3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22" name="Google Shape;522;g320a4e6ff58_2_31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320a4e6ff58_2_3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g320a4e6ff58_2_3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g320a4e6ff58_2_3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20a4e6ff58_2_33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g320a4e6ff58_2_33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48" name="Google Shape;548;g320a4e6ff58_2_33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320a4e6ff58_2_33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320a4e6ff58_2_33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g320a4e6ff58_2_33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20a4e6ff58_2_35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g320a4e6ff58_2_35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59" name="Google Shape;559;g320a4e6ff58_2_35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0" name="Google Shape;560;g320a4e6ff58_2_35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320a4e6ff58_2_35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g320a4e6ff58_2_35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20a4e6ff58_2_36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g320a4e6ff58_2_36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72" name="Google Shape;572;g320a4e6ff58_2_36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g320a4e6ff58_2_36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g320a4e6ff58_2_36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g320a4e6ff58_2_36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15cff2606_0_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3215cff2606_0_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3" name="Google Shape;233;g3215cff2606_0_3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215cff2606_0_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215cff2606_0_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215cff2606_0_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0ad594b72_2_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20ad594b72_2_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g320ad594b72_2_7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320ad594b72_2_7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0ad594b72_2_7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20ad594b72_2_7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0ad594b72_2_8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320ad594b72_2_8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0" name="Google Shape;260;g320ad594b72_2_89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320ad594b72_2_8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g320ad594b72_2_8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20ad594b72_2_8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0ad594b72_2_10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320ad594b72_2_10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3" name="Google Shape;273;g320ad594b72_2_102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20ad594b72_2_10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20ad594b72_2_10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20ad594b72_2_10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0ad594b72_2_1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320ad594b72_2_1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6" name="Google Shape;286;g320ad594b72_2_115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20ad594b72_2_1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20ad594b72_2_11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320ad594b72_2_11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0a4e6ff58_2_16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320a4e6ff58_2_16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9" name="Google Shape;299;g320a4e6ff58_2_163:notes"/>
          <p:cNvSpPr/>
          <p:nvPr>
            <p:ph idx="3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20a4e6ff58_2_16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20a4e6ff58_2_16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320a4e6ff58_2_16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0ad594b72_0_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320ad594b72_0_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3" name="Google Shape;313;g320ad594b72_0_84:notes"/>
          <p:cNvSpPr/>
          <p:nvPr>
            <p:ph idx="3" type="sldImg"/>
          </p:nvPr>
        </p:nvSpPr>
        <p:spPr>
          <a:xfrm>
            <a:off x="2290763" y="512763"/>
            <a:ext cx="45624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20ad594b72_0_8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20ad594b72_0_8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g320ad594b72_0_8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9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4" name="Google Shape;154;p3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9" name="Google Shape;159;p31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60" name="Google Shape;160;p31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61" name="Google Shape;161;p3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3" name="Google Shape;163;p3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67" name="Google Shape;167;p32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68" name="Google Shape;168;p32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69" name="Google Shape;169;p32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70" name="Google Shape;170;p3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81" name="Google Shape;181;p34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82" name="Google Shape;182;p3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87" name="Google Shape;187;p35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89" name="Google Shape;189;p3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 rot="5400000">
            <a:off x="1154510" y="-125809"/>
            <a:ext cx="2262981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95" name="Google Shape;195;p3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 rot="5400000">
            <a:off x="2366169" y="1085851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201" name="Google Shape;201;p3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2" name="Google Shape;202;p3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203" name="Google Shape;203;p3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/>
        </p:nvSpPr>
        <p:spPr>
          <a:xfrm>
            <a:off x="532249" y="3061956"/>
            <a:ext cx="2099176" cy="1452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21i320 Karthik R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21i343 Prithiv Vijai U G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21i344 Pukalvanan L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21i366 Vinu V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5143500" y="2986302"/>
            <a:ext cx="3687976" cy="1999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Guide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Anitha Kumari K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PSG College of Technology 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1111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Coimbatore.</a:t>
            </a:r>
            <a:endParaRPr sz="700"/>
          </a:p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1111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8"/>
          <p:cNvSpPr/>
          <p:nvPr/>
        </p:nvSpPr>
        <p:spPr>
          <a:xfrm>
            <a:off x="119350" y="157900"/>
            <a:ext cx="8905293" cy="4827677"/>
          </a:xfrm>
          <a:custGeom>
            <a:rect b="b" l="l" r="r" t="t"/>
            <a:pathLst>
              <a:path extrusionOk="0" h="12816194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305"/>
                  <a:pt x="23641177" y="25122"/>
                </a:cubicBezTo>
                <a:lnTo>
                  <a:pt x="23641177" y="12791072"/>
                </a:lnTo>
                <a:cubicBezTo>
                  <a:pt x="23641177" y="12804888"/>
                  <a:pt x="23629747" y="12816194"/>
                  <a:pt x="23615777" y="12816194"/>
                </a:cubicBezTo>
                <a:lnTo>
                  <a:pt x="25400" y="12816194"/>
                </a:lnTo>
                <a:cubicBezTo>
                  <a:pt x="11430" y="12816194"/>
                  <a:pt x="0" y="12804888"/>
                  <a:pt x="0" y="12791072"/>
                </a:cubicBezTo>
                <a:lnTo>
                  <a:pt x="0" y="25122"/>
                </a:lnTo>
                <a:cubicBezTo>
                  <a:pt x="0" y="11305"/>
                  <a:pt x="11430" y="0"/>
                  <a:pt x="25400" y="0"/>
                </a:cubicBezTo>
                <a:moveTo>
                  <a:pt x="25400" y="50244"/>
                </a:moveTo>
                <a:lnTo>
                  <a:pt x="25400" y="25122"/>
                </a:lnTo>
                <a:lnTo>
                  <a:pt x="50800" y="25122"/>
                </a:lnTo>
                <a:lnTo>
                  <a:pt x="50800" y="12791072"/>
                </a:lnTo>
                <a:lnTo>
                  <a:pt x="25400" y="12791072"/>
                </a:lnTo>
                <a:lnTo>
                  <a:pt x="25400" y="12765949"/>
                </a:lnTo>
                <a:lnTo>
                  <a:pt x="23615777" y="12765949"/>
                </a:lnTo>
                <a:lnTo>
                  <a:pt x="23615777" y="12791072"/>
                </a:lnTo>
                <a:lnTo>
                  <a:pt x="23590377" y="12791072"/>
                </a:lnTo>
                <a:lnTo>
                  <a:pt x="23590377" y="25122"/>
                </a:lnTo>
                <a:lnTo>
                  <a:pt x="23615777" y="25122"/>
                </a:lnTo>
                <a:lnTo>
                  <a:pt x="23615777" y="50244"/>
                </a:lnTo>
                <a:lnTo>
                  <a:pt x="25400" y="5024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8"/>
          <p:cNvSpPr txBox="1"/>
          <p:nvPr/>
        </p:nvSpPr>
        <p:spPr>
          <a:xfrm>
            <a:off x="286829" y="1098711"/>
            <a:ext cx="8429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OPTIMIZING RESOURCE ALLOCATION IN MULTI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-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ACCESS EDGE COMPUTING FOR 5G NETWORKS WITH BLOCKCHAIN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-</a:t>
            </a:r>
            <a:r>
              <a:rPr b="1" lang="en" sz="19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BASED VALIDATION</a:t>
            </a:r>
            <a:endParaRPr b="1" i="0" sz="1900" u="none" cap="none" strike="noStrike">
              <a:solidFill>
                <a:srgbClr val="FF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methodology – Block diagram :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47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7" name="Google Shape;337;p47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38" name="Google Shape;338;p47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39" name="Google Shape;339;p47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47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41" name="Google Shape;341;p47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724" y="943125"/>
            <a:ext cx="6281125" cy="3991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8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52" name="Google Shape;352;p48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53" name="Google Shape;353;p48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48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1: Clustering Users for MEC</a:t>
            </a:r>
            <a:endParaRPr sz="700"/>
          </a:p>
        </p:txBody>
      </p:sp>
      <p:sp>
        <p:nvSpPr>
          <p:cNvPr id="355" name="Google Shape;355;p48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8"/>
          <p:cNvSpPr txBox="1"/>
          <p:nvPr/>
        </p:nvSpPr>
        <p:spPr>
          <a:xfrm>
            <a:off x="333375" y="1111250"/>
            <a:ext cx="85038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users based on proximity for efficient MEC resource allocation.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5G environments to capture proxies based on  latency and signal strength.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Apply clustering using proximity parameters.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(distance , coordinates) using NS-3.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users with algorithms like k-means or DBSCAN and save results for further use.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9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66" name="Google Shape;366;p49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67" name="Google Shape;367;p49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49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2: MEC Setup</a:t>
            </a:r>
            <a:endParaRPr sz="700"/>
          </a:p>
        </p:txBody>
      </p:sp>
      <p:sp>
        <p:nvSpPr>
          <p:cNvPr id="369" name="Google Shape;369;p49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9"/>
          <p:cNvSpPr txBox="1"/>
          <p:nvPr/>
        </p:nvSpPr>
        <p:spPr>
          <a:xfrm>
            <a:off x="328575" y="1032575"/>
            <a:ext cx="8503800" cy="37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and implement a Multi-Access Edge Computing (MEC) framework for efficient resource allocation, ensuring low-latency, modular edge computing.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 Realtime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 network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network slicing and resource allocation prediction.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Docker containers or other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(Starlingx and openstack)and network slicing.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50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80" name="Google Shape;380;p50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81" name="Google Shape;381;p50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2" name="Google Shape;382;p50"/>
          <p:cNvSpPr txBox="1"/>
          <p:nvPr/>
        </p:nvSpPr>
        <p:spPr>
          <a:xfrm>
            <a:off x="413430" y="500350"/>
            <a:ext cx="842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3: Blockchain Integration</a:t>
            </a:r>
            <a:endParaRPr sz="700"/>
          </a:p>
        </p:txBody>
      </p:sp>
      <p:sp>
        <p:nvSpPr>
          <p:cNvPr id="383" name="Google Shape;383;p50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50"/>
          <p:cNvSpPr txBox="1"/>
          <p:nvPr/>
        </p:nvSpPr>
        <p:spPr>
          <a:xfrm>
            <a:off x="333375" y="1111250"/>
            <a:ext cx="8503800" cy="3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Implement blockchain to enhance transparency, decentralization, and security in MEC resource optimization 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Decentralized resource management with blockchain.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up a blockchain framework (e.g., public, private, hybrid) and deploy smart contracts.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blockchain with MEC and test SLA compliance, performance, and optimization.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1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51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5" name="Google Shape;395;p51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96" name="Google Shape;396;p51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97" name="Google Shape;397;p51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" name="Google Shape;398;p51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9" name="Google Shape;399;p51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51"/>
          <p:cNvSpPr txBox="1"/>
          <p:nvPr/>
        </p:nvSpPr>
        <p:spPr>
          <a:xfrm>
            <a:off x="413350" y="1006050"/>
            <a:ext cx="79398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Distance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simulation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NS3: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distance for each user is calculated based on Signal Strength and Latency using NS-3's inbuilt propagation models.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Friis Propagation Loss Model from NS-3 is used to estimate the distance based on the signal strength.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Latency is used to calculate distance by assuming signal propagation at the speed of light.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ensures that both signal quality (via strength) and network performance (via latency) are considered to calculate the most accurate distance estimate and then a random angle is introduced to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acquire the x,y coordinates for each user.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2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52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11" name="Google Shape;411;p52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12" name="Google Shape;412;p52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13" name="Google Shape;413;p52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52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15" name="Google Shape;415;p52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52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Simulated dataset  : </a:t>
            </a:r>
            <a:endParaRPr/>
          </a:p>
        </p:txBody>
      </p:sp>
      <p:pic>
        <p:nvPicPr>
          <p:cNvPr id="417" name="Google Shape;41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25" y="1517453"/>
            <a:ext cx="8429098" cy="292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7" name="Google Shape;427;p53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28" name="Google Shape;428;p53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29" name="Google Shape;429;p53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30" name="Google Shape;430;p53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1" name="Google Shape;431;p53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32" name="Google Shape;432;p53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"/>
          <p:cNvSpPr txBox="1"/>
          <p:nvPr/>
        </p:nvSpPr>
        <p:spPr>
          <a:xfrm>
            <a:off x="341925" y="1090650"/>
            <a:ext cx="82272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Setup using docker :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Edge nodes in MEC network are represented by individual docker containers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operating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different ports with the pretrained lightgbm model loaded.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4" name="Google Shape;43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288" y="2571751"/>
            <a:ext cx="7716374" cy="18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4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54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5" name="Google Shape;445;p54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46" name="Google Shape;446;p54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47" name="Google Shape;447;p54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54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49" name="Google Shape;449;p54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4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 Visualization :</a:t>
            </a:r>
            <a:endParaRPr/>
          </a:p>
        </p:txBody>
      </p:sp>
      <p:pic>
        <p:nvPicPr>
          <p:cNvPr id="451" name="Google Shape;4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2566" y="1322150"/>
            <a:ext cx="6322432" cy="354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5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1" name="Google Shape;461;p55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62" name="Google Shape;462;p55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63" name="Google Shape;463;p55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64" name="Google Shape;464;p55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55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66" name="Google Shape;466;p55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5"/>
          <p:cNvSpPr txBox="1"/>
          <p:nvPr/>
        </p:nvSpPr>
        <p:spPr>
          <a:xfrm>
            <a:off x="341925" y="1331100"/>
            <a:ext cx="46188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data : 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Received by the central node (server ) from each of the edge nodes.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8" name="Google Shape;4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50" y="2132424"/>
            <a:ext cx="3171050" cy="109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6500" y="1428490"/>
            <a:ext cx="3171049" cy="3334010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5"/>
          <p:cNvSpPr txBox="1"/>
          <p:nvPr/>
        </p:nvSpPr>
        <p:spPr>
          <a:xfrm>
            <a:off x="5286525" y="982088"/>
            <a:ext cx="3171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Edge data :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1" name="Google Shape;481;p56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82" name="Google Shape;482;p56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483" name="Google Shape;483;p56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4" name="Google Shape;484;p56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485" name="Google Shape;485;p56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875" y="1452450"/>
            <a:ext cx="6973773" cy="329617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6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transactions in ganache 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/>
        </p:nvSpPr>
        <p:spPr>
          <a:xfrm>
            <a:off x="357400" y="260982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700"/>
          </a:p>
        </p:txBody>
      </p:sp>
      <p:grpSp>
        <p:nvGrpSpPr>
          <p:cNvPr id="225" name="Google Shape;225;p39"/>
          <p:cNvGrpSpPr/>
          <p:nvPr/>
        </p:nvGrpSpPr>
        <p:grpSpPr>
          <a:xfrm>
            <a:off x="315314" y="739687"/>
            <a:ext cx="8513349" cy="26337"/>
            <a:chOff x="0" y="0"/>
            <a:chExt cx="22702265" cy="70231"/>
          </a:xfrm>
        </p:grpSpPr>
        <p:sp>
          <p:nvSpPr>
            <p:cNvPr id="226" name="Google Shape;226;p39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27" name="Google Shape;227;p39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39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9"/>
          <p:cNvSpPr txBox="1"/>
          <p:nvPr/>
        </p:nvSpPr>
        <p:spPr>
          <a:xfrm>
            <a:off x="357388" y="1166450"/>
            <a:ext cx="8429100" cy="31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With the rise of 5G networks, the demand for ultra-low latency and high-speed connectivity has grown exponentially. Multi-Access Edge Computing (MEC) has emerged as a transformative solution by bringing data processing closer to users, enabling faster and more efficient performance. MEC supports various 5G applications, including enhanced mobile broadband (eMBB), ultra-reliable low-latency communication (URLLC), and massive machine-type communication (mMTC), making it a cornerstone for next-generation technologies like IoT, smart cities, and autonomous systems.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marR="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/>
        </p:nvSpPr>
        <p:spPr>
          <a:xfrm>
            <a:off x="341913" y="430463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: 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57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98" name="Google Shape;498;p57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499" name="Google Shape;499;p57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00" name="Google Shape;500;p57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57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02" name="Google Shape;502;p57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57"/>
          <p:cNvSpPr txBox="1"/>
          <p:nvPr/>
        </p:nvSpPr>
        <p:spPr>
          <a:xfrm>
            <a:off x="341925" y="936500"/>
            <a:ext cx="6097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log data in blockchain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</p:txBody>
      </p:sp>
      <p:pic>
        <p:nvPicPr>
          <p:cNvPr id="504" name="Google Shape;5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95" y="1452473"/>
            <a:ext cx="7249429" cy="303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8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Pending works: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58"/>
          <p:cNvSpPr txBox="1"/>
          <p:nvPr/>
        </p:nvSpPr>
        <p:spPr>
          <a:xfrm>
            <a:off x="458401" y="1205096"/>
            <a:ext cx="82272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network slicing.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with multiples edge nodes.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Migrate blockchain form central server to edge nodes.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blockchain gas usage.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5" name="Google Shape;515;p58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516" name="Google Shape;516;p58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17" name="Google Shape;517;p58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8" name="Google Shape;518;p58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9"/>
          <p:cNvSpPr txBox="1"/>
          <p:nvPr/>
        </p:nvSpPr>
        <p:spPr>
          <a:xfrm>
            <a:off x="357413" y="443113"/>
            <a:ext cx="8429176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Timeline chart: -</a:t>
            </a:r>
            <a:endParaRPr sz="700"/>
          </a:p>
        </p:txBody>
      </p:sp>
      <p:grpSp>
        <p:nvGrpSpPr>
          <p:cNvPr id="528" name="Google Shape;528;p59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529" name="Google Shape;529;p59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30" name="Google Shape;530;p59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59"/>
          <p:cNvGrpSpPr/>
          <p:nvPr/>
        </p:nvGrpSpPr>
        <p:grpSpPr>
          <a:xfrm>
            <a:off x="498739" y="1157377"/>
            <a:ext cx="245602" cy="228838"/>
            <a:chOff x="0" y="0"/>
            <a:chExt cx="654939" cy="610235"/>
          </a:xfrm>
        </p:grpSpPr>
        <p:sp>
          <p:nvSpPr>
            <p:cNvPr id="532" name="Google Shape;532;p59"/>
            <p:cNvSpPr/>
            <p:nvPr/>
          </p:nvSpPr>
          <p:spPr>
            <a:xfrm>
              <a:off x="12700" y="12700"/>
              <a:ext cx="629539" cy="584835"/>
            </a:xfrm>
            <a:custGeom>
              <a:rect b="b" l="l" r="r" t="t"/>
              <a:pathLst>
                <a:path extrusionOk="0" h="584835" w="629539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533" name="Google Shape;533;p59"/>
            <p:cNvSpPr/>
            <p:nvPr/>
          </p:nvSpPr>
          <p:spPr>
            <a:xfrm>
              <a:off x="0" y="0"/>
              <a:ext cx="654939" cy="610235"/>
            </a:xfrm>
            <a:custGeom>
              <a:rect b="b" l="l" r="r" t="t"/>
              <a:pathLst>
                <a:path extrusionOk="0" h="610235" w="654939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59"/>
          <p:cNvSpPr txBox="1"/>
          <p:nvPr/>
        </p:nvSpPr>
        <p:spPr>
          <a:xfrm>
            <a:off x="771013" y="1088888"/>
            <a:ext cx="1755375" cy="33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in progress</a:t>
            </a:r>
            <a:endParaRPr sz="700"/>
          </a:p>
        </p:txBody>
      </p:sp>
      <p:grpSp>
        <p:nvGrpSpPr>
          <p:cNvPr id="535" name="Google Shape;535;p59"/>
          <p:cNvGrpSpPr/>
          <p:nvPr/>
        </p:nvGrpSpPr>
        <p:grpSpPr>
          <a:xfrm>
            <a:off x="7031573" y="1166127"/>
            <a:ext cx="245602" cy="228838"/>
            <a:chOff x="0" y="0"/>
            <a:chExt cx="654939" cy="610235"/>
          </a:xfrm>
        </p:grpSpPr>
        <p:sp>
          <p:nvSpPr>
            <p:cNvPr id="536" name="Google Shape;536;p59"/>
            <p:cNvSpPr/>
            <p:nvPr/>
          </p:nvSpPr>
          <p:spPr>
            <a:xfrm>
              <a:off x="12700" y="12700"/>
              <a:ext cx="629539" cy="584835"/>
            </a:xfrm>
            <a:custGeom>
              <a:rect b="b" l="l" r="r" t="t"/>
              <a:pathLst>
                <a:path extrusionOk="0" h="584835" w="629539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E84A46"/>
            </a:solidFill>
            <a:ln>
              <a:noFill/>
            </a:ln>
          </p:spPr>
        </p:sp>
        <p:sp>
          <p:nvSpPr>
            <p:cNvPr id="537" name="Google Shape;537;p59"/>
            <p:cNvSpPr/>
            <p:nvPr/>
          </p:nvSpPr>
          <p:spPr>
            <a:xfrm>
              <a:off x="0" y="0"/>
              <a:ext cx="654939" cy="610235"/>
            </a:xfrm>
            <a:custGeom>
              <a:rect b="b" l="l" r="r" t="t"/>
              <a:pathLst>
                <a:path extrusionOk="0" h="610235" w="654939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8" name="Google Shape;538;p59"/>
          <p:cNvSpPr txBox="1"/>
          <p:nvPr/>
        </p:nvSpPr>
        <p:spPr>
          <a:xfrm>
            <a:off x="7313588" y="1088888"/>
            <a:ext cx="1473075" cy="33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to be done</a:t>
            </a:r>
            <a:endParaRPr sz="700"/>
          </a:p>
        </p:txBody>
      </p:sp>
      <p:sp>
        <p:nvSpPr>
          <p:cNvPr id="539" name="Google Shape;539;p59"/>
          <p:cNvSpPr txBox="1"/>
          <p:nvPr/>
        </p:nvSpPr>
        <p:spPr>
          <a:xfrm>
            <a:off x="3748839" y="1097638"/>
            <a:ext cx="1755375" cy="3372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Works Assigned</a:t>
            </a:r>
            <a:endParaRPr sz="700"/>
          </a:p>
        </p:txBody>
      </p:sp>
      <p:sp>
        <p:nvSpPr>
          <p:cNvPr id="540" name="Google Shape;540;p59"/>
          <p:cNvSpPr/>
          <p:nvPr/>
        </p:nvSpPr>
        <p:spPr>
          <a:xfrm>
            <a:off x="193801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59"/>
          <p:cNvGrpSpPr/>
          <p:nvPr/>
        </p:nvGrpSpPr>
        <p:grpSpPr>
          <a:xfrm>
            <a:off x="3465114" y="1117463"/>
            <a:ext cx="245602" cy="228838"/>
            <a:chOff x="0" y="0"/>
            <a:chExt cx="654939" cy="610235"/>
          </a:xfrm>
        </p:grpSpPr>
        <p:sp>
          <p:nvSpPr>
            <p:cNvPr id="542" name="Google Shape;542;p59"/>
            <p:cNvSpPr/>
            <p:nvPr/>
          </p:nvSpPr>
          <p:spPr>
            <a:xfrm>
              <a:off x="12700" y="12700"/>
              <a:ext cx="629539" cy="584835"/>
            </a:xfrm>
            <a:custGeom>
              <a:rect b="b" l="l" r="r" t="t"/>
              <a:pathLst>
                <a:path extrusionOk="0" h="584835" w="629539">
                  <a:moveTo>
                    <a:pt x="0" y="0"/>
                  </a:moveTo>
                  <a:lnTo>
                    <a:pt x="629539" y="0"/>
                  </a:lnTo>
                  <a:lnTo>
                    <a:pt x="629539" y="584835"/>
                  </a:lnTo>
                  <a:lnTo>
                    <a:pt x="0" y="584835"/>
                  </a:lnTo>
                  <a:close/>
                </a:path>
              </a:pathLst>
            </a:custGeom>
            <a:solidFill>
              <a:srgbClr val="FFCF66"/>
            </a:solidFill>
            <a:ln>
              <a:noFill/>
            </a:ln>
          </p:spPr>
        </p:sp>
        <p:sp>
          <p:nvSpPr>
            <p:cNvPr id="543" name="Google Shape;543;p59"/>
            <p:cNvSpPr/>
            <p:nvPr/>
          </p:nvSpPr>
          <p:spPr>
            <a:xfrm>
              <a:off x="0" y="0"/>
              <a:ext cx="654939" cy="610235"/>
            </a:xfrm>
            <a:custGeom>
              <a:rect b="b" l="l" r="r" t="t"/>
              <a:pathLst>
                <a:path extrusionOk="0" h="610235" w="654939">
                  <a:moveTo>
                    <a:pt x="12700" y="0"/>
                  </a:moveTo>
                  <a:lnTo>
                    <a:pt x="642239" y="0"/>
                  </a:lnTo>
                  <a:cubicBezTo>
                    <a:pt x="649224" y="0"/>
                    <a:pt x="654939" y="5715"/>
                    <a:pt x="654939" y="12700"/>
                  </a:cubicBezTo>
                  <a:lnTo>
                    <a:pt x="654939" y="597535"/>
                  </a:lnTo>
                  <a:cubicBezTo>
                    <a:pt x="654939" y="604520"/>
                    <a:pt x="649224" y="610235"/>
                    <a:pt x="642239" y="610235"/>
                  </a:cubicBezTo>
                  <a:lnTo>
                    <a:pt x="12700" y="610235"/>
                  </a:lnTo>
                  <a:cubicBezTo>
                    <a:pt x="5715" y="610235"/>
                    <a:pt x="0" y="604520"/>
                    <a:pt x="0" y="597535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97535"/>
                  </a:lnTo>
                  <a:lnTo>
                    <a:pt x="12700" y="597535"/>
                  </a:lnTo>
                  <a:lnTo>
                    <a:pt x="12700" y="584835"/>
                  </a:lnTo>
                  <a:lnTo>
                    <a:pt x="642239" y="584835"/>
                  </a:lnTo>
                  <a:lnTo>
                    <a:pt x="642239" y="597535"/>
                  </a:lnTo>
                  <a:lnTo>
                    <a:pt x="629539" y="597535"/>
                  </a:lnTo>
                  <a:lnTo>
                    <a:pt x="629539" y="12700"/>
                  </a:lnTo>
                  <a:lnTo>
                    <a:pt x="642239" y="12700"/>
                  </a:lnTo>
                  <a:lnTo>
                    <a:pt x="642239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FBFB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44" name="Google Shape;5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725" y="1499950"/>
            <a:ext cx="8397507" cy="337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/>
        </p:nvSpPr>
        <p:spPr>
          <a:xfrm>
            <a:off x="357413" y="279588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sz="700"/>
          </a:p>
        </p:txBody>
      </p:sp>
      <p:sp>
        <p:nvSpPr>
          <p:cNvPr id="554" name="Google Shape;554;p60"/>
          <p:cNvSpPr txBox="1"/>
          <p:nvPr/>
        </p:nvSpPr>
        <p:spPr>
          <a:xfrm>
            <a:off x="121950" y="827550"/>
            <a:ext cx="8900100" cy="45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D. Ayepah-Mensah, G. Sun, G. O. Boateng, S. Anokye and G. Liu, "Blockchain-Enabled Federated Learning-Based Resource Allocation and Trading for Network Slicing in 5G," in IEEE/ACM Transactions on Networking, vol. 32, no. 1, pp. 654-669, Feb. 2024, doi: 10.1109/TNET.2023.3297390.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M. A. Togou et al., "DBNS: A Distributed Blockchain-Enabled Network Slicing Framework for 5G Networks," in IEEE Communications Magazine, vol. 58, no. 11, pp. 90-96, November 2020, doi: 10.1109/MCOM.001.2000112.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I.H. Abdulqadder and S. Zhou, "SliceBlock: Context-Aware Authentication Handover and Secure Network Slicing Using DAG-Blockchain in Edge-Assisted SDN/NFV-6G Environment," in IEEE Internet of Things Journal, vol. 9, no. 18, pp. 18079-18097, 15 Sept.15, 2022, doi: 10.1109/JIOT.2022.3161838.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G. O. Boateng, G. Sun, D. A. Mensah, D. M. Doe, R. Ou and G. Liu, "Consortium Blockchain-Based Spectrum Trading for Network Slicing in 5G RAN: A Multi-Agent Deep Reinforcement Learning Approach," in IEEE Transactions on Mobile Computing, vol. 22, no. 10, pp. 5801-5815, 1 Oct. 2023, doi: 10.1109/TMC.2022.3190449.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C. Campolo, A. Iera, A. Molinaro and G. Ruggeri, "MEC Support for 5G-V2X Use Cases through Docker Containers," 2019 IEEE Wireless Communications and Networking Conference (WCNC), Marrakesh, Morocco, 2019, pp. 1-6, doi: 10.1109/WCNC.2019.8885515.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Google Shape;555;p60"/>
          <p:cNvSpPr/>
          <p:nvPr/>
        </p:nvSpPr>
        <p:spPr>
          <a:xfrm>
            <a:off x="320074" y="737625"/>
            <a:ext cx="8503824" cy="16812"/>
          </a:xfrm>
          <a:custGeom>
            <a:rect b="b" l="l" r="r" t="t"/>
            <a:pathLst>
              <a:path extrusionOk="0" h="44831" w="22676865">
                <a:moveTo>
                  <a:pt x="0" y="0"/>
                </a:moveTo>
                <a:lnTo>
                  <a:pt x="22676865" y="0"/>
                </a:lnTo>
                <a:lnTo>
                  <a:pt x="22676865" y="44831"/>
                </a:lnTo>
                <a:lnTo>
                  <a:pt x="0" y="448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1"/>
          <p:cNvSpPr txBox="1"/>
          <p:nvPr/>
        </p:nvSpPr>
        <p:spPr>
          <a:xfrm>
            <a:off x="357400" y="250738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References: -</a:t>
            </a:r>
            <a:endParaRPr sz="700"/>
          </a:p>
        </p:txBody>
      </p:sp>
      <p:sp>
        <p:nvSpPr>
          <p:cNvPr id="565" name="Google Shape;565;p61"/>
          <p:cNvSpPr txBox="1"/>
          <p:nvPr/>
        </p:nvSpPr>
        <p:spPr>
          <a:xfrm>
            <a:off x="323811" y="1073735"/>
            <a:ext cx="8429100" cy="29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T. Kwantwi, G. Sun, N. A. E. Kuadey, G. T. Maale and G. Liu, "Blockchain-Based Computing Resource Trading in Autonomous Multi-Access Edge Network Slicing: A Dueling Double Deep Q-Learning Approach," in IEEE Transactions on Network and Service Management, vol. 20, no. 3, pp. 2912-2928, Sept. 2023, doi: 10.1109/TNSM.2023.3240301.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Y. Gong, S. Sun, Y. Wei and M. Song, "Deep Reinforcement Learning for Edge Computing Resource Allocation in Blockchain Network Slicing Broker Framework," 2021 IEEE 93rd Vehicular Technology Conference (VTC2021-Spring), Helsinki, Finland, 2021, pp. 1-6, doi: 10.1109/VTC2021-Spring51267.2021.9449081.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1" marL="406400" marR="0" rtl="0" algn="l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X. Hou, Z. Ren, K. Yang, C. Chen, H. Zhang and Y. Xiao, "IIoT-MEC: A Novel Mobile Edge Computing Framework for 5G-enabled IIoT," 2019 IEEE Wireless Communications and Networking Conference (WCNC), Marrakesh, Morocco, 2019, pp. 1-7, doi: 10.1109/WCNC.2019.8885703.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66" name="Google Shape;566;p61"/>
          <p:cNvGrpSpPr/>
          <p:nvPr/>
        </p:nvGrpSpPr>
        <p:grpSpPr>
          <a:xfrm>
            <a:off x="315336" y="742988"/>
            <a:ext cx="8513349" cy="26337"/>
            <a:chOff x="0" y="0"/>
            <a:chExt cx="22702265" cy="70231"/>
          </a:xfrm>
        </p:grpSpPr>
        <p:sp>
          <p:nvSpPr>
            <p:cNvPr id="567" name="Google Shape;567;p61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568" name="Google Shape;568;p61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2"/>
          <p:cNvSpPr txBox="1"/>
          <p:nvPr/>
        </p:nvSpPr>
        <p:spPr>
          <a:xfrm>
            <a:off x="3545111" y="2283489"/>
            <a:ext cx="8429176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00"/>
          </a:p>
        </p:txBody>
      </p:sp>
      <p:sp>
        <p:nvSpPr>
          <p:cNvPr id="578" name="Google Shape;578;p62"/>
          <p:cNvSpPr/>
          <p:nvPr/>
        </p:nvSpPr>
        <p:spPr>
          <a:xfrm>
            <a:off x="139275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0"/>
          <p:cNvSpPr txBox="1"/>
          <p:nvPr/>
        </p:nvSpPr>
        <p:spPr>
          <a:xfrm>
            <a:off x="357450" y="240732"/>
            <a:ext cx="8429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 </a:t>
            </a:r>
            <a:endParaRPr sz="700"/>
          </a:p>
        </p:txBody>
      </p:sp>
      <p:grpSp>
        <p:nvGrpSpPr>
          <p:cNvPr id="239" name="Google Shape;239;p40"/>
          <p:cNvGrpSpPr/>
          <p:nvPr/>
        </p:nvGrpSpPr>
        <p:grpSpPr>
          <a:xfrm>
            <a:off x="315314" y="739687"/>
            <a:ext cx="8513349" cy="26337"/>
            <a:chOff x="0" y="0"/>
            <a:chExt cx="22702265" cy="70231"/>
          </a:xfrm>
        </p:grpSpPr>
        <p:sp>
          <p:nvSpPr>
            <p:cNvPr id="240" name="Google Shape;240;p40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41" name="Google Shape;241;p40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40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0"/>
          <p:cNvSpPr txBox="1"/>
          <p:nvPr/>
        </p:nvSpPr>
        <p:spPr>
          <a:xfrm>
            <a:off x="315313" y="1011663"/>
            <a:ext cx="84291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8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The increasing complexity and demand for high-performance applications in modern 5G networks necessitate efficient and secure resource optimization strategies. Multi-Access Edge Computing (MEC) offers low-latency, high-bandwidth, and reliable services at the network's edge. However, achieving dynamic resource allocation to meet diverse application requirements remains a significant challenge. Current approaches often lack modularity, and robust security, which are essential for applications such as enhanced Mobile Broadband (eMBB), Ultra-Reliable Low-Latency Communication (URLLC), and massive Machine-Type Communication (mMTC). Additionally, ensuring the integrity, confidentiality, and reliability of resource allocation processes underscores the growing importance of innovative solutions, such as blockchain, to effectively address these challenges.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/>
        </p:nvSpPr>
        <p:spPr>
          <a:xfrm>
            <a:off x="357413" y="119431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: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41"/>
          <p:cNvGrpSpPr/>
          <p:nvPr/>
        </p:nvGrpSpPr>
        <p:grpSpPr>
          <a:xfrm>
            <a:off x="308639" y="551062"/>
            <a:ext cx="8513349" cy="26336"/>
            <a:chOff x="0" y="0"/>
            <a:chExt cx="22702265" cy="70231"/>
          </a:xfrm>
        </p:grpSpPr>
        <p:sp>
          <p:nvSpPr>
            <p:cNvPr id="254" name="Google Shape;254;p41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55" name="Google Shape;255;p41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56" name="Google Shape;256;p41"/>
          <p:cNvGraphicFramePr/>
          <p:nvPr/>
        </p:nvGraphicFramePr>
        <p:xfrm>
          <a:off x="308639" y="5773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{FAEBCF9C-F868-429D-833F-0B10FE351608}</a:tableStyleId>
              </a:tblPr>
              <a:tblGrid>
                <a:gridCol w="425425"/>
                <a:gridCol w="1778950"/>
                <a:gridCol w="2058975"/>
                <a:gridCol w="2038625"/>
                <a:gridCol w="2211325"/>
              </a:tblGrid>
              <a:tr h="85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and Authors of the paper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Year and Conference</a:t>
                      </a:r>
                      <a:endParaRPr sz="600" u="none" cap="none" strike="noStrike"/>
                    </a:p>
                    <a:p>
                      <a:pPr indent="0" lvl="0" marL="0" marR="0" rtl="0" algn="l">
                        <a:lnSpc>
                          <a:spcPct val="305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Inferences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Drawbacks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11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Blockchain-Enabled Federated Learning-Based Resource Allocation and Trading for Network Slicing in 5G by D. Ayepah-Mensah, G. Sun, G. O. Boateng, et al.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2024, IEEE/ACM Transactions on Networking</a:t>
                      </a:r>
                      <a:endParaRPr sz="1100">
                        <a:solidFill>
                          <a:srgbClr val="22222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Federated learning and blockchain improve resource allocation efficiency and transparency in network slicing.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Limited scalability and higher computational overhead.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7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DBNS: A Distributed Blockchain-Enabled Network Slicing Framework for 5G Networks by M. A. Togou et al.</a:t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2020, IEEE Communications Magazine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secure, distributed network slicing framework for 5G networks.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Complexity in managing distributed ledgers.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/>
        </p:nvSpPr>
        <p:spPr>
          <a:xfrm>
            <a:off x="357413" y="443113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6" name="Google Shape;266;p42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67" name="Google Shape;267;p42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68" name="Google Shape;268;p42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69" name="Google Shape;269;p42"/>
          <p:cNvGraphicFramePr/>
          <p:nvPr/>
        </p:nvGraphicFramePr>
        <p:xfrm>
          <a:off x="311700" y="1015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{FAEBCF9C-F868-429D-833F-0B10FE351608}</a:tableStyleId>
              </a:tblPr>
              <a:tblGrid>
                <a:gridCol w="372475"/>
                <a:gridCol w="1716025"/>
                <a:gridCol w="1462800"/>
                <a:gridCol w="2602050"/>
                <a:gridCol w="2215925"/>
              </a:tblGrid>
              <a:tr h="1927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SliceBlock: Context-Aware Authentication Handover and Secure Network Slicing Using DAG-Blockchain in Edge-Assisted SDN/NFV-6G Environment by I. H. Abdulqadder and S. Zhou.</a:t>
                      </a:r>
                      <a:endParaRPr sz="700" u="none" cap="none" strike="noStrike"/>
                    </a:p>
                  </a:txBody>
                  <a:tcPr marT="45725" marB="45725" marR="45725" marL="457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2022, IEEE Internet of Things Journal.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Context-aware blockchain supports secure handovers and efficient slicing in edge-assisted networks.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Results in higher latency during context verification.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</a:t>
                      </a:r>
                      <a:endParaRPr sz="6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Consortium Blockchain Based Spectrum Trading for Network Slicing in 5G RAN: A Multi-Agent Deep Reinforcement Learning Approach by G. O. Boateng, G. Sun, D. A. Mensah, D. M. Doe, R. Ou, and G. Liu.</a:t>
                      </a:r>
                      <a:endParaRPr sz="1100">
                        <a:solidFill>
                          <a:srgbClr val="11111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11111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2023, IEEE Transactions on Mobile Computing.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framework uses consortium blockchain for secure, transparent spectrum trading, ensuring trust without central authority.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Integrating blockchain with 5G infrastructure demands careful compatibility and interoperability, complicating deployment.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357413" y="442650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43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80" name="Google Shape;280;p43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81" name="Google Shape;281;p43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82" name="Google Shape;282;p43"/>
          <p:cNvGraphicFramePr/>
          <p:nvPr/>
        </p:nvGraphicFramePr>
        <p:xfrm>
          <a:off x="323811" y="1032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{FAEBCF9C-F868-429D-833F-0B10FE351608}</a:tableStyleId>
              </a:tblPr>
              <a:tblGrid>
                <a:gridCol w="265250"/>
                <a:gridCol w="1770225"/>
                <a:gridCol w="1869200"/>
                <a:gridCol w="2796450"/>
                <a:gridCol w="1837600"/>
              </a:tblGrid>
              <a:tr h="1616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MEC Support for 5G-V2X Use Cases through Docker Containers by C. Campolo, A. Iera, A. Molinaro, and G. Ruggeri.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2019, IEEE Wireless Communications and Networking Conference.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MEC and Docker containers to improve 5G-V2X application support.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4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Limited adaptability to dynamic vehicular scenarios.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Blockchain-Based Computing Resource Trading in Autonomous Multi-Access Edge Network Slicing: A Dueling Double Deep Q-Learning Approach by T. Kwantwi, G. Sun, N. A. E. Kuadey, G. T. Maale, and G. Liu.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72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2023, IEEE Transactions on Network and Service Management.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Utilizes blockchain for secure, transparent, and decentralized resource trading, preventing data tampering and fraud while offering a verifiable record of resource allocation.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degrades under high network traffic.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357413" y="443113"/>
            <a:ext cx="8429250" cy="38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Cont’d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2" name="Google Shape;292;p44"/>
          <p:cNvGrpSpPr/>
          <p:nvPr/>
        </p:nvGrpSpPr>
        <p:grpSpPr>
          <a:xfrm>
            <a:off x="323811" y="1006238"/>
            <a:ext cx="8513349" cy="26336"/>
            <a:chOff x="0" y="0"/>
            <a:chExt cx="22702265" cy="70231"/>
          </a:xfrm>
        </p:grpSpPr>
        <p:sp>
          <p:nvSpPr>
            <p:cNvPr id="293" name="Google Shape;293;p44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294" name="Google Shape;294;p44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295" name="Google Shape;295;p44"/>
          <p:cNvGraphicFramePr/>
          <p:nvPr/>
        </p:nvGraphicFramePr>
        <p:xfrm>
          <a:off x="321815" y="1009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{FAEBCF9C-F868-429D-833F-0B10FE351608}</a:tableStyleId>
              </a:tblPr>
              <a:tblGrid>
                <a:gridCol w="287775"/>
                <a:gridCol w="1822975"/>
                <a:gridCol w="1550200"/>
                <a:gridCol w="2796475"/>
                <a:gridCol w="2026150"/>
              </a:tblGrid>
              <a:tr h="2207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Reinforcement Learning for Edge Computing Resource Allocation in Blockchain Network Slicing Broker Framework by Y. Gong, S. Sun, Y. Wei, and M. Song.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2021, IEEE Vehicular Technology Conference.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Introduces a reinforcement learning framework for resource allocation in blockchain-based slicing.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Requires significant computational power for real-time applications.</a:t>
                      </a:r>
                      <a:endParaRPr sz="11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69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2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3468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2222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IIoT-MEC: A Novel Mobile Edge Computing Framework for 5G-enabled IIoT by X. Hou, Z. Ren, K. Yang, C. Chen, H. Zhang, and Y. Xiao.</a:t>
                      </a:r>
                      <a:endParaRPr sz="7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436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2019, IEEE Wireless Communications and Networking Conference.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18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Proposes a MEC framework for 5G-enabled Industrial IoT.</a:t>
                      </a:r>
                      <a:endParaRPr sz="1100" u="none" cap="none" strike="noStrike"/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Lacks scalability for larger industrial networks.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just">
                        <a:lnSpc>
                          <a:spcPct val="145045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45725" marL="457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/>
          <p:nvPr/>
        </p:nvSpPr>
        <p:spPr>
          <a:xfrm>
            <a:off x="357413" y="44311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5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Drawbacks of existing system: </a:t>
            </a:r>
            <a:endParaRPr sz="700"/>
          </a:p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5" name="Google Shape;305;p45"/>
          <p:cNvGrpSpPr/>
          <p:nvPr/>
        </p:nvGrpSpPr>
        <p:grpSpPr>
          <a:xfrm>
            <a:off x="323811" y="1006238"/>
            <a:ext cx="8513349" cy="26337"/>
            <a:chOff x="0" y="0"/>
            <a:chExt cx="22702265" cy="70231"/>
          </a:xfrm>
        </p:grpSpPr>
        <p:sp>
          <p:nvSpPr>
            <p:cNvPr id="306" name="Google Shape;306;p45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07" name="Google Shape;307;p45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8" name="Google Shape;308;p45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5"/>
          <p:cNvSpPr txBox="1"/>
          <p:nvPr/>
        </p:nvSpPr>
        <p:spPr>
          <a:xfrm>
            <a:off x="357413" y="1110100"/>
            <a:ext cx="8272200" cy="34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Inefficient Resource Allocation: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Unable to dynamically adjust for varying latency and bandwidth, causing wastage.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Security Issues: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Lack of security in decentralized resource management, increasing vulnerability to attacks.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Lack of Transparency: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No clear tracking of resource allocation, affecting trust and service efficiency.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1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Limited Automation: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Requires manual intervention for resource management, leading to delays and errors.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/>
        </p:nvSpPr>
        <p:spPr>
          <a:xfrm>
            <a:off x="341913" y="430463"/>
            <a:ext cx="8429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used :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endParaRPr sz="25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6"/>
          <p:cNvSpPr txBox="1"/>
          <p:nvPr/>
        </p:nvSpPr>
        <p:spPr>
          <a:xfrm>
            <a:off x="442976" y="1175246"/>
            <a:ext cx="822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rtl="0" algn="just">
              <a:lnSpc>
                <a:spcPct val="1404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20" name="Google Shape;320;p46"/>
          <p:cNvGrpSpPr/>
          <p:nvPr/>
        </p:nvGrpSpPr>
        <p:grpSpPr>
          <a:xfrm>
            <a:off x="315336" y="840600"/>
            <a:ext cx="8513349" cy="26337"/>
            <a:chOff x="0" y="0"/>
            <a:chExt cx="22702265" cy="70231"/>
          </a:xfrm>
        </p:grpSpPr>
        <p:sp>
          <p:nvSpPr>
            <p:cNvPr id="321" name="Google Shape;321;p46"/>
            <p:cNvSpPr/>
            <p:nvPr/>
          </p:nvSpPr>
          <p:spPr>
            <a:xfrm>
              <a:off x="12700" y="12700"/>
              <a:ext cx="22676865" cy="44831"/>
            </a:xfrm>
            <a:custGeom>
              <a:rect b="b" l="l" r="r" t="t"/>
              <a:pathLst>
                <a:path extrusionOk="0" h="44831" w="22676865">
                  <a:moveTo>
                    <a:pt x="0" y="0"/>
                  </a:moveTo>
                  <a:lnTo>
                    <a:pt x="22676865" y="0"/>
                  </a:lnTo>
                  <a:lnTo>
                    <a:pt x="22676865" y="44831"/>
                  </a:lnTo>
                  <a:lnTo>
                    <a:pt x="0" y="448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322" name="Google Shape;322;p46"/>
            <p:cNvSpPr/>
            <p:nvPr/>
          </p:nvSpPr>
          <p:spPr>
            <a:xfrm>
              <a:off x="0" y="0"/>
              <a:ext cx="22702265" cy="70231"/>
            </a:xfrm>
            <a:custGeom>
              <a:rect b="b" l="l" r="r" t="t"/>
              <a:pathLst>
                <a:path extrusionOk="0" h="70231" w="22702265">
                  <a:moveTo>
                    <a:pt x="12700" y="0"/>
                  </a:moveTo>
                  <a:lnTo>
                    <a:pt x="22689565" y="0"/>
                  </a:lnTo>
                  <a:cubicBezTo>
                    <a:pt x="22696551" y="0"/>
                    <a:pt x="22702265" y="5715"/>
                    <a:pt x="22702265" y="12700"/>
                  </a:cubicBezTo>
                  <a:lnTo>
                    <a:pt x="22702265" y="57531"/>
                  </a:lnTo>
                  <a:cubicBezTo>
                    <a:pt x="22702265" y="64516"/>
                    <a:pt x="22696551" y="70231"/>
                    <a:pt x="22689565" y="70231"/>
                  </a:cubicBezTo>
                  <a:lnTo>
                    <a:pt x="12700" y="70231"/>
                  </a:lnTo>
                  <a:cubicBezTo>
                    <a:pt x="5715" y="70231"/>
                    <a:pt x="0" y="64516"/>
                    <a:pt x="0" y="57531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57531"/>
                  </a:lnTo>
                  <a:lnTo>
                    <a:pt x="12700" y="57531"/>
                  </a:lnTo>
                  <a:lnTo>
                    <a:pt x="12700" y="44831"/>
                  </a:lnTo>
                  <a:lnTo>
                    <a:pt x="22689565" y="44831"/>
                  </a:lnTo>
                  <a:lnTo>
                    <a:pt x="22689565" y="57531"/>
                  </a:lnTo>
                  <a:lnTo>
                    <a:pt x="22676865" y="57531"/>
                  </a:lnTo>
                  <a:lnTo>
                    <a:pt x="22676865" y="12700"/>
                  </a:lnTo>
                  <a:lnTo>
                    <a:pt x="22689565" y="12700"/>
                  </a:lnTo>
                  <a:lnTo>
                    <a:pt x="226895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3" name="Google Shape;323;p46"/>
          <p:cNvSpPr txBox="1"/>
          <p:nvPr/>
        </p:nvSpPr>
        <p:spPr>
          <a:xfrm>
            <a:off x="413338" y="1067538"/>
            <a:ext cx="367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24" name="Google Shape;324;p46"/>
          <p:cNvSpPr/>
          <p:nvPr/>
        </p:nvSpPr>
        <p:spPr>
          <a:xfrm>
            <a:off x="147750" y="142125"/>
            <a:ext cx="8865441" cy="4859226"/>
          </a:xfrm>
          <a:custGeom>
            <a:rect b="b" l="l" r="r" t="t"/>
            <a:pathLst>
              <a:path extrusionOk="0" h="12957937" w="23641177">
                <a:moveTo>
                  <a:pt x="25400" y="0"/>
                </a:moveTo>
                <a:lnTo>
                  <a:pt x="23615777" y="0"/>
                </a:lnTo>
                <a:cubicBezTo>
                  <a:pt x="23629747" y="0"/>
                  <a:pt x="23641177" y="11430"/>
                  <a:pt x="23641177" y="25400"/>
                </a:cubicBezTo>
                <a:lnTo>
                  <a:pt x="23641177" y="12932537"/>
                </a:lnTo>
                <a:cubicBezTo>
                  <a:pt x="23641177" y="12946507"/>
                  <a:pt x="23629747" y="12957937"/>
                  <a:pt x="23615777" y="12957937"/>
                </a:cubicBezTo>
                <a:lnTo>
                  <a:pt x="25400" y="12957937"/>
                </a:lnTo>
                <a:cubicBezTo>
                  <a:pt x="11430" y="12957937"/>
                  <a:pt x="0" y="12946507"/>
                  <a:pt x="0" y="12932537"/>
                </a:cubicBezTo>
                <a:lnTo>
                  <a:pt x="0" y="25400"/>
                </a:lnTo>
                <a:cubicBezTo>
                  <a:pt x="0" y="11430"/>
                  <a:pt x="11430" y="0"/>
                  <a:pt x="25400" y="0"/>
                </a:cubicBezTo>
                <a:moveTo>
                  <a:pt x="25400" y="50800"/>
                </a:moveTo>
                <a:lnTo>
                  <a:pt x="25400" y="25400"/>
                </a:lnTo>
                <a:lnTo>
                  <a:pt x="50800" y="25400"/>
                </a:lnTo>
                <a:lnTo>
                  <a:pt x="50800" y="12932537"/>
                </a:lnTo>
                <a:lnTo>
                  <a:pt x="25400" y="12932537"/>
                </a:lnTo>
                <a:lnTo>
                  <a:pt x="25400" y="12907137"/>
                </a:lnTo>
                <a:lnTo>
                  <a:pt x="23615777" y="12907137"/>
                </a:lnTo>
                <a:lnTo>
                  <a:pt x="23615777" y="12932537"/>
                </a:lnTo>
                <a:lnTo>
                  <a:pt x="23590377" y="12932537"/>
                </a:lnTo>
                <a:lnTo>
                  <a:pt x="23590377" y="25400"/>
                </a:lnTo>
                <a:lnTo>
                  <a:pt x="23615777" y="25400"/>
                </a:lnTo>
                <a:lnTo>
                  <a:pt x="23615777" y="50800"/>
                </a:lnTo>
                <a:lnTo>
                  <a:pt x="25400" y="508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46"/>
          <p:cNvPicPr preferRelativeResize="0"/>
          <p:nvPr/>
        </p:nvPicPr>
        <p:blipFill rotWithShape="1">
          <a:blip r:embed="rId3">
            <a:alphaModFix/>
          </a:blip>
          <a:srcRect b="0" l="0" r="-5263" t="0"/>
          <a:stretch/>
        </p:blipFill>
        <p:spPr>
          <a:xfrm>
            <a:off x="1589625" y="2002400"/>
            <a:ext cx="6490125" cy="27361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46"/>
          <p:cNvSpPr txBox="1"/>
          <p:nvPr/>
        </p:nvSpPr>
        <p:spPr>
          <a:xfrm>
            <a:off x="341925" y="936500"/>
            <a:ext cx="76062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5g user allocation dataset </a:t>
            </a:r>
            <a:r>
              <a:rPr b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b="1"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-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 features and 16000 rows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