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2" r:id="rId1"/>
    <p:sldMasterId id="2147483683" r:id="rId2"/>
    <p:sldMasterId id="2147483684" r:id="rId3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6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0631B-2CCE-4A54-A7E5-EAA35D69E709}">
  <a:tblStyle styleId="{9800631B-2CCE-4A54-A7E5-EAA35D69E70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thiv Vijai" userId="5d24f1427401153b" providerId="LiveId" clId="{B094D027-EF86-441A-88B4-66B30FEFF806}"/>
    <pc:docChg chg="modSld sldOrd">
      <pc:chgData name="Prithiv Vijai" userId="5d24f1427401153b" providerId="LiveId" clId="{B094D027-EF86-441A-88B4-66B30FEFF806}" dt="2025-01-31T15:49:00.734" v="1"/>
      <pc:docMkLst>
        <pc:docMk/>
      </pc:docMkLst>
      <pc:sldChg chg="ord modNotes">
        <pc:chgData name="Prithiv Vijai" userId="5d24f1427401153b" providerId="LiveId" clId="{B094D027-EF86-441A-88B4-66B30FEFF806}" dt="2025-01-31T15:49:00.734" v="1"/>
        <pc:sldMkLst>
          <pc:docMk/>
          <pc:sldMk cId="0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0a4e6ff58_2_7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20a4e6ff58_2_7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7" name="Google Shape;207;g320a4e6ff58_2_7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320a4e6ff58_2_7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320a4e6ff58_2_7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20a4e6ff58_2_7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2ea54f1633_0_7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g32ea54f1633_0_7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31" name="Google Shape;331;g32ea54f1633_0_7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g32ea54f1633_0_7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g32ea54f1633_0_7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32ea54f1633_0_7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155875798_0_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g32155875798_0_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47" name="Google Shape;347;g32155875798_0_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32155875798_0_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32155875798_0_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32155875798_0_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2155875798_0_10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32155875798_0_10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61" name="Google Shape;361;g32155875798_0_10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g32155875798_0_10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2155875798_0_10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32155875798_0_10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2155875798_0_11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32155875798_0_11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75" name="Google Shape;375;g32155875798_0_11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g32155875798_0_11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32155875798_0_11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32155875798_0_11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ea54f1633_0_3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32ea54f1633_0_3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89" name="Google Shape;389;g32ea54f1633_0_3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g32ea54f1633_0_3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32ea54f1633_0_3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32ea54f1633_0_3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2ea54f1633_0_11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32ea54f1633_0_11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05" name="Google Shape;405;g32ea54f1633_0_11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g32ea54f1633_0_11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32ea54f1633_0_11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32ea54f1633_0_11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2ea54f1633_0_5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32ea54f1633_0_5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22" name="Google Shape;422;g32ea54f1633_0_5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32ea54f1633_0_5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g32ea54f1633_0_5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g32ea54f1633_0_5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2ea54f1633_0_12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32ea54f1633_0_129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39" name="Google Shape;439;g32ea54f1633_0_129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32ea54f1633_0_129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32ea54f1633_0_129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32ea54f1633_0_129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2ea54f1633_0_9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32ea54f1633_0_9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56" name="Google Shape;456;g32ea54f1633_0_9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g32ea54f1633_0_9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32ea54f1633_0_9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g32ea54f1633_0_9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2ea54f1633_0_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32ea54f1633_0_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75" name="Google Shape;475;g32ea54f1633_0_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6" name="Google Shape;476;g32ea54f1633_0_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32ea54f1633_0_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32ea54f1633_0_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0a4e6ff58_2_11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20a4e6ff58_2_11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9" name="Google Shape;219;g320a4e6ff58_2_1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320a4e6ff58_2_11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320a4e6ff58_2_11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320a4e6ff58_2_11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2ea54f1633_0_14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32ea54f1633_0_14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95" name="Google Shape;495;g32ea54f1633_0_14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6" name="Google Shape;496;g32ea54f1633_0_14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32ea54f1633_0_14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g32ea54f1633_0_14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2ee468d271_0_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32ee468d271_0_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32" name="Google Shape;532;g32ee468d271_0_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3" name="Google Shape;533;g32ee468d271_0_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g32ee468d271_0_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g32ee468d271_0_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2ea54f1633_0_1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g32ea54f1633_0_1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18" name="Google Shape;518;g32ea54f1633_0_1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g32ea54f1633_0_1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g32ea54f1633_0_1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32ea54f1633_0_1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20a4e6ff58_2_31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320a4e6ff58_2_31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46" name="Google Shape;546;g320a4e6ff58_2_31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7" name="Google Shape;547;g320a4e6ff58_2_31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g320a4e6ff58_2_31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g320a4e6ff58_2_31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20a4e6ff58_2_33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g320a4e6ff58_2_33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72" name="Google Shape;572;g320a4e6ff58_2_33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3" name="Google Shape;573;g320a4e6ff58_2_33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g320a4e6ff58_2_33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320a4e6ff58_2_33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20a4e6ff58_2_35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g320a4e6ff58_2_35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83" name="Google Shape;583;g320a4e6ff58_2_35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4" name="Google Shape;584;g320a4e6ff58_2_35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g320a4e6ff58_2_35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320a4e6ff58_2_35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20a4e6ff58_2_36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g320a4e6ff58_2_36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96" name="Google Shape;596;g320a4e6ff58_2_36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7" name="Google Shape;597;g320a4e6ff58_2_36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g320a4e6ff58_2_36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g320a4e6ff58_2_36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15cff2606_0_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3215cff2606_0_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3" name="Google Shape;233;g3215cff2606_0_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3215cff2606_0_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3215cff2606_0_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215cff2606_0_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0ad594b72_2_7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320ad594b72_2_7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7" name="Google Shape;247;g320ad594b72_2_7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320ad594b72_2_7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9" name="Google Shape;249;g320ad594b72_2_7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20ad594b72_2_7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0ad594b72_2_8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320ad594b72_2_89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0" name="Google Shape;260;g320ad594b72_2_89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g320ad594b72_2_89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320ad594b72_2_89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20ad594b72_2_89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0ad594b72_2_10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20ad594b72_2_10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3" name="Google Shape;273;g320ad594b72_2_10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320ad594b72_2_10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g320ad594b72_2_10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20ad594b72_2_10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0ad594b72_2_11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320ad594b72_2_11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86" name="Google Shape;286;g320ad594b72_2_11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g320ad594b72_2_11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g320ad594b72_2_11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20ad594b72_2_11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0a4e6ff58_2_16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20a4e6ff58_2_16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9" name="Google Shape;299;g320a4e6ff58_2_16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320a4e6ff58_2_16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320a4e6ff58_2_16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320a4e6ff58_2_16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0ad594b72_0_8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320ad594b72_0_8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13" name="Google Shape;313;g320ad594b72_0_8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320ad594b72_0_8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g320ad594b72_0_8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320ad594b72_0_8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68" name="Google Shape;168;p32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2" name="Google Shape;182;p3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5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5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 rot="5400000">
            <a:off x="1154510" y="-125809"/>
            <a:ext cx="226298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>
            <a:spLocks noGrp="1"/>
          </p:cNvSpPr>
          <p:nvPr>
            <p:ph type="title"/>
          </p:nvPr>
        </p:nvSpPr>
        <p:spPr>
          <a:xfrm rot="5400000">
            <a:off x="2366169" y="1085851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532249" y="3061956"/>
            <a:ext cx="2099176" cy="145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70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21i320 Karthik R</a:t>
            </a:r>
            <a:endParaRPr sz="70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21i343 Prithiv Vijai U G</a:t>
            </a:r>
            <a:endParaRPr sz="70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21i344 Pukalvanan L</a:t>
            </a:r>
            <a:endParaRPr sz="70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21i366 Vinu V </a:t>
            </a:r>
            <a:endParaRPr sz="70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5143500" y="2986302"/>
            <a:ext cx="3687976" cy="199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sz="70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Anitha Kumari K </a:t>
            </a:r>
            <a:endParaRPr sz="70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 </a:t>
            </a:r>
            <a:endParaRPr sz="70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 </a:t>
            </a:r>
            <a:endParaRPr sz="70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PSG College of Technology </a:t>
            </a:r>
            <a:endParaRPr sz="70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Coimbatore.</a:t>
            </a:r>
            <a:endParaRPr sz="700"/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119350" y="157900"/>
            <a:ext cx="8905293" cy="4827677"/>
          </a:xfrm>
          <a:custGeom>
            <a:avLst/>
            <a:gdLst/>
            <a:ahLst/>
            <a:cxnLst/>
            <a:rect l="l" t="t" r="r" b="b"/>
            <a:pathLst>
              <a:path w="23641177" h="12816194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305"/>
                  <a:pt x="23641177" y="25122"/>
                </a:cubicBezTo>
                <a:lnTo>
                  <a:pt x="23641177" y="12791072"/>
                </a:lnTo>
                <a:cubicBezTo>
                  <a:pt x="23641177" y="12804888"/>
                  <a:pt x="23629747" y="12816194"/>
                  <a:pt x="23615777" y="12816194"/>
                </a:cubicBezTo>
                <a:lnTo>
                  <a:pt x="25400" y="12816194"/>
                </a:lnTo>
                <a:cubicBezTo>
                  <a:pt x="11430" y="12816194"/>
                  <a:pt x="0" y="12804888"/>
                  <a:pt x="0" y="12791072"/>
                </a:cubicBezTo>
                <a:lnTo>
                  <a:pt x="0" y="25122"/>
                </a:lnTo>
                <a:cubicBezTo>
                  <a:pt x="0" y="11305"/>
                  <a:pt x="11430" y="0"/>
                  <a:pt x="25400" y="0"/>
                </a:cubicBezTo>
                <a:moveTo>
                  <a:pt x="25400" y="50244"/>
                </a:moveTo>
                <a:lnTo>
                  <a:pt x="25400" y="25122"/>
                </a:lnTo>
                <a:lnTo>
                  <a:pt x="50800" y="25122"/>
                </a:lnTo>
                <a:lnTo>
                  <a:pt x="50800" y="12791072"/>
                </a:lnTo>
                <a:lnTo>
                  <a:pt x="25400" y="12791072"/>
                </a:lnTo>
                <a:lnTo>
                  <a:pt x="25400" y="12765949"/>
                </a:lnTo>
                <a:lnTo>
                  <a:pt x="23615777" y="12765949"/>
                </a:lnTo>
                <a:lnTo>
                  <a:pt x="23615777" y="12791072"/>
                </a:lnTo>
                <a:lnTo>
                  <a:pt x="23590377" y="12791072"/>
                </a:lnTo>
                <a:lnTo>
                  <a:pt x="23590377" y="25122"/>
                </a:lnTo>
                <a:lnTo>
                  <a:pt x="23615777" y="25122"/>
                </a:lnTo>
                <a:lnTo>
                  <a:pt x="23615777" y="50244"/>
                </a:lnTo>
                <a:lnTo>
                  <a:pt x="25400" y="50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286829" y="1098711"/>
            <a:ext cx="84291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OPTIMIZING RESOURCE ALLOCATION IN MULTI-ACCESS EDGE COMPUTING FOR 5G NETWORKS WITH BLOCKCHAIN-BASED VALIDATION</a:t>
            </a:r>
            <a:endParaRPr sz="1900" b="1" i="0" u="none" strike="noStrike" cap="non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/>
        </p:nvSpPr>
        <p:spPr>
          <a:xfrm>
            <a:off x="341913" y="43046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 – Block diagram : </a:t>
            </a:r>
            <a:endParaRPr sz="2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47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just" rtl="0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8" name="Google Shape;338;p47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339" name="Google Shape;339;p47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40" name="Google Shape;340;p47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47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42" name="Google Shape;342;p47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3" name="Google Shape;34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724" y="943125"/>
            <a:ext cx="6281125" cy="399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48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353" name="Google Shape;353;p48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4" name="Google Shape;354;p48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48"/>
          <p:cNvSpPr txBox="1"/>
          <p:nvPr/>
        </p:nvSpPr>
        <p:spPr>
          <a:xfrm>
            <a:off x="413430" y="500350"/>
            <a:ext cx="842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1: Clustering Users for MEC</a:t>
            </a:r>
            <a:endParaRPr sz="700"/>
          </a:p>
        </p:txBody>
      </p:sp>
      <p:sp>
        <p:nvSpPr>
          <p:cNvPr id="356" name="Google Shape;356;p48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8"/>
          <p:cNvSpPr txBox="1"/>
          <p:nvPr/>
        </p:nvSpPr>
        <p:spPr>
          <a:xfrm>
            <a:off x="333375" y="1111250"/>
            <a:ext cx="8503800" cy="3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users based on proximity for efficient MEC resource allocation.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5G environments to capture proxies based on  latency and signal strength.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clustering using proximity parameters.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(distance , coordinates) using NS-3.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users with algorithms like k-means or DBSCAN and save results for further use.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49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367" name="Google Shape;367;p49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8" name="Google Shape;368;p49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49"/>
          <p:cNvSpPr txBox="1"/>
          <p:nvPr/>
        </p:nvSpPr>
        <p:spPr>
          <a:xfrm>
            <a:off x="413430" y="500350"/>
            <a:ext cx="842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2: MEC Setup</a:t>
            </a:r>
            <a:endParaRPr sz="700"/>
          </a:p>
        </p:txBody>
      </p:sp>
      <p:sp>
        <p:nvSpPr>
          <p:cNvPr id="370" name="Google Shape;370;p49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9"/>
          <p:cNvSpPr txBox="1"/>
          <p:nvPr/>
        </p:nvSpPr>
        <p:spPr>
          <a:xfrm>
            <a:off x="328575" y="1032575"/>
            <a:ext cx="8503800" cy="3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implement a Multi-Access Edge Computing (MEC) framework for efficient resource allocation using the pretrained LightGBM model 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Realtime MEC  network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network slicing and resource allocation prediction.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Docker containers for each edge node listening at individual ports.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0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381" name="Google Shape;381;p50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2" name="Google Shape;382;p50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50"/>
          <p:cNvSpPr txBox="1"/>
          <p:nvPr/>
        </p:nvSpPr>
        <p:spPr>
          <a:xfrm>
            <a:off x="413430" y="500350"/>
            <a:ext cx="8423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3: Blockchain Integration</a:t>
            </a:r>
            <a:endParaRPr sz="700"/>
          </a:p>
        </p:txBody>
      </p:sp>
      <p:sp>
        <p:nvSpPr>
          <p:cNvPr id="384" name="Google Shape;384;p50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50"/>
          <p:cNvSpPr txBox="1"/>
          <p:nvPr/>
        </p:nvSpPr>
        <p:spPr>
          <a:xfrm>
            <a:off x="333375" y="1111250"/>
            <a:ext cx="8503800" cy="3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b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blockchain to enhance transparency, decentralization, and security in MEC resource optimization 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Decentralized resource management of user logs data with blockchain.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 blockchain framework using ethereum and deploy smart contracts.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blockchain with MEC.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/>
        </p:nvSpPr>
        <p:spPr>
          <a:xfrm>
            <a:off x="341913" y="43046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51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just" rtl="0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6" name="Google Shape;396;p51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397" name="Google Shape;397;p51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8" name="Google Shape;398;p51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51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400" name="Google Shape;400;p51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413350" y="1006050"/>
            <a:ext cx="7939800" cy="3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simulation using NS3: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distance for each user is calculated based on Signal Strength and Latency using NS-3's inbuilt propagation models.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Friis Propagation Loss Model from NS-3 is used to estimate the distance based on the signal strength.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 is used to calculate distance by assuming signal propagation at the speed of light.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ensures that both signal quality (via strength) and network performance (via latency) are considered to calculate the most accurate distance estimate and then a random angle is introduced to acquire the x,y coordinates for each user.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2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1" name="Google Shape;411;p52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just" rtl="0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2" name="Google Shape;412;p52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13" name="Google Shape;413;p52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4" name="Google Shape;414;p52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52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416" name="Google Shape;416;p52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2"/>
          <p:cNvSpPr txBox="1"/>
          <p:nvPr/>
        </p:nvSpPr>
        <p:spPr>
          <a:xfrm>
            <a:off x="341925" y="892150"/>
            <a:ext cx="6097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dataset  : </a:t>
            </a:r>
            <a:endParaRPr/>
          </a:p>
        </p:txBody>
      </p:sp>
      <p:pic>
        <p:nvPicPr>
          <p:cNvPr id="418" name="Google Shape;4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25" y="1517453"/>
            <a:ext cx="8429098" cy="292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53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just" rtl="0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9" name="Google Shape;429;p53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30" name="Google Shape;430;p53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31" name="Google Shape;431;p53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2" name="Google Shape;432;p53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433" name="Google Shape;433;p53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53"/>
          <p:cNvSpPr txBox="1"/>
          <p:nvPr/>
        </p:nvSpPr>
        <p:spPr>
          <a:xfrm>
            <a:off x="341925" y="1090650"/>
            <a:ext cx="8227200" cy="12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 Setup using docker :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Edge nodes in MEC network are represented by individual docker containers operating in different ports with the pretrained lightgbm model loaded.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5" name="Google Shape;4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88" y="2571751"/>
            <a:ext cx="7716374" cy="18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54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just" rtl="0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46" name="Google Shape;446;p54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47" name="Google Shape;447;p54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8" name="Google Shape;448;p54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9" name="Google Shape;449;p54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450" name="Google Shape;450;p54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54"/>
          <p:cNvSpPr txBox="1"/>
          <p:nvPr/>
        </p:nvSpPr>
        <p:spPr>
          <a:xfrm>
            <a:off x="341925" y="936500"/>
            <a:ext cx="6097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 Visualization :</a:t>
            </a:r>
            <a:endParaRPr/>
          </a:p>
        </p:txBody>
      </p:sp>
      <p:pic>
        <p:nvPicPr>
          <p:cNvPr id="452" name="Google Shape;45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574" y="1261400"/>
            <a:ext cx="6280601" cy="351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55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just" rtl="0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3" name="Google Shape;463;p55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64" name="Google Shape;464;p55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65" name="Google Shape;465;p55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55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467" name="Google Shape;467;p55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55"/>
          <p:cNvSpPr txBox="1"/>
          <p:nvPr/>
        </p:nvSpPr>
        <p:spPr>
          <a:xfrm>
            <a:off x="341925" y="1036700"/>
            <a:ext cx="46188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data :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Received by the central node (server) from each of the edge nodes.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9" name="Google Shape;46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00" y="1428490"/>
            <a:ext cx="3171049" cy="333401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5"/>
          <p:cNvSpPr txBox="1"/>
          <p:nvPr/>
        </p:nvSpPr>
        <p:spPr>
          <a:xfrm>
            <a:off x="5286500" y="880501"/>
            <a:ext cx="3171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data :</a:t>
            </a:r>
            <a:endParaRPr dirty="0"/>
          </a:p>
        </p:txBody>
      </p:sp>
      <p:pic>
        <p:nvPicPr>
          <p:cNvPr id="471" name="Google Shape;47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50" y="1907700"/>
            <a:ext cx="4102400" cy="14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6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1" name="Google Shape;481;p56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just" rtl="0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2" name="Google Shape;482;p56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83" name="Google Shape;483;p56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84" name="Google Shape;484;p56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5" name="Google Shape;485;p56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486" name="Google Shape;486;p56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56"/>
          <p:cNvSpPr txBox="1"/>
          <p:nvPr/>
        </p:nvSpPr>
        <p:spPr>
          <a:xfrm>
            <a:off x="413350" y="1067550"/>
            <a:ext cx="1787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Transactions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ganache    →</a:t>
            </a:r>
            <a:endParaRPr/>
          </a:p>
        </p:txBody>
      </p:sp>
      <p:pic>
        <p:nvPicPr>
          <p:cNvPr id="488" name="Google Shape;48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600" y="996425"/>
            <a:ext cx="6469576" cy="3803394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56"/>
          <p:cNvSpPr/>
          <p:nvPr/>
        </p:nvSpPr>
        <p:spPr>
          <a:xfrm>
            <a:off x="2146500" y="2905875"/>
            <a:ext cx="2293800" cy="2265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56"/>
          <p:cNvCxnSpPr>
            <a:stCxn id="489" idx="2"/>
          </p:cNvCxnSpPr>
          <p:nvPr/>
        </p:nvCxnSpPr>
        <p:spPr>
          <a:xfrm flipH="1">
            <a:off x="1761900" y="3019125"/>
            <a:ext cx="384600" cy="4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56"/>
          <p:cNvSpPr txBox="1"/>
          <p:nvPr/>
        </p:nvSpPr>
        <p:spPr>
          <a:xfrm>
            <a:off x="607500" y="3422250"/>
            <a:ext cx="17871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of respective edge node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/>
        </p:nvSpPr>
        <p:spPr>
          <a:xfrm>
            <a:off x="357400" y="260982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700"/>
          </a:p>
        </p:txBody>
      </p:sp>
      <p:grpSp>
        <p:nvGrpSpPr>
          <p:cNvPr id="225" name="Google Shape;225;p39"/>
          <p:cNvGrpSpPr/>
          <p:nvPr/>
        </p:nvGrpSpPr>
        <p:grpSpPr>
          <a:xfrm>
            <a:off x="315314" y="739687"/>
            <a:ext cx="8513349" cy="26337"/>
            <a:chOff x="0" y="0"/>
            <a:chExt cx="22702265" cy="70231"/>
          </a:xfrm>
        </p:grpSpPr>
        <p:sp>
          <p:nvSpPr>
            <p:cNvPr id="226" name="Google Shape;226;p39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7" name="Google Shape;227;p39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" name="Google Shape;228;p39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357388" y="1166450"/>
            <a:ext cx="8429100" cy="3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8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With the rise of 5G networks, the demand for ultra-low latency and high-speed connectivity has grown exponentially. Multi-Access Edge Computing (MEC) has emerged as a transformative solution by bringing data processing closer to users, enabling faster and more efficient performance. MEC supports various 5G applications, including enhanced Mobile Broadband (eMBB), Ultra-Reliable Low-Latency Communication (URLLC), and Massive Machine-type Communication (mMTC), making it a cornerstone for next-generation technologies like IoT, smart cities, and autonomous systems.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just" rtl="0">
              <a:lnSpc>
                <a:spcPct val="1800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marR="0" lvl="0" indent="0" algn="just" rtl="0">
              <a:lnSpc>
                <a:spcPct val="18002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57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just" rtl="0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02" name="Google Shape;502;p57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503" name="Google Shape;503;p57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04" name="Google Shape;504;p57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57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506" name="Google Shape;506;p57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57"/>
          <p:cNvSpPr txBox="1"/>
          <p:nvPr/>
        </p:nvSpPr>
        <p:spPr>
          <a:xfrm>
            <a:off x="341925" y="936500"/>
            <a:ext cx="6097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log data in blockchain :</a:t>
            </a:r>
            <a:endParaRPr/>
          </a:p>
        </p:txBody>
      </p:sp>
      <p:pic>
        <p:nvPicPr>
          <p:cNvPr id="508" name="Google Shape;5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95" y="1452473"/>
            <a:ext cx="7249429" cy="30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57"/>
          <p:cNvSpPr/>
          <p:nvPr/>
        </p:nvSpPr>
        <p:spPr>
          <a:xfrm>
            <a:off x="749250" y="3105150"/>
            <a:ext cx="1083300" cy="277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57"/>
          <p:cNvCxnSpPr>
            <a:stCxn id="509" idx="6"/>
          </p:cNvCxnSpPr>
          <p:nvPr/>
        </p:nvCxnSpPr>
        <p:spPr>
          <a:xfrm rot="10800000" flipH="1">
            <a:off x="1832550" y="2855250"/>
            <a:ext cx="1751700" cy="38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1" name="Google Shape;511;p57"/>
          <p:cNvSpPr txBox="1"/>
          <p:nvPr/>
        </p:nvSpPr>
        <p:spPr>
          <a:xfrm>
            <a:off x="3532238" y="2710200"/>
            <a:ext cx="17871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User_ID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7"/>
          <p:cNvSpPr/>
          <p:nvPr/>
        </p:nvSpPr>
        <p:spPr>
          <a:xfrm>
            <a:off x="648525" y="3982075"/>
            <a:ext cx="1083300" cy="277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3" name="Google Shape;513;p57"/>
          <p:cNvCxnSpPr>
            <a:stCxn id="512" idx="6"/>
          </p:cNvCxnSpPr>
          <p:nvPr/>
        </p:nvCxnSpPr>
        <p:spPr>
          <a:xfrm rot="10800000" flipH="1">
            <a:off x="1731825" y="3752275"/>
            <a:ext cx="1751700" cy="3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4" name="Google Shape;514;p57"/>
          <p:cNvSpPr txBox="1"/>
          <p:nvPr/>
        </p:nvSpPr>
        <p:spPr>
          <a:xfrm>
            <a:off x="3472013" y="3560575"/>
            <a:ext cx="17871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Allocated_Bandwidth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9"/>
          <p:cNvSpPr txBox="1"/>
          <p:nvPr/>
        </p:nvSpPr>
        <p:spPr>
          <a:xfrm>
            <a:off x="341913" y="43046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Pending works:</a:t>
            </a:r>
            <a:endParaRPr sz="2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59"/>
          <p:cNvSpPr txBox="1"/>
          <p:nvPr/>
        </p:nvSpPr>
        <p:spPr>
          <a:xfrm>
            <a:off x="458401" y="1205096"/>
            <a:ext cx="82272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network slicing.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the number of edges  and compare.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blockchain gas usage.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analysis.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39" name="Google Shape;539;p59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540" name="Google Shape;540;p59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41" name="Google Shape;541;p59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59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8"/>
          <p:cNvSpPr txBox="1"/>
          <p:nvPr/>
        </p:nvSpPr>
        <p:spPr>
          <a:xfrm>
            <a:off x="341913" y="43046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Individual Contributions:</a:t>
            </a:r>
            <a:endParaRPr sz="2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58"/>
          <p:cNvSpPr txBox="1"/>
          <p:nvPr/>
        </p:nvSpPr>
        <p:spPr>
          <a:xfrm>
            <a:off x="458400" y="1205101"/>
            <a:ext cx="82272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Prithiv vijai UG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Simulated the dataset using NS3 to acquire coordinates.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Pukalvanan L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Implemented the clustering and MEC setup using Docker.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Karthik R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Integrated blockchain and added smart contracts for user logs.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Vinu V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Increased the number of edges and decentralized blockchain to respective edges.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25" name="Google Shape;525;p58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526" name="Google Shape;526;p58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27" name="Google Shape;527;p58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58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0"/>
          <p:cNvSpPr txBox="1"/>
          <p:nvPr/>
        </p:nvSpPr>
        <p:spPr>
          <a:xfrm>
            <a:off x="357413" y="443113"/>
            <a:ext cx="8429176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 chart: -</a:t>
            </a:r>
            <a:endParaRPr sz="700"/>
          </a:p>
        </p:txBody>
      </p:sp>
      <p:grpSp>
        <p:nvGrpSpPr>
          <p:cNvPr id="552" name="Google Shape;552;p60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553" name="Google Shape;553;p60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54" name="Google Shape;554;p60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60"/>
          <p:cNvGrpSpPr/>
          <p:nvPr/>
        </p:nvGrpSpPr>
        <p:grpSpPr>
          <a:xfrm>
            <a:off x="498739" y="1157377"/>
            <a:ext cx="245602" cy="228838"/>
            <a:chOff x="0" y="0"/>
            <a:chExt cx="654939" cy="610235"/>
          </a:xfrm>
        </p:grpSpPr>
        <p:sp>
          <p:nvSpPr>
            <p:cNvPr id="556" name="Google Shape;556;p60"/>
            <p:cNvSpPr/>
            <p:nvPr/>
          </p:nvSpPr>
          <p:spPr>
            <a:xfrm>
              <a:off x="12700" y="12700"/>
              <a:ext cx="629539" cy="584835"/>
            </a:xfrm>
            <a:custGeom>
              <a:avLst/>
              <a:gdLst/>
              <a:ahLst/>
              <a:cxnLst/>
              <a:rect l="l" t="t" r="r" b="b"/>
              <a:pathLst>
                <a:path w="629539" h="584835" extrusionOk="0">
                  <a:moveTo>
                    <a:pt x="0" y="0"/>
                  </a:moveTo>
                  <a:lnTo>
                    <a:pt x="629539" y="0"/>
                  </a:lnTo>
                  <a:lnTo>
                    <a:pt x="629539" y="584835"/>
                  </a:lnTo>
                  <a:lnTo>
                    <a:pt x="0" y="584835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</p:sp>
        <p:sp>
          <p:nvSpPr>
            <p:cNvPr id="557" name="Google Shape;557;p60"/>
            <p:cNvSpPr/>
            <p:nvPr/>
          </p:nvSpPr>
          <p:spPr>
            <a:xfrm>
              <a:off x="0" y="0"/>
              <a:ext cx="654939" cy="610235"/>
            </a:xfrm>
            <a:custGeom>
              <a:avLst/>
              <a:gdLst/>
              <a:ahLst/>
              <a:cxnLst/>
              <a:rect l="l" t="t" r="r" b="b"/>
              <a:pathLst>
                <a:path w="654939" h="610235" extrusionOk="0">
                  <a:moveTo>
                    <a:pt x="12700" y="0"/>
                  </a:moveTo>
                  <a:lnTo>
                    <a:pt x="642239" y="0"/>
                  </a:lnTo>
                  <a:cubicBezTo>
                    <a:pt x="649224" y="0"/>
                    <a:pt x="654939" y="5715"/>
                    <a:pt x="654939" y="12700"/>
                  </a:cubicBezTo>
                  <a:lnTo>
                    <a:pt x="654939" y="597535"/>
                  </a:lnTo>
                  <a:cubicBezTo>
                    <a:pt x="654939" y="604520"/>
                    <a:pt x="649224" y="610235"/>
                    <a:pt x="642239" y="610235"/>
                  </a:cubicBezTo>
                  <a:lnTo>
                    <a:pt x="12700" y="610235"/>
                  </a:lnTo>
                  <a:cubicBezTo>
                    <a:pt x="5715" y="610235"/>
                    <a:pt x="0" y="604520"/>
                    <a:pt x="0" y="59753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97535"/>
                  </a:lnTo>
                  <a:lnTo>
                    <a:pt x="12700" y="597535"/>
                  </a:lnTo>
                  <a:lnTo>
                    <a:pt x="12700" y="584835"/>
                  </a:lnTo>
                  <a:lnTo>
                    <a:pt x="642239" y="584835"/>
                  </a:lnTo>
                  <a:lnTo>
                    <a:pt x="642239" y="597535"/>
                  </a:lnTo>
                  <a:lnTo>
                    <a:pt x="629539" y="597535"/>
                  </a:lnTo>
                  <a:lnTo>
                    <a:pt x="629539" y="12700"/>
                  </a:lnTo>
                  <a:lnTo>
                    <a:pt x="642239" y="12700"/>
                  </a:lnTo>
                  <a:lnTo>
                    <a:pt x="64223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60"/>
          <p:cNvSpPr txBox="1"/>
          <p:nvPr/>
        </p:nvSpPr>
        <p:spPr>
          <a:xfrm>
            <a:off x="811513" y="1158550"/>
            <a:ext cx="1755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in progress</a:t>
            </a:r>
            <a:endParaRPr sz="700"/>
          </a:p>
        </p:txBody>
      </p:sp>
      <p:grpSp>
        <p:nvGrpSpPr>
          <p:cNvPr id="559" name="Google Shape;559;p60"/>
          <p:cNvGrpSpPr/>
          <p:nvPr/>
        </p:nvGrpSpPr>
        <p:grpSpPr>
          <a:xfrm>
            <a:off x="6980948" y="1151839"/>
            <a:ext cx="245602" cy="228838"/>
            <a:chOff x="0" y="0"/>
            <a:chExt cx="654939" cy="610235"/>
          </a:xfrm>
        </p:grpSpPr>
        <p:sp>
          <p:nvSpPr>
            <p:cNvPr id="560" name="Google Shape;560;p60"/>
            <p:cNvSpPr/>
            <p:nvPr/>
          </p:nvSpPr>
          <p:spPr>
            <a:xfrm>
              <a:off x="12700" y="12700"/>
              <a:ext cx="629539" cy="584835"/>
            </a:xfrm>
            <a:custGeom>
              <a:avLst/>
              <a:gdLst/>
              <a:ahLst/>
              <a:cxnLst/>
              <a:rect l="l" t="t" r="r" b="b"/>
              <a:pathLst>
                <a:path w="629539" h="584835" extrusionOk="0">
                  <a:moveTo>
                    <a:pt x="0" y="0"/>
                  </a:moveTo>
                  <a:lnTo>
                    <a:pt x="629539" y="0"/>
                  </a:lnTo>
                  <a:lnTo>
                    <a:pt x="629539" y="584835"/>
                  </a:lnTo>
                  <a:lnTo>
                    <a:pt x="0" y="584835"/>
                  </a:lnTo>
                  <a:close/>
                </a:path>
              </a:pathLst>
            </a:custGeom>
            <a:solidFill>
              <a:srgbClr val="E84A46"/>
            </a:solidFill>
            <a:ln>
              <a:noFill/>
            </a:ln>
          </p:spPr>
        </p:sp>
        <p:sp>
          <p:nvSpPr>
            <p:cNvPr id="561" name="Google Shape;561;p60"/>
            <p:cNvSpPr/>
            <p:nvPr/>
          </p:nvSpPr>
          <p:spPr>
            <a:xfrm>
              <a:off x="0" y="0"/>
              <a:ext cx="654939" cy="610235"/>
            </a:xfrm>
            <a:custGeom>
              <a:avLst/>
              <a:gdLst/>
              <a:ahLst/>
              <a:cxnLst/>
              <a:rect l="l" t="t" r="r" b="b"/>
              <a:pathLst>
                <a:path w="654939" h="610235" extrusionOk="0">
                  <a:moveTo>
                    <a:pt x="12700" y="0"/>
                  </a:moveTo>
                  <a:lnTo>
                    <a:pt x="642239" y="0"/>
                  </a:lnTo>
                  <a:cubicBezTo>
                    <a:pt x="649224" y="0"/>
                    <a:pt x="654939" y="5715"/>
                    <a:pt x="654939" y="12700"/>
                  </a:cubicBezTo>
                  <a:lnTo>
                    <a:pt x="654939" y="597535"/>
                  </a:lnTo>
                  <a:cubicBezTo>
                    <a:pt x="654939" y="604520"/>
                    <a:pt x="649224" y="610235"/>
                    <a:pt x="642239" y="610235"/>
                  </a:cubicBezTo>
                  <a:lnTo>
                    <a:pt x="12700" y="610235"/>
                  </a:lnTo>
                  <a:cubicBezTo>
                    <a:pt x="5715" y="610235"/>
                    <a:pt x="0" y="604520"/>
                    <a:pt x="0" y="59753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97535"/>
                  </a:lnTo>
                  <a:lnTo>
                    <a:pt x="12700" y="597535"/>
                  </a:lnTo>
                  <a:lnTo>
                    <a:pt x="12700" y="584835"/>
                  </a:lnTo>
                  <a:lnTo>
                    <a:pt x="642239" y="584835"/>
                  </a:lnTo>
                  <a:lnTo>
                    <a:pt x="642239" y="597535"/>
                  </a:lnTo>
                  <a:lnTo>
                    <a:pt x="629539" y="597535"/>
                  </a:lnTo>
                  <a:lnTo>
                    <a:pt x="629539" y="12700"/>
                  </a:lnTo>
                  <a:lnTo>
                    <a:pt x="642239" y="12700"/>
                  </a:lnTo>
                  <a:lnTo>
                    <a:pt x="64223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60"/>
          <p:cNvSpPr txBox="1"/>
          <p:nvPr/>
        </p:nvSpPr>
        <p:spPr>
          <a:xfrm>
            <a:off x="7277163" y="1127913"/>
            <a:ext cx="1473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to be done</a:t>
            </a:r>
            <a:endParaRPr sz="700"/>
          </a:p>
        </p:txBody>
      </p:sp>
      <p:sp>
        <p:nvSpPr>
          <p:cNvPr id="563" name="Google Shape;563;p60"/>
          <p:cNvSpPr txBox="1"/>
          <p:nvPr/>
        </p:nvSpPr>
        <p:spPr>
          <a:xfrm>
            <a:off x="3809576" y="1158550"/>
            <a:ext cx="1755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Assigned</a:t>
            </a:r>
            <a:endParaRPr sz="700"/>
          </a:p>
        </p:txBody>
      </p:sp>
      <p:sp>
        <p:nvSpPr>
          <p:cNvPr id="564" name="Google Shape;564;p60"/>
          <p:cNvSpPr/>
          <p:nvPr/>
        </p:nvSpPr>
        <p:spPr>
          <a:xfrm>
            <a:off x="193801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60"/>
          <p:cNvGrpSpPr/>
          <p:nvPr/>
        </p:nvGrpSpPr>
        <p:grpSpPr>
          <a:xfrm>
            <a:off x="3487764" y="1151838"/>
            <a:ext cx="245602" cy="228838"/>
            <a:chOff x="0" y="0"/>
            <a:chExt cx="654939" cy="610235"/>
          </a:xfrm>
        </p:grpSpPr>
        <p:sp>
          <p:nvSpPr>
            <p:cNvPr id="566" name="Google Shape;566;p60"/>
            <p:cNvSpPr/>
            <p:nvPr/>
          </p:nvSpPr>
          <p:spPr>
            <a:xfrm>
              <a:off x="12700" y="12700"/>
              <a:ext cx="629539" cy="584835"/>
            </a:xfrm>
            <a:custGeom>
              <a:avLst/>
              <a:gdLst/>
              <a:ahLst/>
              <a:cxnLst/>
              <a:rect l="l" t="t" r="r" b="b"/>
              <a:pathLst>
                <a:path w="629539" h="584835" extrusionOk="0">
                  <a:moveTo>
                    <a:pt x="0" y="0"/>
                  </a:moveTo>
                  <a:lnTo>
                    <a:pt x="629539" y="0"/>
                  </a:lnTo>
                  <a:lnTo>
                    <a:pt x="629539" y="584835"/>
                  </a:lnTo>
                  <a:lnTo>
                    <a:pt x="0" y="584835"/>
                  </a:lnTo>
                  <a:close/>
                </a:path>
              </a:pathLst>
            </a:custGeom>
            <a:solidFill>
              <a:srgbClr val="FFCF66"/>
            </a:solidFill>
            <a:ln>
              <a:noFill/>
            </a:ln>
          </p:spPr>
        </p:sp>
        <p:sp>
          <p:nvSpPr>
            <p:cNvPr id="567" name="Google Shape;567;p60"/>
            <p:cNvSpPr/>
            <p:nvPr/>
          </p:nvSpPr>
          <p:spPr>
            <a:xfrm>
              <a:off x="0" y="0"/>
              <a:ext cx="654939" cy="610235"/>
            </a:xfrm>
            <a:custGeom>
              <a:avLst/>
              <a:gdLst/>
              <a:ahLst/>
              <a:cxnLst/>
              <a:rect l="l" t="t" r="r" b="b"/>
              <a:pathLst>
                <a:path w="654939" h="610235" extrusionOk="0">
                  <a:moveTo>
                    <a:pt x="12700" y="0"/>
                  </a:moveTo>
                  <a:lnTo>
                    <a:pt x="642239" y="0"/>
                  </a:lnTo>
                  <a:cubicBezTo>
                    <a:pt x="649224" y="0"/>
                    <a:pt x="654939" y="5715"/>
                    <a:pt x="654939" y="12700"/>
                  </a:cubicBezTo>
                  <a:lnTo>
                    <a:pt x="654939" y="597535"/>
                  </a:lnTo>
                  <a:cubicBezTo>
                    <a:pt x="654939" y="604520"/>
                    <a:pt x="649224" y="610235"/>
                    <a:pt x="642239" y="610235"/>
                  </a:cubicBezTo>
                  <a:lnTo>
                    <a:pt x="12700" y="610235"/>
                  </a:lnTo>
                  <a:cubicBezTo>
                    <a:pt x="5715" y="610235"/>
                    <a:pt x="0" y="604520"/>
                    <a:pt x="0" y="59753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97535"/>
                  </a:lnTo>
                  <a:lnTo>
                    <a:pt x="12700" y="597535"/>
                  </a:lnTo>
                  <a:lnTo>
                    <a:pt x="12700" y="584835"/>
                  </a:lnTo>
                  <a:lnTo>
                    <a:pt x="642239" y="584835"/>
                  </a:lnTo>
                  <a:lnTo>
                    <a:pt x="642239" y="597535"/>
                  </a:lnTo>
                  <a:lnTo>
                    <a:pt x="629539" y="597535"/>
                  </a:lnTo>
                  <a:lnTo>
                    <a:pt x="629539" y="12700"/>
                  </a:lnTo>
                  <a:lnTo>
                    <a:pt x="642239" y="12700"/>
                  </a:lnTo>
                  <a:lnTo>
                    <a:pt x="64223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BFB00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68" name="Google Shape;5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38" y="1560493"/>
            <a:ext cx="8429174" cy="3333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1"/>
          <p:cNvSpPr txBox="1"/>
          <p:nvPr/>
        </p:nvSpPr>
        <p:spPr>
          <a:xfrm>
            <a:off x="357413" y="279588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-</a:t>
            </a:r>
            <a:endParaRPr sz="700"/>
          </a:p>
        </p:txBody>
      </p:sp>
      <p:sp>
        <p:nvSpPr>
          <p:cNvPr id="578" name="Google Shape;578;p61"/>
          <p:cNvSpPr txBox="1"/>
          <p:nvPr/>
        </p:nvSpPr>
        <p:spPr>
          <a:xfrm>
            <a:off x="121950" y="827550"/>
            <a:ext cx="8900100" cy="4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06400" marR="0" lvl="1" indent="-20320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D. Ayepah-Mensah, G. Sun, G. O. Boateng, S. Anokye and G. Liu, "Blockchain-Enabled Federated Learning-Based Resource Allocation and Trading for Network Slicing in 5G," in IEEE/ACM Transactions on Networking, vol. 32, no. 1, pp. 654-669, Feb. 2024, doi: 10.1109/TNET.2023.3297390.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6400" marR="0" lvl="1" indent="-20320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M. A. Togou et al., "DBNS: A Distributed Blockchain-Enabled Network Slicing Framework for 5G Networks," in IEEE Communications Magazine, vol. 58, no. 11, pp. 90-96, November 2020, doi: 10.1109/MCOM.001.2000112.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6400" marR="0" lvl="1" indent="-20320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I.H. Abdulqadder and S. Zhou, "SliceBlock: Context-Aware Authentication Handover and Secure Network Slicing Using DAG-Blockchain in Edge-Assisted SDN/NFV-6G Environment," in IEEE Internet of Things Journal, vol. 9, no. 18, pp. 18079-18097, 15 Sept.15, 2022, doi: 10.1109/JIOT.2022.3161838.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6400" marR="0" lvl="1" indent="-20320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G. O. Boateng, G. Sun, D. A. Mensah, D. M. Doe, R. Ou and G. Liu, "Consortium Blockchain-Based Spectrum Trading for Network Slicing in 5G RAN: A Multi-Agent Deep Reinforcement Learning Approach," in IEEE Transactions on Mobile Computing, vol. 22, no. 10, pp. 5801-5815, 1 Oct. 2023, doi: 10.1109/TMC.2022.3190449.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6400" marR="0" lvl="1" indent="-20320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C. Campolo, A. Iera, A. Molinaro and G. Ruggeri, "MEC Support for 5G-V2X Use Cases through Docker Containers," 2019 IEEE Wireless Communications and Networking Conference (WCNC), Marrakesh, Morocco, 2019, pp. 1-6, doi: 10.1109/WCNC.2019.8885515.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9" name="Google Shape;579;p61"/>
          <p:cNvSpPr/>
          <p:nvPr/>
        </p:nvSpPr>
        <p:spPr>
          <a:xfrm>
            <a:off x="320074" y="737625"/>
            <a:ext cx="8503824" cy="16812"/>
          </a:xfrm>
          <a:custGeom>
            <a:avLst/>
            <a:gdLst/>
            <a:ahLst/>
            <a:cxnLst/>
            <a:rect l="l" t="t" r="r" b="b"/>
            <a:pathLst>
              <a:path w="22676865" h="44831" extrusionOk="0">
                <a:moveTo>
                  <a:pt x="0" y="0"/>
                </a:moveTo>
                <a:lnTo>
                  <a:pt x="22676865" y="0"/>
                </a:lnTo>
                <a:lnTo>
                  <a:pt x="22676865" y="44831"/>
                </a:lnTo>
                <a:lnTo>
                  <a:pt x="0" y="448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2"/>
          <p:cNvSpPr txBox="1"/>
          <p:nvPr/>
        </p:nvSpPr>
        <p:spPr>
          <a:xfrm>
            <a:off x="357400" y="250738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-</a:t>
            </a:r>
            <a:endParaRPr sz="700"/>
          </a:p>
        </p:txBody>
      </p:sp>
      <p:sp>
        <p:nvSpPr>
          <p:cNvPr id="589" name="Google Shape;589;p62"/>
          <p:cNvSpPr txBox="1"/>
          <p:nvPr/>
        </p:nvSpPr>
        <p:spPr>
          <a:xfrm>
            <a:off x="323811" y="1073735"/>
            <a:ext cx="8429100" cy="29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06400" marR="0" lvl="1" indent="-20320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T. Kwantwi, G. Sun, N. A. E. Kuadey, G. T. Maale and G. Liu, "Blockchain-Based Computing Resource Trading in Autonomous Multi-Access Edge Network Slicing: A Dueling Double Deep Q-Learning Approach," in IEEE Transactions on Network and Service Management, vol. 20, no. 3, pp. 2912-2928, Sept. 2023, doi: 10.1109/TNSM.2023.3240301.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6400" marR="0" lvl="1" indent="-20320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Y. Gong, S. Sun, Y. Wei and M. Song, "Deep Reinforcement Learning for Edge Computing Resource Allocation in Blockchain Network Slicing Broker Framework," 2021 IEEE 93rd Vehicular Technology Conference (VTC2021-Spring), Helsinki, Finland, 2021, pp. 1-6, doi: 10.1109/VTC2021-Spring51267.2021.9449081.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06400" marR="0" lvl="1" indent="-203200" algn="l" rtl="0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X. Hou, Z. Ren, K. Yang, C. Chen, H. Zhang and Y. Xiao, "IIoT-MEC: A Novel Mobile Edge Computing Framework for 5G-enabled IIoT," 2019 IEEE Wireless Communications and Networking Conference (WCNC), Marrakesh, Morocco, 2019, pp. 1-7, doi: 10.1109/WCNC.2019.8885703.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90" name="Google Shape;590;p62"/>
          <p:cNvGrpSpPr/>
          <p:nvPr/>
        </p:nvGrpSpPr>
        <p:grpSpPr>
          <a:xfrm>
            <a:off x="315336" y="742988"/>
            <a:ext cx="8513349" cy="26337"/>
            <a:chOff x="0" y="0"/>
            <a:chExt cx="22702265" cy="70231"/>
          </a:xfrm>
        </p:grpSpPr>
        <p:sp>
          <p:nvSpPr>
            <p:cNvPr id="591" name="Google Shape;591;p62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92" name="Google Shape;592;p62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3"/>
          <p:cNvSpPr txBox="1"/>
          <p:nvPr/>
        </p:nvSpPr>
        <p:spPr>
          <a:xfrm>
            <a:off x="3545111" y="2283489"/>
            <a:ext cx="8429176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700"/>
          </a:p>
        </p:txBody>
      </p:sp>
      <p:sp>
        <p:nvSpPr>
          <p:cNvPr id="602" name="Google Shape;602;p63"/>
          <p:cNvSpPr/>
          <p:nvPr/>
        </p:nvSpPr>
        <p:spPr>
          <a:xfrm>
            <a:off x="139275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357450" y="240732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sz="700"/>
          </a:p>
        </p:txBody>
      </p:sp>
      <p:grpSp>
        <p:nvGrpSpPr>
          <p:cNvPr id="239" name="Google Shape;239;p40"/>
          <p:cNvGrpSpPr/>
          <p:nvPr/>
        </p:nvGrpSpPr>
        <p:grpSpPr>
          <a:xfrm>
            <a:off x="315314" y="739687"/>
            <a:ext cx="8513349" cy="26337"/>
            <a:chOff x="0" y="0"/>
            <a:chExt cx="22702265" cy="70231"/>
          </a:xfrm>
        </p:grpSpPr>
        <p:sp>
          <p:nvSpPr>
            <p:cNvPr id="240" name="Google Shape;240;p40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1" name="Google Shape;241;p40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40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0"/>
          <p:cNvSpPr txBox="1"/>
          <p:nvPr/>
        </p:nvSpPr>
        <p:spPr>
          <a:xfrm>
            <a:off x="315313" y="1011663"/>
            <a:ext cx="8429100" cy="3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8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increasing complexity and demand for high-performance applications in modern 5G networks necessitate efficient and secure resource optimization strategies. Multi-Access Edge Computing (MEC) offers low-latency, high-bandwidth, and reliable services at the network's edge. However, achieving dynamic resource allocation to meet diverse application requirements remains a significant challenge. Current approaches often lack modularity, and robust security, which are essential for applications such as enhanced Mobile Broadband (eMBB), Ultra-Reliable Low-Latency Communication (URLLC), and massive Machine-Type Communication (mMTC). Additionally, ensuring the integrity, confidentiality, and reliability of resource allocation processes underscores the growing importance of innovative solutions, such as blockchain, to effectively address these challenges.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357413" y="119431"/>
            <a:ext cx="8429250" cy="3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: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41"/>
          <p:cNvGrpSpPr/>
          <p:nvPr/>
        </p:nvGrpSpPr>
        <p:grpSpPr>
          <a:xfrm>
            <a:off x="308639" y="551062"/>
            <a:ext cx="8513349" cy="26336"/>
            <a:chOff x="0" y="0"/>
            <a:chExt cx="22702265" cy="70231"/>
          </a:xfrm>
        </p:grpSpPr>
        <p:sp>
          <p:nvSpPr>
            <p:cNvPr id="254" name="Google Shape;254;p41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5" name="Google Shape;255;p41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56" name="Google Shape;256;p41"/>
          <p:cNvGraphicFramePr/>
          <p:nvPr/>
        </p:nvGraphicFramePr>
        <p:xfrm>
          <a:off x="308639" y="5773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{9800631B-2CCE-4A54-A7E5-EAA35D69E709}</a:tableStyleId>
              </a:tblPr>
              <a:tblGrid>
                <a:gridCol w="42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8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7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and Authors of the paper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 Year and Conference</a:t>
                      </a:r>
                      <a:endParaRPr sz="600" u="none" strike="noStrike" cap="none"/>
                    </a:p>
                    <a:p>
                      <a:pPr marL="0" marR="0" lvl="0" indent="0" algn="l" rtl="0">
                        <a:lnSpc>
                          <a:spcPct val="305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Inferences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Drawbacks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1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Blockchain-Enabled Federated Learning-Based Resource Allocation and Trading for Network Slicing in 5G by D. Ayepah-Mensah, G. Sun, G. O. Boateng, et al.</a:t>
                      </a:r>
                      <a:endParaRPr sz="7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2024, IEEE/ACM Transactions on Networking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Federated learning and blockchain improve resource allocation efficiency and transparency in network slicing.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scalability and higher computational overhead.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DBNS: A Distributed Blockchain-Enabled Network Slicing Framework for 5G Networks by M. A. Togou et al.</a:t>
                      </a:r>
                      <a:endParaRPr sz="1100">
                        <a:solidFill>
                          <a:srgbClr val="11111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rgbClr val="11111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solidFill>
                          <a:srgbClr val="11111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2020, IEEE Communications Magazine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Proposes a secure, distributed network slicing framework for 5G networks.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Complexity in managing distributed ledgers.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/>
        </p:nvSpPr>
        <p:spPr>
          <a:xfrm>
            <a:off x="357413" y="443113"/>
            <a:ext cx="8429250" cy="3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42"/>
          <p:cNvGrpSpPr/>
          <p:nvPr/>
        </p:nvGrpSpPr>
        <p:grpSpPr>
          <a:xfrm>
            <a:off x="323811" y="1006238"/>
            <a:ext cx="8513349" cy="26336"/>
            <a:chOff x="0" y="0"/>
            <a:chExt cx="22702265" cy="70231"/>
          </a:xfrm>
        </p:grpSpPr>
        <p:sp>
          <p:nvSpPr>
            <p:cNvPr id="267" name="Google Shape;267;p42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8" name="Google Shape;268;p42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9" name="Google Shape;269;p42"/>
          <p:cNvGraphicFramePr/>
          <p:nvPr/>
        </p:nvGraphicFramePr>
        <p:xfrm>
          <a:off x="311700" y="101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{9800631B-2CCE-4A54-A7E5-EAA35D69E709}</a:tableStyleId>
              </a:tblPr>
              <a:tblGrid>
                <a:gridCol w="37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2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5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2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SliceBlock: Context-Aware Authentication Handover and Secure Network Slicing Using DAG-Blockchain in Edge-Assisted SDN/NFV-6G Environment by I. H. Abdulqadder and S. Zhou.</a:t>
                      </a:r>
                      <a:endParaRPr sz="700" u="none" strike="noStrike" cap="none"/>
                    </a:p>
                  </a:txBody>
                  <a:tcPr marL="45725" marR="45725" marT="45725" marB="457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2022, IEEE Internet of Things Journal.</a:t>
                      </a:r>
                      <a:endParaRPr sz="7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Context-aware blockchain supports secure handovers and efficient slicing in edge-assisted networks.</a:t>
                      </a:r>
                      <a:endParaRPr sz="11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in higher latency during context verification.</a:t>
                      </a:r>
                      <a:endParaRPr sz="11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6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Consortium Blockchain Based Spectrum Trading for Network Slicing in 5G RAN: A Multi-Agent Deep Reinforcement Learning Approach by G. O. Boateng, G. Sun, D. A. Mensah, D. M. Doe, R. Ou, and G. Liu.</a:t>
                      </a:r>
                      <a:endParaRPr sz="1100">
                        <a:solidFill>
                          <a:srgbClr val="11111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2023, IEEE Transactions on Mobile Computing.</a:t>
                      </a:r>
                      <a:endParaRPr sz="7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framework uses consortium blockchain for secure, transparent spectrum trading, ensuring trust without central authority.</a:t>
                      </a:r>
                      <a:endParaRPr sz="11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Integrating blockchain with 5G infrastructure demands careful compatibility and interoperability, complicating deployment.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41818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357413" y="442650"/>
            <a:ext cx="8429250" cy="3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43"/>
          <p:cNvGrpSpPr/>
          <p:nvPr/>
        </p:nvGrpSpPr>
        <p:grpSpPr>
          <a:xfrm>
            <a:off x="323811" y="1006238"/>
            <a:ext cx="8513349" cy="26336"/>
            <a:chOff x="0" y="0"/>
            <a:chExt cx="22702265" cy="70231"/>
          </a:xfrm>
        </p:grpSpPr>
        <p:sp>
          <p:nvSpPr>
            <p:cNvPr id="280" name="Google Shape;280;p43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1" name="Google Shape;281;p43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82" name="Google Shape;282;p43"/>
          <p:cNvGraphicFramePr/>
          <p:nvPr/>
        </p:nvGraphicFramePr>
        <p:xfrm>
          <a:off x="323811" y="10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{9800631B-2CCE-4A54-A7E5-EAA35D69E709}</a:tableStyleId>
              </a:tblPr>
              <a:tblGrid>
                <a:gridCol w="26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1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2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1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34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MEC Support for 5G-V2X Use Cases through Docker Containers by C. Campolo, A. Iera, A. Molinaro, and G. Ruggeri.</a:t>
                      </a:r>
                      <a:endParaRPr sz="7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34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2019, IEEE Wireless Communications and Networking Conference.</a:t>
                      </a:r>
                      <a:endParaRPr sz="7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Utilizes MEC and Docker containers to improve 5G-V2X application support.</a:t>
                      </a:r>
                      <a:endParaRPr sz="7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4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Limited adaptability to dynamic vehicular scenarios.</a:t>
                      </a:r>
                      <a:endParaRPr sz="11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2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1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Blockchain-Based Computing Resource Trading in Autonomous Multi-Access Edge Network Slicing: A Dueling Double Deep Q-Learning Approach by T. Kwantwi, G. Sun, N. A. E. Kuadey, G. T. Maale, and G. Liu.</a:t>
                      </a:r>
                      <a:endParaRPr sz="7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34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2023, IEEE Transactions on Network and Service Management.</a:t>
                      </a:r>
                      <a:endParaRPr sz="7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Utilizes blockchain for secure, transparent, and decentralized resource trading, preventing data tampering and fraud while offering a verifiable record of resource allocation.</a:t>
                      </a:r>
                      <a:endParaRPr sz="11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degrades under high network traffic.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134681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/>
        </p:nvSpPr>
        <p:spPr>
          <a:xfrm>
            <a:off x="357413" y="443113"/>
            <a:ext cx="8429250" cy="3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44"/>
          <p:cNvGrpSpPr/>
          <p:nvPr/>
        </p:nvGrpSpPr>
        <p:grpSpPr>
          <a:xfrm>
            <a:off x="323811" y="1006238"/>
            <a:ext cx="8513349" cy="26336"/>
            <a:chOff x="0" y="0"/>
            <a:chExt cx="22702265" cy="70231"/>
          </a:xfrm>
        </p:grpSpPr>
        <p:sp>
          <p:nvSpPr>
            <p:cNvPr id="293" name="Google Shape;293;p44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4" name="Google Shape;294;p44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95" name="Google Shape;295;p44"/>
          <p:cNvGraphicFramePr/>
          <p:nvPr/>
        </p:nvGraphicFramePr>
        <p:xfrm>
          <a:off x="321815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{9800631B-2CCE-4A54-A7E5-EAA35D69E709}</a:tableStyleId>
              </a:tblPr>
              <a:tblGrid>
                <a:gridCol w="2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0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2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sz="11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Reinforcement Learning for Edge Computing Resource Allocation in Blockchain Network Slicing Broker Framework by Y. Gong, S. Sun, Y. Wei, and M. Song.</a:t>
                      </a:r>
                      <a:endParaRPr sz="7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2021, IEEE Vehicular Technology Conference.</a:t>
                      </a:r>
                      <a:endParaRPr sz="11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Introduces a reinforcement learning framework for resource allocation in blockchain-based slicing.</a:t>
                      </a:r>
                      <a:endParaRPr sz="11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significant computational power for real-time applications.</a:t>
                      </a:r>
                      <a:endParaRPr sz="110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9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2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 sz="11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IIoT-MEC: A Novel Mobile Edge Computing Framework for 5G-enabled IIoT by X. Hou, Z. Ren, K. Yang, C. Chen, H. Zhang, and Y. Xiao.</a:t>
                      </a:r>
                      <a:endParaRPr sz="7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24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2019, IEEE Wireless Communications and Networking Conference.</a:t>
                      </a:r>
                      <a:endParaRPr sz="11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Proposes a MEC framework for 5G-enabled Industrial IoT.</a:t>
                      </a:r>
                      <a:endParaRPr sz="1100" u="none" strike="noStrike" cap="none"/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Lacks scalability for larger industrial networks.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145045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25" marR="45725" marT="45725" marB="457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/>
        </p:nvSpPr>
        <p:spPr>
          <a:xfrm>
            <a:off x="357413" y="44311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existing system: </a:t>
            </a:r>
            <a:endParaRPr sz="700"/>
          </a:p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5" name="Google Shape;305;p45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306" name="Google Shape;306;p45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7" name="Google Shape;307;p45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8" name="Google Shape;308;p45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5"/>
          <p:cNvSpPr txBox="1"/>
          <p:nvPr/>
        </p:nvSpPr>
        <p:spPr>
          <a:xfrm>
            <a:off x="357413" y="1110100"/>
            <a:ext cx="8272200" cy="3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Inefficient Resource Allocation: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Unable to dynamically adjust for varying latency and bandwidth, causing wastage.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Security Issues: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Lack of security in decentralized resource management, increasing vulnerability to attacks.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Lack of Transparency: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No clear tracking of resource allocation, affecting trust and service efficiency.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1800" b="1">
                <a:latin typeface="Times New Roman"/>
                <a:ea typeface="Times New Roman"/>
                <a:cs typeface="Times New Roman"/>
                <a:sym typeface="Times New Roman"/>
              </a:rPr>
              <a:t>Limited Automation: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Requires manual intervention for resource management, leading to delays and errors.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/>
        </p:nvSpPr>
        <p:spPr>
          <a:xfrm>
            <a:off x="341913" y="43046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used :</a:t>
            </a:r>
            <a:endParaRPr sz="25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just" rtl="0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0" name="Google Shape;320;p46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321" name="Google Shape;321;p46"/>
            <p:cNvSpPr/>
            <p:nvPr/>
          </p:nvSpPr>
          <p:spPr>
            <a:xfrm>
              <a:off x="12700" y="12700"/>
              <a:ext cx="22676865" cy="44831"/>
            </a:xfrm>
            <a:custGeom>
              <a:avLst/>
              <a:gdLst/>
              <a:ahLst/>
              <a:cxnLst/>
              <a:rect l="l" t="t" r="r" b="b"/>
              <a:pathLst>
                <a:path w="22676865" h="44831" extrusionOk="0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2" name="Google Shape;322;p46"/>
            <p:cNvSpPr/>
            <p:nvPr/>
          </p:nvSpPr>
          <p:spPr>
            <a:xfrm>
              <a:off x="0" y="0"/>
              <a:ext cx="22702265" cy="70231"/>
            </a:xfrm>
            <a:custGeom>
              <a:avLst/>
              <a:gdLst/>
              <a:ahLst/>
              <a:cxnLst/>
              <a:rect l="l" t="t" r="r" b="b"/>
              <a:pathLst>
                <a:path w="22702265" h="70231" extrusionOk="0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" name="Google Shape;323;p46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324" name="Google Shape;324;p46"/>
          <p:cNvSpPr/>
          <p:nvPr/>
        </p:nvSpPr>
        <p:spPr>
          <a:xfrm>
            <a:off x="147750" y="142125"/>
            <a:ext cx="8865441" cy="4859226"/>
          </a:xfrm>
          <a:custGeom>
            <a:avLst/>
            <a:gdLst/>
            <a:ahLst/>
            <a:cxnLst/>
            <a:rect l="l" t="t" r="r" b="b"/>
            <a:pathLst>
              <a:path w="23641177" h="12957937" extrusionOk="0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5" name="Google Shape;325;p46"/>
          <p:cNvPicPr preferRelativeResize="0"/>
          <p:nvPr/>
        </p:nvPicPr>
        <p:blipFill rotWithShape="1">
          <a:blip r:embed="rId3">
            <a:alphaModFix/>
          </a:blip>
          <a:srcRect r="-5263"/>
          <a:stretch/>
        </p:blipFill>
        <p:spPr>
          <a:xfrm>
            <a:off x="1215000" y="1548600"/>
            <a:ext cx="6490125" cy="27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6"/>
          <p:cNvSpPr txBox="1"/>
          <p:nvPr/>
        </p:nvSpPr>
        <p:spPr>
          <a:xfrm>
            <a:off x="315325" y="840600"/>
            <a:ext cx="7606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5G user allocation dataset  : </a:t>
            </a:r>
            <a:endParaRPr sz="17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-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features and 16000 rows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799875" y="4380875"/>
            <a:ext cx="729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link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300" i="1" u="sng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https://www.kaggle.com/datasets/vinu1233/augmented-5g-dataset-for-resource-allocation</a:t>
            </a:r>
            <a:endParaRPr sz="1900" i="1" u="sng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1979</Words>
  <Application>Microsoft Office PowerPoint</Application>
  <PresentationFormat>On-screen Show (16:9)</PresentationFormat>
  <Paragraphs>209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Times</vt:lpstr>
      <vt:lpstr>Times New Roman</vt:lpstr>
      <vt:lpstr>Simple 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Prithiv Vijai</cp:lastModifiedBy>
  <cp:revision>1</cp:revision>
  <dcterms:modified xsi:type="dcterms:W3CDTF">2025-01-31T15:49:01Z</dcterms:modified>
</cp:coreProperties>
</file>