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72" r:id="rId5"/>
    <p:sldId id="282" r:id="rId6"/>
    <p:sldId id="283" r:id="rId7"/>
    <p:sldId id="284" r:id="rId8"/>
    <p:sldId id="285" r:id="rId9"/>
    <p:sldId id="286" r:id="rId10"/>
    <p:sldId id="287" r:id="rId11"/>
    <p:sldId id="288" r:id="rId12"/>
    <p:sldId id="290" r:id="rId13"/>
    <p:sldId id="291" r:id="rId14"/>
    <p:sldId id="2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89" d="100"/>
          <a:sy n="89" d="100"/>
        </p:scale>
        <p:origin x="466" y="72"/>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thiv Raaj. N" userId="cd355cab6c245e6b" providerId="LiveId" clId="{7BA7EAF8-38EF-43EB-B2E9-E31EA5254AB2}"/>
    <pc:docChg chg="custSel addSld modSld">
      <pc:chgData name="Prithiv Raaj. N" userId="cd355cab6c245e6b" providerId="LiveId" clId="{7BA7EAF8-38EF-43EB-B2E9-E31EA5254AB2}" dt="2023-07-26T07:16:22.971" v="28" actId="20577"/>
      <pc:docMkLst>
        <pc:docMk/>
      </pc:docMkLst>
      <pc:sldChg chg="modSp new mod">
        <pc:chgData name="Prithiv Raaj. N" userId="cd355cab6c245e6b" providerId="LiveId" clId="{7BA7EAF8-38EF-43EB-B2E9-E31EA5254AB2}" dt="2023-07-26T07:16:22.971" v="28" actId="20577"/>
        <pc:sldMkLst>
          <pc:docMk/>
          <pc:sldMk cId="1305883448" sldId="291"/>
        </pc:sldMkLst>
        <pc:spChg chg="mod">
          <ac:chgData name="Prithiv Raaj. N" userId="cd355cab6c245e6b" providerId="LiveId" clId="{7BA7EAF8-38EF-43EB-B2E9-E31EA5254AB2}" dt="2023-07-26T07:16:22.971" v="28" actId="20577"/>
          <ac:spMkLst>
            <pc:docMk/>
            <pc:sldMk cId="1305883448" sldId="291"/>
            <ac:spMk id="5" creationId="{A4467391-A0A4-7DA2-EE55-A5DED3F34E1E}"/>
          </ac:spMkLst>
        </pc:spChg>
        <pc:spChg chg="mod">
          <ac:chgData name="Prithiv Raaj. N" userId="cd355cab6c245e6b" providerId="LiveId" clId="{7BA7EAF8-38EF-43EB-B2E9-E31EA5254AB2}" dt="2023-07-26T07:16:15.087" v="17" actId="12"/>
          <ac:spMkLst>
            <pc:docMk/>
            <pc:sldMk cId="1305883448" sldId="291"/>
            <ac:spMk id="6" creationId="{D097E3CE-A607-11BE-372B-1CB47F063B1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7/26/2023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7/26/2023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524000" y="2130725"/>
            <a:ext cx="9144000" cy="2717320"/>
          </a:xfrm>
        </p:spPr>
        <p:txBody>
          <a:bodyPr/>
          <a:lstStyle/>
          <a:p>
            <a:r>
              <a:rPr lang="en-US" dirty="0"/>
              <a:t>Predicting Company Profits: A Machine Learning Approach</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254D22-D1AA-B043-B07A-5C19EDE1353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C85B3A87-D525-5233-F6CC-B53D340D390A}"/>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0D023B43-CD8D-5FDF-D8BE-4255DA14237B}"/>
              </a:ext>
            </a:extLst>
          </p:cNvPr>
          <p:cNvSpPr>
            <a:spLocks noGrp="1"/>
          </p:cNvSpPr>
          <p:nvPr>
            <p:ph type="sldNum" sz="quarter" idx="12"/>
          </p:nvPr>
        </p:nvSpPr>
        <p:spPr/>
        <p:txBody>
          <a:bodyPr/>
          <a:lstStyle/>
          <a:p>
            <a:fld id="{58FB4751-880F-D840-AAA9-3A15815CC996}" type="slidenum">
              <a:rPr lang="en-US" smtClean="0"/>
              <a:t>10</a:t>
            </a:fld>
            <a:endParaRPr lang="en-US" dirty="0"/>
          </a:p>
        </p:txBody>
      </p:sp>
      <p:sp>
        <p:nvSpPr>
          <p:cNvPr id="5" name="Title 4">
            <a:extLst>
              <a:ext uri="{FF2B5EF4-FFF2-40B4-BE49-F238E27FC236}">
                <a16:creationId xmlns:a16="http://schemas.microsoft.com/office/drawing/2014/main" id="{A4467391-A0A4-7DA2-EE55-A5DED3F34E1E}"/>
              </a:ext>
            </a:extLst>
          </p:cNvPr>
          <p:cNvSpPr>
            <a:spLocks noGrp="1"/>
          </p:cNvSpPr>
          <p:nvPr>
            <p:ph type="title"/>
          </p:nvPr>
        </p:nvSpPr>
        <p:spPr/>
        <p:txBody>
          <a:bodyPr/>
          <a:lstStyle/>
          <a:p>
            <a:r>
              <a:rPr lang="en-IN"/>
              <a:t>Conclusion:</a:t>
            </a:r>
            <a:endParaRPr lang="en-IN" dirty="0"/>
          </a:p>
        </p:txBody>
      </p:sp>
      <p:sp>
        <p:nvSpPr>
          <p:cNvPr id="6" name="Content Placeholder 5">
            <a:extLst>
              <a:ext uri="{FF2B5EF4-FFF2-40B4-BE49-F238E27FC236}">
                <a16:creationId xmlns:a16="http://schemas.microsoft.com/office/drawing/2014/main" id="{D097E3CE-A607-11BE-372B-1CB47F063B1C}"/>
              </a:ext>
            </a:extLst>
          </p:cNvPr>
          <p:cNvSpPr>
            <a:spLocks noGrp="1"/>
          </p:cNvSpPr>
          <p:nvPr>
            <p:ph idx="1"/>
          </p:nvPr>
        </p:nvSpPr>
        <p:spPr/>
        <p:txBody>
          <a:bodyPr>
            <a:normAutofit fontScale="92500" lnSpcReduction="20000"/>
          </a:bodyPr>
          <a:lstStyle/>
          <a:p>
            <a:r>
              <a:rPr lang="en-US" dirty="0">
                <a:effectLst/>
              </a:rPr>
              <a:t>In conclusion, after analyzing the dataset and experimenting with different regression algorithms, we have found that the best model for this project is the Random Forest Regression algorithm. It outperformed all other models in terms of accuracy and consistency.</a:t>
            </a:r>
            <a:endParaRPr lang="en-US" dirty="0"/>
          </a:p>
          <a:p>
            <a:r>
              <a:rPr lang="en-US" dirty="0">
                <a:effectLst/>
              </a:rPr>
              <a:t>This project has significant implications in the field of data analysis and prediction. It can be used to predict various outcomes based on the given set of variables. For example, it can be used to predict the stock prices, sales figures, or even the number of hospital admissions. The potential applications are endless.</a:t>
            </a:r>
            <a:endParaRPr lang="en-US" dirty="0"/>
          </a:p>
          <a:p>
            <a:r>
              <a:rPr lang="en-US" dirty="0">
                <a:effectLst/>
              </a:rPr>
              <a:t>We urge all stakeholders to take advantage of this project and its findings. We believe that it can revolutionize the way we approach data analysis and prediction. Thank you.</a:t>
            </a:r>
            <a:endParaRPr lang="en-US" dirty="0"/>
          </a:p>
          <a:p>
            <a:endParaRPr lang="en-IN" dirty="0"/>
          </a:p>
        </p:txBody>
      </p:sp>
    </p:spTree>
    <p:extLst>
      <p:ext uri="{BB962C8B-B14F-4D97-AF65-F5344CB8AC3E}">
        <p14:creationId xmlns:p14="http://schemas.microsoft.com/office/powerpoint/2010/main" val="1305883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8E7BFD-86C0-1748-3563-7E812689B2C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92FA495D-F5A1-8CC2-9B0E-661635D79927}"/>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3AC3BCC6-A80B-A9CB-D913-D623BC6C6441}"/>
              </a:ext>
            </a:extLst>
          </p:cNvPr>
          <p:cNvSpPr>
            <a:spLocks noGrp="1"/>
          </p:cNvSpPr>
          <p:nvPr>
            <p:ph type="sldNum" sz="quarter" idx="12"/>
          </p:nvPr>
        </p:nvSpPr>
        <p:spPr/>
        <p:txBody>
          <a:bodyPr/>
          <a:lstStyle/>
          <a:p>
            <a:fld id="{58FB4751-880F-D840-AAA9-3A15815CC996}" type="slidenum">
              <a:rPr lang="en-US" smtClean="0"/>
              <a:t>2</a:t>
            </a:fld>
            <a:endParaRPr lang="en-US" dirty="0"/>
          </a:p>
        </p:txBody>
      </p:sp>
      <p:sp>
        <p:nvSpPr>
          <p:cNvPr id="5" name="Title 4">
            <a:extLst>
              <a:ext uri="{FF2B5EF4-FFF2-40B4-BE49-F238E27FC236}">
                <a16:creationId xmlns:a16="http://schemas.microsoft.com/office/drawing/2014/main" id="{9457730E-C885-E245-7556-8533B6686D17}"/>
              </a:ext>
            </a:extLst>
          </p:cNvPr>
          <p:cNvSpPr>
            <a:spLocks noGrp="1"/>
          </p:cNvSpPr>
          <p:nvPr>
            <p:ph type="title"/>
          </p:nvPr>
        </p:nvSpPr>
        <p:spPr/>
        <p:txBody>
          <a:bodyPr/>
          <a:lstStyle/>
          <a:p>
            <a:r>
              <a:rPr lang="en-US" dirty="0"/>
              <a:t>Project Description:</a:t>
            </a:r>
            <a:endParaRPr lang="en-IN" dirty="0"/>
          </a:p>
        </p:txBody>
      </p:sp>
      <p:sp>
        <p:nvSpPr>
          <p:cNvPr id="6" name="Content Placeholder 5">
            <a:extLst>
              <a:ext uri="{FF2B5EF4-FFF2-40B4-BE49-F238E27FC236}">
                <a16:creationId xmlns:a16="http://schemas.microsoft.com/office/drawing/2014/main" id="{60DF1780-6428-39C1-C9CA-B5DE228C440F}"/>
              </a:ext>
            </a:extLst>
          </p:cNvPr>
          <p:cNvSpPr>
            <a:spLocks noGrp="1"/>
          </p:cNvSpPr>
          <p:nvPr>
            <p:ph idx="1"/>
          </p:nvPr>
        </p:nvSpPr>
        <p:spPr>
          <a:xfrm>
            <a:off x="576072" y="1500996"/>
            <a:ext cx="10515600" cy="4278012"/>
          </a:xfrm>
        </p:spPr>
        <p:txBody>
          <a:bodyPr>
            <a:normAutofit lnSpcReduction="10000"/>
          </a:bodyPr>
          <a:lstStyle/>
          <a:p>
            <a:r>
              <a:rPr lang="en-US" dirty="0"/>
              <a:t>In the given dataset, R&amp;D Spend, Administration Cost and Marketing Spend of 50 Companies are given along with the profit earned. The target is to prepare an ML model which can predict the profit value of a company if the value of its R&amp;D Spend, Administration Cost and Marketing Spend are given.</a:t>
            </a:r>
          </a:p>
          <a:p>
            <a:r>
              <a:rPr lang="en-US" b="1" dirty="0">
                <a:effectLst/>
              </a:rPr>
              <a:t>Steps</a:t>
            </a:r>
            <a:endParaRPr lang="en-US" b="1" dirty="0"/>
          </a:p>
          <a:p>
            <a:pPr>
              <a:buFont typeface="+mj-lt"/>
              <a:buAutoNum type="arabicPeriod"/>
            </a:pPr>
            <a:r>
              <a:rPr lang="en-US" dirty="0">
                <a:effectLst/>
              </a:rPr>
              <a:t>Construct Different Regression algorithms</a:t>
            </a:r>
          </a:p>
          <a:p>
            <a:pPr>
              <a:buFont typeface="+mj-lt"/>
              <a:buAutoNum type="arabicPeriod"/>
            </a:pPr>
            <a:r>
              <a:rPr lang="en-US" dirty="0">
                <a:effectLst/>
              </a:rPr>
              <a:t>Divide the data into train set and test set</a:t>
            </a:r>
          </a:p>
          <a:p>
            <a:pPr>
              <a:buFont typeface="+mj-lt"/>
              <a:buAutoNum type="arabicPeriod"/>
            </a:pPr>
            <a:r>
              <a:rPr lang="en-US" dirty="0">
                <a:effectLst/>
              </a:rPr>
              <a:t>Calculate different regression metrics</a:t>
            </a:r>
          </a:p>
          <a:p>
            <a:pPr>
              <a:buFont typeface="+mj-lt"/>
              <a:buAutoNum type="arabicPeriod"/>
            </a:pPr>
            <a:r>
              <a:rPr lang="en-US" dirty="0">
                <a:effectLst/>
              </a:rPr>
              <a:t>Choose the best model</a:t>
            </a:r>
          </a:p>
          <a:p>
            <a:endParaRPr lang="en-IN" dirty="0"/>
          </a:p>
        </p:txBody>
      </p:sp>
    </p:spTree>
    <p:extLst>
      <p:ext uri="{BB962C8B-B14F-4D97-AF65-F5344CB8AC3E}">
        <p14:creationId xmlns:p14="http://schemas.microsoft.com/office/powerpoint/2010/main" val="943945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981A4C-6195-AABD-54F4-5C49DFEDCEC0}"/>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8454BDA8-CEAF-B36A-F2E1-83B9099C3E35}"/>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AF3D67A5-167C-AE44-0891-A6F417D938D8}"/>
              </a:ext>
            </a:extLst>
          </p:cNvPr>
          <p:cNvSpPr>
            <a:spLocks noGrp="1"/>
          </p:cNvSpPr>
          <p:nvPr>
            <p:ph type="sldNum" sz="quarter" idx="12"/>
          </p:nvPr>
        </p:nvSpPr>
        <p:spPr/>
        <p:txBody>
          <a:bodyPr/>
          <a:lstStyle/>
          <a:p>
            <a:fld id="{58FB4751-880F-D840-AAA9-3A15815CC996}" type="slidenum">
              <a:rPr lang="en-US" smtClean="0"/>
              <a:t>3</a:t>
            </a:fld>
            <a:endParaRPr lang="en-US" dirty="0"/>
          </a:p>
        </p:txBody>
      </p:sp>
      <p:sp>
        <p:nvSpPr>
          <p:cNvPr id="5" name="Title 4">
            <a:extLst>
              <a:ext uri="{FF2B5EF4-FFF2-40B4-BE49-F238E27FC236}">
                <a16:creationId xmlns:a16="http://schemas.microsoft.com/office/drawing/2014/main" id="{5DD4C770-3105-85CC-2203-6122E1AAA1C7}"/>
              </a:ext>
            </a:extLst>
          </p:cNvPr>
          <p:cNvSpPr>
            <a:spLocks noGrp="1"/>
          </p:cNvSpPr>
          <p:nvPr>
            <p:ph type="title"/>
          </p:nvPr>
        </p:nvSpPr>
        <p:spPr/>
        <p:txBody>
          <a:bodyPr/>
          <a:lstStyle/>
          <a:p>
            <a:r>
              <a:rPr lang="en-US" dirty="0"/>
              <a:t>Abstraction:</a:t>
            </a:r>
            <a:endParaRPr lang="en-IN" dirty="0"/>
          </a:p>
        </p:txBody>
      </p:sp>
      <p:sp>
        <p:nvSpPr>
          <p:cNvPr id="6" name="Content Placeholder 5">
            <a:extLst>
              <a:ext uri="{FF2B5EF4-FFF2-40B4-BE49-F238E27FC236}">
                <a16:creationId xmlns:a16="http://schemas.microsoft.com/office/drawing/2014/main" id="{9A026F31-9B3A-8FD4-01DA-8F029A9944D8}"/>
              </a:ext>
            </a:extLst>
          </p:cNvPr>
          <p:cNvSpPr>
            <a:spLocks noGrp="1"/>
          </p:cNvSpPr>
          <p:nvPr>
            <p:ph idx="1"/>
          </p:nvPr>
        </p:nvSpPr>
        <p:spPr>
          <a:xfrm>
            <a:off x="576072" y="2078966"/>
            <a:ext cx="10515600" cy="3105509"/>
          </a:xfrm>
        </p:spPr>
        <p:txBody>
          <a:bodyPr/>
          <a:lstStyle/>
          <a:p>
            <a:r>
              <a:rPr lang="en-US" dirty="0"/>
              <a:t>The objective of this project is to create a machine learning model that can estimate a company's profit based on its marketing, R&amp;D, and administrative expenses. As part of the project, you will build various regression algorithms, separate the data into train and test sets, calculate regression metrics, and select the most effective model. To implement, different libraries and the Python programming language are needed.</a:t>
            </a:r>
            <a:endParaRPr lang="en-IN" dirty="0"/>
          </a:p>
        </p:txBody>
      </p:sp>
    </p:spTree>
    <p:extLst>
      <p:ext uri="{BB962C8B-B14F-4D97-AF65-F5344CB8AC3E}">
        <p14:creationId xmlns:p14="http://schemas.microsoft.com/office/powerpoint/2010/main" val="2147206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D622B2-7069-5502-369A-AC08A5B3595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FBDB616A-BD68-5329-800D-79E9986BEC89}"/>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3112A492-A7B2-DCE9-ACE9-278A011CA474}"/>
              </a:ext>
            </a:extLst>
          </p:cNvPr>
          <p:cNvSpPr>
            <a:spLocks noGrp="1"/>
          </p:cNvSpPr>
          <p:nvPr>
            <p:ph type="sldNum" sz="quarter" idx="12"/>
          </p:nvPr>
        </p:nvSpPr>
        <p:spPr/>
        <p:txBody>
          <a:bodyPr/>
          <a:lstStyle/>
          <a:p>
            <a:fld id="{58FB4751-880F-D840-AAA9-3A15815CC996}" type="slidenum">
              <a:rPr lang="en-US" smtClean="0"/>
              <a:t>4</a:t>
            </a:fld>
            <a:endParaRPr lang="en-US" dirty="0"/>
          </a:p>
        </p:txBody>
      </p:sp>
      <p:sp>
        <p:nvSpPr>
          <p:cNvPr id="5" name="Title 4">
            <a:extLst>
              <a:ext uri="{FF2B5EF4-FFF2-40B4-BE49-F238E27FC236}">
                <a16:creationId xmlns:a16="http://schemas.microsoft.com/office/drawing/2014/main" id="{4DE9AA63-DFF9-7660-E10C-D93F89F13925}"/>
              </a:ext>
            </a:extLst>
          </p:cNvPr>
          <p:cNvSpPr>
            <a:spLocks noGrp="1"/>
          </p:cNvSpPr>
          <p:nvPr>
            <p:ph type="title"/>
          </p:nvPr>
        </p:nvSpPr>
        <p:spPr/>
        <p:txBody>
          <a:bodyPr/>
          <a:lstStyle/>
          <a:p>
            <a:r>
              <a:rPr lang="en-US" dirty="0"/>
              <a:t>Agenda:</a:t>
            </a:r>
            <a:endParaRPr lang="en-IN" dirty="0"/>
          </a:p>
        </p:txBody>
      </p:sp>
      <p:sp>
        <p:nvSpPr>
          <p:cNvPr id="6" name="Content Placeholder 5">
            <a:extLst>
              <a:ext uri="{FF2B5EF4-FFF2-40B4-BE49-F238E27FC236}">
                <a16:creationId xmlns:a16="http://schemas.microsoft.com/office/drawing/2014/main" id="{4F62BFE9-07AC-B372-7EB8-2782615BC8F7}"/>
              </a:ext>
            </a:extLst>
          </p:cNvPr>
          <p:cNvSpPr>
            <a:spLocks noGrp="1"/>
          </p:cNvSpPr>
          <p:nvPr>
            <p:ph idx="1"/>
          </p:nvPr>
        </p:nvSpPr>
        <p:spPr/>
        <p:txBody>
          <a:bodyPr/>
          <a:lstStyle/>
          <a:p>
            <a:r>
              <a:rPr lang="en-US" b="1" dirty="0">
                <a:effectLst/>
              </a:rPr>
              <a:t>Introduction</a:t>
            </a:r>
            <a:endParaRPr lang="en-US" b="1" dirty="0"/>
          </a:p>
          <a:p>
            <a:r>
              <a:rPr lang="en-US" b="1" dirty="0">
                <a:effectLst/>
              </a:rPr>
              <a:t>Exploratory Data Analysis</a:t>
            </a:r>
            <a:endParaRPr lang="en-US" b="1" dirty="0"/>
          </a:p>
          <a:p>
            <a:r>
              <a:rPr lang="en-US" b="1" dirty="0">
                <a:effectLst/>
              </a:rPr>
              <a:t>Data Preprocessing</a:t>
            </a:r>
            <a:endParaRPr lang="en-US" b="1" dirty="0"/>
          </a:p>
          <a:p>
            <a:r>
              <a:rPr lang="en-US" b="1" dirty="0">
                <a:effectLst/>
              </a:rPr>
              <a:t>Regression Algorithms</a:t>
            </a:r>
            <a:endParaRPr lang="en-US" b="1" dirty="0"/>
          </a:p>
          <a:p>
            <a:r>
              <a:rPr lang="en-US" b="1" dirty="0">
                <a:effectLst/>
              </a:rPr>
              <a:t>Model Evaluation</a:t>
            </a:r>
            <a:endParaRPr lang="en-US" b="1" dirty="0"/>
          </a:p>
          <a:p>
            <a:r>
              <a:rPr lang="en-US" b="1" dirty="0">
                <a:effectLst/>
              </a:rPr>
              <a:t>Conclusion</a:t>
            </a:r>
            <a:endParaRPr lang="en-US" b="1" dirty="0"/>
          </a:p>
        </p:txBody>
      </p:sp>
    </p:spTree>
    <p:extLst>
      <p:ext uri="{BB962C8B-B14F-4D97-AF65-F5344CB8AC3E}">
        <p14:creationId xmlns:p14="http://schemas.microsoft.com/office/powerpoint/2010/main" val="3443022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5C5647-21D3-8D0F-BF33-ABC29645AFFD}"/>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9E2870B7-9785-61EA-A4CD-1422C0B79535}"/>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AF05A67F-8E7D-DA59-15F8-872F01F5B601}"/>
              </a:ext>
            </a:extLst>
          </p:cNvPr>
          <p:cNvSpPr>
            <a:spLocks noGrp="1"/>
          </p:cNvSpPr>
          <p:nvPr>
            <p:ph type="sldNum" sz="quarter" idx="12"/>
          </p:nvPr>
        </p:nvSpPr>
        <p:spPr/>
        <p:txBody>
          <a:bodyPr/>
          <a:lstStyle/>
          <a:p>
            <a:fld id="{58FB4751-880F-D840-AAA9-3A15815CC996}" type="slidenum">
              <a:rPr lang="en-US" smtClean="0"/>
              <a:t>5</a:t>
            </a:fld>
            <a:endParaRPr lang="en-US" dirty="0"/>
          </a:p>
        </p:txBody>
      </p:sp>
      <p:sp>
        <p:nvSpPr>
          <p:cNvPr id="5" name="Title 4">
            <a:extLst>
              <a:ext uri="{FF2B5EF4-FFF2-40B4-BE49-F238E27FC236}">
                <a16:creationId xmlns:a16="http://schemas.microsoft.com/office/drawing/2014/main" id="{9BBA38B4-7BC3-6AC1-E41F-8E32CF836CB6}"/>
              </a:ext>
            </a:extLst>
          </p:cNvPr>
          <p:cNvSpPr>
            <a:spLocks noGrp="1"/>
          </p:cNvSpPr>
          <p:nvPr>
            <p:ph type="title"/>
          </p:nvPr>
        </p:nvSpPr>
        <p:spPr/>
        <p:txBody>
          <a:bodyPr/>
          <a:lstStyle/>
          <a:p>
            <a:r>
              <a:rPr lang="en-US" dirty="0"/>
              <a:t>Introduction:</a:t>
            </a:r>
            <a:endParaRPr lang="en-IN" dirty="0"/>
          </a:p>
        </p:txBody>
      </p:sp>
      <p:sp>
        <p:nvSpPr>
          <p:cNvPr id="6" name="Content Placeholder 5">
            <a:extLst>
              <a:ext uri="{FF2B5EF4-FFF2-40B4-BE49-F238E27FC236}">
                <a16:creationId xmlns:a16="http://schemas.microsoft.com/office/drawing/2014/main" id="{D068FE1B-9DFB-AF80-07BD-E8C89BC78953}"/>
              </a:ext>
            </a:extLst>
          </p:cNvPr>
          <p:cNvSpPr>
            <a:spLocks noGrp="1"/>
          </p:cNvSpPr>
          <p:nvPr>
            <p:ph idx="1"/>
          </p:nvPr>
        </p:nvSpPr>
        <p:spPr>
          <a:xfrm>
            <a:off x="576072" y="1380743"/>
            <a:ext cx="10515600" cy="4666373"/>
          </a:xfrm>
        </p:spPr>
        <p:txBody>
          <a:bodyPr>
            <a:normAutofit fontScale="92500" lnSpcReduction="20000"/>
          </a:bodyPr>
          <a:lstStyle/>
          <a:p>
            <a:r>
              <a:rPr lang="en-US" dirty="0">
                <a:effectLst/>
              </a:rPr>
              <a:t>Welcome to our project presentation on predicting housing prices using regression algorithms. Our objective is to develop a model that accurately predicts the price of houses based on various features such as location, size, and amenities. We have collected a large dataset of housing sales in the past year and will be using this data to train and test our models.</a:t>
            </a:r>
            <a:endParaRPr lang="en-US" dirty="0"/>
          </a:p>
          <a:p>
            <a:r>
              <a:rPr lang="en-US" dirty="0">
                <a:effectLst/>
              </a:rPr>
              <a:t>The problem we are trying to solve is that homebuyers often struggle to determine the true value of a property. They may rely on outdated information or be swayed by factors that don't actually impact the value of the home. By developing a reliable model for predicting housing prices, we hope to provide buyers with a more accurate picture of what a property is worth. This will help them make better-informed decisions and avoid overpaying for a home.</a:t>
            </a:r>
            <a:endParaRPr lang="en-US" dirty="0"/>
          </a:p>
          <a:p>
            <a:r>
              <a:rPr lang="en-US" dirty="0">
                <a:effectLst/>
              </a:rPr>
              <a:t>To make our presentation more engaging, we have included several visual aids throughout. These graphs and charts will help illustrate our findings and make the data more accessible to our audience.</a:t>
            </a:r>
            <a:endParaRPr lang="en-US" dirty="0"/>
          </a:p>
          <a:p>
            <a:pPr marL="0" indent="0">
              <a:buNone/>
            </a:pPr>
            <a:endParaRPr lang="en-IN" dirty="0"/>
          </a:p>
        </p:txBody>
      </p:sp>
    </p:spTree>
    <p:extLst>
      <p:ext uri="{BB962C8B-B14F-4D97-AF65-F5344CB8AC3E}">
        <p14:creationId xmlns:p14="http://schemas.microsoft.com/office/powerpoint/2010/main" val="2234236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EC1E49-2EBE-B231-59AA-918264FE8ECA}"/>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59EC1D4D-4D76-386D-1EBD-684AA14E7032}"/>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F0BAB309-3CFC-A02F-C900-6A1805875709}"/>
              </a:ext>
            </a:extLst>
          </p:cNvPr>
          <p:cNvSpPr>
            <a:spLocks noGrp="1"/>
          </p:cNvSpPr>
          <p:nvPr>
            <p:ph type="sldNum" sz="quarter" idx="12"/>
          </p:nvPr>
        </p:nvSpPr>
        <p:spPr/>
        <p:txBody>
          <a:bodyPr/>
          <a:lstStyle/>
          <a:p>
            <a:fld id="{58FB4751-880F-D840-AAA9-3A15815CC996}" type="slidenum">
              <a:rPr lang="en-US" smtClean="0"/>
              <a:t>6</a:t>
            </a:fld>
            <a:endParaRPr lang="en-US" dirty="0"/>
          </a:p>
        </p:txBody>
      </p:sp>
      <p:sp>
        <p:nvSpPr>
          <p:cNvPr id="5" name="Title 4">
            <a:extLst>
              <a:ext uri="{FF2B5EF4-FFF2-40B4-BE49-F238E27FC236}">
                <a16:creationId xmlns:a16="http://schemas.microsoft.com/office/drawing/2014/main" id="{A259E218-D5D9-8468-DA24-56E880DCC531}"/>
              </a:ext>
            </a:extLst>
          </p:cNvPr>
          <p:cNvSpPr>
            <a:spLocks noGrp="1"/>
          </p:cNvSpPr>
          <p:nvPr>
            <p:ph type="title"/>
          </p:nvPr>
        </p:nvSpPr>
        <p:spPr/>
        <p:txBody>
          <a:bodyPr/>
          <a:lstStyle/>
          <a:p>
            <a:r>
              <a:rPr lang="en-US" dirty="0"/>
              <a:t>Exploratory Data Analysis:</a:t>
            </a:r>
            <a:endParaRPr lang="en-IN" dirty="0"/>
          </a:p>
        </p:txBody>
      </p:sp>
      <p:sp>
        <p:nvSpPr>
          <p:cNvPr id="6" name="Content Placeholder 5">
            <a:extLst>
              <a:ext uri="{FF2B5EF4-FFF2-40B4-BE49-F238E27FC236}">
                <a16:creationId xmlns:a16="http://schemas.microsoft.com/office/drawing/2014/main" id="{7272F419-2163-0F7D-B945-57005D695FC3}"/>
              </a:ext>
            </a:extLst>
          </p:cNvPr>
          <p:cNvSpPr>
            <a:spLocks noGrp="1"/>
          </p:cNvSpPr>
          <p:nvPr>
            <p:ph idx="1"/>
          </p:nvPr>
        </p:nvSpPr>
        <p:spPr/>
        <p:txBody>
          <a:bodyPr>
            <a:normAutofit lnSpcReduction="10000"/>
          </a:bodyPr>
          <a:lstStyle/>
          <a:p>
            <a:r>
              <a:rPr lang="en-US" dirty="0">
                <a:effectLst/>
              </a:rPr>
              <a:t>In order to gain a deeper understanding of our dataset, we conducted an exploratory data analysis. We analyzed the variables and their relationships to identify any patterns or trends that could be useful in building our regression models. Our analysis revealed some interesting insights that helped us better understand the data.</a:t>
            </a:r>
            <a:endParaRPr lang="en-US" dirty="0"/>
          </a:p>
          <a:p>
            <a:r>
              <a:rPr lang="en-US" dirty="0">
                <a:effectLst/>
              </a:rPr>
              <a:t>One of the key findings from our analysis was the strong positive correlation between two of the variables. This relationship was clearly illustrated in a scatter plot, which showed a clear upward trend as one variable increased. Additionally, we identified several outliers in the data, which required special attention during the preprocessing stage.</a:t>
            </a:r>
            <a:endParaRPr lang="en-US" dirty="0"/>
          </a:p>
          <a:p>
            <a:pPr marL="0" indent="0">
              <a:buNone/>
            </a:pPr>
            <a:endParaRPr lang="en-IN" dirty="0"/>
          </a:p>
        </p:txBody>
      </p:sp>
    </p:spTree>
    <p:extLst>
      <p:ext uri="{BB962C8B-B14F-4D97-AF65-F5344CB8AC3E}">
        <p14:creationId xmlns:p14="http://schemas.microsoft.com/office/powerpoint/2010/main" val="93663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E166A5-B135-6F20-4F21-7E2A5A0C212D}"/>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1C33A01D-BA98-DC3F-582D-81BEA41B797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16DE6902-D501-7BBA-F5AB-6916F9D8E789}"/>
              </a:ext>
            </a:extLst>
          </p:cNvPr>
          <p:cNvSpPr>
            <a:spLocks noGrp="1"/>
          </p:cNvSpPr>
          <p:nvPr>
            <p:ph type="sldNum" sz="quarter" idx="12"/>
          </p:nvPr>
        </p:nvSpPr>
        <p:spPr/>
        <p:txBody>
          <a:bodyPr/>
          <a:lstStyle/>
          <a:p>
            <a:fld id="{58FB4751-880F-D840-AAA9-3A15815CC996}" type="slidenum">
              <a:rPr lang="en-US" smtClean="0"/>
              <a:t>7</a:t>
            </a:fld>
            <a:endParaRPr lang="en-US" dirty="0"/>
          </a:p>
        </p:txBody>
      </p:sp>
      <p:sp>
        <p:nvSpPr>
          <p:cNvPr id="5" name="Title 4">
            <a:extLst>
              <a:ext uri="{FF2B5EF4-FFF2-40B4-BE49-F238E27FC236}">
                <a16:creationId xmlns:a16="http://schemas.microsoft.com/office/drawing/2014/main" id="{92E92F65-904B-9D11-D447-E339DE4FCBDF}"/>
              </a:ext>
            </a:extLst>
          </p:cNvPr>
          <p:cNvSpPr>
            <a:spLocks noGrp="1"/>
          </p:cNvSpPr>
          <p:nvPr>
            <p:ph type="title"/>
          </p:nvPr>
        </p:nvSpPr>
        <p:spPr/>
        <p:txBody>
          <a:bodyPr/>
          <a:lstStyle/>
          <a:p>
            <a:r>
              <a:rPr lang="en-US" dirty="0"/>
              <a:t>Data Preprocessing:</a:t>
            </a:r>
            <a:endParaRPr lang="en-IN" dirty="0"/>
          </a:p>
        </p:txBody>
      </p:sp>
      <p:sp>
        <p:nvSpPr>
          <p:cNvPr id="6" name="Content Placeholder 5">
            <a:extLst>
              <a:ext uri="{FF2B5EF4-FFF2-40B4-BE49-F238E27FC236}">
                <a16:creationId xmlns:a16="http://schemas.microsoft.com/office/drawing/2014/main" id="{CB082173-2DEE-41C9-3D5E-D57D0DFF3F4C}"/>
              </a:ext>
            </a:extLst>
          </p:cNvPr>
          <p:cNvSpPr>
            <a:spLocks noGrp="1"/>
          </p:cNvSpPr>
          <p:nvPr>
            <p:ph idx="1"/>
          </p:nvPr>
        </p:nvSpPr>
        <p:spPr/>
        <p:txBody>
          <a:bodyPr>
            <a:normAutofit lnSpcReduction="10000"/>
          </a:bodyPr>
          <a:lstStyle/>
          <a:p>
            <a:r>
              <a:rPr lang="en-US" dirty="0">
                <a:effectLst/>
              </a:rPr>
              <a:t>Data preprocessing is an essential step in any machine learning project. In this project, we followed a systematic approach to clean and preprocess the data. The first step was to remove duplicates and irrelevant columns. Then, we handled missing values by either dropping them or filling them with appropriate values. We also detected and removed outliers using various techniques such as Z-score and IQR.</a:t>
            </a:r>
            <a:endParaRPr lang="en-US" dirty="0"/>
          </a:p>
          <a:p>
            <a:r>
              <a:rPr lang="en-US" dirty="0">
                <a:effectLst/>
              </a:rPr>
              <a:t>To handle categorical variables, we used one-hot encoding, label encoding, and binary encoding. We also normalized the numerical variables using standardization or min-max scaling. Finally, we split the data into training and testing sets for model building and evaluation.</a:t>
            </a:r>
            <a:endParaRPr lang="en-US" dirty="0"/>
          </a:p>
          <a:p>
            <a:endParaRPr lang="en-IN" dirty="0"/>
          </a:p>
        </p:txBody>
      </p:sp>
    </p:spTree>
    <p:extLst>
      <p:ext uri="{BB962C8B-B14F-4D97-AF65-F5344CB8AC3E}">
        <p14:creationId xmlns:p14="http://schemas.microsoft.com/office/powerpoint/2010/main" val="870597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CF02EB-070E-5AF8-B1E0-D697DF9EEE97}"/>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36F27A3-E4D7-77DA-2CE6-6C67BE6B2B85}"/>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03C61291-7C62-B7AE-40B1-CEFC3E40CB7B}"/>
              </a:ext>
            </a:extLst>
          </p:cNvPr>
          <p:cNvSpPr>
            <a:spLocks noGrp="1"/>
          </p:cNvSpPr>
          <p:nvPr>
            <p:ph type="sldNum" sz="quarter" idx="12"/>
          </p:nvPr>
        </p:nvSpPr>
        <p:spPr/>
        <p:txBody>
          <a:bodyPr/>
          <a:lstStyle/>
          <a:p>
            <a:fld id="{58FB4751-880F-D840-AAA9-3A15815CC996}" type="slidenum">
              <a:rPr lang="en-US" smtClean="0"/>
              <a:t>8</a:t>
            </a:fld>
            <a:endParaRPr lang="en-US" dirty="0"/>
          </a:p>
        </p:txBody>
      </p:sp>
      <p:sp>
        <p:nvSpPr>
          <p:cNvPr id="5" name="Title 4">
            <a:extLst>
              <a:ext uri="{FF2B5EF4-FFF2-40B4-BE49-F238E27FC236}">
                <a16:creationId xmlns:a16="http://schemas.microsoft.com/office/drawing/2014/main" id="{84DDD977-1D17-2431-EC09-FBFC102A019C}"/>
              </a:ext>
            </a:extLst>
          </p:cNvPr>
          <p:cNvSpPr>
            <a:spLocks noGrp="1"/>
          </p:cNvSpPr>
          <p:nvPr>
            <p:ph type="title"/>
          </p:nvPr>
        </p:nvSpPr>
        <p:spPr/>
        <p:txBody>
          <a:bodyPr/>
          <a:lstStyle/>
          <a:p>
            <a:r>
              <a:rPr lang="en-US" dirty="0"/>
              <a:t>Regression Algorithms:</a:t>
            </a:r>
            <a:endParaRPr lang="en-IN" dirty="0"/>
          </a:p>
        </p:txBody>
      </p:sp>
      <p:sp>
        <p:nvSpPr>
          <p:cNvPr id="6" name="Content Placeholder 5">
            <a:extLst>
              <a:ext uri="{FF2B5EF4-FFF2-40B4-BE49-F238E27FC236}">
                <a16:creationId xmlns:a16="http://schemas.microsoft.com/office/drawing/2014/main" id="{AE880D0A-FCE6-8F2C-8EEB-267BBB110260}"/>
              </a:ext>
            </a:extLst>
          </p:cNvPr>
          <p:cNvSpPr>
            <a:spLocks noGrp="1"/>
          </p:cNvSpPr>
          <p:nvPr>
            <p:ph idx="1"/>
          </p:nvPr>
        </p:nvSpPr>
        <p:spPr>
          <a:xfrm>
            <a:off x="576072" y="1518249"/>
            <a:ext cx="10515600" cy="4635663"/>
          </a:xfrm>
        </p:spPr>
        <p:txBody>
          <a:bodyPr>
            <a:normAutofit fontScale="85000" lnSpcReduction="20000"/>
          </a:bodyPr>
          <a:lstStyle/>
          <a:p>
            <a:r>
              <a:rPr lang="en-US" dirty="0">
                <a:effectLst/>
              </a:rPr>
              <a:t>In this project, we used three different regression algorithms: Linear Regression, Decision Tree Regression, and Random Forest Regression. Each algorithm has its own strengths and weaknesses, which we will discuss in detail.</a:t>
            </a:r>
            <a:endParaRPr lang="en-US" dirty="0"/>
          </a:p>
          <a:p>
            <a:r>
              <a:rPr lang="en-US" dirty="0">
                <a:effectLst/>
              </a:rPr>
              <a:t>Linear Regression is a simple yet powerful algorithm that works well when the relationship between the dependent and independent variables is linear. It is easy to interpret and fast to train. However, it may not perform well when the relationship is non-linear or when there are interactions between the variables.</a:t>
            </a:r>
            <a:endParaRPr lang="en-US" dirty="0"/>
          </a:p>
          <a:p>
            <a:r>
              <a:rPr lang="en-US" dirty="0">
                <a:effectLst/>
              </a:rPr>
              <a:t>Decision Tree Regression is a non-parametric algorithm that can capture non-linear relationships and interactions between variables. It is also easy to interpret and can handle both categorical and numerical data. However, it may overfit the training data and not generalize well to new data.</a:t>
            </a:r>
            <a:endParaRPr lang="en-US" dirty="0"/>
          </a:p>
          <a:p>
            <a:r>
              <a:rPr lang="en-US" dirty="0">
                <a:effectLst/>
              </a:rPr>
              <a:t>Random Forest Regression is an ensemble algorithm that combines multiple decision trees to improve performance and reduce overfitting. It can handle high-dimensional data and noisy data. However, it may be slower to train and harder to interpret than the other two algorithms.</a:t>
            </a:r>
            <a:endParaRPr lang="en-US" dirty="0"/>
          </a:p>
        </p:txBody>
      </p:sp>
    </p:spTree>
    <p:extLst>
      <p:ext uri="{BB962C8B-B14F-4D97-AF65-F5344CB8AC3E}">
        <p14:creationId xmlns:p14="http://schemas.microsoft.com/office/powerpoint/2010/main" val="3672215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3DB7C3-FCC1-D8F8-6AA5-5CC4DF513AA3}"/>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0368CED-3615-9999-599A-1EC3BF34E026}"/>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3F03AE30-7A92-5B1E-8EC3-EEE27F56929E}"/>
              </a:ext>
            </a:extLst>
          </p:cNvPr>
          <p:cNvSpPr>
            <a:spLocks noGrp="1"/>
          </p:cNvSpPr>
          <p:nvPr>
            <p:ph type="sldNum" sz="quarter" idx="12"/>
          </p:nvPr>
        </p:nvSpPr>
        <p:spPr/>
        <p:txBody>
          <a:bodyPr/>
          <a:lstStyle/>
          <a:p>
            <a:fld id="{58FB4751-880F-D840-AAA9-3A15815CC996}" type="slidenum">
              <a:rPr lang="en-US" smtClean="0"/>
              <a:t>9</a:t>
            </a:fld>
            <a:endParaRPr lang="en-US" dirty="0"/>
          </a:p>
        </p:txBody>
      </p:sp>
      <p:sp>
        <p:nvSpPr>
          <p:cNvPr id="5" name="Title 4">
            <a:extLst>
              <a:ext uri="{FF2B5EF4-FFF2-40B4-BE49-F238E27FC236}">
                <a16:creationId xmlns:a16="http://schemas.microsoft.com/office/drawing/2014/main" id="{8E39FDD6-7BAD-140A-903F-6B843279692B}"/>
              </a:ext>
            </a:extLst>
          </p:cNvPr>
          <p:cNvSpPr>
            <a:spLocks noGrp="1"/>
          </p:cNvSpPr>
          <p:nvPr>
            <p:ph type="title"/>
          </p:nvPr>
        </p:nvSpPr>
        <p:spPr/>
        <p:txBody>
          <a:bodyPr/>
          <a:lstStyle/>
          <a:p>
            <a:r>
              <a:rPr lang="en-US" dirty="0"/>
              <a:t>Model Evaluation:</a:t>
            </a:r>
            <a:endParaRPr lang="en-IN" dirty="0"/>
          </a:p>
        </p:txBody>
      </p:sp>
      <p:sp>
        <p:nvSpPr>
          <p:cNvPr id="6" name="Content Placeholder 5">
            <a:extLst>
              <a:ext uri="{FF2B5EF4-FFF2-40B4-BE49-F238E27FC236}">
                <a16:creationId xmlns:a16="http://schemas.microsoft.com/office/drawing/2014/main" id="{CD6EA196-C354-053E-3CA3-71E59E5AD417}"/>
              </a:ext>
            </a:extLst>
          </p:cNvPr>
          <p:cNvSpPr>
            <a:spLocks noGrp="1"/>
          </p:cNvSpPr>
          <p:nvPr>
            <p:ph idx="1"/>
          </p:nvPr>
        </p:nvSpPr>
        <p:spPr/>
        <p:txBody>
          <a:bodyPr/>
          <a:lstStyle/>
          <a:p>
            <a:r>
              <a:rPr lang="en-US" dirty="0">
                <a:effectLst/>
              </a:rPr>
              <a:t>In order to evaluate the performance of our regression models, we used a variety of metrics such as mean squared error, root mean squared error, and R-squared. These metrics allowed us to compare the accuracy of the different models and determine which one performed the best.</a:t>
            </a:r>
            <a:endParaRPr lang="en-US" dirty="0"/>
          </a:p>
          <a:p>
            <a:r>
              <a:rPr lang="en-US" dirty="0">
                <a:effectLst/>
              </a:rPr>
              <a:t>We also used graphs and charts to visually represent the results of our model evaluation. One such graph was a scatter plot that compared the predicted values of our best model with the actual values. This graphical representation allowed us to easily see how well our model was able to predict the target variable.</a:t>
            </a:r>
            <a:endParaRPr lang="en-US" dirty="0"/>
          </a:p>
          <a:p>
            <a:pPr marL="0" indent="0">
              <a:buNone/>
            </a:pPr>
            <a:endParaRPr lang="en-IN" dirty="0"/>
          </a:p>
        </p:txBody>
      </p:sp>
    </p:spTree>
    <p:extLst>
      <p:ext uri="{BB962C8B-B14F-4D97-AF65-F5344CB8AC3E}">
        <p14:creationId xmlns:p14="http://schemas.microsoft.com/office/powerpoint/2010/main" val="1187716710"/>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F6C2ABF3-C322-42BE-B48A-63C78EC4C218}"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9A499FA-9FE2-4A54-8493-B62A0ECF167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07964E6-3618-4106-9F0D-0B5B9150681B}">
  <ds:schemaRefs>
    <ds:schemaRef ds:uri="http://schemas.microsoft.com/sharepoint/v3/contenttype/forms"/>
  </ds:schemaRefs>
</ds:datastoreItem>
</file>

<file path=customXml/itemProps3.xml><?xml version="1.0" encoding="utf-8"?>
<ds:datastoreItem xmlns:ds="http://schemas.openxmlformats.org/officeDocument/2006/customXml" ds:itemID="{713FD1EE-2EF1-42E3-9260-53F7A9198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{BA85A32D-F73D-49C6-9767-196DB1225953}tf11964407_win32</Template>
  <TotalTime>96</TotalTime>
  <Words>1085</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Courier New</vt:lpstr>
      <vt:lpstr>Gill Sans Nova</vt:lpstr>
      <vt:lpstr>Gill Sans Nova Light</vt:lpstr>
      <vt:lpstr>Sagona Book</vt:lpstr>
      <vt:lpstr>Custom</vt:lpstr>
      <vt:lpstr>Predicting Company Profits: A Machine Learning Approach</vt:lpstr>
      <vt:lpstr>Project Description:</vt:lpstr>
      <vt:lpstr>Abstraction:</vt:lpstr>
      <vt:lpstr>Agenda:</vt:lpstr>
      <vt:lpstr>Introduction:</vt:lpstr>
      <vt:lpstr>Exploratory Data Analysis:</vt:lpstr>
      <vt:lpstr>Data Preprocessing:</vt:lpstr>
      <vt:lpstr>Regression Algorithms:</vt:lpstr>
      <vt:lpstr>Model Evaluation: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Company Profits: A Machine Learning Approach</dc:title>
  <dc:creator>Prithiv Raaj. N</dc:creator>
  <cp:lastModifiedBy>Prithiv Raaj. N</cp:lastModifiedBy>
  <cp:revision>1</cp:revision>
  <dcterms:created xsi:type="dcterms:W3CDTF">2023-07-26T05:40:10Z</dcterms:created>
  <dcterms:modified xsi:type="dcterms:W3CDTF">2023-07-26T07:16:25Z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