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lgerian" panose="04020705040A02060702" pitchFamily="82" charset="0"/>
                <a:cs typeface="Arial"/>
              </a:rPr>
              <a:t>KEYLOGGERS &amp; SECURITY IMPLEMENTATION</a:t>
            </a:r>
            <a:endParaRPr lang="en-US" b="1" dirty="0">
              <a:solidFill>
                <a:schemeClr val="accent1"/>
              </a:solidFill>
              <a:latin typeface="Algerian" panose="04020705040A02060702" pitchFamily="82"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Bahnschrift SemiBold" panose="020B0502040204020203" pitchFamily="34" charset="0"/>
                <a:cs typeface="Arial" pitchFamily="34" charset="0"/>
              </a:rPr>
              <a:t>Presented By:</a:t>
            </a:r>
          </a:p>
          <a:p>
            <a:r>
              <a:rPr lang="en-US" sz="2000" b="1" dirty="0">
                <a:solidFill>
                  <a:schemeClr val="accent1">
                    <a:lumMod val="75000"/>
                  </a:schemeClr>
                </a:solidFill>
                <a:latin typeface="Bahnschrift SemiBold" panose="020B0502040204020203" pitchFamily="34" charset="0"/>
                <a:cs typeface="Arial"/>
              </a:rPr>
              <a:t>-</a:t>
            </a:r>
            <a:r>
              <a:rPr lang="en-US" sz="2000" b="1" dirty="0" err="1">
                <a:solidFill>
                  <a:schemeClr val="accent1">
                    <a:lumMod val="75000"/>
                  </a:schemeClr>
                </a:solidFill>
                <a:latin typeface="Bahnschrift SemiBold" panose="020B0502040204020203" pitchFamily="34" charset="0"/>
                <a:cs typeface="Arial"/>
              </a:rPr>
              <a:t>S.Prithivi</a:t>
            </a:r>
            <a:r>
              <a:rPr lang="en-US" sz="2000" b="1" dirty="0">
                <a:solidFill>
                  <a:schemeClr val="accent1">
                    <a:lumMod val="75000"/>
                  </a:schemeClr>
                </a:solidFill>
                <a:latin typeface="Bahnschrift SemiBold" panose="020B0502040204020203" pitchFamily="34" charset="0"/>
                <a:cs typeface="Arial"/>
              </a:rPr>
              <a:t> Raj</a:t>
            </a:r>
          </a:p>
          <a:p>
            <a:r>
              <a:rPr lang="en-US" sz="2000" b="1" dirty="0">
                <a:solidFill>
                  <a:schemeClr val="accent1">
                    <a:lumMod val="75000"/>
                  </a:schemeClr>
                </a:solidFill>
                <a:latin typeface="Bahnschrift SemiBold" panose="020B0502040204020203" pitchFamily="34" charset="0"/>
                <a:cs typeface="Arial"/>
              </a:rPr>
              <a:t>-APOLLO ENGINEERING COLLEGE</a:t>
            </a:r>
            <a:endParaRPr lang="en-US" dirty="0">
              <a:solidFill>
                <a:schemeClr val="accent1">
                  <a:lumMod val="75000"/>
                </a:schemeClr>
              </a:solidFill>
              <a:latin typeface="Bahnschrift SemiBold" panose="020B0502040204020203" pitchFamily="34" charset="0"/>
              <a:cs typeface="Arial"/>
            </a:endParaRPr>
          </a:p>
          <a:p>
            <a:r>
              <a:rPr lang="en-US" sz="2000" b="1" dirty="0">
                <a:solidFill>
                  <a:schemeClr val="accent1">
                    <a:lumMod val="75000"/>
                  </a:schemeClr>
                </a:solidFill>
                <a:latin typeface="Bahnschrift SemiBold" panose="020B0502040204020203" pitchFamily="34" charset="0"/>
                <a:cs typeface="Arial"/>
              </a:rPr>
              <a:t>-COMPUTER SCIENCE ENGINEERING</a:t>
            </a:r>
            <a:endParaRPr lang="en-US" dirty="0">
              <a:solidFill>
                <a:schemeClr val="accent1">
                  <a:lumMod val="75000"/>
                </a:schemeClr>
              </a:solidFill>
              <a:latin typeface="Bahnschrift SemiBold" panose="020B0502040204020203"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Bahnschrift Light Condensed" panose="020B0502040204020203" pitchFamily="34" charset="0"/>
                <a:cs typeface="Calibri"/>
              </a:rPr>
              <a:t>Python Libraries:</a:t>
            </a:r>
          </a:p>
          <a:p>
            <a:pPr marL="305435" indent="-305435"/>
            <a:r>
              <a:rPr lang="en-US" sz="2000" dirty="0">
                <a:latin typeface="Bahnschrift Light Condensed" panose="020B0502040204020203" pitchFamily="34" charset="0"/>
                <a:cs typeface="Calibri"/>
              </a:rPr>
              <a:t>Scikit-learn: For implementing machine learning algorithms for anomaly detection and behavior analysis.</a:t>
            </a:r>
          </a:p>
          <a:p>
            <a:pPr marL="305435" indent="-305435"/>
            <a:r>
              <a:rPr lang="en-US" sz="2000" dirty="0">
                <a:latin typeface="Bahnschrift Light Condensed" panose="020B0502040204020203" pitchFamily="34" charset="0"/>
                <a:cs typeface="Calibri"/>
              </a:rPr>
              <a:t>TensorFlow or </a:t>
            </a:r>
            <a:r>
              <a:rPr lang="en-US" sz="2000" dirty="0" err="1">
                <a:latin typeface="Bahnschrift Light Condensed" panose="020B0502040204020203" pitchFamily="34" charset="0"/>
                <a:cs typeface="Calibri"/>
              </a:rPr>
              <a:t>PyTorch</a:t>
            </a:r>
            <a:r>
              <a:rPr lang="en-US" sz="2000" dirty="0">
                <a:latin typeface="Bahnschrift Light Condensed" panose="020B0502040204020203" pitchFamily="34" charset="0"/>
                <a:cs typeface="Calibri"/>
              </a:rPr>
              <a:t>: For developing deep learning models for advanced threat detection.</a:t>
            </a:r>
          </a:p>
          <a:p>
            <a:pPr marL="305435" indent="-305435"/>
            <a:r>
              <a:rPr lang="en-US" sz="2000" dirty="0">
                <a:latin typeface="Bahnschrift Light Condensed" panose="020B0502040204020203" pitchFamily="34" charset="0"/>
                <a:cs typeface="Calibri"/>
              </a:rPr>
              <a:t>Pandas: For data manipulation and analysis.</a:t>
            </a:r>
          </a:p>
          <a:p>
            <a:pPr marL="305435" indent="-305435"/>
            <a:r>
              <a:rPr lang="en-US" sz="2000" dirty="0">
                <a:latin typeface="Bahnschrift Light Condensed" panose="020B0502040204020203" pitchFamily="34" charset="0"/>
                <a:cs typeface="Calibri"/>
              </a:rPr>
              <a:t>NumPy: For numerical computations.</a:t>
            </a:r>
          </a:p>
          <a:p>
            <a:pPr marL="0" indent="0">
              <a:buNone/>
            </a:pPr>
            <a:r>
              <a:rPr lang="en-US" sz="2000" b="1" dirty="0">
                <a:latin typeface="Bahnschrift Light Condensed" panose="020B0502040204020203" pitchFamily="34" charset="0"/>
                <a:ea typeface="+mn-lt"/>
                <a:cs typeface="Calibri"/>
              </a:rPr>
              <a:t>JavaScript Libraries (for web-based components):</a:t>
            </a:r>
            <a:endParaRPr lang="en-US" sz="2000" dirty="0">
              <a:latin typeface="Bahnschrift Light Condensed" panose="020B0502040204020203" pitchFamily="34" charset="0"/>
              <a:ea typeface="+mn-lt"/>
              <a:cs typeface="Calibri"/>
            </a:endParaRPr>
          </a:p>
          <a:p>
            <a:pPr marL="305435" indent="-305435"/>
            <a:r>
              <a:rPr lang="en-US" sz="2000" dirty="0">
                <a:latin typeface="Bahnschrift Light Condensed" panose="020B0502040204020203" pitchFamily="34" charset="0"/>
                <a:ea typeface="+mn-lt"/>
                <a:cs typeface="Calibri"/>
              </a:rPr>
              <a:t>React.js, Angular, or Vue.js:</a:t>
            </a:r>
            <a:r>
              <a:rPr lang="en-US" sz="2000" dirty="0">
                <a:solidFill>
                  <a:srgbClr val="404040"/>
                </a:solidFill>
                <a:latin typeface="Bahnschrift Light Condensed" panose="020B0502040204020203" pitchFamily="34" charset="0"/>
                <a:ea typeface="+mn-lt"/>
                <a:cs typeface="Calibri"/>
              </a:rPr>
              <a:t> For building interactive user interfaces.</a:t>
            </a:r>
            <a:endParaRPr lang="en-US" sz="2000" dirty="0">
              <a:solidFill>
                <a:srgbClr val="404040"/>
              </a:solidFill>
              <a:latin typeface="Bahnschrift Light Condensed" panose="020B0502040204020203" pitchFamily="34" charset="0"/>
              <a:cs typeface="Calibri"/>
            </a:endParaRPr>
          </a:p>
          <a:p>
            <a:pPr marL="305435" indent="-305435"/>
            <a:r>
              <a:rPr lang="en-US" sz="2000" dirty="0">
                <a:latin typeface="Bahnschrift Light Condensed" panose="020B0502040204020203" pitchFamily="34" charset="0"/>
                <a:ea typeface="+mn-lt"/>
                <a:cs typeface="Calibri"/>
              </a:rPr>
              <a:t>D3.js or Chart.js:</a:t>
            </a:r>
            <a:r>
              <a:rPr lang="en-US" sz="2000" dirty="0">
                <a:solidFill>
                  <a:srgbClr val="404040"/>
                </a:solidFill>
                <a:latin typeface="Bahnschrift Light Condensed" panose="020B0502040204020203" pitchFamily="34" charset="0"/>
                <a:ea typeface="+mn-lt"/>
                <a:cs typeface="Calibri"/>
              </a:rPr>
              <a:t> For data visualization and dashboard development.</a:t>
            </a:r>
            <a:endParaRPr lang="en-US" dirty="0">
              <a:latin typeface="Bahnschrift Light Condensed" panose="020B0502040204020203" pitchFamily="34" charset="0"/>
            </a:endParaRPr>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1DA6-61FD-0930-5BDE-408508C8E5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Bahnschrift Light Condensed" panose="020B0502040204020203" pitchFamily="34" charset="0"/>
                <a:ea typeface="+mn-lt"/>
                <a:cs typeface="+mn-lt"/>
              </a:rPr>
              <a:t>Security-specific Libraries and Tools:</a:t>
            </a:r>
            <a:endParaRPr lang="en-US" dirty="0">
              <a:latin typeface="Bahnschrift Light Condensed" panose="020B0502040204020203" pitchFamily="34" charset="0"/>
            </a:endParaRPr>
          </a:p>
          <a:p>
            <a:pPr marL="305435" indent="-305435"/>
            <a:r>
              <a:rPr lang="en-US" sz="2000" dirty="0">
                <a:solidFill>
                  <a:srgbClr val="404040"/>
                </a:solidFill>
                <a:latin typeface="Bahnschrift Light Condensed" panose="020B0502040204020203" pitchFamily="34" charset="0"/>
                <a:ea typeface="+mn-lt"/>
                <a:cs typeface="Calibri"/>
              </a:rPr>
              <a:t>Snort or Suricata: For network intrusion detection and prevention.</a:t>
            </a:r>
            <a:endParaRPr lang="en-US" sz="2000"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YARA: For writing and matching patterns in suspicious files or network traffic.</a:t>
            </a:r>
            <a:endParaRPr lang="en-US" sz="2000" dirty="0">
              <a:latin typeface="Bahnschrift Light Condensed" panose="020B0502040204020203" pitchFamily="34" charset="0"/>
              <a:cs typeface="Calibri"/>
            </a:endParaRPr>
          </a:p>
          <a:p>
            <a:pPr marL="0" indent="0">
              <a:buNone/>
            </a:pPr>
            <a:r>
              <a:rPr lang="en-US" sz="2000" b="1" dirty="0">
                <a:solidFill>
                  <a:srgbClr val="404040"/>
                </a:solidFill>
                <a:latin typeface="Bahnschrift Light Condensed" panose="020B0502040204020203" pitchFamily="34" charset="0"/>
                <a:ea typeface="+mn-lt"/>
                <a:cs typeface="Calibri"/>
              </a:rPr>
              <a:t>Data Storage and Processing:</a:t>
            </a:r>
            <a:endParaRPr lang="en-US" sz="2000" b="1"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Elasticsearch, Logstash, and Kibana (ELK Stack): For centralized log management and real-time data analysis.</a:t>
            </a:r>
            <a:endParaRPr lang="en-US" sz="2000"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MongoDB or PostgreSQL: For storing and querying security-related data.</a:t>
            </a:r>
            <a:endParaRPr lang="en-US" dirty="0">
              <a:latin typeface="Bahnschrift Light Condensed" panose="020B0502040204020203" pitchFamily="34" charset="0"/>
            </a:endParaRPr>
          </a:p>
          <a:p>
            <a:pPr marL="0" indent="0">
              <a:spcBef>
                <a:spcPts val="20"/>
              </a:spcBef>
              <a:buNone/>
            </a:pPr>
            <a:r>
              <a:rPr lang="en-US" sz="2000" b="1" dirty="0">
                <a:solidFill>
                  <a:srgbClr val="404040"/>
                </a:solidFill>
                <a:latin typeface="Bahnschrift Light Condensed" panose="020B0502040204020203" pitchFamily="34" charset="0"/>
                <a:cs typeface="Calibri"/>
              </a:rPr>
              <a:t>Integration and Deployment:</a:t>
            </a:r>
          </a:p>
          <a:p>
            <a:pPr marL="305435" indent="-305435"/>
            <a:r>
              <a:rPr lang="en-US" sz="2000" dirty="0">
                <a:solidFill>
                  <a:srgbClr val="404040"/>
                </a:solidFill>
                <a:latin typeface="Bahnschrift Light Condensed" panose="020B0502040204020203" pitchFamily="34" charset="0"/>
                <a:cs typeface="Calibri"/>
              </a:rPr>
              <a:t>Docker and Kubernetes: For containerization and orchestration of microservices.</a:t>
            </a:r>
            <a:endParaRPr lang="en-US" dirty="0">
              <a:latin typeface="Bahnschrift Light Condensed" panose="020B0502040204020203" pitchFamily="34" charset="0"/>
            </a:endParaRPr>
          </a:p>
          <a:p>
            <a:pPr marL="305435" indent="-305435"/>
            <a:r>
              <a:rPr lang="en-US" sz="2000" dirty="0">
                <a:solidFill>
                  <a:srgbClr val="404040"/>
                </a:solidFill>
                <a:latin typeface="Bahnschrift Light Condensed" panose="020B0502040204020203" pitchFamily="34" charset="0"/>
                <a:cs typeface="Calibri"/>
              </a:rPr>
              <a:t>Apache Kafka Connect: For integrating with various data sources and sinks.</a:t>
            </a:r>
            <a:endParaRPr lang="en-US" dirty="0">
              <a:latin typeface="Bahnschrift Light Condensed" panose="020B0502040204020203" pitchFamily="34" charset="0"/>
            </a:endParaRPr>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10000"/>
          </a:bodyPr>
          <a:lstStyle/>
          <a:p>
            <a:pPr marL="305435" indent="-305435"/>
            <a:r>
              <a:rPr lang="en-IN" sz="2000" b="1" dirty="0">
                <a:latin typeface="Bahnschrift Light Condensed" panose="020B0502040204020203" pitchFamily="34" charset="0"/>
                <a:ea typeface="+mn-lt"/>
                <a:cs typeface="+mn-lt"/>
              </a:rPr>
              <a:t>Algorithm Selection:</a:t>
            </a:r>
            <a:endParaRPr lang="en-IN" sz="2000" b="1" dirty="0">
              <a:latin typeface="Bahnschrift Light Condensed" panose="020B0502040204020203" pitchFamily="34" charset="0"/>
              <a:cs typeface="Calibri"/>
            </a:endParaRPr>
          </a:p>
          <a:p>
            <a:pPr marL="629920" indent="-305435">
              <a:lnSpc>
                <a:spcPct val="100000"/>
              </a:lnSpc>
              <a:spcBef>
                <a:spcPts val="20"/>
              </a:spcBef>
            </a:pPr>
            <a:r>
              <a:rPr lang="en-IN" sz="2000" dirty="0">
                <a:solidFill>
                  <a:srgbClr val="404040"/>
                </a:solidFill>
                <a:latin typeface="Bahnschrift Light Condensed" panose="020B0502040204020203" pitchFamily="34" charset="0"/>
                <a:ea typeface="+mn-lt"/>
                <a:cs typeface="Calibri"/>
              </a:rPr>
              <a:t>one suitable algorithm for keylogger detection and security implementation project is the Random Forest algorithm.</a:t>
            </a:r>
            <a:endParaRPr lang="en-IN" sz="2000" dirty="0">
              <a:solidFill>
                <a:srgbClr val="404040"/>
              </a:solidFill>
              <a:latin typeface="Bahnschrift Light Condensed" panose="020B0502040204020203" pitchFamily="34" charset="0"/>
              <a:cs typeface="Calibri"/>
            </a:endParaRPr>
          </a:p>
          <a:p>
            <a:pPr marL="629920" lvl="1" indent="-305435">
              <a:spcBef>
                <a:spcPts val="20"/>
              </a:spcBef>
            </a:pPr>
            <a:r>
              <a:rPr lang="en-IN" sz="2000" b="1" dirty="0">
                <a:latin typeface="Bahnschrift Light Condensed" panose="020B0502040204020203" pitchFamily="34" charset="0"/>
                <a:ea typeface="+mn-lt"/>
                <a:cs typeface="Calibri"/>
              </a:rPr>
              <a:t>Random Forest:</a:t>
            </a:r>
            <a:endParaRPr lang="en-IN" b="1" dirty="0">
              <a:latin typeface="Bahnschrift Light Condensed" panose="020B0502040204020203" pitchFamily="34" charset="0"/>
            </a:endParaRPr>
          </a:p>
          <a:p>
            <a:pPr marL="629920" lvl="1" indent="-305435"/>
            <a:r>
              <a:rPr lang="en-IN" sz="2000" b="1" dirty="0">
                <a:latin typeface="Bahnschrift Light Condensed" panose="020B0502040204020203" pitchFamily="34" charset="0"/>
                <a:ea typeface="+mn-lt"/>
                <a:cs typeface="Calibri"/>
              </a:rPr>
              <a:t>Type:</a:t>
            </a:r>
            <a:r>
              <a:rPr lang="en-IN" sz="2000" dirty="0">
                <a:solidFill>
                  <a:srgbClr val="404040"/>
                </a:solidFill>
                <a:latin typeface="Bahnschrift Light Condensed" panose="020B0502040204020203" pitchFamily="34" charset="0"/>
                <a:ea typeface="+mn-lt"/>
                <a:cs typeface="Calibri"/>
              </a:rPr>
              <a:t> Supervised Learning (Classification)</a:t>
            </a:r>
            <a:endParaRPr lang="en-IN" dirty="0">
              <a:latin typeface="Bahnschrift Light Condensed" panose="020B0502040204020203" pitchFamily="34" charset="0"/>
            </a:endParaRPr>
          </a:p>
          <a:p>
            <a:pPr marL="324485" lvl="1" indent="0">
              <a:buNone/>
            </a:pPr>
            <a:r>
              <a:rPr lang="en-IN" sz="2000" b="1" dirty="0">
                <a:latin typeface="Bahnschrift Light Condensed" panose="020B0502040204020203" pitchFamily="34" charset="0"/>
                <a:ea typeface="+mn-lt"/>
                <a:cs typeface="Calibri"/>
              </a:rPr>
              <a:t>Strengths:</a:t>
            </a:r>
            <a:endParaRPr lang="en-IN" b="1"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Suitable for classification tasks with high-dimensional feature spaces.</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Robust against overfitting due to the ensemble nature of the algorithm.</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Can handle both numerical and categorical features.</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Provides feature importance scores for interpretability.</a:t>
            </a:r>
            <a:endParaRPr lang="en-IN" dirty="0">
              <a:latin typeface="Bahnschrift Light Condensed" panose="020B0502040204020203" pitchFamily="34" charset="0"/>
            </a:endParaRPr>
          </a:p>
          <a:p>
            <a:pPr marL="324485" lvl="1" indent="0">
              <a:buNone/>
            </a:pPr>
            <a:r>
              <a:rPr lang="en-IN" sz="2000" b="1" dirty="0">
                <a:latin typeface="Bahnschrift Light Condensed" panose="020B0502040204020203" pitchFamily="34" charset="0"/>
                <a:ea typeface="+mn-lt"/>
                <a:cs typeface="Calibri"/>
              </a:rPr>
              <a:t>How it works:</a:t>
            </a:r>
            <a:endParaRPr lang="en-IN" b="1"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Random Forest is an ensemble learning method that constructs multiple decision trees during training.</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Each decision tree is trained on a random subset of the training data and a random subset of features.</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latin typeface="Bahnschrift Light Condensed" panose="020B0502040204020203" pitchFamily="34" charset="0"/>
            </a:endParaRPr>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1A2D-277E-1F44-5A02-BD4557270C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Bahnschrift Light Condensed" panose="020B0502040204020203" pitchFamily="34" charset="0"/>
                <a:ea typeface="+mn-lt"/>
                <a:cs typeface="+mn-lt"/>
              </a:rPr>
              <a:t>Application to Keylogger Detection: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Random Forest can be trained on a dataset of labeled examples, where each example represents either normal user behavior or keylogger activity.</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Features extracted from user behavior, system logs, and network traffic can be used as input features for the algorithm.</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The Random Forest model learns to distinguish between benign and malicious behavior based on the patterns present in the training data.</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During prediction, the trained Random Forest model can classify new instances of behavior as either benign or potentially malicious based on the learned patterns.</a:t>
            </a:r>
            <a:endParaRPr lang="en-US" sz="2000" dirty="0">
              <a:latin typeface="Bahnschrift Light Condensed" panose="020B0502040204020203" pitchFamily="34" charset="0"/>
              <a:cs typeface="Calibri"/>
            </a:endParaRPr>
          </a:p>
          <a:p>
            <a:pPr marL="0" indent="0">
              <a:buNone/>
            </a:pPr>
            <a:r>
              <a:rPr lang="en-US" sz="2000" b="1" dirty="0">
                <a:latin typeface="Bahnschrift Light Condensed" panose="020B0502040204020203" pitchFamily="34" charset="0"/>
                <a:ea typeface="+mn-lt"/>
                <a:cs typeface="+mn-lt"/>
              </a:rPr>
              <a:t>Considerations:</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Bahnschrift Light Condensed" panose="020B0502040204020203" pitchFamily="34" charset="0"/>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1D0C-2110-AB06-2932-4D4676C2F7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Bahnschrift Light Condensed" panose="020B0502040204020203" pitchFamily="34" charset="0"/>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dirty="0">
                <a:solidFill>
                  <a:srgbClr val="404040"/>
                </a:solidFill>
                <a:latin typeface="Bahnschrift Light Condensed" panose="020B0502040204020203" pitchFamily="34" charset="0"/>
                <a:ea typeface="+mn-lt"/>
                <a:cs typeface="Calibri"/>
              </a:rPr>
              <a:t>Implementation:</a:t>
            </a:r>
            <a:endParaRPr lang="en-US" sz="2000" b="1"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Random Forest algorithms are available in popular machine learning libraries such as scikit-learn in Python, making them accessible for implementation in security systems.</a:t>
            </a:r>
            <a:endParaRPr lang="en-US" dirty="0">
              <a:latin typeface="Bahnschrift Light Condensed" panose="020B0502040204020203" pitchFamily="34" charset="0"/>
            </a:endParaRPr>
          </a:p>
          <a:p>
            <a:pPr marL="305435" indent="-305435">
              <a:spcBef>
                <a:spcPts val="20"/>
              </a:spcBef>
            </a:pPr>
            <a:r>
              <a:rPr lang="en-US" sz="2000" dirty="0">
                <a:solidFill>
                  <a:srgbClr val="404040"/>
                </a:solidFill>
                <a:latin typeface="Bahnschrift Light Condensed" panose="020B0502040204020203" pitchFamily="34" charset="0"/>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latin typeface="Bahnschrift Light Condensed" panose="020B0502040204020203" pitchFamily="34" charset="0"/>
              </a:rPr>
            </a:br>
            <a:endParaRPr lang="en-US" dirty="0">
              <a:latin typeface="Bahnschrift Light Condensed" panose="020B0502040204020203" pitchFamily="34" charset="0"/>
            </a:endParaRPr>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483E-25AE-8DD5-7B77-5EB3B2AF9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Bahnschrift Light Condensed" panose="020B0502040204020203" pitchFamily="34" charset="0"/>
                <a:cs typeface="Calibri"/>
              </a:rPr>
              <a:t>Data Input:</a:t>
            </a:r>
            <a:br>
              <a:rPr lang="en-US" sz="2000" dirty="0">
                <a:latin typeface="Bahnschrift Light Condensed" panose="020B0502040204020203" pitchFamily="34" charset="0"/>
              </a:rPr>
            </a:br>
            <a:r>
              <a:rPr lang="en-IN" sz="2000" dirty="0">
                <a:solidFill>
                  <a:srgbClr val="404040"/>
                </a:solidFill>
                <a:latin typeface="Bahnschrift Light Condensed" panose="020B0502040204020203" pitchFamily="34" charset="0"/>
                <a:ea typeface="+mn-lt"/>
                <a:cs typeface="+mn-lt"/>
              </a:rPr>
              <a:t>In a keylogger detection system using a Random Forest algorithm, the input features play a crucial role in distinguishing between normal user </a:t>
            </a:r>
            <a:r>
              <a:rPr lang="en-IN" sz="2000" dirty="0" err="1">
                <a:solidFill>
                  <a:srgbClr val="404040"/>
                </a:solidFill>
                <a:latin typeface="Bahnschrift Light Condensed" panose="020B0502040204020203" pitchFamily="34" charset="0"/>
                <a:ea typeface="+mn-lt"/>
                <a:cs typeface="+mn-lt"/>
              </a:rPr>
              <a:t>behavior</a:t>
            </a:r>
            <a:r>
              <a:rPr lang="en-IN" sz="2000" dirty="0">
                <a:solidFill>
                  <a:srgbClr val="404040"/>
                </a:solidFill>
                <a:latin typeface="Bahnschrift Light Condensed" panose="020B0502040204020203" pitchFamily="34" charset="0"/>
                <a:ea typeface="+mn-lt"/>
                <a:cs typeface="+mn-lt"/>
              </a:rPr>
              <a:t> and potentially malicious activity. Here are some examples of input features that could be used by the algorithm:</a:t>
            </a:r>
            <a:endParaRPr lang="en-IN" sz="2000" dirty="0">
              <a:latin typeface="Bahnschrift Light Condensed" panose="020B0502040204020203" pitchFamily="34" charset="0"/>
              <a:cs typeface="Calibri"/>
            </a:endParaRPr>
          </a:p>
          <a:p>
            <a:pPr marL="0" lvl="1" indent="0">
              <a:spcBef>
                <a:spcPts val="20"/>
              </a:spcBef>
              <a:buNone/>
            </a:pPr>
            <a:r>
              <a:rPr lang="en-IN" sz="2000" b="1" dirty="0">
                <a:latin typeface="Bahnschrift Light Condensed" panose="020B0502040204020203" pitchFamily="34" charset="0"/>
                <a:cs typeface="Calibri"/>
              </a:rPr>
              <a:t>Keystroke Dynamics:</a:t>
            </a:r>
            <a:endParaRPr lang="en-IN" sz="2000" dirty="0">
              <a:solidFill>
                <a:srgbClr val="000000"/>
              </a:solidFill>
              <a:latin typeface="Bahnschrift Light Condensed" panose="020B0502040204020203" pitchFamily="34" charset="0"/>
              <a:cs typeface="Calibri"/>
            </a:endParaRPr>
          </a:p>
          <a:p>
            <a:pPr marL="305435" lvl="1" indent="-305435"/>
            <a:r>
              <a:rPr lang="en-IN" sz="2000" dirty="0">
                <a:latin typeface="Bahnschrift Light Condensed" panose="020B0502040204020203" pitchFamily="34" charset="0"/>
                <a:cs typeface="Calibri"/>
              </a:rPr>
              <a:t>Duration of key presses: The time duration for which each key is pressed.</a:t>
            </a:r>
            <a:endParaRPr lang="en-IN" sz="2000" dirty="0">
              <a:solidFill>
                <a:srgbClr val="000000"/>
              </a:solidFill>
              <a:latin typeface="Bahnschrift Light Condensed" panose="020B0502040204020203" pitchFamily="34" charset="0"/>
              <a:cs typeface="Calibri"/>
            </a:endParaRPr>
          </a:p>
          <a:p>
            <a:pPr marL="305435" lvl="1" indent="-305435"/>
            <a:r>
              <a:rPr lang="en-IN" sz="2000" dirty="0">
                <a:latin typeface="Bahnschrift Light Condensed" panose="020B0502040204020203" pitchFamily="34" charset="0"/>
                <a:cs typeface="Calibri"/>
              </a:rPr>
              <a:t>Inter-key intervals: The time intervals between consecutive key presses.</a:t>
            </a:r>
            <a:endParaRPr lang="en-IN" sz="2000" dirty="0">
              <a:solidFill>
                <a:srgbClr val="000000"/>
              </a:solidFill>
              <a:latin typeface="Bahnschrift Light Condensed" panose="020B0502040204020203" pitchFamily="34" charset="0"/>
              <a:cs typeface="Calibri"/>
            </a:endParaRPr>
          </a:p>
          <a:p>
            <a:pPr marL="305435" lvl="1" indent="-305435"/>
            <a:r>
              <a:rPr lang="en-IN" sz="2000" dirty="0">
                <a:latin typeface="Bahnschrift Light Condensed" panose="020B0502040204020203" pitchFamily="34" charset="0"/>
                <a:cs typeface="Calibri"/>
              </a:rPr>
              <a:t>Typing speed: The rate at which keys are pressed, measured in characters per minute.</a:t>
            </a:r>
            <a:endParaRPr lang="en-IN" sz="2000" dirty="0">
              <a:solidFill>
                <a:srgbClr val="000000"/>
              </a:solidFill>
              <a:latin typeface="Bahnschrift Light Condensed" panose="020B0502040204020203" pitchFamily="34" charset="0"/>
              <a:cs typeface="Calibri"/>
            </a:endParaRPr>
          </a:p>
          <a:p>
            <a:pPr marL="305435" lvl="1" indent="-305435"/>
            <a:r>
              <a:rPr lang="en-IN" sz="2000" dirty="0">
                <a:latin typeface="Bahnschrift Light Condensed" panose="020B0502040204020203" pitchFamily="34" charset="0"/>
                <a:cs typeface="Calibri"/>
              </a:rPr>
              <a:t>Frequency of key combinations: The occurrence of specific key sequences or combinations (e.g., CTRL + ALT + DEL).</a:t>
            </a:r>
            <a:endParaRPr lang="en-IN" sz="2000" dirty="0">
              <a:solidFill>
                <a:srgbClr val="000000"/>
              </a:solidFill>
              <a:latin typeface="Bahnschrift Light Condensed" panose="020B0502040204020203" pitchFamily="34" charset="0"/>
              <a:cs typeface="Calibri"/>
            </a:endParaRPr>
          </a:p>
          <a:p>
            <a:pPr marL="0" indent="0">
              <a:lnSpc>
                <a:spcPct val="100000"/>
              </a:lnSpc>
              <a:spcBef>
                <a:spcPts val="20"/>
              </a:spcBef>
              <a:buNone/>
            </a:pPr>
            <a:r>
              <a:rPr lang="en-IN" sz="2000" b="1" dirty="0">
                <a:latin typeface="Bahnschrift Light Condensed" panose="020B0502040204020203" pitchFamily="34" charset="0"/>
                <a:ea typeface="+mn-lt"/>
                <a:cs typeface="Calibri"/>
              </a:rPr>
              <a:t>System Activities:</a:t>
            </a:r>
            <a:endParaRPr lang="en-IN" sz="2000" b="1" dirty="0">
              <a:latin typeface="Bahnschrift Light Condensed" panose="020B0502040204020203" pitchFamily="34" charset="0"/>
              <a:cs typeface="Calibri"/>
            </a:endParaRPr>
          </a:p>
          <a:p>
            <a:pPr marL="305435" lvl="1" indent="-305435"/>
            <a:r>
              <a:rPr lang="en-IN" sz="2000" dirty="0">
                <a:solidFill>
                  <a:srgbClr val="404040"/>
                </a:solidFill>
                <a:latin typeface="Bahnschrift Light Condensed" panose="020B0502040204020203" pitchFamily="34" charset="0"/>
                <a:ea typeface="+mn-lt"/>
                <a:cs typeface="Calibri"/>
              </a:rPr>
              <a:t>Process executions: Information about processes or applications launched by the user.</a:t>
            </a:r>
            <a:endParaRPr lang="en-IN" dirty="0">
              <a:latin typeface="Bahnschrift Light Condensed" panose="020B0502040204020203" pitchFamily="34" charset="0"/>
            </a:endParaRPr>
          </a:p>
          <a:p>
            <a:pPr marL="305435" lvl="1" indent="-305435"/>
            <a:r>
              <a:rPr lang="en-IN" sz="2000" dirty="0">
                <a:solidFill>
                  <a:srgbClr val="404040"/>
                </a:solidFill>
                <a:latin typeface="Bahnschrift Light Condensed" panose="020B0502040204020203" pitchFamily="34" charset="0"/>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8FBA-B2E0-2CF8-B1CB-8CE9F4ED02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3" y="1247197"/>
            <a:ext cx="11029615" cy="4908647"/>
          </a:xfrm>
        </p:spPr>
        <p:txBody>
          <a:bodyPr/>
          <a:lstStyle/>
          <a:p>
            <a:pPr marL="0" indent="0">
              <a:spcBef>
                <a:spcPts val="20"/>
              </a:spcBef>
              <a:buNone/>
            </a:pPr>
            <a:r>
              <a:rPr lang="en-US" sz="2000" b="1" dirty="0">
                <a:latin typeface="Bahnschrift Light Condensed" panose="020B0502040204020203" pitchFamily="34" charset="0"/>
                <a:ea typeface="+mn-lt"/>
                <a:cs typeface="+mn-lt"/>
              </a:rPr>
              <a:t>User Interactions:</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Application usage patterns: Frequency and duration of interactions with different applications.</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Mouse movements: Patterns of mouse movements and clicks.</a:t>
            </a:r>
            <a:endParaRPr lang="en-US" sz="2000" dirty="0">
              <a:latin typeface="Bahnschrift Light Condensed" panose="020B0502040204020203" pitchFamily="34" charset="0"/>
            </a:endParaRPr>
          </a:p>
          <a:p>
            <a:pPr marL="0" indent="0">
              <a:spcBef>
                <a:spcPts val="20"/>
              </a:spcBef>
              <a:buNone/>
            </a:pPr>
            <a:r>
              <a:rPr lang="en-US" sz="2000" b="1" dirty="0">
                <a:latin typeface="Bahnschrift Light Condensed" panose="020B0502040204020203" pitchFamily="34" charset="0"/>
                <a:ea typeface="+mn-lt"/>
                <a:cs typeface="Calibri"/>
              </a:rPr>
              <a:t>Contextual Information: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Time of day: The timestamp of each recorded event, providing temporal context.</a:t>
            </a:r>
            <a:endParaRPr lang="en-US" dirty="0">
              <a:latin typeface="Bahnschrift Light Condensed" panose="020B0502040204020203" pitchFamily="34" charset="0"/>
            </a:endParaRPr>
          </a:p>
          <a:p>
            <a:pPr marL="305435" indent="-305435"/>
            <a:r>
              <a:rPr lang="en-US" sz="2000" dirty="0">
                <a:solidFill>
                  <a:srgbClr val="404040"/>
                </a:solidFill>
                <a:latin typeface="Bahnschrift Light Condensed" panose="020B0502040204020203" pitchFamily="34" charset="0"/>
                <a:ea typeface="+mn-lt"/>
                <a:cs typeface="Calibri"/>
              </a:rPr>
              <a:t>Day of the week: Information about the day on which the event occurred.</a:t>
            </a:r>
            <a:endParaRPr lang="en-US" dirty="0">
              <a:latin typeface="Bahnschrift Light Condensed" panose="020B0502040204020203" pitchFamily="34" charset="0"/>
            </a:endParaRPr>
          </a:p>
          <a:p>
            <a:pPr marL="305435" indent="-305435"/>
            <a:r>
              <a:rPr lang="en-US" sz="2000" dirty="0">
                <a:solidFill>
                  <a:srgbClr val="404040"/>
                </a:solidFill>
                <a:latin typeface="Bahnschrift Light Condensed" panose="020B0502040204020203" pitchFamily="34" charset="0"/>
                <a:ea typeface="+mn-lt"/>
                <a:cs typeface="Calibri"/>
              </a:rPr>
              <a:t>User identity: The identity or user profile associated with the recorded activity.</a:t>
            </a:r>
            <a:endParaRPr lang="en-US" dirty="0">
              <a:latin typeface="Bahnschrift Light Condensed" panose="020B0502040204020203" pitchFamily="34" charset="0"/>
            </a:endParaRPr>
          </a:p>
          <a:p>
            <a:pPr marL="0" indent="0">
              <a:spcBef>
                <a:spcPts val="20"/>
              </a:spcBef>
              <a:buNone/>
            </a:pPr>
            <a:r>
              <a:rPr lang="en-US" sz="2000" b="1" dirty="0">
                <a:latin typeface="Bahnschrift Light Condensed" panose="020B0502040204020203" pitchFamily="34" charset="0"/>
                <a:ea typeface="+mn-lt"/>
                <a:cs typeface="Calibri"/>
              </a:rPr>
              <a:t>Derived Features:</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Statistical measures: Mean, median, standard deviation, and other statistical measures calculated from the raw data.</a:t>
            </a:r>
            <a:endParaRPr lang="en-US" dirty="0">
              <a:latin typeface="Bahnschrift Light Condensed" panose="020B0502040204020203" pitchFamily="34" charset="0"/>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6C08-98F5-903B-775E-52183F48B4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Bahnschrift Light Condensed" panose="020B0502040204020203" pitchFamily="34" charset="0"/>
                <a:cs typeface="Calibri"/>
              </a:rPr>
              <a:t>Training Process:</a:t>
            </a:r>
            <a:endParaRPr lang="en-IN" sz="2000" dirty="0">
              <a:solidFill>
                <a:srgbClr val="000000"/>
              </a:solidFill>
              <a:latin typeface="Bahnschrift Light Condensed" panose="020B0502040204020203" pitchFamily="34" charset="0"/>
              <a:cs typeface="Calibri"/>
            </a:endParaRPr>
          </a:p>
          <a:p>
            <a:pPr marL="324485" indent="0">
              <a:lnSpc>
                <a:spcPct val="100000"/>
              </a:lnSpc>
              <a:spcBef>
                <a:spcPts val="20"/>
              </a:spcBef>
              <a:buNone/>
            </a:pPr>
            <a:r>
              <a:rPr lang="en-IN" sz="2000" b="1" dirty="0">
                <a:solidFill>
                  <a:srgbClr val="404040"/>
                </a:solidFill>
                <a:latin typeface="Bahnschrift Light Condensed" panose="020B0502040204020203" pitchFamily="34" charset="0"/>
                <a:ea typeface="+mn-lt"/>
                <a:cs typeface="Calibri"/>
              </a:rPr>
              <a:t>Data Collection:</a:t>
            </a:r>
            <a:endParaRPr lang="en-IN" sz="2000" b="1" dirty="0">
              <a:solidFill>
                <a:srgbClr val="404040"/>
              </a:solidFill>
              <a:latin typeface="Bahnschrift Light Condensed" panose="020B0502040204020203" pitchFamily="34" charset="0"/>
              <a:cs typeface="Calibri"/>
            </a:endParaRPr>
          </a:p>
          <a:p>
            <a:pPr marL="629920" lvl="1" indent="-305435"/>
            <a:r>
              <a:rPr lang="en-IN" sz="2000" dirty="0">
                <a:solidFill>
                  <a:srgbClr val="404040"/>
                </a:solidFill>
                <a:latin typeface="Bahnschrift Light Condensed" panose="020B0502040204020203" pitchFamily="34" charset="0"/>
                <a:ea typeface="+mn-lt"/>
                <a:cs typeface="Calibri"/>
              </a:rPr>
              <a:t>Gather a dataset of historical data containing examples of both normal user </a:t>
            </a:r>
            <a:r>
              <a:rPr lang="en-IN" sz="2000" dirty="0" err="1">
                <a:solidFill>
                  <a:srgbClr val="404040"/>
                </a:solidFill>
                <a:latin typeface="Bahnschrift Light Condensed" panose="020B0502040204020203" pitchFamily="34" charset="0"/>
                <a:ea typeface="+mn-lt"/>
                <a:cs typeface="Calibri"/>
              </a:rPr>
              <a:t>behavior</a:t>
            </a:r>
            <a:r>
              <a:rPr lang="en-IN" sz="2000" dirty="0">
                <a:solidFill>
                  <a:srgbClr val="404040"/>
                </a:solidFill>
                <a:latin typeface="Bahnschrift Light Condensed" panose="020B0502040204020203" pitchFamily="34" charset="0"/>
                <a:ea typeface="+mn-lt"/>
                <a:cs typeface="Calibri"/>
              </a:rPr>
              <a:t> and instances of keylogger activity.</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Ensure that the dataset covers a diverse range of scenarios and captures relevant features that characterize different types of user interactions and system activities.</a:t>
            </a:r>
            <a:endParaRPr lang="en-IN" dirty="0">
              <a:latin typeface="Bahnschrift Light Condensed" panose="020B0502040204020203" pitchFamily="34" charset="0"/>
            </a:endParaRPr>
          </a:p>
          <a:p>
            <a:pPr marL="324485" indent="0">
              <a:lnSpc>
                <a:spcPct val="100000"/>
              </a:lnSpc>
              <a:spcBef>
                <a:spcPts val="20"/>
              </a:spcBef>
              <a:buNone/>
            </a:pPr>
            <a:r>
              <a:rPr lang="en-IN" sz="2000" b="1" dirty="0">
                <a:solidFill>
                  <a:srgbClr val="404040"/>
                </a:solidFill>
                <a:latin typeface="Bahnschrift Light Condensed" panose="020B0502040204020203" pitchFamily="34" charset="0"/>
                <a:ea typeface="+mn-lt"/>
                <a:cs typeface="Calibri"/>
              </a:rPr>
              <a:t>Data Preprocessing:</a:t>
            </a:r>
            <a:endParaRPr lang="en-IN" sz="2000" b="1" dirty="0">
              <a:solidFill>
                <a:srgbClr val="404040"/>
              </a:solidFill>
              <a:latin typeface="Bahnschrift Light Condensed" panose="020B0502040204020203" pitchFamily="34" charset="0"/>
              <a:cs typeface="Calibri"/>
            </a:endParaRPr>
          </a:p>
          <a:p>
            <a:pPr marL="629920" lvl="1" indent="-305435"/>
            <a:r>
              <a:rPr lang="en-IN" sz="2000" dirty="0">
                <a:solidFill>
                  <a:srgbClr val="404040"/>
                </a:solidFill>
                <a:latin typeface="Bahnschrift Light Condensed" panose="020B0502040204020203" pitchFamily="34" charset="0"/>
                <a:ea typeface="+mn-lt"/>
                <a:cs typeface="Calibri"/>
              </a:rPr>
              <a:t>Clean the dataset by handling missing values, removing outliers, and normalizing numerical features if necessary.</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7D62-E88B-A682-D7D8-94D55AC2F4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Bahnschrift Light Condensed" panose="020B0502040204020203" pitchFamily="34" charset="0"/>
                <a:ea typeface="+mn-lt"/>
                <a:cs typeface="+mn-lt"/>
              </a:rPr>
              <a:t>Feature Extraction: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Extract relevant features from the dataset that are indicative of normal and potentially malicious behavior.</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mn-lt"/>
              </a:rPr>
              <a:t>Splitting the Dataset:</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Divide the dataset into training and testing sets to evaluate the performance of the trained model.</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mn-lt"/>
              </a:rPr>
              <a:t>Training the Random Forest Model:</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Initialize a Random Forest classifier with appropriate hyperparameters, such as the number of trees, tree depth, and minimum samples per leaf.</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Calibri"/>
              </a:rPr>
              <a:t>Model Evaluation: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Evaluate the trained Random Forest model's performance on the testing dataset to assess its ability to generalize to unseen data.</a:t>
            </a:r>
            <a:endParaRPr lang="en-US" dirty="0">
              <a:latin typeface="Bahnschrift Light Condensed" panose="020B0502040204020203" pitchFamily="34" charset="0"/>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4C2-DAAE-216D-A4AA-31E2BE5006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Bahnschrift Light Condensed" panose="020B0502040204020203" pitchFamily="34" charset="0"/>
                <a:ea typeface="+mn-lt"/>
                <a:cs typeface="+mn-lt"/>
              </a:rPr>
              <a:t>Model Deployment:</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Once satisfied with the model's performance, deploy it into the production environment for real-time monitoring and detection of keylogger activity.</a:t>
            </a:r>
            <a:endParaRPr lang="en-US" sz="2000" dirty="0">
              <a:latin typeface="Bahnschrift Light Condensed" panose="020B0502040204020203" pitchFamily="34" charset="0"/>
              <a:cs typeface="Calibri"/>
            </a:endParaRPr>
          </a:p>
          <a:p>
            <a:pPr marL="0" indent="0">
              <a:buNone/>
            </a:pPr>
            <a:r>
              <a:rPr lang="en-US" sz="2000" b="1" dirty="0">
                <a:latin typeface="Bahnschrift Light Condensed" panose="020B0502040204020203" pitchFamily="34" charset="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Bahnschrift Light Condensed" panose="020B0502040204020203" pitchFamily="34" charset="0"/>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Rounded MT Bold" panose="020F0704030504030204" pitchFamily="34" charset="0"/>
                <a:ea typeface="+mn-lt"/>
                <a:cs typeface="Arial"/>
              </a:rPr>
              <a:t>Problem Statement </a:t>
            </a:r>
            <a:r>
              <a:rPr lang="en-US" sz="2000" dirty="0">
                <a:latin typeface="Arial Rounded MT Bold" panose="020F0704030504030204" pitchFamily="34" charset="0"/>
                <a:ea typeface="+mn-lt"/>
                <a:cs typeface="Arial"/>
              </a:rPr>
              <a:t>(Should not include solution)</a:t>
            </a:r>
            <a:endParaRPr lang="en-US" dirty="0">
              <a:latin typeface="Arial Rounded MT Bold" panose="020F0704030504030204" pitchFamily="34" charset="0"/>
              <a:cs typeface="Arial"/>
            </a:endParaRPr>
          </a:p>
          <a:p>
            <a:pPr marL="305435" indent="-305435"/>
            <a:r>
              <a:rPr lang="en-US" sz="2000" b="1" dirty="0">
                <a:latin typeface="Arial Rounded MT Bold" panose="020F0704030504030204" pitchFamily="34" charset="0"/>
                <a:ea typeface="+mn-lt"/>
                <a:cs typeface="Arial"/>
              </a:rPr>
              <a:t>Proposed System/Solution</a:t>
            </a:r>
            <a:endParaRPr lang="en-US" dirty="0">
              <a:latin typeface="Arial Rounded MT Bold" panose="020F0704030504030204" pitchFamily="34" charset="0"/>
              <a:cs typeface="Arial"/>
            </a:endParaRPr>
          </a:p>
          <a:p>
            <a:pPr marL="305435" indent="-305435"/>
            <a:r>
              <a:rPr lang="en-US" sz="2000" b="1" dirty="0">
                <a:latin typeface="Arial Rounded MT Bold" panose="020F0704030504030204" pitchFamily="34" charset="0"/>
                <a:ea typeface="+mn-lt"/>
                <a:cs typeface="Calibri"/>
              </a:rPr>
              <a:t>System </a:t>
            </a:r>
            <a:r>
              <a:rPr lang="en-US" sz="2000" b="1" dirty="0">
                <a:latin typeface="Arial Rounded MT Bold" panose="020F0704030504030204" pitchFamily="34" charset="0"/>
                <a:ea typeface="+mn-lt"/>
                <a:cs typeface="+mn-lt"/>
              </a:rPr>
              <a:t>Development Approach </a:t>
            </a:r>
            <a:r>
              <a:rPr lang="en-US" sz="2000" dirty="0">
                <a:latin typeface="Arial Rounded MT Bold" panose="020F0704030504030204" pitchFamily="34" charset="0"/>
                <a:ea typeface="+mn-lt"/>
                <a:cs typeface="+mn-lt"/>
              </a:rPr>
              <a:t>(Technology Used) </a:t>
            </a:r>
            <a:endParaRPr lang="en-US" dirty="0">
              <a:latin typeface="Arial Rounded MT Bold" panose="020F0704030504030204" pitchFamily="34" charset="0"/>
              <a:ea typeface="+mn-lt"/>
              <a:cs typeface="+mn-lt"/>
            </a:endParaRPr>
          </a:p>
          <a:p>
            <a:pPr marL="305435" indent="-305435"/>
            <a:r>
              <a:rPr lang="en-US" sz="2000" b="1" dirty="0">
                <a:latin typeface="Arial Rounded MT Bold" panose="020F0704030504030204" pitchFamily="34" charset="0"/>
                <a:ea typeface="+mn-lt"/>
                <a:cs typeface="+mn-lt"/>
              </a:rPr>
              <a:t>Algorithm &amp; Deployment  </a:t>
            </a:r>
            <a:endParaRPr lang="en-US" dirty="0">
              <a:latin typeface="Arial Rounded MT Bold" panose="020F0704030504030204" pitchFamily="34" charset="0"/>
              <a:cs typeface="Calibri"/>
            </a:endParaRPr>
          </a:p>
          <a:p>
            <a:pPr marL="305435" indent="-305435"/>
            <a:r>
              <a:rPr lang="en-US" sz="2000" b="1" dirty="0">
                <a:latin typeface="Arial Rounded MT Bold" panose="020F0704030504030204" pitchFamily="34" charset="0"/>
                <a:ea typeface="+mn-lt"/>
                <a:cs typeface="Arial"/>
              </a:rPr>
              <a:t>Result (Output Image)</a:t>
            </a:r>
          </a:p>
          <a:p>
            <a:pPr marL="305435" indent="-305435"/>
            <a:r>
              <a:rPr lang="en-US" sz="2000" b="1" dirty="0">
                <a:latin typeface="Arial Rounded MT Bold" panose="020F0704030504030204" pitchFamily="34" charset="0"/>
                <a:ea typeface="+mn-lt"/>
                <a:cs typeface="Arial"/>
              </a:rPr>
              <a:t>Conclusion</a:t>
            </a:r>
            <a:endParaRPr lang="en-US" dirty="0">
              <a:latin typeface="Arial Rounded MT Bold" panose="020F0704030504030204" pitchFamily="34" charset="0"/>
              <a:cs typeface="Arial"/>
            </a:endParaRPr>
          </a:p>
          <a:p>
            <a:pPr marL="305435" indent="-305435"/>
            <a:r>
              <a:rPr lang="en-US" sz="2000" b="1" dirty="0">
                <a:latin typeface="Arial Rounded MT Bold" panose="020F0704030504030204" pitchFamily="34" charset="0"/>
                <a:ea typeface="+mn-lt"/>
                <a:cs typeface="Arial"/>
              </a:rPr>
              <a:t>Future Scope</a:t>
            </a:r>
          </a:p>
          <a:p>
            <a:pPr marL="305435" indent="-305435"/>
            <a:r>
              <a:rPr lang="en-US" sz="2000" b="1" dirty="0">
                <a:latin typeface="Arial Rounded MT Bold" panose="020F0704030504030204" pitchFamily="34" charset="0"/>
                <a:ea typeface="+mn-lt"/>
                <a:cs typeface="Arial"/>
              </a:rPr>
              <a:t>References</a:t>
            </a:r>
            <a:endParaRPr lang="en-US" dirty="0">
              <a:latin typeface="Arial Rounded MT Bold" panose="020F0704030504030204" pitchFamily="34" charset="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7BF-E54A-35E0-524D-F182AEDF5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2" y="1234792"/>
            <a:ext cx="11029615" cy="5749086"/>
          </a:xfrm>
        </p:spPr>
        <p:txBody>
          <a:bodyPr>
            <a:normAutofit/>
          </a:bodyPr>
          <a:lstStyle/>
          <a:p>
            <a:pPr marL="0" indent="0">
              <a:buNone/>
            </a:pPr>
            <a:r>
              <a:rPr lang="en-IN" sz="2000" b="1" dirty="0">
                <a:latin typeface="Bahnschrift Light Condensed" panose="020B0502040204020203" pitchFamily="34" charset="0"/>
                <a:cs typeface="Calibri"/>
              </a:rPr>
              <a:t>Prediction Process:</a:t>
            </a:r>
            <a:endParaRPr lang="en-IN" sz="2000" dirty="0">
              <a:solidFill>
                <a:srgbClr val="404040"/>
              </a:solidFill>
              <a:latin typeface="Bahnschrift Light Condensed" panose="020B0502040204020203" pitchFamily="34" charset="0"/>
              <a:cs typeface="Calibri"/>
            </a:endParaRPr>
          </a:p>
          <a:p>
            <a:pPr marL="305435" indent="-305435">
              <a:spcBef>
                <a:spcPts val="20"/>
              </a:spcBef>
            </a:pPr>
            <a:r>
              <a:rPr lang="en-IN" sz="2000" dirty="0">
                <a:solidFill>
                  <a:srgbClr val="404040"/>
                </a:solidFill>
                <a:latin typeface="Bahnschrift Light Condensed" panose="020B0502040204020203" pitchFamily="34" charset="0"/>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Bahnschrift Light Condensed" panose="020B0502040204020203" pitchFamily="34" charset="0"/>
              <a:cs typeface="Calibri"/>
            </a:endParaRPr>
          </a:p>
          <a:p>
            <a:pPr marL="0" indent="0">
              <a:spcBef>
                <a:spcPts val="20"/>
              </a:spcBef>
              <a:buNone/>
            </a:pPr>
            <a:r>
              <a:rPr lang="en-IN" sz="2000" b="1" dirty="0">
                <a:solidFill>
                  <a:srgbClr val="404040"/>
                </a:solidFill>
                <a:latin typeface="Bahnschrift Light Condensed" panose="020B0502040204020203" pitchFamily="34" charset="0"/>
                <a:ea typeface="+mn-lt"/>
                <a:cs typeface="Calibri"/>
              </a:rPr>
              <a:t>Input Data:</a:t>
            </a:r>
            <a:endParaRPr lang="en-IN" sz="2000" dirty="0">
              <a:latin typeface="Bahnschrift Light Condensed" panose="020B0502040204020203" pitchFamily="34" charset="0"/>
              <a:cs typeface="Calibri"/>
            </a:endParaRPr>
          </a:p>
          <a:p>
            <a:pPr marL="305435" indent="-305435"/>
            <a:r>
              <a:rPr lang="en-IN" sz="2000" dirty="0">
                <a:solidFill>
                  <a:srgbClr val="404040"/>
                </a:solidFill>
                <a:latin typeface="Bahnschrift Light Condensed" panose="020B0502040204020203" pitchFamily="34" charset="0"/>
                <a:ea typeface="+mn-lt"/>
                <a:cs typeface="Calibri"/>
              </a:rPr>
              <a:t>The algorithm receives input data in the form of features extracted from keyboard events, system activities, user interactions, and contextual information.</a:t>
            </a:r>
            <a:endParaRPr lang="en-IN" sz="2000" dirty="0">
              <a:latin typeface="Bahnschrift Light Condensed" panose="020B0502040204020203" pitchFamily="34" charset="0"/>
              <a:cs typeface="Calibri"/>
            </a:endParaRPr>
          </a:p>
          <a:p>
            <a:pPr marL="305435" indent="-305435"/>
            <a:r>
              <a:rPr lang="en-IN" sz="2000" dirty="0">
                <a:solidFill>
                  <a:srgbClr val="404040"/>
                </a:solidFill>
                <a:latin typeface="Bahnschrift Light Condensed" panose="020B0502040204020203" pitchFamily="34" charset="0"/>
                <a:ea typeface="+mn-lt"/>
                <a:cs typeface="Calibri"/>
              </a:rPr>
              <a:t>These features should be </a:t>
            </a:r>
            <a:r>
              <a:rPr lang="en-IN" sz="2000" dirty="0" err="1">
                <a:solidFill>
                  <a:srgbClr val="404040"/>
                </a:solidFill>
                <a:latin typeface="Bahnschrift Light Condensed" panose="020B0502040204020203" pitchFamily="34" charset="0"/>
                <a:ea typeface="+mn-lt"/>
                <a:cs typeface="Calibri"/>
              </a:rPr>
              <a:t>preprocessed</a:t>
            </a:r>
            <a:r>
              <a:rPr lang="en-IN" sz="2000" dirty="0">
                <a:solidFill>
                  <a:srgbClr val="404040"/>
                </a:solidFill>
                <a:latin typeface="Bahnschrift Light Condensed" panose="020B0502040204020203" pitchFamily="34" charset="0"/>
                <a:ea typeface="+mn-lt"/>
                <a:cs typeface="Calibri"/>
              </a:rPr>
              <a:t> and formatted in the same way as the training data.</a:t>
            </a:r>
            <a:endParaRPr lang="en-IN" sz="2000" dirty="0">
              <a:latin typeface="Bahnschrift Light Condensed" panose="020B0502040204020203" pitchFamily="34" charset="0"/>
              <a:cs typeface="Calibri"/>
            </a:endParaRPr>
          </a:p>
          <a:p>
            <a:pPr marL="0" indent="0">
              <a:spcBef>
                <a:spcPts val="20"/>
              </a:spcBef>
              <a:buNone/>
            </a:pPr>
            <a:r>
              <a:rPr lang="en-IN" sz="2000" b="1" dirty="0">
                <a:solidFill>
                  <a:srgbClr val="404040"/>
                </a:solidFill>
                <a:latin typeface="Bahnschrift Light Condensed" panose="020B0502040204020203" pitchFamily="34" charset="0"/>
                <a:ea typeface="+mn-lt"/>
                <a:cs typeface="Calibri"/>
              </a:rPr>
              <a:t>Ensemble of Decision Trees:</a:t>
            </a:r>
            <a:endParaRPr lang="en-IN" sz="2000" b="1" dirty="0">
              <a:latin typeface="Bahnschrift Light Condensed" panose="020B0502040204020203" pitchFamily="34" charset="0"/>
              <a:cs typeface="Calibri"/>
            </a:endParaRPr>
          </a:p>
          <a:p>
            <a:pPr marL="305435" indent="-305435"/>
            <a:r>
              <a:rPr lang="en-IN" sz="2000" dirty="0">
                <a:solidFill>
                  <a:srgbClr val="404040"/>
                </a:solidFill>
                <a:latin typeface="Bahnschrift Light Condensed" panose="020B0502040204020203" pitchFamily="34" charset="0"/>
                <a:ea typeface="+mn-lt"/>
                <a:cs typeface="Calibri"/>
              </a:rPr>
              <a:t>The Random Forest model consists of an ensemble of decision trees, each trained independently on random subsets of the training data and features.</a:t>
            </a:r>
            <a:endParaRPr lang="en-IN" sz="2000" dirty="0">
              <a:latin typeface="Bahnschrift Light Condensed" panose="020B0502040204020203" pitchFamily="34" charset="0"/>
              <a:cs typeface="Calibri"/>
            </a:endParaRPr>
          </a:p>
          <a:p>
            <a:pPr marL="305435" indent="-305435"/>
            <a:r>
              <a:rPr lang="en-IN" sz="2000" dirty="0">
                <a:solidFill>
                  <a:srgbClr val="404040"/>
                </a:solidFill>
                <a:latin typeface="Bahnschrift Light Condensed" panose="020B0502040204020203" pitchFamily="34" charset="0"/>
                <a:ea typeface="+mn-lt"/>
                <a:cs typeface="Calibri"/>
              </a:rPr>
              <a:t>Each decision tree in the forest has learned to classify instances based on the features and their associated class labels.</a:t>
            </a:r>
            <a:endParaRPr lang="en-IN" sz="2000" dirty="0">
              <a:latin typeface="Bahnschrift Light Condensed" panose="020B0502040204020203" pitchFamily="34" charset="0"/>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E79C-231B-84F7-F893-65511B4AF7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Bahnschrift Light Condensed" panose="020B0502040204020203" pitchFamily="34" charset="0"/>
                <a:ea typeface="+mn-lt"/>
                <a:cs typeface="+mn-lt"/>
              </a:rPr>
              <a:t>Decision Making:</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To make a prediction, the input data is passed through each decision tree in the ensemble.</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Each decision tree independently evaluates the input features based on its learned splitting criteria and makes a prediction at the leaf node where the instance ends up.</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mn-lt"/>
              </a:rPr>
              <a:t>Voting Mechanism:</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After all decision trees in the forest have made their individual predictions, a voting mechanism is used to determine the final prediction.</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Calibri"/>
              </a:rPr>
              <a:t>Final Prediction: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The final prediction output by the Random Forest algorithm is based on the voting mechanism described above.</a:t>
            </a:r>
            <a:endParaRPr lang="en-US" dirty="0">
              <a:latin typeface="Bahnschrift Light Condensed" panose="020B0502040204020203" pitchFamily="34" charset="0"/>
            </a:endParaRPr>
          </a:p>
          <a:p>
            <a:pPr marL="0" indent="0">
              <a:lnSpc>
                <a:spcPct val="100000"/>
              </a:lnSpc>
              <a:spcBef>
                <a:spcPts val="20"/>
              </a:spcBef>
              <a:buNone/>
            </a:pPr>
            <a:r>
              <a:rPr lang="en-US" sz="2000" b="1" dirty="0">
                <a:latin typeface="Bahnschrift Light Condensed" panose="020B0502040204020203" pitchFamily="34" charset="0"/>
                <a:ea typeface="+mn-lt"/>
                <a:cs typeface="Calibri"/>
              </a:rPr>
              <a:t>Output:</a:t>
            </a:r>
            <a:endParaRPr lang="en-US" sz="2000" b="1" dirty="0">
              <a:latin typeface="Bahnschrift Light Condensed" panose="020B0502040204020203" pitchFamily="34" charset="0"/>
              <a:cs typeface="Calibri"/>
            </a:endParaRPr>
          </a:p>
          <a:p>
            <a:pPr marL="305435" indent="-305435">
              <a:lnSpc>
                <a:spcPct val="100000"/>
              </a:lnSpc>
            </a:pPr>
            <a:r>
              <a:rPr lang="en-US" sz="2000" dirty="0">
                <a:solidFill>
                  <a:srgbClr val="404040"/>
                </a:solidFill>
                <a:latin typeface="Bahnschrift Light Condensed" panose="020B0502040204020203" pitchFamily="34" charset="0"/>
                <a:ea typeface="+mn-lt"/>
                <a:cs typeface="Calibri"/>
              </a:rPr>
              <a:t>The trained algorithm outputs the final prediction or class label for the input instance, indicating whether the behavior is classified as normal or potentially malicious.</a:t>
            </a:r>
            <a:endParaRPr lang="en-US" dirty="0">
              <a:latin typeface="Bahnschrift Light Condensed" panose="020B0502040204020203" pitchFamily="34" charset="0"/>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sp>
        <p:nvSpPr>
          <p:cNvPr id="7" name="Text Placeholder 6">
            <a:extLst>
              <a:ext uri="{FF2B5EF4-FFF2-40B4-BE49-F238E27FC236}">
                <a16:creationId xmlns:a16="http://schemas.microsoft.com/office/drawing/2014/main" id="{48C106BC-6F1D-A1CF-6496-8B1AB778EC4C}"/>
              </a:ext>
            </a:extLst>
          </p:cNvPr>
          <p:cNvSpPr>
            <a:spLocks noGrp="1"/>
          </p:cNvSpPr>
          <p:nvPr>
            <p:ph type="body" sz="half" idx="2"/>
          </p:nvPr>
        </p:nvSpPr>
        <p:spPr/>
        <p:txBody>
          <a:bodyPr/>
          <a:lstStyle/>
          <a:p>
            <a:endParaRPr lang="en-US"/>
          </a:p>
        </p:txBody>
      </p:sp>
      <p:pic>
        <p:nvPicPr>
          <p:cNvPr id="8" name="Picture Placeholder 7">
            <a:extLst>
              <a:ext uri="{FF2B5EF4-FFF2-40B4-BE49-F238E27FC236}">
                <a16:creationId xmlns:a16="http://schemas.microsoft.com/office/drawing/2014/main" id="{6010FD9F-6C81-2F18-08D0-A86F6434D90E}"/>
              </a:ext>
            </a:extLst>
          </p:cNvPr>
          <p:cNvPicPr>
            <a:picLocks noGrp="1" noChangeAspect="1"/>
          </p:cNvPicPr>
          <p:nvPr>
            <p:ph type="pic" idx="1"/>
          </p:nvPr>
        </p:nvPicPr>
        <p:blipFill>
          <a:blip r:embed="rId2"/>
          <a:srcRect t="1741" b="1741"/>
          <a:stretch>
            <a:fillRect/>
          </a:stretch>
        </p:blipFill>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p:txBody>
          <a:bodyPr/>
          <a:lstStyle/>
          <a:p>
            <a:r>
              <a:rPr lang="en-US" dirty="0" err="1"/>
              <a:t>Keylog.json</a:t>
            </a:r>
          </a:p>
        </p:txBody>
      </p:sp>
      <p:sp>
        <p:nvSpPr>
          <p:cNvPr id="4" name="Text Placeholder 3">
            <a:extLst>
              <a:ext uri="{FF2B5EF4-FFF2-40B4-BE49-F238E27FC236}">
                <a16:creationId xmlns:a16="http://schemas.microsoft.com/office/drawing/2014/main" id="{F650FDED-7592-2806-1044-454F9B4E8F37}"/>
              </a:ext>
            </a:extLst>
          </p:cNvPr>
          <p:cNvSpPr>
            <a:spLocks noGrp="1"/>
          </p:cNvSpPr>
          <p:nvPr>
            <p:ph type="body" sz="half" idx="2"/>
          </p:nvPr>
        </p:nvSpPr>
        <p:spPr/>
        <p:txBody>
          <a:bodyPr/>
          <a:lstStyle/>
          <a:p>
            <a:endParaRPr lang="en-US"/>
          </a:p>
        </p:txBody>
      </p:sp>
      <p:pic>
        <p:nvPicPr>
          <p:cNvPr id="8" name="Picture Placeholder 7">
            <a:extLst>
              <a:ext uri="{FF2B5EF4-FFF2-40B4-BE49-F238E27FC236}">
                <a16:creationId xmlns:a16="http://schemas.microsoft.com/office/drawing/2014/main" id="{5B784D23-5BE1-BEF1-8838-E364C16DDB11}"/>
              </a:ext>
            </a:extLst>
          </p:cNvPr>
          <p:cNvPicPr>
            <a:picLocks noGrp="1" noChangeAspect="1"/>
          </p:cNvPicPr>
          <p:nvPr>
            <p:ph type="pic" idx="1"/>
          </p:nvPr>
        </p:nvPicPr>
        <p:blipFill>
          <a:blip r:embed="rId2"/>
          <a:srcRect t="8688" b="8688"/>
          <a:stretch>
            <a:fillRect/>
          </a:stretch>
        </p:blipFill>
        <p:spPr>
          <a:xfrm>
            <a:off x="581192" y="758771"/>
            <a:ext cx="11290859" cy="3651249"/>
          </a:xfr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latin typeface="Bahnschrift Light Condensed" panose="020B0502040204020203" pitchFamily="34" charset="0"/>
              </a:rPr>
              <a:t>Findings:</a:t>
            </a:r>
          </a:p>
          <a:p>
            <a:pPr marL="0" indent="0">
              <a:spcBef>
                <a:spcPts val="20"/>
              </a:spcBef>
              <a:buNone/>
            </a:pPr>
            <a:r>
              <a:rPr lang="en-IN" sz="2000" b="1" dirty="0">
                <a:solidFill>
                  <a:srgbClr val="0F0F0F"/>
                </a:solidFill>
                <a:latin typeface="Bahnschrift Light Condensed" panose="020B0502040204020203" pitchFamily="34" charset="0"/>
              </a:rPr>
              <a:t>Training and Testing:</a:t>
            </a:r>
            <a:endParaRPr lang="en-IN" dirty="0">
              <a:latin typeface="Bahnschrift Light Condensed" panose="020B0502040204020203" pitchFamily="34" charset="0"/>
            </a:endParaRPr>
          </a:p>
          <a:p>
            <a:pPr marL="305435" indent="-305435"/>
            <a:r>
              <a:rPr lang="en-IN" sz="2000" dirty="0">
                <a:solidFill>
                  <a:srgbClr val="0F0F0F"/>
                </a:solidFill>
                <a:latin typeface="Bahnschrift Light Condensed" panose="020B0502040204020203" pitchFamily="34" charset="0"/>
              </a:rPr>
              <a:t>The algorithm was trained using a dataset containing examples of both normal and malicious </a:t>
            </a:r>
            <a:r>
              <a:rPr lang="en-IN" sz="2000" dirty="0" err="1">
                <a:solidFill>
                  <a:srgbClr val="0F0F0F"/>
                </a:solidFill>
                <a:latin typeface="Bahnschrift Light Condensed" panose="020B0502040204020203" pitchFamily="34" charset="0"/>
              </a:rPr>
              <a:t>behavior</a:t>
            </a:r>
            <a:r>
              <a:rPr lang="en-IN" sz="2000" dirty="0">
                <a:solidFill>
                  <a:srgbClr val="0F0F0F"/>
                </a:solidFill>
                <a:latin typeface="Bahnschrift Light Condensed" panose="020B0502040204020203" pitchFamily="34" charset="0"/>
              </a:rPr>
              <a:t>.</a:t>
            </a:r>
            <a:endParaRPr lang="en-IN" dirty="0">
              <a:latin typeface="Bahnschrift Light Condensed" panose="020B0502040204020203" pitchFamily="34" charset="0"/>
            </a:endParaRPr>
          </a:p>
          <a:p>
            <a:pPr marL="0" indent="0">
              <a:spcBef>
                <a:spcPts val="20"/>
              </a:spcBef>
              <a:buNone/>
            </a:pPr>
            <a:r>
              <a:rPr lang="en-IN" sz="2000" b="1" dirty="0">
                <a:solidFill>
                  <a:srgbClr val="0F0F0F"/>
                </a:solidFill>
                <a:latin typeface="Bahnschrift Light Condensed" panose="020B0502040204020203" pitchFamily="34" charset="0"/>
                <a:ea typeface="+mn-lt"/>
                <a:cs typeface="+mn-lt"/>
              </a:rPr>
              <a:t>Model Performance:</a:t>
            </a:r>
            <a:endParaRPr lang="en-IN" sz="2000" b="1" dirty="0">
              <a:solidFill>
                <a:srgbClr val="0F0F0F"/>
              </a:solidFill>
              <a:latin typeface="Bahnschrift Light Condensed" panose="020B0502040204020203" pitchFamily="34" charset="0"/>
            </a:endParaRPr>
          </a:p>
          <a:p>
            <a:pPr marL="305435" indent="-305435"/>
            <a:r>
              <a:rPr lang="en-IN" sz="2000" dirty="0">
                <a:solidFill>
                  <a:srgbClr val="0F0F0F"/>
                </a:solidFill>
                <a:latin typeface="Bahnschrift Light Condensed" panose="020B0502040204020203" pitchFamily="34" charset="0"/>
                <a:ea typeface="+mn-lt"/>
                <a:cs typeface="+mn-lt"/>
              </a:rPr>
              <a:t>The trained Random Forest algorithm demonstrated promising performance in distinguishing between normal and malicious </a:t>
            </a:r>
            <a:r>
              <a:rPr lang="en-IN" sz="2000" dirty="0" err="1">
                <a:solidFill>
                  <a:srgbClr val="0F0F0F"/>
                </a:solidFill>
                <a:latin typeface="Bahnschrift Light Condensed" panose="020B0502040204020203" pitchFamily="34" charset="0"/>
                <a:ea typeface="+mn-lt"/>
                <a:cs typeface="+mn-lt"/>
              </a:rPr>
              <a:t>behavior</a:t>
            </a:r>
            <a:r>
              <a:rPr lang="en-IN" sz="2000" dirty="0">
                <a:solidFill>
                  <a:srgbClr val="0F0F0F"/>
                </a:solidFill>
                <a:latin typeface="Bahnschrift Light Condensed" panose="020B0502040204020203" pitchFamily="34" charset="0"/>
                <a:ea typeface="+mn-lt"/>
                <a:cs typeface="+mn-lt"/>
              </a:rPr>
              <a:t>.</a:t>
            </a:r>
            <a:endParaRPr lang="en-IN" dirty="0">
              <a:latin typeface="Bahnschrift Light Condensed" panose="020B0502040204020203" pitchFamily="34" charset="0"/>
            </a:endParaRPr>
          </a:p>
          <a:p>
            <a:pPr marL="0" indent="0">
              <a:spcBef>
                <a:spcPts val="20"/>
              </a:spcBef>
              <a:buNone/>
            </a:pPr>
            <a:r>
              <a:rPr lang="en-IN" sz="2000" b="1" dirty="0">
                <a:solidFill>
                  <a:srgbClr val="0F0F0F"/>
                </a:solidFill>
                <a:latin typeface="Bahnschrift Light Condensed" panose="020B0502040204020203" pitchFamily="34" charset="0"/>
                <a:ea typeface="+mn-lt"/>
                <a:cs typeface="+mn-lt"/>
              </a:rPr>
              <a:t>Predictive Power:</a:t>
            </a:r>
            <a:endParaRPr lang="en-IN" sz="2000" b="1" dirty="0">
              <a:solidFill>
                <a:srgbClr val="0F0F0F"/>
              </a:solidFill>
              <a:latin typeface="Bahnschrift Light Condensed" panose="020B0502040204020203" pitchFamily="34" charset="0"/>
            </a:endParaRPr>
          </a:p>
          <a:p>
            <a:pPr marL="305435" indent="-305435"/>
            <a:r>
              <a:rPr lang="en-IN" sz="2000" dirty="0">
                <a:solidFill>
                  <a:srgbClr val="0F0F0F"/>
                </a:solidFill>
                <a:latin typeface="Bahnschrift Light Condensed" panose="020B0502040204020203" pitchFamily="34" charset="0"/>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37F-919F-EF0F-7DC7-7A9AED8613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Bahnschrift Light Condensed" panose="020B0502040204020203" pitchFamily="34" charset="0"/>
                <a:ea typeface="+mn-lt"/>
                <a:cs typeface="+mn-lt"/>
              </a:rPr>
              <a:t>Effectiveness of the Proposed Solution:</a:t>
            </a:r>
          </a:p>
          <a:p>
            <a:pPr marL="0" indent="0">
              <a:spcBef>
                <a:spcPts val="20"/>
              </a:spcBef>
              <a:buNone/>
            </a:pPr>
            <a:r>
              <a:rPr lang="en-US" sz="2000" b="1" dirty="0">
                <a:solidFill>
                  <a:srgbClr val="404040"/>
                </a:solidFill>
                <a:latin typeface="Bahnschrift Light Condensed" panose="020B0502040204020203" pitchFamily="34" charset="0"/>
                <a:ea typeface="+mn-lt"/>
                <a:cs typeface="Calibri"/>
              </a:rPr>
              <a:t>Detection Accuracy:</a:t>
            </a:r>
            <a:endParaRPr lang="en-US" sz="2000" b="1"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The proposed solution effectively detected instances of potential keylogger activity by analyzing patterns and anomalies in user behavior and system activities.</a:t>
            </a:r>
            <a:endParaRPr lang="en-US" dirty="0">
              <a:latin typeface="Bahnschrift Light Condensed" panose="020B0502040204020203" pitchFamily="34" charset="0"/>
            </a:endParaRPr>
          </a:p>
          <a:p>
            <a:pPr marL="0" indent="0">
              <a:buNone/>
            </a:pPr>
            <a:r>
              <a:rPr lang="en-US" sz="2000" b="1" dirty="0">
                <a:solidFill>
                  <a:srgbClr val="404040"/>
                </a:solidFill>
                <a:latin typeface="Bahnschrift Light Condensed" panose="020B0502040204020203" pitchFamily="34" charset="0"/>
                <a:ea typeface="+mn-lt"/>
                <a:cs typeface="Calibri"/>
              </a:rPr>
              <a:t>Robustness and Generalization:</a:t>
            </a:r>
            <a:endParaRPr lang="en-US" sz="2000"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The Random Forest algorithm demonstrated robustness and generalization across different datasets and scenarios.</a:t>
            </a:r>
            <a:endParaRPr lang="en-US" sz="2000" dirty="0">
              <a:solidFill>
                <a:srgbClr val="404040"/>
              </a:solidFill>
              <a:latin typeface="Bahnschrift Light Condensed" panose="020B0502040204020203" pitchFamily="34" charset="0"/>
              <a:cs typeface="Calibri"/>
            </a:endParaRPr>
          </a:p>
          <a:p>
            <a:pPr marL="0" indent="0">
              <a:spcBef>
                <a:spcPts val="20"/>
              </a:spcBef>
              <a:buNone/>
            </a:pPr>
            <a:r>
              <a:rPr lang="en-US" sz="2000" b="1" dirty="0">
                <a:solidFill>
                  <a:srgbClr val="404040"/>
                </a:solidFill>
                <a:latin typeface="Bahnschrift Light Condensed" panose="020B0502040204020203" pitchFamily="34" charset="0"/>
                <a:ea typeface="+mn-lt"/>
                <a:cs typeface="Calibri"/>
              </a:rPr>
              <a:t>Scalability and Efficiency:</a:t>
            </a:r>
            <a:endParaRPr lang="en-US" sz="2000" b="1"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The solution is scalable and can handle large volumes of data efficiently, making it suitable for real-time monitoring and detection of keylogger activity in diverse settings.</a:t>
            </a:r>
            <a:endParaRPr lang="en-US" dirty="0">
              <a:latin typeface="Bahnschrift Light Condensed" panose="020B0502040204020203" pitchFamily="34" charset="0"/>
            </a:endParaRPr>
          </a:p>
          <a:p>
            <a:pPr marL="0" indent="0">
              <a:spcBef>
                <a:spcPts val="20"/>
              </a:spcBef>
              <a:buNone/>
            </a:pPr>
            <a:r>
              <a:rPr lang="en-US" sz="2000" b="1" dirty="0">
                <a:solidFill>
                  <a:srgbClr val="404040"/>
                </a:solidFill>
                <a:latin typeface="Bahnschrift Light Condensed" panose="020B0502040204020203" pitchFamily="34" charset="0"/>
                <a:cs typeface="Calibri"/>
              </a:rPr>
              <a:t>Adaptability and Flexibility:</a:t>
            </a:r>
          </a:p>
          <a:p>
            <a:pPr marL="305435" indent="-305435"/>
            <a:r>
              <a:rPr lang="en-US" sz="2000" dirty="0">
                <a:solidFill>
                  <a:srgbClr val="404040"/>
                </a:solidFill>
                <a:latin typeface="Bahnschrift Light Condensed" panose="020B0502040204020203" pitchFamily="34" charset="0"/>
                <a:cs typeface="Calibri"/>
              </a:rPr>
              <a:t>The solution can adapt to evolving threats and changes in user behavior by regularly updating the model with new data</a:t>
            </a:r>
            <a:r>
              <a:rPr lang="en-US" sz="2000" dirty="0">
                <a:solidFill>
                  <a:srgbClr val="404040"/>
                </a:solidFill>
                <a:latin typeface="Calibri"/>
                <a:cs typeface="Calibri"/>
              </a:rPr>
              <a:t>.</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0920" y="1352138"/>
            <a:ext cx="11029615" cy="4550060"/>
          </a:xfrm>
        </p:spPr>
        <p:txBody>
          <a:bodyPr>
            <a:normAutofit fontScale="92500" lnSpcReduction="10000"/>
          </a:bodyPr>
          <a:lstStyle/>
          <a:p>
            <a:pPr marL="0" indent="0">
              <a:buNone/>
            </a:pPr>
            <a:r>
              <a:rPr lang="en-IN" sz="2000" b="1" dirty="0" err="1">
                <a:solidFill>
                  <a:srgbClr val="0F0F0F"/>
                </a:solidFill>
                <a:latin typeface="Bahnschrift Light Condensed" panose="020B0502040204020203" pitchFamily="34" charset="0"/>
              </a:rPr>
              <a:t>IOPscience</a:t>
            </a:r>
            <a:endParaRPr lang="en-IN" sz="2000" b="1" dirty="0">
              <a:solidFill>
                <a:srgbClr val="0F0F0F"/>
              </a:solidFill>
              <a:latin typeface="Bahnschrift Light Condensed" panose="020B0502040204020203" pitchFamily="34" charset="0"/>
              <a:cs typeface="Calibri"/>
            </a:endParaRPr>
          </a:p>
          <a:p>
            <a:pPr marL="305435" indent="-305435"/>
            <a:r>
              <a:rPr lang="en-IN" sz="2000" dirty="0">
                <a:solidFill>
                  <a:srgbClr val="0F0F0F"/>
                </a:solidFill>
                <a:latin typeface="Bahnschrift Light Condensed" panose="020B0502040204020203" pitchFamily="34" charset="0"/>
                <a:cs typeface="Calibri"/>
              </a:rPr>
              <a:t>Discusses the role of keyloggers in IT firms, as well as how they can be used to track children's computer activity and the harm they can cause to computer privacy</a:t>
            </a:r>
          </a:p>
          <a:p>
            <a:pPr marL="0" indent="0">
              <a:buNone/>
            </a:pPr>
            <a:r>
              <a:rPr lang="en-IN" sz="2000" b="1" dirty="0">
                <a:solidFill>
                  <a:srgbClr val="0F0F0F"/>
                </a:solidFill>
                <a:latin typeface="Bahnschrift Light Condensed" panose="020B0502040204020203" pitchFamily="34" charset="0"/>
                <a:cs typeface="Calibri"/>
              </a:rPr>
              <a:t>ScienceDirect.com</a:t>
            </a:r>
          </a:p>
          <a:p>
            <a:pPr marL="305435" indent="-305435"/>
            <a:r>
              <a:rPr lang="en-IN" sz="2000" dirty="0">
                <a:solidFill>
                  <a:srgbClr val="0F0F0F"/>
                </a:solidFill>
                <a:latin typeface="Bahnschrift Light Condensed" panose="020B0502040204020203" pitchFamily="34" charset="0"/>
                <a:cs typeface="Calibri"/>
              </a:rPr>
              <a:t>Includes 27 references on keyloggers, including how </a:t>
            </a:r>
            <a:r>
              <a:rPr lang="en-IN" sz="2000" dirty="0" err="1">
                <a:solidFill>
                  <a:srgbClr val="0F0F0F"/>
                </a:solidFill>
                <a:latin typeface="Bahnschrift Light Condensed" panose="020B0502040204020203" pitchFamily="34" charset="0"/>
                <a:cs typeface="Calibri"/>
              </a:rPr>
              <a:t>HawkEye</a:t>
            </a:r>
            <a:r>
              <a:rPr lang="en-IN" sz="2000" dirty="0">
                <a:solidFill>
                  <a:srgbClr val="0F0F0F"/>
                </a:solidFill>
                <a:latin typeface="Bahnschrift Light Condensed" panose="020B0502040204020203" pitchFamily="34" charset="0"/>
                <a:cs typeface="Calibri"/>
              </a:rPr>
              <a:t> keylogger malware targets business users, and how Cathay Pacific data was stolen in a hack</a:t>
            </a:r>
          </a:p>
          <a:p>
            <a:pPr marL="0" indent="0">
              <a:buNone/>
            </a:pPr>
            <a:r>
              <a:rPr lang="en-IN" sz="2000" b="1" dirty="0">
                <a:solidFill>
                  <a:srgbClr val="0F0F0F"/>
                </a:solidFill>
                <a:latin typeface="Bahnschrift Light Condensed" panose="020B0502040204020203" pitchFamily="34" charset="0"/>
                <a:cs typeface="Calibri"/>
              </a:rPr>
              <a:t>ResearchGate</a:t>
            </a:r>
          </a:p>
          <a:p>
            <a:pPr marL="305435" indent="-305435"/>
            <a:r>
              <a:rPr lang="en-IN" sz="2000" dirty="0">
                <a:solidFill>
                  <a:srgbClr val="0F0F0F"/>
                </a:solidFill>
                <a:latin typeface="Bahnschrift Light Condensed" panose="020B0502040204020203" pitchFamily="34" charset="0"/>
                <a:cs typeface="Calibri"/>
              </a:rPr>
              <a:t>Includes a paper by </a:t>
            </a:r>
            <a:r>
              <a:rPr lang="en-IN" sz="2000" dirty="0" err="1">
                <a:solidFill>
                  <a:srgbClr val="0F0F0F"/>
                </a:solidFill>
                <a:latin typeface="Bahnschrift Light Condensed" panose="020B0502040204020203" pitchFamily="34" charset="0"/>
                <a:cs typeface="Calibri"/>
              </a:rPr>
              <a:t>Dr.</a:t>
            </a:r>
            <a:r>
              <a:rPr lang="en-IN" sz="2000" dirty="0">
                <a:solidFill>
                  <a:srgbClr val="0F0F0F"/>
                </a:solidFill>
                <a:latin typeface="Bahnschrift Light Condensed" panose="020B0502040204020203" pitchFamily="34" charset="0"/>
                <a:cs typeface="Calibri"/>
              </a:rPr>
              <a:t> Akashdeep Bhardwaj and </a:t>
            </a:r>
            <a:r>
              <a:rPr lang="en-IN" sz="2000" dirty="0" err="1">
                <a:solidFill>
                  <a:srgbClr val="0F0F0F"/>
                </a:solidFill>
                <a:latin typeface="Bahnschrift Light Condensed" panose="020B0502040204020203" pitchFamily="34" charset="0"/>
                <a:cs typeface="Calibri"/>
              </a:rPr>
              <a:t>Dr.</a:t>
            </a:r>
            <a:r>
              <a:rPr lang="en-IN" sz="2000" dirty="0">
                <a:solidFill>
                  <a:srgbClr val="0F0F0F"/>
                </a:solidFill>
                <a:latin typeface="Bahnschrift Light Condensed" panose="020B0502040204020203" pitchFamily="34" charset="0"/>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Bahnschrift Light Condensed" panose="020B0502040204020203" pitchFamily="34" charset="0"/>
                <a:cs typeface="Calibri"/>
              </a:rPr>
              <a:t>Grafiati</a:t>
            </a:r>
            <a:endParaRPr lang="en-IN" sz="2000" b="1" dirty="0">
              <a:solidFill>
                <a:srgbClr val="0F0F0F"/>
              </a:solidFill>
              <a:latin typeface="Bahnschrift Light Condensed" panose="020B0502040204020203" pitchFamily="34" charset="0"/>
              <a:cs typeface="Calibri"/>
            </a:endParaRPr>
          </a:p>
          <a:p>
            <a:pPr marL="305435" indent="-305435"/>
            <a:r>
              <a:rPr lang="en-IN" sz="2000" dirty="0">
                <a:solidFill>
                  <a:srgbClr val="0F0F0F"/>
                </a:solidFill>
                <a:latin typeface="Bahnschrift Light Condensed" panose="020B0502040204020203" pitchFamily="34" charset="0"/>
                <a:cs typeface="Calibri"/>
              </a:rPr>
              <a:t>Includes book chapters on keyloggers, including works by Seth Simms, Margot Maxwell, and Julian </a:t>
            </a:r>
            <a:r>
              <a:rPr lang="en-IN" sz="2000" dirty="0" err="1">
                <a:solidFill>
                  <a:srgbClr val="0F0F0F"/>
                </a:solidFill>
                <a:latin typeface="Bahnschrift Light Condensed" panose="020B0502040204020203" pitchFamily="34" charset="0"/>
                <a:cs typeface="Calibri"/>
              </a:rPr>
              <a:t>Rrushi</a:t>
            </a:r>
            <a:r>
              <a:rPr lang="en-IN" sz="2000" dirty="0">
                <a:solidFill>
                  <a:srgbClr val="0F0F0F"/>
                </a:solidFill>
                <a:latin typeface="Bahnschrift Light Condensed" panose="020B0502040204020203" pitchFamily="34" charset="0"/>
                <a:cs typeface="Calibri"/>
              </a:rPr>
              <a:t> </a:t>
            </a:r>
            <a:endParaRPr lang="en-IN" dirty="0">
              <a:latin typeface="Bahnschrift Light Condensed" panose="020B0502040204020203" pitchFamily="34" charset="0"/>
            </a:endParaRP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lgerian" panose="04020705040A02060702" pitchFamily="82"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latin typeface="Bahnschrift SemiBold SemiConden" panose="020B0502040204020203" pitchFamily="34" charset="0"/>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latin typeface="Bahnschrift SemiBold SemiConden" panose="020B0502040204020203" pitchFamily="34" charset="0"/>
            </a:endParaRPr>
          </a:p>
          <a:p>
            <a:pPr marL="305435" indent="-305435">
              <a:spcBef>
                <a:spcPts val="20"/>
              </a:spcBef>
            </a:pPr>
            <a:r>
              <a:rPr lang="en-IN" sz="2400" b="1" dirty="0">
                <a:solidFill>
                  <a:srgbClr val="404040"/>
                </a:solidFill>
                <a:latin typeface="Bahnschrift SemiBold SemiConden" panose="020B0502040204020203" pitchFamily="34" charset="0"/>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latin typeface="Bahnschrift SemiBold SemiConden" panose="020B0502040204020203" pitchFamily="34"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Bahnschrift Light Condensed" panose="020B0502040204020203" pitchFamily="34" charset="0"/>
                <a:ea typeface="+mn-lt"/>
                <a:cs typeface="Calibri"/>
              </a:rPr>
              <a:t>Proposed Solution: </a:t>
            </a:r>
            <a:r>
              <a:rPr lang="en-IN" sz="2000" dirty="0">
                <a:solidFill>
                  <a:srgbClr val="404040"/>
                </a:solidFill>
                <a:latin typeface="Bahnschrift Light Condensed" panose="020B0502040204020203" pitchFamily="34" charset="0"/>
                <a:ea typeface="+mn-lt"/>
                <a:cs typeface="Calibri"/>
              </a:rPr>
              <a:t>Advanced Keylogger Detection and Security Implementation</a:t>
            </a:r>
            <a:endParaRPr lang="en-IN" sz="2000" dirty="0">
              <a:solidFill>
                <a:srgbClr val="404040"/>
              </a:solidFill>
              <a:latin typeface="Bahnschrift Light Condensed" panose="020B0502040204020203" pitchFamily="34" charset="0"/>
              <a:cs typeface="Calibri"/>
            </a:endParaRPr>
          </a:p>
          <a:p>
            <a:pPr marL="305435" indent="-305435">
              <a:spcBef>
                <a:spcPts val="20"/>
              </a:spcBef>
            </a:pPr>
            <a:r>
              <a:rPr lang="en-IN" sz="2000" dirty="0">
                <a:solidFill>
                  <a:srgbClr val="404040"/>
                </a:solidFill>
                <a:latin typeface="Bahnschrift Light Condensed" panose="020B0502040204020203" pitchFamily="34" charset="0"/>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latin typeface="Bahnschrift Light Condensed" panose="020B0502040204020203" pitchFamily="34" charset="0"/>
            </a:endParaRPr>
          </a:p>
          <a:p>
            <a:pPr marL="305435" indent="-305435">
              <a:spcBef>
                <a:spcPts val="20"/>
              </a:spcBef>
            </a:pPr>
            <a:r>
              <a:rPr lang="en-IN" sz="2000" b="1" dirty="0">
                <a:latin typeface="Bahnschrift Light Condensed" panose="020B0502040204020203" pitchFamily="34" charset="0"/>
                <a:ea typeface="+mn-lt"/>
                <a:cs typeface="Calibri"/>
              </a:rPr>
              <a:t>Advanced Keylogger Detection Algorithms</a:t>
            </a:r>
            <a:r>
              <a:rPr lang="en-IN" sz="2000" dirty="0">
                <a:latin typeface="Bahnschrift Light Condensed" panose="020B0502040204020203" pitchFamily="34" charset="0"/>
                <a:ea typeface="+mn-lt"/>
                <a:cs typeface="Calibri"/>
              </a:rPr>
              <a:t>:</a:t>
            </a:r>
            <a:r>
              <a:rPr lang="en-IN" sz="2000" dirty="0">
                <a:solidFill>
                  <a:srgbClr val="404040"/>
                </a:solidFill>
                <a:latin typeface="Bahnschrift Light Condensed" panose="020B0502040204020203" pitchFamily="34" charset="0"/>
                <a:ea typeface="+mn-lt"/>
                <a:cs typeface="Calibri"/>
              </a:rPr>
              <a:t> Develop and deploy sophisticated machine learning algorithms capable of accurately detecting keylogger </a:t>
            </a:r>
            <a:r>
              <a:rPr lang="en-IN" sz="2000" dirty="0" err="1">
                <a:solidFill>
                  <a:srgbClr val="404040"/>
                </a:solidFill>
                <a:latin typeface="Bahnschrift Light Condensed" panose="020B0502040204020203" pitchFamily="34" charset="0"/>
                <a:ea typeface="+mn-lt"/>
                <a:cs typeface="Calibri"/>
              </a:rPr>
              <a:t>behavior</a:t>
            </a:r>
            <a:r>
              <a:rPr lang="en-IN" sz="2000" dirty="0">
                <a:solidFill>
                  <a:srgbClr val="404040"/>
                </a:solidFill>
                <a:latin typeface="Bahnschrift Light Condensed" panose="020B0502040204020203" pitchFamily="34" charset="0"/>
                <a:ea typeface="+mn-lt"/>
                <a:cs typeface="Calibri"/>
              </a:rPr>
              <a:t>. These algorithms should </a:t>
            </a:r>
            <a:r>
              <a:rPr lang="en-IN" sz="2000" dirty="0" err="1">
                <a:solidFill>
                  <a:srgbClr val="404040"/>
                </a:solidFill>
                <a:latin typeface="Bahnschrift Light Condensed" panose="020B0502040204020203" pitchFamily="34" charset="0"/>
                <a:ea typeface="+mn-lt"/>
                <a:cs typeface="Calibri"/>
              </a:rPr>
              <a:t>analyze</a:t>
            </a:r>
            <a:r>
              <a:rPr lang="en-IN" sz="2000" dirty="0">
                <a:solidFill>
                  <a:srgbClr val="404040"/>
                </a:solidFill>
                <a:latin typeface="Bahnschrift Light Condensed" panose="020B0502040204020203" pitchFamily="34" charset="0"/>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Bahnschrift Light Condensed" panose="020B0502040204020203" pitchFamily="34" charset="0"/>
              <a:cs typeface="Calibri"/>
            </a:endParaRPr>
          </a:p>
          <a:p>
            <a:pPr marL="305435" indent="-305435">
              <a:spcBef>
                <a:spcPts val="20"/>
              </a:spcBef>
            </a:pPr>
            <a:r>
              <a:rPr lang="en-IN" sz="2000" b="1" dirty="0">
                <a:solidFill>
                  <a:srgbClr val="404040"/>
                </a:solidFill>
                <a:latin typeface="Bahnschrift Light Condensed" panose="020B0502040204020203" pitchFamily="34" charset="0"/>
                <a:ea typeface="+mn-lt"/>
                <a:cs typeface="Calibri"/>
              </a:rPr>
              <a:t>Real-Time Monitoring and Anomaly Detection</a:t>
            </a:r>
            <a:r>
              <a:rPr lang="en-IN" sz="2000" dirty="0">
                <a:solidFill>
                  <a:srgbClr val="404040"/>
                </a:solidFill>
                <a:latin typeface="Bahnschrift Light Condensed" panose="020B0502040204020203" pitchFamily="34" charset="0"/>
                <a:ea typeface="+mn-lt"/>
                <a:cs typeface="Calibri"/>
              </a:rPr>
              <a:t>: Implement real-time monitoring systems that continuously scrutinize system </a:t>
            </a:r>
            <a:r>
              <a:rPr lang="en-IN" sz="2000" dirty="0" err="1">
                <a:solidFill>
                  <a:srgbClr val="404040"/>
                </a:solidFill>
                <a:latin typeface="Bahnschrift Light Condensed" panose="020B0502040204020203" pitchFamily="34" charset="0"/>
                <a:ea typeface="+mn-lt"/>
                <a:cs typeface="Calibri"/>
              </a:rPr>
              <a:t>behavior</a:t>
            </a:r>
            <a:r>
              <a:rPr lang="en-IN" sz="2000" dirty="0">
                <a:solidFill>
                  <a:srgbClr val="404040"/>
                </a:solidFill>
                <a:latin typeface="Bahnschrift Light Condensed" panose="020B0502040204020203" pitchFamily="34" charset="0"/>
                <a:ea typeface="+mn-lt"/>
                <a:cs typeface="Calibri"/>
              </a:rPr>
              <a:t> for signs of keylogger activity. These systems should employ anomaly detection techniques to flag deviations from normal user </a:t>
            </a:r>
            <a:r>
              <a:rPr lang="en-IN" sz="2000" dirty="0" err="1">
                <a:solidFill>
                  <a:srgbClr val="404040"/>
                </a:solidFill>
                <a:latin typeface="Bahnschrift Light Condensed" panose="020B0502040204020203" pitchFamily="34" charset="0"/>
                <a:ea typeface="+mn-lt"/>
                <a:cs typeface="Calibri"/>
              </a:rPr>
              <a:t>behavior</a:t>
            </a:r>
            <a:r>
              <a:rPr lang="en-IN" sz="2000" dirty="0">
                <a:solidFill>
                  <a:srgbClr val="404040"/>
                </a:solidFill>
                <a:latin typeface="Bahnschrift Light Condensed" panose="020B0502040204020203" pitchFamily="34" charset="0"/>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Bahnschrift Light Condensed" panose="020B0502040204020203" pitchFamily="34" charset="0"/>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121-8F2A-9160-8C72-78BAE46556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Bahnschrift Light Condensed" panose="020B0502040204020203" pitchFamily="34" charset="0"/>
                <a:ea typeface="+mn-lt"/>
                <a:cs typeface="+mn-lt"/>
              </a:rPr>
              <a:t>Behavioral Analysis and Heuristic Scanning:</a:t>
            </a:r>
            <a:r>
              <a:rPr lang="en-US" sz="2000" b="1" dirty="0">
                <a:solidFill>
                  <a:srgbClr val="404040"/>
                </a:solidFill>
                <a:latin typeface="Bahnschrift Light Condensed" panose="020B0502040204020203" pitchFamily="34" charset="0"/>
                <a:ea typeface="+mn-lt"/>
                <a:cs typeface="+mn-lt"/>
              </a:rPr>
              <a:t> </a:t>
            </a:r>
            <a:r>
              <a:rPr lang="en-US" sz="2000" dirty="0">
                <a:solidFill>
                  <a:srgbClr val="404040"/>
                </a:solidFill>
                <a:latin typeface="Bahnschrift Light Condensed" panose="020B0502040204020203" pitchFamily="34" charset="0"/>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dirty="0">
              <a:solidFill>
                <a:srgbClr val="404040"/>
              </a:solidFill>
              <a:latin typeface="Bahnschrift Light Condensed" panose="020B0502040204020203" pitchFamily="34" charset="0"/>
              <a:cs typeface="Calibri"/>
            </a:endParaRPr>
          </a:p>
          <a:p>
            <a:pPr marL="305435" indent="-305435">
              <a:spcBef>
                <a:spcPts val="20"/>
              </a:spcBef>
            </a:pPr>
            <a:r>
              <a:rPr lang="en-US" sz="2000" b="1" dirty="0">
                <a:latin typeface="Bahnschrift Light Condensed" panose="020B0502040204020203" pitchFamily="34" charset="0"/>
                <a:ea typeface="+mn-lt"/>
                <a:cs typeface="+mn-lt"/>
              </a:rPr>
              <a:t>Endpoint Security Solutions:</a:t>
            </a:r>
            <a:r>
              <a:rPr lang="en-US" sz="2000" dirty="0">
                <a:solidFill>
                  <a:srgbClr val="404040"/>
                </a:solidFill>
                <a:latin typeface="Bahnschrift Light Condensed" panose="020B0502040204020203" pitchFamily="34" charset="0"/>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dirty="0">
              <a:latin typeface="Bahnschrift Light Condensed" panose="020B0502040204020203" pitchFamily="34" charset="0"/>
              <a:cs typeface="Calibri"/>
            </a:endParaRPr>
          </a:p>
          <a:p>
            <a:pPr marL="305435" indent="-305435">
              <a:spcBef>
                <a:spcPts val="20"/>
              </a:spcBef>
            </a:pPr>
            <a:r>
              <a:rPr lang="en-US" sz="2000" b="1" dirty="0">
                <a:latin typeface="Bahnschrift Light Condensed" panose="020B0502040204020203" pitchFamily="34" charset="0"/>
                <a:ea typeface="+mn-lt"/>
                <a:cs typeface="+mn-lt"/>
              </a:rPr>
              <a:t>User Education and Awareness Programs:</a:t>
            </a:r>
            <a:r>
              <a:rPr lang="en-US" sz="2000" dirty="0">
                <a:solidFill>
                  <a:srgbClr val="404040"/>
                </a:solidFill>
                <a:latin typeface="Bahnschrift Light Condensed" panose="020B0502040204020203" pitchFamily="34" charset="0"/>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dirty="0">
              <a:latin typeface="Bahnschrift Light Condensed" panose="020B0502040204020203" pitchFamily="34" charset="0"/>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C2E9-3F3E-5359-94E3-3B52125ED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Bahnschrift Light Condensed" panose="020B0502040204020203" pitchFamily="34" charset="0"/>
                <a:ea typeface="+mn-lt"/>
                <a:cs typeface="+mn-lt"/>
              </a:rPr>
              <a:t>Continuous Monitoring and Response:</a:t>
            </a:r>
            <a:r>
              <a:rPr lang="en-US" sz="2000" dirty="0">
                <a:latin typeface="Bahnschrift Light Condensed" panose="020B0502040204020203" pitchFamily="34" charset="0"/>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Bahnschrift Light Condensed" panose="020B0502040204020203" pitchFamily="34" charset="0"/>
              <a:cs typeface="Calibri"/>
            </a:endParaRPr>
          </a:p>
          <a:p>
            <a:pPr marL="305435" indent="-305435"/>
            <a:r>
              <a:rPr lang="en-US" sz="2000" b="1" dirty="0">
                <a:latin typeface="Bahnschrift Light Condensed" panose="020B0502040204020203" pitchFamily="34" charset="0"/>
                <a:ea typeface="+mn-lt"/>
                <a:cs typeface="+mn-lt"/>
              </a:rPr>
              <a:t>Privacy-Enhancing Technologies: </a:t>
            </a:r>
            <a:r>
              <a:rPr lang="en-US" sz="2000" dirty="0">
                <a:latin typeface="Bahnschrift Light Condensed" panose="020B0502040204020203" pitchFamily="34" charset="0"/>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Bahnschrift Light Condensed" panose="020B0502040204020203" pitchFamily="34" charset="0"/>
              <a:cs typeface="Calibri"/>
            </a:endParaRPr>
          </a:p>
          <a:p>
            <a:pPr marL="305435" indent="-305435"/>
            <a:r>
              <a:rPr lang="en-US" sz="2000" b="1" dirty="0">
                <a:latin typeface="Bahnschrift Light Condensed" panose="020B0502040204020203" pitchFamily="34" charset="0"/>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Bahnschrift Light Condensed" panose="020B0502040204020203" pitchFamily="34" charset="0"/>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Bahnschrift Light Condensed" panose="020B0502040204020203" pitchFamily="34" charset="0"/>
                <a:ea typeface="+mn-lt"/>
                <a:cs typeface="+mn-lt"/>
              </a:rPr>
              <a:t>A system approach for keylogger detection and security implementation involves a structured methodology to address the challenge comprehensively. Here's a breakdown of the system approach:</a:t>
            </a:r>
            <a:endParaRPr lang="en-US" sz="2000" dirty="0">
              <a:latin typeface="Bahnschrift Light Condensed" panose="020B0502040204020203" pitchFamily="34" charset="0"/>
              <a:cs typeface="Calibri"/>
            </a:endParaRPr>
          </a:p>
          <a:p>
            <a:pPr marL="0" indent="0">
              <a:buNone/>
            </a:pPr>
            <a:endParaRPr lang="en-IN" sz="2000" b="1" dirty="0">
              <a:solidFill>
                <a:srgbClr val="0F0F0F"/>
              </a:solidFill>
              <a:latin typeface="Bahnschrift Light Condensed" panose="020B0502040204020203" pitchFamily="34" charset="0"/>
              <a:ea typeface="+mn-lt"/>
              <a:cs typeface="+mn-lt"/>
            </a:endParaRPr>
          </a:p>
          <a:p>
            <a:pPr marL="0" indent="0">
              <a:lnSpc>
                <a:spcPct val="90000"/>
              </a:lnSpc>
              <a:spcBef>
                <a:spcPts val="20"/>
              </a:spcBef>
              <a:buNone/>
            </a:pPr>
            <a:r>
              <a:rPr lang="en-IN" sz="2000" b="1" dirty="0">
                <a:solidFill>
                  <a:srgbClr val="0F0F0F"/>
                </a:solidFill>
                <a:latin typeface="Bahnschrift Light Condensed" panose="020B0502040204020203" pitchFamily="34" charset="0"/>
                <a:ea typeface="+mn-lt"/>
                <a:cs typeface="+mn-lt"/>
              </a:rPr>
              <a:t>Requirements Gathering:</a:t>
            </a:r>
            <a:endParaRPr lang="en-IN" sz="2000" dirty="0">
              <a:solidFill>
                <a:srgbClr val="404040"/>
              </a:solidFill>
              <a:latin typeface="Bahnschrift Light Condensed" panose="020B0502040204020203" pitchFamily="34" charset="0"/>
              <a:ea typeface="+mn-lt"/>
              <a:cs typeface="+mn-lt"/>
            </a:endParaRPr>
          </a:p>
          <a:p>
            <a:pPr marL="0" indent="0">
              <a:lnSpc>
                <a:spcPct val="90000"/>
              </a:lnSpc>
              <a:buNone/>
            </a:pPr>
            <a:r>
              <a:rPr lang="en-IN" sz="2000" dirty="0">
                <a:solidFill>
                  <a:srgbClr val="0F0F0F"/>
                </a:solidFill>
                <a:latin typeface="Bahnschrift Light Condensed" panose="020B0502040204020203" pitchFamily="34" charset="0"/>
                <a:ea typeface="+mn-lt"/>
                <a:cs typeface="+mn-lt"/>
              </a:rPr>
              <a:t>Understand the specific needs and concerns of stakeholders regarding keylogger detection and security.</a:t>
            </a:r>
            <a:endParaRPr lang="en-IN" sz="2000" dirty="0">
              <a:latin typeface="Bahnschrift Light Condensed" panose="020B0502040204020203" pitchFamily="34" charset="0"/>
              <a:cs typeface="Calibri"/>
            </a:endParaRPr>
          </a:p>
          <a:p>
            <a:pPr marL="0" indent="0">
              <a:lnSpc>
                <a:spcPct val="90000"/>
              </a:lnSpc>
              <a:buNone/>
            </a:pPr>
            <a:r>
              <a:rPr lang="en-IN" sz="2000" dirty="0">
                <a:latin typeface="Bahnschrift Light Condensed" panose="020B0502040204020203" pitchFamily="34" charset="0"/>
                <a:ea typeface="+mn-lt"/>
                <a:cs typeface="Calibri"/>
              </a:rPr>
              <a:t>Identify critical assets, potential attack vectors, and regulatory compliance requirements.</a:t>
            </a:r>
            <a:endParaRPr lang="en-IN" sz="2000" dirty="0">
              <a:latin typeface="Bahnschrift Light Condensed" panose="020B0502040204020203" pitchFamily="34" charset="0"/>
              <a:cs typeface="Calibri"/>
            </a:endParaRPr>
          </a:p>
          <a:p>
            <a:pPr marL="0" indent="0">
              <a:lnSpc>
                <a:spcPct val="90000"/>
              </a:lnSpc>
              <a:spcBef>
                <a:spcPts val="20"/>
              </a:spcBef>
              <a:buNone/>
            </a:pPr>
            <a:r>
              <a:rPr lang="en-IN" sz="2000" b="1" dirty="0">
                <a:latin typeface="Bahnschrift Light Condensed" panose="020B0502040204020203" pitchFamily="34" charset="0"/>
                <a:ea typeface="+mn-lt"/>
                <a:cs typeface="Calibri"/>
              </a:rPr>
              <a:t>Risk Assessment:</a:t>
            </a:r>
            <a:endParaRPr lang="en-IN" sz="2000" b="1" dirty="0">
              <a:latin typeface="Bahnschrift Light Condensed" panose="020B0502040204020203" pitchFamily="34" charset="0"/>
              <a:cs typeface="Calibri"/>
            </a:endParaRPr>
          </a:p>
          <a:p>
            <a:pPr marL="0" indent="0">
              <a:lnSpc>
                <a:spcPct val="90000"/>
              </a:lnSpc>
              <a:buNone/>
            </a:pPr>
            <a:r>
              <a:rPr lang="en-IN" sz="2000" dirty="0">
                <a:latin typeface="Bahnschrift Light Condensed" panose="020B0502040204020203" pitchFamily="34" charset="0"/>
                <a:ea typeface="+mn-lt"/>
                <a:cs typeface="Calibri"/>
              </a:rPr>
              <a:t>Evaluate the potential impact of keyloggers on the organization's operations, finances, and reputation.</a:t>
            </a:r>
            <a:endParaRPr lang="en-IN" sz="2000" dirty="0">
              <a:latin typeface="Bahnschrift Light Condensed" panose="020B0502040204020203" pitchFamily="34" charset="0"/>
              <a:cs typeface="Calibri"/>
            </a:endParaRPr>
          </a:p>
          <a:p>
            <a:pPr marL="0" indent="0">
              <a:lnSpc>
                <a:spcPct val="90000"/>
              </a:lnSpc>
              <a:buNone/>
            </a:pPr>
            <a:r>
              <a:rPr lang="en-IN" sz="2000" dirty="0">
                <a:latin typeface="Bahnschrift Light Condensed" panose="020B0502040204020203" pitchFamily="34" charset="0"/>
                <a:ea typeface="+mn-lt"/>
                <a:cs typeface="Calibri"/>
              </a:rPr>
              <a:t>Prioritize keylogger threats based on their likelihood and severity.</a:t>
            </a:r>
            <a:endParaRPr lang="en-IN" sz="2000" dirty="0">
              <a:latin typeface="Bahnschrift Light Condensed" panose="020B0502040204020203" pitchFamily="34" charset="0"/>
              <a:cs typeface="Calibri"/>
            </a:endParaRPr>
          </a:p>
          <a:p>
            <a:pPr marL="0" indent="0">
              <a:lnSpc>
                <a:spcPct val="90000"/>
              </a:lnSpc>
              <a:spcBef>
                <a:spcPts val="20"/>
              </a:spcBef>
              <a:buNone/>
            </a:pPr>
            <a:r>
              <a:rPr lang="en-IN" sz="2000" b="1" dirty="0">
                <a:latin typeface="Bahnschrift Light Condensed" panose="020B0502040204020203" pitchFamily="34" charset="0"/>
                <a:ea typeface="+mn-lt"/>
                <a:cs typeface="Calibri"/>
              </a:rPr>
              <a:t>System Architecture Design:</a:t>
            </a:r>
            <a:endParaRPr lang="en-IN" sz="2000" b="1" dirty="0">
              <a:latin typeface="Bahnschrift Light Condensed" panose="020B0502040204020203" pitchFamily="34" charset="0"/>
              <a:cs typeface="Calibri"/>
            </a:endParaRPr>
          </a:p>
          <a:p>
            <a:pPr marL="0" indent="0">
              <a:lnSpc>
                <a:spcPct val="90000"/>
              </a:lnSpc>
              <a:buNone/>
            </a:pPr>
            <a:r>
              <a:rPr lang="en-IN" sz="2000" dirty="0">
                <a:latin typeface="Bahnschrift Light Condensed" panose="020B0502040204020203" pitchFamily="34" charset="0"/>
                <a:ea typeface="+mn-lt"/>
                <a:cs typeface="Calibri"/>
              </a:rPr>
              <a:t>Develop a high-level architecture outlining the components and interactions of the security system.</a:t>
            </a:r>
            <a:endParaRPr lang="en-IN" sz="2000" dirty="0">
              <a:latin typeface="Bahnschrift Light Condensed" panose="020B0502040204020203" pitchFamily="34" charset="0"/>
              <a:cs typeface="Calibri"/>
            </a:endParaRPr>
          </a:p>
          <a:p>
            <a:pPr marL="0" indent="0">
              <a:lnSpc>
                <a:spcPct val="90000"/>
              </a:lnSpc>
              <a:buNone/>
            </a:pPr>
            <a:r>
              <a:rPr lang="en-IN" sz="2000" dirty="0">
                <a:solidFill>
                  <a:srgbClr val="0F0F0F"/>
                </a:solidFill>
                <a:latin typeface="Bahnschrift Light Condensed" panose="020B0502040204020203" pitchFamily="34" charset="0"/>
                <a:ea typeface="+mn-lt"/>
                <a:cs typeface="+mn-lt"/>
              </a:rPr>
              <a:t>Design interfaces and integration points between different subsystems for seamless data flow and communication.</a:t>
            </a:r>
            <a:endParaRPr lang="en-IN" sz="2000" dirty="0">
              <a:latin typeface="Bahnschrift Light Condensed" panose="020B0502040204020203" pitchFamily="34" charset="0"/>
              <a:cs typeface="Calibri"/>
            </a:endParaRPr>
          </a:p>
          <a:p>
            <a:pPr marL="0" indent="0">
              <a:buNone/>
            </a:pPr>
            <a:endParaRPr lang="en-IN" sz="2000" b="1" dirty="0">
              <a:solidFill>
                <a:srgbClr val="0F0F0F"/>
              </a:solidFill>
              <a:latin typeface="Bahnschrift Light Condensed" panose="020B0502040204020203" pitchFamily="34" charset="0"/>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42A1-0189-CF38-84D6-855B639BCF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Bahnschrift Light Condensed" panose="020B0502040204020203" pitchFamily="34" charset="0"/>
                <a:cs typeface="Arial"/>
              </a:rPr>
              <a:t>Technology Selection:</a:t>
            </a:r>
            <a:endParaRPr lang="en-US" sz="2000" b="1"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Evaluate available technologies for keylogger detection, endpoint security, network monitoring, and incident response.</a:t>
            </a:r>
            <a:endParaRPr lang="en-IN" sz="2000"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Choose solutions that meet the organization's requirements for accuracy, scalability, and ease of integration.</a:t>
            </a:r>
            <a:endParaRPr lang="en-IN" sz="2000" dirty="0">
              <a:latin typeface="Bahnschrift Light Condensed" panose="020B0502040204020203" pitchFamily="34" charset="0"/>
              <a:cs typeface="Calibri"/>
            </a:endParaRPr>
          </a:p>
          <a:p>
            <a:pPr marL="0" indent="0">
              <a:spcBef>
                <a:spcPts val="20"/>
              </a:spcBef>
              <a:buNone/>
            </a:pPr>
            <a:r>
              <a:rPr lang="en-IN" sz="2000" b="1" dirty="0">
                <a:solidFill>
                  <a:srgbClr val="0F0F0F"/>
                </a:solidFill>
                <a:latin typeface="Bahnschrift Light Condensed" panose="020B0502040204020203" pitchFamily="34" charset="0"/>
                <a:cs typeface="Arial"/>
              </a:rPr>
              <a:t>Implementation:</a:t>
            </a:r>
            <a:endParaRPr lang="en-IN" sz="2000" b="1"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Deploy selected technologies according to the defined architecture and implementation plan.</a:t>
            </a:r>
            <a:endParaRPr lang="en-IN" sz="2000"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Configure systems for real-time monitoring, threat detection, and incident response.</a:t>
            </a:r>
            <a:endParaRPr lang="en-IN" sz="2000" dirty="0">
              <a:latin typeface="Bahnschrift Light Condensed" panose="020B0502040204020203" pitchFamily="34" charset="0"/>
              <a:cs typeface="Calibri"/>
            </a:endParaRPr>
          </a:p>
          <a:p>
            <a:pPr marL="0" indent="0">
              <a:spcBef>
                <a:spcPts val="20"/>
              </a:spcBef>
              <a:buNone/>
            </a:pPr>
            <a:r>
              <a:rPr lang="en-IN" sz="2000" b="1" dirty="0">
                <a:solidFill>
                  <a:srgbClr val="0F0F0F"/>
                </a:solidFill>
                <a:latin typeface="Bahnschrift Light Condensed" panose="020B0502040204020203" pitchFamily="34" charset="0"/>
                <a:cs typeface="Arial"/>
              </a:rPr>
              <a:t>Testing and Validation:</a:t>
            </a:r>
            <a:endParaRPr lang="en-IN" sz="2000" b="1"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Conduct comprehensive testing to validate the effectiveness of the security solution.</a:t>
            </a:r>
            <a:endParaRPr lang="en-IN" sz="2000"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Perform penetration testing and simulation exercises to identify weaknesses and vulnerabilities.</a:t>
            </a:r>
            <a:endParaRPr lang="en-IN" sz="2000" dirty="0">
              <a:latin typeface="Bahnschrift Light Condensed" panose="020B0502040204020203" pitchFamily="34" charset="0"/>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Britannic Bold" panose="020B0903060703020204" pitchFamily="34" charset="0"/>
                <a:ea typeface="+mn-lt"/>
                <a:cs typeface="+mn-lt"/>
              </a:rPr>
              <a:t>Keylogger Detection</a:t>
            </a:r>
          </a:p>
          <a:p>
            <a:pPr marL="305435" indent="-305435"/>
            <a:r>
              <a:rPr lang="en-US" sz="2400" b="1" dirty="0">
                <a:solidFill>
                  <a:srgbClr val="000000"/>
                </a:solidFill>
                <a:latin typeface="Britannic Bold" panose="020B0903060703020204" pitchFamily="34" charset="0"/>
                <a:cs typeface="Calibri"/>
              </a:rPr>
              <a:t>Real time Monitoring</a:t>
            </a:r>
          </a:p>
          <a:p>
            <a:pPr marL="305435" indent="-305435"/>
            <a:r>
              <a:rPr lang="en-US" sz="2400" b="1" dirty="0" err="1">
                <a:solidFill>
                  <a:srgbClr val="000000"/>
                </a:solidFill>
                <a:latin typeface="Britannic Bold" panose="020B0903060703020204" pitchFamily="34" charset="0"/>
                <a:cs typeface="Calibri"/>
              </a:rPr>
              <a:t>Anamoly</a:t>
            </a:r>
            <a:r>
              <a:rPr lang="en-US" sz="2400" b="1" dirty="0">
                <a:solidFill>
                  <a:srgbClr val="000000"/>
                </a:solidFill>
                <a:latin typeface="Britannic Bold" panose="020B0903060703020204" pitchFamily="34" charset="0"/>
                <a:cs typeface="Calibri"/>
              </a:rPr>
              <a:t> Detection</a:t>
            </a:r>
          </a:p>
          <a:p>
            <a:pPr marL="305435" indent="-305435"/>
            <a:r>
              <a:rPr lang="en-US" sz="2400" b="1" dirty="0">
                <a:solidFill>
                  <a:srgbClr val="000000"/>
                </a:solidFill>
                <a:latin typeface="Britannic Bold" panose="020B0903060703020204" pitchFamily="34" charset="0"/>
                <a:cs typeface="Calibri"/>
              </a:rPr>
              <a:t>Incident Response</a:t>
            </a:r>
          </a:p>
          <a:p>
            <a:pPr marL="305435" indent="-305435"/>
            <a:r>
              <a:rPr lang="en-US" sz="2400" b="1" dirty="0">
                <a:solidFill>
                  <a:srgbClr val="000000"/>
                </a:solidFill>
                <a:latin typeface="Britannic Bold" panose="020B0903060703020204" pitchFamily="34" charset="0"/>
                <a:cs typeface="Calibri"/>
              </a:rPr>
              <a:t>User Education and Training</a:t>
            </a:r>
          </a:p>
          <a:p>
            <a:pPr marL="305435" indent="-305435"/>
            <a:r>
              <a:rPr lang="en-US" sz="2400" b="1" dirty="0">
                <a:solidFill>
                  <a:srgbClr val="000000"/>
                </a:solidFill>
                <a:latin typeface="Britannic Bold" panose="020B0903060703020204" pitchFamily="34" charset="0"/>
                <a:cs typeface="Calibri"/>
              </a:rPr>
              <a:t>Scalability and Performance</a:t>
            </a:r>
          </a:p>
          <a:p>
            <a:pPr marL="305435" indent="-305435"/>
            <a:r>
              <a:rPr lang="en-US" sz="2400" b="1" dirty="0">
                <a:solidFill>
                  <a:srgbClr val="000000"/>
                </a:solidFill>
                <a:latin typeface="Britannic Bold" panose="020B0903060703020204" pitchFamily="34" charset="0"/>
                <a:cs typeface="Calibri"/>
              </a:rPr>
              <a:t>Security</a:t>
            </a:r>
          </a:p>
          <a:p>
            <a:pPr marL="305435" indent="-305435"/>
            <a:r>
              <a:rPr lang="en-US" sz="2400" b="1" dirty="0">
                <a:solidFill>
                  <a:srgbClr val="000000"/>
                </a:solidFill>
                <a:latin typeface="Britannic Bold" panose="020B0903060703020204" pitchFamily="34" charset="0"/>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2611</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Algerian</vt:lpstr>
      <vt:lpstr>Arial</vt:lpstr>
      <vt:lpstr>Arial Rounded MT Bold</vt:lpstr>
      <vt:lpstr>Bahnschrift Light Condensed</vt:lpstr>
      <vt:lpstr>Bahnschrift SemiBold</vt:lpstr>
      <vt:lpstr>Bahnschrift SemiBold SemiConden</vt:lpstr>
      <vt:lpstr>Britannic Bold</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prithivi raj</cp:lastModifiedBy>
  <cp:revision>573</cp:revision>
  <dcterms:created xsi:type="dcterms:W3CDTF">2021-05-26T16:50:10Z</dcterms:created>
  <dcterms:modified xsi:type="dcterms:W3CDTF">2024-04-04T08:28:30Z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