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7" r:id="rId6"/>
    <p:sldId id="296" r:id="rId7"/>
    <p:sldId id="263" r:id="rId8"/>
    <p:sldId id="264" r:id="rId9"/>
    <p:sldId id="276" r:id="rId10"/>
    <p:sldId id="280" r:id="rId11"/>
    <p:sldId id="279" r:id="rId12"/>
    <p:sldId id="282" r:id="rId13"/>
    <p:sldId id="281" r:id="rId14"/>
    <p:sldId id="283" r:id="rId15"/>
    <p:sldId id="284" r:id="rId16"/>
    <p:sldId id="278" r:id="rId17"/>
    <p:sldId id="285" r:id="rId18"/>
    <p:sldId id="273" r:id="rId19"/>
    <p:sldId id="275" r:id="rId20"/>
    <p:sldId id="298" r:id="rId21"/>
    <p:sldId id="300" r:id="rId22"/>
    <p:sldId id="286" r:id="rId23"/>
    <p:sldId id="301" r:id="rId24"/>
    <p:sldId id="269" r:id="rId25"/>
    <p:sldId id="277" r:id="rId26"/>
    <p:sldId id="299" r:id="rId27"/>
    <p:sldId id="288" r:id="rId28"/>
    <p:sldId id="297" r:id="rId29"/>
    <p:sldId id="289" r:id="rId30"/>
    <p:sldId id="290" r:id="rId31"/>
    <p:sldId id="292" r:id="rId32"/>
    <p:sldId id="270" r:id="rId33"/>
    <p:sldId id="293" r:id="rId34"/>
    <p:sldId id="304" r:id="rId35"/>
    <p:sldId id="305" r:id="rId36"/>
    <p:sldId id="271" r:id="rId37"/>
    <p:sldId id="302" r:id="rId38"/>
    <p:sldId id="303" r:id="rId39"/>
    <p:sldId id="27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E01212-2A86-4548-8D38-F19036B69C35}">
          <p14:sldIdLst>
            <p14:sldId id="257"/>
            <p14:sldId id="267"/>
            <p14:sldId id="296"/>
            <p14:sldId id="263"/>
            <p14:sldId id="264"/>
            <p14:sldId id="276"/>
            <p14:sldId id="280"/>
            <p14:sldId id="279"/>
            <p14:sldId id="282"/>
            <p14:sldId id="281"/>
            <p14:sldId id="283"/>
            <p14:sldId id="284"/>
            <p14:sldId id="278"/>
          </p14:sldIdLst>
        </p14:section>
        <p14:section name="Untitled Section" id="{AB52983A-C1A6-49BE-983B-39366105D8C3}">
          <p14:sldIdLst>
            <p14:sldId id="285"/>
            <p14:sldId id="273"/>
            <p14:sldId id="275"/>
            <p14:sldId id="298"/>
            <p14:sldId id="300"/>
            <p14:sldId id="286"/>
            <p14:sldId id="301"/>
            <p14:sldId id="269"/>
            <p14:sldId id="277"/>
            <p14:sldId id="299"/>
            <p14:sldId id="288"/>
            <p14:sldId id="297"/>
            <p14:sldId id="289"/>
            <p14:sldId id="290"/>
            <p14:sldId id="292"/>
            <p14:sldId id="270"/>
            <p14:sldId id="293"/>
            <p14:sldId id="304"/>
            <p14:sldId id="305"/>
            <p14:sldId id="271"/>
            <p14:sldId id="302"/>
            <p14:sldId id="303"/>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57903F"/>
    <a:srgbClr val="344529"/>
    <a:srgbClr val="2B3922"/>
    <a:srgbClr val="2E3722"/>
    <a:srgbClr val="FCF7F1"/>
    <a:srgbClr val="B8D233"/>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Accuracy Of Models ( Fill NA values vs Drop NA Values)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FillNA_Values</c:v>
                </c:pt>
              </c:strCache>
            </c:strRef>
          </c:tx>
          <c:spPr>
            <a:solidFill>
              <a:schemeClr val="accent1"/>
            </a:solidFill>
            <a:ln>
              <a:noFill/>
            </a:ln>
            <a:effectLst/>
          </c:spPr>
          <c:invertIfNegative val="0"/>
          <c:cat>
            <c:strRef>
              <c:f>Sheet1!$A$2:$A$5</c:f>
              <c:strCache>
                <c:ptCount val="4"/>
                <c:pt idx="0">
                  <c:v>Logistic Reg</c:v>
                </c:pt>
                <c:pt idx="1">
                  <c:v>Random Forest</c:v>
                </c:pt>
                <c:pt idx="2">
                  <c:v>NAÏVE BAYES</c:v>
                </c:pt>
                <c:pt idx="3">
                  <c:v>KNN</c:v>
                </c:pt>
              </c:strCache>
            </c:strRef>
          </c:cat>
          <c:val>
            <c:numRef>
              <c:f>Sheet1!$B$2:$B$5</c:f>
              <c:numCache>
                <c:formatCode>General</c:formatCode>
                <c:ptCount val="4"/>
                <c:pt idx="0">
                  <c:v>74.900000000000006</c:v>
                </c:pt>
                <c:pt idx="1">
                  <c:v>77.900000000000006</c:v>
                </c:pt>
                <c:pt idx="2">
                  <c:v>75.7</c:v>
                </c:pt>
                <c:pt idx="3">
                  <c:v>79.25</c:v>
                </c:pt>
              </c:numCache>
            </c:numRef>
          </c:val>
          <c:extLst>
            <c:ext xmlns:c16="http://schemas.microsoft.com/office/drawing/2014/chart" uri="{C3380CC4-5D6E-409C-BE32-E72D297353CC}">
              <c16:uniqueId val="{00000000-1DB0-4C3B-AA3E-0150E3A5FC81}"/>
            </c:ext>
          </c:extLst>
        </c:ser>
        <c:ser>
          <c:idx val="1"/>
          <c:order val="1"/>
          <c:tx>
            <c:strRef>
              <c:f>Sheet1!$C$1</c:f>
              <c:strCache>
                <c:ptCount val="1"/>
                <c:pt idx="0">
                  <c:v>DropNA_Values</c:v>
                </c:pt>
              </c:strCache>
            </c:strRef>
          </c:tx>
          <c:spPr>
            <a:solidFill>
              <a:srgbClr val="5CC6D6"/>
            </a:solidFill>
            <a:ln>
              <a:noFill/>
            </a:ln>
            <a:effectLst/>
          </c:spPr>
          <c:invertIfNegative val="0"/>
          <c:cat>
            <c:strRef>
              <c:f>Sheet1!$A$2:$A$5</c:f>
              <c:strCache>
                <c:ptCount val="4"/>
                <c:pt idx="0">
                  <c:v>Logistic Reg</c:v>
                </c:pt>
                <c:pt idx="1">
                  <c:v>Random Forest</c:v>
                </c:pt>
                <c:pt idx="2">
                  <c:v>NAÏVE BAYES</c:v>
                </c:pt>
                <c:pt idx="3">
                  <c:v>KNN</c:v>
                </c:pt>
              </c:strCache>
            </c:strRef>
          </c:cat>
          <c:val>
            <c:numRef>
              <c:f>Sheet1!$C$2:$C$5</c:f>
              <c:numCache>
                <c:formatCode>General</c:formatCode>
                <c:ptCount val="4"/>
                <c:pt idx="0">
                  <c:v>83.9</c:v>
                </c:pt>
                <c:pt idx="1">
                  <c:v>85.8</c:v>
                </c:pt>
                <c:pt idx="2">
                  <c:v>83.6</c:v>
                </c:pt>
                <c:pt idx="3">
                  <c:v>84.7</c:v>
                </c:pt>
              </c:numCache>
            </c:numRef>
          </c:val>
          <c:extLst>
            <c:ext xmlns:c16="http://schemas.microsoft.com/office/drawing/2014/chart" uri="{C3380CC4-5D6E-409C-BE32-E72D297353CC}">
              <c16:uniqueId val="{00000001-1DB0-4C3B-AA3E-0150E3A5FC81}"/>
            </c:ext>
          </c:extLst>
        </c:ser>
        <c:dLbls>
          <c:showLegendKey val="0"/>
          <c:showVal val="0"/>
          <c:showCatName val="0"/>
          <c:showSerName val="0"/>
          <c:showPercent val="0"/>
          <c:showBubbleSize val="0"/>
        </c:dLbls>
        <c:gapWidth val="150"/>
        <c:axId val="49978767"/>
        <c:axId val="49980015"/>
      </c:barChart>
      <c:catAx>
        <c:axId val="49978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980015"/>
        <c:crosses val="autoZero"/>
        <c:auto val="1"/>
        <c:lblAlgn val="ctr"/>
        <c:lblOffset val="100"/>
        <c:noMultiLvlLbl val="0"/>
      </c:catAx>
      <c:valAx>
        <c:axId val="49980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9787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Exploratory Data analysis</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Pre-PROCESSING</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Prediction </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Exploratory Data analysis</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Pre-PROCESSING</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Prediction </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10/7/2021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reativecommons.org/publicdomain/zero/1.0/" TargetMode="External"/><Relationship Id="rId2" Type="http://schemas.openxmlformats.org/officeDocument/2006/relationships/hyperlink" Target="https://www.kaggle.com/uniabhi/hr-analytics-job-change-of-data-scientist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9"/>
            <a:ext cx="4521757" cy="1364286"/>
          </a:xfrm>
        </p:spPr>
        <p:txBody>
          <a:bodyPr>
            <a:normAutofit fontScale="90000"/>
          </a:bodyPr>
          <a:lstStyle/>
          <a:p>
            <a:r>
              <a:rPr lang="en-US" sz="3600" dirty="0">
                <a:solidFill>
                  <a:schemeClr val="tx1"/>
                </a:solidFill>
              </a:rPr>
              <a:t>HR ANALYTICS : JOB CHANGE PREDICTION</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643875"/>
            <a:ext cx="4775075" cy="1105678"/>
          </a:xfrm>
        </p:spPr>
        <p:txBody>
          <a:bodyPr>
            <a:noAutofit/>
          </a:bodyPr>
          <a:lstStyle/>
          <a:p>
            <a:pPr>
              <a:spcAft>
                <a:spcPts val="600"/>
              </a:spcAft>
            </a:pPr>
            <a:r>
              <a:rPr lang="en-US" sz="1100" dirty="0">
                <a:solidFill>
                  <a:schemeClr val="tx1"/>
                </a:solidFill>
              </a:rPr>
              <a:t>Presented By</a:t>
            </a:r>
          </a:p>
          <a:p>
            <a:pPr>
              <a:spcAft>
                <a:spcPts val="600"/>
              </a:spcAft>
            </a:pPr>
            <a:r>
              <a:rPr lang="en-US" sz="1100" dirty="0">
                <a:solidFill>
                  <a:schemeClr val="tx1"/>
                </a:solidFill>
              </a:rPr>
              <a:t>Group 4</a:t>
            </a:r>
          </a:p>
          <a:p>
            <a:pPr>
              <a:spcAft>
                <a:spcPts val="600"/>
              </a:spcAft>
            </a:pPr>
            <a:r>
              <a:rPr lang="en-US" sz="1100" dirty="0">
                <a:solidFill>
                  <a:schemeClr val="tx1"/>
                </a:solidFill>
              </a:rPr>
              <a:t>Nidhi Chandramohan</a:t>
            </a:r>
          </a:p>
          <a:p>
            <a:pPr>
              <a:spcAft>
                <a:spcPts val="600"/>
              </a:spcAft>
            </a:pPr>
            <a:r>
              <a:rPr lang="en-US" sz="1100" dirty="0">
                <a:solidFill>
                  <a:schemeClr val="tx1"/>
                </a:solidFill>
              </a:rPr>
              <a:t>Prithiviraj Maniram</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B78F7-53EA-43DB-9BE4-3A7A7C560234}"/>
              </a:ext>
            </a:extLst>
          </p:cNvPr>
          <p:cNvSpPr>
            <a:spLocks noGrp="1"/>
          </p:cNvSpPr>
          <p:nvPr>
            <p:ph type="title"/>
          </p:nvPr>
        </p:nvSpPr>
        <p:spPr/>
        <p:txBody>
          <a:bodyPr/>
          <a:lstStyle/>
          <a:p>
            <a:r>
              <a:rPr lang="en-US" dirty="0"/>
              <a:t>DATA PREPARATION - 2</a:t>
            </a:r>
          </a:p>
        </p:txBody>
      </p:sp>
      <p:sp>
        <p:nvSpPr>
          <p:cNvPr id="3" name="Content Placeholder 2">
            <a:extLst>
              <a:ext uri="{FF2B5EF4-FFF2-40B4-BE49-F238E27FC236}">
                <a16:creationId xmlns:a16="http://schemas.microsoft.com/office/drawing/2014/main" id="{DB6A4143-0581-4DB8-9328-6F695DACE029}"/>
              </a:ext>
            </a:extLst>
          </p:cNvPr>
          <p:cNvSpPr>
            <a:spLocks noGrp="1"/>
          </p:cNvSpPr>
          <p:nvPr>
            <p:ph idx="1"/>
          </p:nvPr>
        </p:nvSpPr>
        <p:spPr/>
        <p:txBody>
          <a:bodyPr/>
          <a:lstStyle/>
          <a:p>
            <a:r>
              <a:rPr lang="en-US" dirty="0"/>
              <a:t>TRANSFORMED DATA IN BELOW COLUMNS </a:t>
            </a:r>
          </a:p>
          <a:p>
            <a:pPr lvl="1"/>
            <a:r>
              <a:rPr lang="en-US" sz="1500" dirty="0"/>
              <a:t>discipline experience</a:t>
            </a:r>
          </a:p>
          <a:p>
            <a:pPr lvl="1"/>
            <a:r>
              <a:rPr lang="en-US" sz="1500" dirty="0" err="1"/>
              <a:t>company_size</a:t>
            </a:r>
            <a:r>
              <a:rPr lang="en-US" sz="1500" dirty="0"/>
              <a:t> </a:t>
            </a:r>
          </a:p>
          <a:p>
            <a:pPr lvl="1"/>
            <a:r>
              <a:rPr lang="en-US" sz="1500" dirty="0" err="1"/>
              <a:t>last_new_job</a:t>
            </a:r>
            <a:endParaRPr lang="en-US" sz="1500" dirty="0"/>
          </a:p>
          <a:p>
            <a:r>
              <a:rPr lang="en-US" dirty="0"/>
              <a:t>Dropped all Null values</a:t>
            </a:r>
          </a:p>
        </p:txBody>
      </p:sp>
      <p:graphicFrame>
        <p:nvGraphicFramePr>
          <p:cNvPr id="4" name="Table 4">
            <a:extLst>
              <a:ext uri="{FF2B5EF4-FFF2-40B4-BE49-F238E27FC236}">
                <a16:creationId xmlns:a16="http://schemas.microsoft.com/office/drawing/2014/main" id="{D0B7016A-2A34-4A58-9535-9C83ADF0C248}"/>
              </a:ext>
            </a:extLst>
          </p:cNvPr>
          <p:cNvGraphicFramePr>
            <a:graphicFrameLocks noGrp="1"/>
          </p:cNvGraphicFramePr>
          <p:nvPr>
            <p:extLst>
              <p:ext uri="{D42A27DB-BD31-4B8C-83A1-F6EECF244321}">
                <p14:modId xmlns:p14="http://schemas.microsoft.com/office/powerpoint/2010/main" val="159269704"/>
              </p:ext>
            </p:extLst>
          </p:nvPr>
        </p:nvGraphicFramePr>
        <p:xfrm>
          <a:off x="1348420" y="4027932"/>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61653253"/>
                    </a:ext>
                  </a:extLst>
                </a:gridCol>
                <a:gridCol w="4064000">
                  <a:extLst>
                    <a:ext uri="{9D8B030D-6E8A-4147-A177-3AD203B41FA5}">
                      <a16:colId xmlns:a16="http://schemas.microsoft.com/office/drawing/2014/main" val="105321716"/>
                    </a:ext>
                  </a:extLst>
                </a:gridCol>
              </a:tblGrid>
              <a:tr h="370840">
                <a:tc>
                  <a:txBody>
                    <a:bodyPr/>
                    <a:lstStyle/>
                    <a:p>
                      <a:pPr algn="ctr"/>
                      <a:r>
                        <a:rPr lang="en-US" dirty="0"/>
                        <a:t>Rows Before Dropping NA values</a:t>
                      </a:r>
                    </a:p>
                  </a:txBody>
                  <a:tcPr>
                    <a:solidFill>
                      <a:schemeClr val="accent3">
                        <a:lumMod val="75000"/>
                      </a:schemeClr>
                    </a:solidFill>
                  </a:tcPr>
                </a:tc>
                <a:tc>
                  <a:txBody>
                    <a:bodyPr/>
                    <a:lstStyle/>
                    <a:p>
                      <a:pPr algn="ctr"/>
                      <a:r>
                        <a:rPr lang="en-US" dirty="0"/>
                        <a:t>Rows After Dropping NA values</a:t>
                      </a:r>
                    </a:p>
                  </a:txBody>
                  <a:tcPr>
                    <a:solidFill>
                      <a:schemeClr val="accent3">
                        <a:lumMod val="75000"/>
                      </a:schemeClr>
                    </a:solidFill>
                  </a:tcPr>
                </a:tc>
                <a:extLst>
                  <a:ext uri="{0D108BD9-81ED-4DB2-BD59-A6C34878D82A}">
                    <a16:rowId xmlns:a16="http://schemas.microsoft.com/office/drawing/2014/main" val="4156680485"/>
                  </a:ext>
                </a:extLst>
              </a:tr>
              <a:tr h="370840">
                <a:tc>
                  <a:txBody>
                    <a:bodyPr/>
                    <a:lstStyle/>
                    <a:p>
                      <a:pPr algn="ctr"/>
                      <a:r>
                        <a:rPr lang="en-US" dirty="0"/>
                        <a:t>19193</a:t>
                      </a:r>
                    </a:p>
                  </a:txBody>
                  <a:tcPr/>
                </a:tc>
                <a:tc>
                  <a:txBody>
                    <a:bodyPr/>
                    <a:lstStyle/>
                    <a:p>
                      <a:pPr algn="ctr"/>
                      <a:r>
                        <a:rPr lang="en-US" dirty="0"/>
                        <a:t>8966</a:t>
                      </a:r>
                    </a:p>
                  </a:txBody>
                  <a:tcPr/>
                </a:tc>
                <a:extLst>
                  <a:ext uri="{0D108BD9-81ED-4DB2-BD59-A6C34878D82A}">
                    <a16:rowId xmlns:a16="http://schemas.microsoft.com/office/drawing/2014/main" val="3547201131"/>
                  </a:ext>
                </a:extLst>
              </a:tr>
            </a:tbl>
          </a:graphicData>
        </a:graphic>
      </p:graphicFrame>
    </p:spTree>
    <p:extLst>
      <p:ext uri="{BB962C8B-B14F-4D97-AF65-F5344CB8AC3E}">
        <p14:creationId xmlns:p14="http://schemas.microsoft.com/office/powerpoint/2010/main" val="293508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8BA0-1755-4FC9-A2B2-D05AC2837CDA}"/>
              </a:ext>
            </a:extLst>
          </p:cNvPr>
          <p:cNvSpPr>
            <a:spLocks noGrp="1"/>
          </p:cNvSpPr>
          <p:nvPr>
            <p:ph type="title"/>
          </p:nvPr>
        </p:nvSpPr>
        <p:spPr/>
        <p:txBody>
          <a:bodyPr/>
          <a:lstStyle/>
          <a:p>
            <a:r>
              <a:rPr lang="en-US" dirty="0"/>
              <a:t>DATA AFTER DROPPING NULL VALUES</a:t>
            </a:r>
          </a:p>
        </p:txBody>
      </p:sp>
      <p:pic>
        <p:nvPicPr>
          <p:cNvPr id="5" name="Content Placeholder 4">
            <a:extLst>
              <a:ext uri="{FF2B5EF4-FFF2-40B4-BE49-F238E27FC236}">
                <a16:creationId xmlns:a16="http://schemas.microsoft.com/office/drawing/2014/main" id="{6A017401-0EF2-4B7F-BA5A-879175D047A6}"/>
              </a:ext>
            </a:extLst>
          </p:cNvPr>
          <p:cNvPicPr>
            <a:picLocks noGrp="1" noChangeAspect="1"/>
          </p:cNvPicPr>
          <p:nvPr>
            <p:ph idx="1"/>
          </p:nvPr>
        </p:nvPicPr>
        <p:blipFill>
          <a:blip r:embed="rId2"/>
          <a:stretch>
            <a:fillRect/>
          </a:stretch>
        </p:blipFill>
        <p:spPr>
          <a:xfrm>
            <a:off x="1193075" y="2205862"/>
            <a:ext cx="3076575" cy="857250"/>
          </a:xfrm>
        </p:spPr>
      </p:pic>
      <p:pic>
        <p:nvPicPr>
          <p:cNvPr id="7" name="Picture 6">
            <a:extLst>
              <a:ext uri="{FF2B5EF4-FFF2-40B4-BE49-F238E27FC236}">
                <a16:creationId xmlns:a16="http://schemas.microsoft.com/office/drawing/2014/main" id="{66E15AAB-6E96-423A-BAA0-8343B6BBF8EB}"/>
              </a:ext>
            </a:extLst>
          </p:cNvPr>
          <p:cNvPicPr>
            <a:picLocks noChangeAspect="1"/>
          </p:cNvPicPr>
          <p:nvPr/>
        </p:nvPicPr>
        <p:blipFill>
          <a:blip r:embed="rId3"/>
          <a:stretch>
            <a:fillRect/>
          </a:stretch>
        </p:blipFill>
        <p:spPr>
          <a:xfrm>
            <a:off x="5569677" y="2205862"/>
            <a:ext cx="4705350" cy="3886200"/>
          </a:xfrm>
          <a:prstGeom prst="rect">
            <a:avLst/>
          </a:prstGeom>
        </p:spPr>
      </p:pic>
    </p:spTree>
    <p:extLst>
      <p:ext uri="{BB962C8B-B14F-4D97-AF65-F5344CB8AC3E}">
        <p14:creationId xmlns:p14="http://schemas.microsoft.com/office/powerpoint/2010/main" val="3137150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98AD-7E2F-4AF7-9C5F-047BA73A1561}"/>
              </a:ext>
            </a:extLst>
          </p:cNvPr>
          <p:cNvSpPr>
            <a:spLocks noGrp="1"/>
          </p:cNvSpPr>
          <p:nvPr>
            <p:ph type="title"/>
          </p:nvPr>
        </p:nvSpPr>
        <p:spPr/>
        <p:txBody>
          <a:bodyPr/>
          <a:lstStyle/>
          <a:p>
            <a:r>
              <a:rPr lang="en-US" dirty="0"/>
              <a:t>DATASET AFTER DROPPING NULL VALUES</a:t>
            </a:r>
          </a:p>
        </p:txBody>
      </p:sp>
      <p:pic>
        <p:nvPicPr>
          <p:cNvPr id="5" name="Content Placeholder 4">
            <a:extLst>
              <a:ext uri="{FF2B5EF4-FFF2-40B4-BE49-F238E27FC236}">
                <a16:creationId xmlns:a16="http://schemas.microsoft.com/office/drawing/2014/main" id="{BE09A9BB-082A-4E83-B2FB-3B546578FDA8}"/>
              </a:ext>
            </a:extLst>
          </p:cNvPr>
          <p:cNvPicPr>
            <a:picLocks noGrp="1" noChangeAspect="1"/>
          </p:cNvPicPr>
          <p:nvPr>
            <p:ph idx="1"/>
          </p:nvPr>
        </p:nvPicPr>
        <p:blipFill>
          <a:blip r:embed="rId2"/>
          <a:stretch>
            <a:fillRect/>
          </a:stretch>
        </p:blipFill>
        <p:spPr>
          <a:xfrm>
            <a:off x="1095374" y="2257425"/>
            <a:ext cx="10435053" cy="3467100"/>
          </a:xfrm>
        </p:spPr>
      </p:pic>
    </p:spTree>
    <p:extLst>
      <p:ext uri="{BB962C8B-B14F-4D97-AF65-F5344CB8AC3E}">
        <p14:creationId xmlns:p14="http://schemas.microsoft.com/office/powerpoint/2010/main" val="3782380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60792-1C44-4422-A5E7-21D43E344731}"/>
              </a:ext>
            </a:extLst>
          </p:cNvPr>
          <p:cNvSpPr>
            <a:spLocks noGrp="1"/>
          </p:cNvSpPr>
          <p:nvPr>
            <p:ph type="title"/>
          </p:nvPr>
        </p:nvSpPr>
        <p:spPr>
          <a:xfrm>
            <a:off x="835980" y="1992000"/>
            <a:ext cx="10058400" cy="1371600"/>
          </a:xfrm>
        </p:spPr>
        <p:txBody>
          <a:bodyPr>
            <a:normAutofit fontScale="90000"/>
          </a:bodyPr>
          <a:lstStyle/>
          <a:p>
            <a:r>
              <a:rPr lang="en-US" sz="5400" dirty="0"/>
              <a:t>EXPLORATORY DATA ANALYSIS	</a:t>
            </a:r>
          </a:p>
        </p:txBody>
      </p:sp>
    </p:spTree>
    <p:extLst>
      <p:ext uri="{BB962C8B-B14F-4D97-AF65-F5344CB8AC3E}">
        <p14:creationId xmlns:p14="http://schemas.microsoft.com/office/powerpoint/2010/main" val="2072610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3681-CBB8-4BC3-A1CF-D3C5AFFE8EE9}"/>
              </a:ext>
            </a:extLst>
          </p:cNvPr>
          <p:cNvSpPr>
            <a:spLocks noGrp="1"/>
          </p:cNvSpPr>
          <p:nvPr>
            <p:ph type="title"/>
          </p:nvPr>
        </p:nvSpPr>
        <p:spPr/>
        <p:txBody>
          <a:bodyPr/>
          <a:lstStyle/>
          <a:p>
            <a:pPr algn="ctr"/>
            <a:r>
              <a:rPr lang="en-US" dirty="0"/>
              <a:t>COUNT PLOT OF EDUCATION LEVEL</a:t>
            </a:r>
          </a:p>
        </p:txBody>
      </p:sp>
      <p:sp>
        <p:nvSpPr>
          <p:cNvPr id="9" name="TextBox 8">
            <a:extLst>
              <a:ext uri="{FF2B5EF4-FFF2-40B4-BE49-F238E27FC236}">
                <a16:creationId xmlns:a16="http://schemas.microsoft.com/office/drawing/2014/main" id="{E17CF4F0-C504-4E8E-B324-31A9BF860354}"/>
              </a:ext>
            </a:extLst>
          </p:cNvPr>
          <p:cNvSpPr txBox="1"/>
          <p:nvPr/>
        </p:nvSpPr>
        <p:spPr>
          <a:xfrm>
            <a:off x="1609725" y="2014194"/>
            <a:ext cx="3657600" cy="369332"/>
          </a:xfrm>
          <a:prstGeom prst="rect">
            <a:avLst/>
          </a:prstGeom>
          <a:noFill/>
        </p:spPr>
        <p:txBody>
          <a:bodyPr wrap="square" rtlCol="0">
            <a:spAutoFit/>
          </a:bodyPr>
          <a:lstStyle/>
          <a:p>
            <a:r>
              <a:rPr lang="en-US" dirty="0"/>
              <a:t>Without Dropping Null Values</a:t>
            </a:r>
          </a:p>
        </p:txBody>
      </p:sp>
      <p:sp>
        <p:nvSpPr>
          <p:cNvPr id="10" name="TextBox 9">
            <a:extLst>
              <a:ext uri="{FF2B5EF4-FFF2-40B4-BE49-F238E27FC236}">
                <a16:creationId xmlns:a16="http://schemas.microsoft.com/office/drawing/2014/main" id="{9A55B5A1-52A5-48B5-8115-4BC845FCA4F2}"/>
              </a:ext>
            </a:extLst>
          </p:cNvPr>
          <p:cNvSpPr txBox="1"/>
          <p:nvPr/>
        </p:nvSpPr>
        <p:spPr>
          <a:xfrm>
            <a:off x="6924677" y="2011689"/>
            <a:ext cx="3657600" cy="369332"/>
          </a:xfrm>
          <a:prstGeom prst="rect">
            <a:avLst/>
          </a:prstGeom>
          <a:noFill/>
        </p:spPr>
        <p:txBody>
          <a:bodyPr wrap="square" rtlCol="0">
            <a:spAutoFit/>
          </a:bodyPr>
          <a:lstStyle/>
          <a:p>
            <a:r>
              <a:rPr lang="en-US" dirty="0"/>
              <a:t>After Dropping Null Values</a:t>
            </a:r>
          </a:p>
        </p:txBody>
      </p:sp>
      <p:pic>
        <p:nvPicPr>
          <p:cNvPr id="4" name="Picture 3">
            <a:extLst>
              <a:ext uri="{FF2B5EF4-FFF2-40B4-BE49-F238E27FC236}">
                <a16:creationId xmlns:a16="http://schemas.microsoft.com/office/drawing/2014/main" id="{74465118-E394-4E0A-A7B8-6A70744CCFB9}"/>
              </a:ext>
            </a:extLst>
          </p:cNvPr>
          <p:cNvPicPr>
            <a:picLocks noChangeAspect="1"/>
          </p:cNvPicPr>
          <p:nvPr/>
        </p:nvPicPr>
        <p:blipFill>
          <a:blip r:embed="rId2"/>
          <a:stretch>
            <a:fillRect/>
          </a:stretch>
        </p:blipFill>
        <p:spPr>
          <a:xfrm>
            <a:off x="886380" y="2590800"/>
            <a:ext cx="4857519" cy="2771122"/>
          </a:xfrm>
          <a:prstGeom prst="rect">
            <a:avLst/>
          </a:prstGeom>
        </p:spPr>
      </p:pic>
      <p:pic>
        <p:nvPicPr>
          <p:cNvPr id="12" name="Picture 11">
            <a:extLst>
              <a:ext uri="{FF2B5EF4-FFF2-40B4-BE49-F238E27FC236}">
                <a16:creationId xmlns:a16="http://schemas.microsoft.com/office/drawing/2014/main" id="{23618CA0-6F58-4D30-B12B-D98B8C10878D}"/>
              </a:ext>
            </a:extLst>
          </p:cNvPr>
          <p:cNvPicPr>
            <a:picLocks noChangeAspect="1"/>
          </p:cNvPicPr>
          <p:nvPr/>
        </p:nvPicPr>
        <p:blipFill>
          <a:blip r:embed="rId3"/>
          <a:stretch>
            <a:fillRect/>
          </a:stretch>
        </p:blipFill>
        <p:spPr>
          <a:xfrm>
            <a:off x="6011153" y="2590800"/>
            <a:ext cx="5023791" cy="2773465"/>
          </a:xfrm>
          <a:prstGeom prst="rect">
            <a:avLst/>
          </a:prstGeom>
        </p:spPr>
      </p:pic>
    </p:spTree>
    <p:extLst>
      <p:ext uri="{BB962C8B-B14F-4D97-AF65-F5344CB8AC3E}">
        <p14:creationId xmlns:p14="http://schemas.microsoft.com/office/powerpoint/2010/main" val="2434939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5751-9698-4F61-81EF-6851C4AE7F9A}"/>
              </a:ext>
            </a:extLst>
          </p:cNvPr>
          <p:cNvSpPr>
            <a:spLocks noGrp="1"/>
          </p:cNvSpPr>
          <p:nvPr>
            <p:ph type="title"/>
          </p:nvPr>
        </p:nvSpPr>
        <p:spPr>
          <a:xfrm>
            <a:off x="1066800" y="642594"/>
            <a:ext cx="10058400" cy="1371600"/>
          </a:xfrm>
        </p:spPr>
        <p:txBody>
          <a:bodyPr anchor="ctr">
            <a:normAutofit/>
          </a:bodyPr>
          <a:lstStyle/>
          <a:p>
            <a:r>
              <a:rPr lang="en-US" dirty="0"/>
              <a:t>Relevant experience vs Education Level</a:t>
            </a:r>
          </a:p>
        </p:txBody>
      </p:sp>
      <p:sp>
        <p:nvSpPr>
          <p:cNvPr id="12" name="TextBox 11">
            <a:extLst>
              <a:ext uri="{FF2B5EF4-FFF2-40B4-BE49-F238E27FC236}">
                <a16:creationId xmlns:a16="http://schemas.microsoft.com/office/drawing/2014/main" id="{9B65E838-256B-458A-A65B-8D3035D46074}"/>
              </a:ext>
            </a:extLst>
          </p:cNvPr>
          <p:cNvSpPr txBox="1"/>
          <p:nvPr/>
        </p:nvSpPr>
        <p:spPr>
          <a:xfrm>
            <a:off x="1609725" y="2014194"/>
            <a:ext cx="3657600" cy="369332"/>
          </a:xfrm>
          <a:prstGeom prst="rect">
            <a:avLst/>
          </a:prstGeom>
          <a:noFill/>
        </p:spPr>
        <p:txBody>
          <a:bodyPr wrap="square" rtlCol="0">
            <a:spAutoFit/>
          </a:bodyPr>
          <a:lstStyle/>
          <a:p>
            <a:r>
              <a:rPr lang="en-US" dirty="0"/>
              <a:t>Without Dropping Null Values</a:t>
            </a:r>
          </a:p>
        </p:txBody>
      </p:sp>
      <p:sp>
        <p:nvSpPr>
          <p:cNvPr id="13" name="TextBox 12">
            <a:extLst>
              <a:ext uri="{FF2B5EF4-FFF2-40B4-BE49-F238E27FC236}">
                <a16:creationId xmlns:a16="http://schemas.microsoft.com/office/drawing/2014/main" id="{5483B16F-8771-4AD5-BE1D-7F1337246847}"/>
              </a:ext>
            </a:extLst>
          </p:cNvPr>
          <p:cNvSpPr txBox="1"/>
          <p:nvPr/>
        </p:nvSpPr>
        <p:spPr>
          <a:xfrm>
            <a:off x="6924677" y="2011689"/>
            <a:ext cx="3657600" cy="369332"/>
          </a:xfrm>
          <a:prstGeom prst="rect">
            <a:avLst/>
          </a:prstGeom>
          <a:noFill/>
        </p:spPr>
        <p:txBody>
          <a:bodyPr wrap="square" rtlCol="0">
            <a:spAutoFit/>
          </a:bodyPr>
          <a:lstStyle/>
          <a:p>
            <a:r>
              <a:rPr lang="en-US" dirty="0"/>
              <a:t>After Dropping Null Values</a:t>
            </a:r>
          </a:p>
        </p:txBody>
      </p:sp>
      <p:pic>
        <p:nvPicPr>
          <p:cNvPr id="5" name="Picture 4">
            <a:extLst>
              <a:ext uri="{FF2B5EF4-FFF2-40B4-BE49-F238E27FC236}">
                <a16:creationId xmlns:a16="http://schemas.microsoft.com/office/drawing/2014/main" id="{9067256F-408B-4F76-8841-7812E0C283E5}"/>
              </a:ext>
            </a:extLst>
          </p:cNvPr>
          <p:cNvPicPr>
            <a:picLocks noChangeAspect="1"/>
          </p:cNvPicPr>
          <p:nvPr/>
        </p:nvPicPr>
        <p:blipFill>
          <a:blip r:embed="rId2"/>
          <a:stretch>
            <a:fillRect/>
          </a:stretch>
        </p:blipFill>
        <p:spPr>
          <a:xfrm>
            <a:off x="1383297" y="2704418"/>
            <a:ext cx="4591375" cy="2600762"/>
          </a:xfrm>
          <a:prstGeom prst="rect">
            <a:avLst/>
          </a:prstGeom>
        </p:spPr>
      </p:pic>
      <p:pic>
        <p:nvPicPr>
          <p:cNvPr id="9" name="Content Placeholder 8">
            <a:extLst>
              <a:ext uri="{FF2B5EF4-FFF2-40B4-BE49-F238E27FC236}">
                <a16:creationId xmlns:a16="http://schemas.microsoft.com/office/drawing/2014/main" id="{048DED34-7B20-4C89-916A-BD529AE3BDAA}"/>
              </a:ext>
            </a:extLst>
          </p:cNvPr>
          <p:cNvPicPr>
            <a:picLocks noGrp="1" noChangeAspect="1"/>
          </p:cNvPicPr>
          <p:nvPr>
            <p:ph sz="half" idx="2"/>
          </p:nvPr>
        </p:nvPicPr>
        <p:blipFill>
          <a:blip r:embed="rId3"/>
          <a:stretch>
            <a:fillRect/>
          </a:stretch>
        </p:blipFill>
        <p:spPr>
          <a:xfrm>
            <a:off x="6461125" y="2681904"/>
            <a:ext cx="4721896" cy="2623275"/>
          </a:xfrm>
        </p:spPr>
      </p:pic>
    </p:spTree>
    <p:extLst>
      <p:ext uri="{BB962C8B-B14F-4D97-AF65-F5344CB8AC3E}">
        <p14:creationId xmlns:p14="http://schemas.microsoft.com/office/powerpoint/2010/main" val="3228655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2">
            <a:extLst>
              <a:ext uri="{FF2B5EF4-FFF2-40B4-BE49-F238E27FC236}">
                <a16:creationId xmlns:a16="http://schemas.microsoft.com/office/drawing/2014/main" id="{84973EA8-4213-43BE-A238-5CBD3BEDEFF3}"/>
              </a:ext>
            </a:extLst>
          </p:cNvPr>
          <p:cNvSpPr>
            <a:spLocks noGrp="1"/>
          </p:cNvSpPr>
          <p:nvPr>
            <p:ph type="title"/>
          </p:nvPr>
        </p:nvSpPr>
        <p:spPr>
          <a:xfrm>
            <a:off x="1066800" y="642594"/>
            <a:ext cx="10058400" cy="1371600"/>
          </a:xfrm>
        </p:spPr>
        <p:txBody>
          <a:bodyPr anchor="ctr">
            <a:normAutofit/>
          </a:bodyPr>
          <a:lstStyle/>
          <a:p>
            <a:pPr algn="ctr"/>
            <a:r>
              <a:rPr lang="en-US" dirty="0"/>
              <a:t>Job Change vs Education Level</a:t>
            </a:r>
          </a:p>
        </p:txBody>
      </p:sp>
      <p:sp>
        <p:nvSpPr>
          <p:cNvPr id="21" name="TextBox 20">
            <a:extLst>
              <a:ext uri="{FF2B5EF4-FFF2-40B4-BE49-F238E27FC236}">
                <a16:creationId xmlns:a16="http://schemas.microsoft.com/office/drawing/2014/main" id="{618B9998-6813-4224-BD8A-26D0EB1AB5D6}"/>
              </a:ext>
            </a:extLst>
          </p:cNvPr>
          <p:cNvSpPr txBox="1"/>
          <p:nvPr/>
        </p:nvSpPr>
        <p:spPr>
          <a:xfrm>
            <a:off x="1609725" y="2014194"/>
            <a:ext cx="3657600" cy="369332"/>
          </a:xfrm>
          <a:prstGeom prst="rect">
            <a:avLst/>
          </a:prstGeom>
          <a:noFill/>
        </p:spPr>
        <p:txBody>
          <a:bodyPr wrap="square" rtlCol="0">
            <a:spAutoFit/>
          </a:bodyPr>
          <a:lstStyle/>
          <a:p>
            <a:r>
              <a:rPr lang="en-US" dirty="0"/>
              <a:t>Without Dropping Null Values</a:t>
            </a:r>
          </a:p>
        </p:txBody>
      </p:sp>
      <p:sp>
        <p:nvSpPr>
          <p:cNvPr id="22" name="TextBox 21">
            <a:extLst>
              <a:ext uri="{FF2B5EF4-FFF2-40B4-BE49-F238E27FC236}">
                <a16:creationId xmlns:a16="http://schemas.microsoft.com/office/drawing/2014/main" id="{4761C114-5BC6-49D5-AEE8-CFF91921A631}"/>
              </a:ext>
            </a:extLst>
          </p:cNvPr>
          <p:cNvSpPr txBox="1"/>
          <p:nvPr/>
        </p:nvSpPr>
        <p:spPr>
          <a:xfrm>
            <a:off x="6924677" y="2011689"/>
            <a:ext cx="3657600" cy="369332"/>
          </a:xfrm>
          <a:prstGeom prst="rect">
            <a:avLst/>
          </a:prstGeom>
          <a:noFill/>
        </p:spPr>
        <p:txBody>
          <a:bodyPr wrap="square" rtlCol="0">
            <a:spAutoFit/>
          </a:bodyPr>
          <a:lstStyle/>
          <a:p>
            <a:r>
              <a:rPr lang="en-US" dirty="0"/>
              <a:t>After Dropping Null Values</a:t>
            </a:r>
          </a:p>
        </p:txBody>
      </p:sp>
      <p:pic>
        <p:nvPicPr>
          <p:cNvPr id="3" name="Picture 2">
            <a:extLst>
              <a:ext uri="{FF2B5EF4-FFF2-40B4-BE49-F238E27FC236}">
                <a16:creationId xmlns:a16="http://schemas.microsoft.com/office/drawing/2014/main" id="{4E707383-A6D8-4D5A-94FC-332A888FB45A}"/>
              </a:ext>
            </a:extLst>
          </p:cNvPr>
          <p:cNvPicPr>
            <a:picLocks noChangeAspect="1"/>
          </p:cNvPicPr>
          <p:nvPr/>
        </p:nvPicPr>
        <p:blipFill>
          <a:blip r:embed="rId2"/>
          <a:stretch>
            <a:fillRect/>
          </a:stretch>
        </p:blipFill>
        <p:spPr>
          <a:xfrm>
            <a:off x="1396514" y="2677706"/>
            <a:ext cx="4569280" cy="2600156"/>
          </a:xfrm>
          <a:prstGeom prst="rect">
            <a:avLst/>
          </a:prstGeom>
        </p:spPr>
      </p:pic>
      <p:pic>
        <p:nvPicPr>
          <p:cNvPr id="5" name="Picture 4">
            <a:extLst>
              <a:ext uri="{FF2B5EF4-FFF2-40B4-BE49-F238E27FC236}">
                <a16:creationId xmlns:a16="http://schemas.microsoft.com/office/drawing/2014/main" id="{FE35DBC7-E2E5-4792-9D9A-508143AB5075}"/>
              </a:ext>
            </a:extLst>
          </p:cNvPr>
          <p:cNvPicPr>
            <a:picLocks noChangeAspect="1"/>
          </p:cNvPicPr>
          <p:nvPr/>
        </p:nvPicPr>
        <p:blipFill>
          <a:blip r:embed="rId3"/>
          <a:stretch>
            <a:fillRect/>
          </a:stretch>
        </p:blipFill>
        <p:spPr>
          <a:xfrm>
            <a:off x="6394642" y="2677706"/>
            <a:ext cx="4658057" cy="2676069"/>
          </a:xfrm>
          <a:prstGeom prst="rect">
            <a:avLst/>
          </a:prstGeom>
        </p:spPr>
      </p:pic>
    </p:spTree>
    <p:extLst>
      <p:ext uri="{BB962C8B-B14F-4D97-AF65-F5344CB8AC3E}">
        <p14:creationId xmlns:p14="http://schemas.microsoft.com/office/powerpoint/2010/main" val="2840665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08CA-5C48-4C2D-AC8D-3E2ACE955EF8}"/>
              </a:ext>
            </a:extLst>
          </p:cNvPr>
          <p:cNvSpPr>
            <a:spLocks noGrp="1"/>
          </p:cNvSpPr>
          <p:nvPr>
            <p:ph type="title"/>
          </p:nvPr>
        </p:nvSpPr>
        <p:spPr>
          <a:xfrm>
            <a:off x="1066801" y="883454"/>
            <a:ext cx="6754426" cy="226255"/>
          </a:xfrm>
        </p:spPr>
        <p:txBody>
          <a:bodyPr>
            <a:noAutofit/>
          </a:bodyPr>
          <a:lstStyle/>
          <a:p>
            <a:r>
              <a:rPr lang="en-US" sz="2800" dirty="0"/>
              <a:t>Count Plot By Job Change vs </a:t>
            </a:r>
            <a:r>
              <a:rPr lang="en-US" sz="2800" dirty="0" err="1"/>
              <a:t>City_Development_Index</a:t>
            </a:r>
            <a:endParaRPr lang="en-US" sz="2800" dirty="0"/>
          </a:p>
        </p:txBody>
      </p:sp>
      <p:sp>
        <p:nvSpPr>
          <p:cNvPr id="3" name="Content Placeholder 2">
            <a:extLst>
              <a:ext uri="{FF2B5EF4-FFF2-40B4-BE49-F238E27FC236}">
                <a16:creationId xmlns:a16="http://schemas.microsoft.com/office/drawing/2014/main" id="{F27A295D-6791-4C6A-ABE5-7C011552D75D}"/>
              </a:ext>
            </a:extLst>
          </p:cNvPr>
          <p:cNvSpPr>
            <a:spLocks noGrp="1"/>
          </p:cNvSpPr>
          <p:nvPr>
            <p:ph sz="half" idx="1"/>
          </p:nvPr>
        </p:nvSpPr>
        <p:spPr/>
        <p:txBody>
          <a:bodyPr/>
          <a:lstStyle/>
          <a:p>
            <a:endParaRPr lang="en-US" dirty="0"/>
          </a:p>
        </p:txBody>
      </p:sp>
      <p:pic>
        <p:nvPicPr>
          <p:cNvPr id="8" name="Picture 7">
            <a:extLst>
              <a:ext uri="{FF2B5EF4-FFF2-40B4-BE49-F238E27FC236}">
                <a16:creationId xmlns:a16="http://schemas.microsoft.com/office/drawing/2014/main" id="{417F1760-72ED-41F4-87F0-5107C23D79ED}"/>
              </a:ext>
            </a:extLst>
          </p:cNvPr>
          <p:cNvPicPr>
            <a:picLocks noChangeAspect="1"/>
          </p:cNvPicPr>
          <p:nvPr/>
        </p:nvPicPr>
        <p:blipFill>
          <a:blip r:embed="rId2"/>
          <a:stretch>
            <a:fillRect/>
          </a:stretch>
        </p:blipFill>
        <p:spPr>
          <a:xfrm>
            <a:off x="989690" y="1980417"/>
            <a:ext cx="4817660" cy="3994128"/>
          </a:xfrm>
          <a:prstGeom prst="rect">
            <a:avLst/>
          </a:prstGeom>
        </p:spPr>
      </p:pic>
      <p:sp>
        <p:nvSpPr>
          <p:cNvPr id="10" name="Content Placeholder 9">
            <a:extLst>
              <a:ext uri="{FF2B5EF4-FFF2-40B4-BE49-F238E27FC236}">
                <a16:creationId xmlns:a16="http://schemas.microsoft.com/office/drawing/2014/main" id="{6184FDC1-1C72-461E-9A35-574227965587}"/>
              </a:ext>
            </a:extLst>
          </p:cNvPr>
          <p:cNvSpPr>
            <a:spLocks noGrp="1"/>
          </p:cNvSpPr>
          <p:nvPr>
            <p:ph sz="half" idx="2"/>
          </p:nvPr>
        </p:nvSpPr>
        <p:spPr/>
        <p:txBody>
          <a:bodyPr/>
          <a:lstStyle/>
          <a:p>
            <a:endParaRPr lang="en-US"/>
          </a:p>
        </p:txBody>
      </p:sp>
      <p:pic>
        <p:nvPicPr>
          <p:cNvPr id="12" name="Picture 11">
            <a:extLst>
              <a:ext uri="{FF2B5EF4-FFF2-40B4-BE49-F238E27FC236}">
                <a16:creationId xmlns:a16="http://schemas.microsoft.com/office/drawing/2014/main" id="{AFA1FADD-1C7A-4446-B15F-06EC15D6E457}"/>
              </a:ext>
            </a:extLst>
          </p:cNvPr>
          <p:cNvPicPr>
            <a:picLocks noChangeAspect="1"/>
          </p:cNvPicPr>
          <p:nvPr/>
        </p:nvPicPr>
        <p:blipFill>
          <a:blip r:embed="rId3"/>
          <a:stretch>
            <a:fillRect/>
          </a:stretch>
        </p:blipFill>
        <p:spPr>
          <a:xfrm>
            <a:off x="6461760" y="1950642"/>
            <a:ext cx="4919413" cy="4023903"/>
          </a:xfrm>
          <a:prstGeom prst="rect">
            <a:avLst/>
          </a:prstGeom>
        </p:spPr>
      </p:pic>
      <p:sp>
        <p:nvSpPr>
          <p:cNvPr id="13" name="TextBox 12">
            <a:extLst>
              <a:ext uri="{FF2B5EF4-FFF2-40B4-BE49-F238E27FC236}">
                <a16:creationId xmlns:a16="http://schemas.microsoft.com/office/drawing/2014/main" id="{18FF57C0-0F68-402C-9267-4B5DD21BFC1D}"/>
              </a:ext>
            </a:extLst>
          </p:cNvPr>
          <p:cNvSpPr txBox="1"/>
          <p:nvPr/>
        </p:nvSpPr>
        <p:spPr>
          <a:xfrm>
            <a:off x="1648279" y="1581310"/>
            <a:ext cx="3657600" cy="369332"/>
          </a:xfrm>
          <a:prstGeom prst="rect">
            <a:avLst/>
          </a:prstGeom>
          <a:noFill/>
        </p:spPr>
        <p:txBody>
          <a:bodyPr wrap="square" rtlCol="0">
            <a:spAutoFit/>
          </a:bodyPr>
          <a:lstStyle/>
          <a:p>
            <a:r>
              <a:rPr lang="en-US" dirty="0"/>
              <a:t>Without Dropping Null Values</a:t>
            </a:r>
          </a:p>
        </p:txBody>
      </p:sp>
      <p:sp>
        <p:nvSpPr>
          <p:cNvPr id="14" name="TextBox 13">
            <a:extLst>
              <a:ext uri="{FF2B5EF4-FFF2-40B4-BE49-F238E27FC236}">
                <a16:creationId xmlns:a16="http://schemas.microsoft.com/office/drawing/2014/main" id="{F8D87191-7B64-4DE1-9324-AB1E3406DEB7}"/>
              </a:ext>
            </a:extLst>
          </p:cNvPr>
          <p:cNvSpPr txBox="1"/>
          <p:nvPr/>
        </p:nvSpPr>
        <p:spPr>
          <a:xfrm>
            <a:off x="6963231" y="1578805"/>
            <a:ext cx="3657600" cy="369332"/>
          </a:xfrm>
          <a:prstGeom prst="rect">
            <a:avLst/>
          </a:prstGeom>
          <a:noFill/>
        </p:spPr>
        <p:txBody>
          <a:bodyPr wrap="square" rtlCol="0">
            <a:spAutoFit/>
          </a:bodyPr>
          <a:lstStyle/>
          <a:p>
            <a:r>
              <a:rPr lang="en-US" dirty="0"/>
              <a:t>After Dropping Null Values</a:t>
            </a:r>
          </a:p>
        </p:txBody>
      </p:sp>
    </p:spTree>
    <p:extLst>
      <p:ext uri="{BB962C8B-B14F-4D97-AF65-F5344CB8AC3E}">
        <p14:creationId xmlns:p14="http://schemas.microsoft.com/office/powerpoint/2010/main" val="140167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95E4E-0FF3-487B-AC7D-5D07FC05333C}"/>
              </a:ext>
            </a:extLst>
          </p:cNvPr>
          <p:cNvSpPr>
            <a:spLocks noGrp="1"/>
          </p:cNvSpPr>
          <p:nvPr>
            <p:ph type="title"/>
          </p:nvPr>
        </p:nvSpPr>
        <p:spPr/>
        <p:txBody>
          <a:bodyPr>
            <a:normAutofit/>
          </a:bodyPr>
          <a:lstStyle/>
          <a:p>
            <a:r>
              <a:rPr lang="en-US" dirty="0"/>
              <a:t>Count Plot By Job Change vs </a:t>
            </a:r>
            <a:r>
              <a:rPr lang="en-US" dirty="0" err="1"/>
              <a:t>relevant_experience</a:t>
            </a:r>
            <a:endParaRPr lang="en-US" dirty="0"/>
          </a:p>
        </p:txBody>
      </p:sp>
      <p:pic>
        <p:nvPicPr>
          <p:cNvPr id="7" name="Picture 6">
            <a:extLst>
              <a:ext uri="{FF2B5EF4-FFF2-40B4-BE49-F238E27FC236}">
                <a16:creationId xmlns:a16="http://schemas.microsoft.com/office/drawing/2014/main" id="{EC77259A-EEDA-400D-BEB4-48E79861222C}"/>
              </a:ext>
            </a:extLst>
          </p:cNvPr>
          <p:cNvPicPr>
            <a:picLocks noChangeAspect="1"/>
          </p:cNvPicPr>
          <p:nvPr/>
        </p:nvPicPr>
        <p:blipFill>
          <a:blip r:embed="rId2"/>
          <a:stretch>
            <a:fillRect/>
          </a:stretch>
        </p:blipFill>
        <p:spPr>
          <a:xfrm>
            <a:off x="6542843" y="2516659"/>
            <a:ext cx="4582994" cy="2652004"/>
          </a:xfrm>
          <a:prstGeom prst="rect">
            <a:avLst/>
          </a:prstGeom>
        </p:spPr>
      </p:pic>
      <p:pic>
        <p:nvPicPr>
          <p:cNvPr id="9" name="Picture 8">
            <a:extLst>
              <a:ext uri="{FF2B5EF4-FFF2-40B4-BE49-F238E27FC236}">
                <a16:creationId xmlns:a16="http://schemas.microsoft.com/office/drawing/2014/main" id="{C99E5E71-0F3F-48C4-91F7-9BA5F6DFCFCD}"/>
              </a:ext>
            </a:extLst>
          </p:cNvPr>
          <p:cNvPicPr>
            <a:picLocks noChangeAspect="1"/>
          </p:cNvPicPr>
          <p:nvPr/>
        </p:nvPicPr>
        <p:blipFill>
          <a:blip r:embed="rId3"/>
          <a:stretch>
            <a:fillRect/>
          </a:stretch>
        </p:blipFill>
        <p:spPr>
          <a:xfrm>
            <a:off x="791038" y="2375811"/>
            <a:ext cx="5121490" cy="2796842"/>
          </a:xfrm>
          <a:prstGeom prst="rect">
            <a:avLst/>
          </a:prstGeom>
        </p:spPr>
      </p:pic>
    </p:spTree>
    <p:extLst>
      <p:ext uri="{BB962C8B-B14F-4D97-AF65-F5344CB8AC3E}">
        <p14:creationId xmlns:p14="http://schemas.microsoft.com/office/powerpoint/2010/main" val="1929760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376F-DEF6-4F5E-832E-1E503E8AEC7D}"/>
              </a:ext>
            </a:extLst>
          </p:cNvPr>
          <p:cNvSpPr>
            <a:spLocks noGrp="1"/>
          </p:cNvSpPr>
          <p:nvPr>
            <p:ph type="title"/>
          </p:nvPr>
        </p:nvSpPr>
        <p:spPr/>
        <p:txBody>
          <a:bodyPr/>
          <a:lstStyle/>
          <a:p>
            <a:r>
              <a:rPr lang="en-US" dirty="0"/>
              <a:t>DATA ENCODING</a:t>
            </a:r>
          </a:p>
        </p:txBody>
      </p:sp>
      <p:sp>
        <p:nvSpPr>
          <p:cNvPr id="3" name="Content Placeholder 2">
            <a:extLst>
              <a:ext uri="{FF2B5EF4-FFF2-40B4-BE49-F238E27FC236}">
                <a16:creationId xmlns:a16="http://schemas.microsoft.com/office/drawing/2014/main" id="{AD861610-727E-4934-B159-3001E263FD26}"/>
              </a:ext>
            </a:extLst>
          </p:cNvPr>
          <p:cNvSpPr>
            <a:spLocks noGrp="1"/>
          </p:cNvSpPr>
          <p:nvPr>
            <p:ph sz="half" idx="1"/>
          </p:nvPr>
        </p:nvSpPr>
        <p:spPr>
          <a:xfrm>
            <a:off x="1066800" y="1721379"/>
            <a:ext cx="3869184" cy="382628"/>
          </a:xfrm>
        </p:spPr>
        <p:txBody>
          <a:bodyPr/>
          <a:lstStyle/>
          <a:p>
            <a:r>
              <a:rPr lang="en-US" dirty="0"/>
              <a:t>LABEL ENCODER</a:t>
            </a:r>
          </a:p>
        </p:txBody>
      </p:sp>
      <p:pic>
        <p:nvPicPr>
          <p:cNvPr id="6" name="Picture 5">
            <a:extLst>
              <a:ext uri="{FF2B5EF4-FFF2-40B4-BE49-F238E27FC236}">
                <a16:creationId xmlns:a16="http://schemas.microsoft.com/office/drawing/2014/main" id="{F7FBD3C0-FDE6-4455-BC09-7B31F6557A98}"/>
              </a:ext>
            </a:extLst>
          </p:cNvPr>
          <p:cNvPicPr>
            <a:picLocks noChangeAspect="1"/>
          </p:cNvPicPr>
          <p:nvPr/>
        </p:nvPicPr>
        <p:blipFill>
          <a:blip r:embed="rId2"/>
          <a:stretch>
            <a:fillRect/>
          </a:stretch>
        </p:blipFill>
        <p:spPr>
          <a:xfrm>
            <a:off x="1072394" y="2308379"/>
            <a:ext cx="9305602" cy="3823173"/>
          </a:xfrm>
          <a:prstGeom prst="rect">
            <a:avLst/>
          </a:prstGeom>
        </p:spPr>
      </p:pic>
    </p:spTree>
    <p:extLst>
      <p:ext uri="{BB962C8B-B14F-4D97-AF65-F5344CB8AC3E}">
        <p14:creationId xmlns:p14="http://schemas.microsoft.com/office/powerpoint/2010/main" val="358606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43ED-5887-4B35-AADD-1CBCC00FBA5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C1BC67F-754F-4A33-85AB-B03615B163C2}"/>
              </a:ext>
            </a:extLst>
          </p:cNvPr>
          <p:cNvSpPr>
            <a:spLocks noGrp="1"/>
          </p:cNvSpPr>
          <p:nvPr>
            <p:ph idx="1"/>
          </p:nvPr>
        </p:nvSpPr>
        <p:spPr>
          <a:xfrm>
            <a:off x="853736" y="2014194"/>
            <a:ext cx="10058400" cy="3849624"/>
          </a:xfrm>
        </p:spPr>
        <p:txBody>
          <a:bodyPr/>
          <a:lstStyle/>
          <a:p>
            <a:pPr marL="0" indent="0">
              <a:buNone/>
            </a:pPr>
            <a:r>
              <a:rPr lang="en-US" dirty="0"/>
              <a:t>A company wants to hire employees to a Data Scientist position internally after conducting a training. Many employees’ signup for the same. They want to conduct a study to understand whether they will get return of investment they made for the training , i.e., the company want to find out whether the employees attending the training will remain in the company or will try to switch to new company as this training improved their skillset. Company also wants to find out what other factors influence an employee move.</a:t>
            </a:r>
          </a:p>
        </p:txBody>
      </p:sp>
      <p:sp>
        <p:nvSpPr>
          <p:cNvPr id="4" name="TextBox 3">
            <a:extLst>
              <a:ext uri="{FF2B5EF4-FFF2-40B4-BE49-F238E27FC236}">
                <a16:creationId xmlns:a16="http://schemas.microsoft.com/office/drawing/2014/main" id="{4F7E818E-81B3-4DC6-8F3A-346EC7EB5BFC}"/>
              </a:ext>
            </a:extLst>
          </p:cNvPr>
          <p:cNvSpPr txBox="1"/>
          <p:nvPr/>
        </p:nvSpPr>
        <p:spPr>
          <a:xfrm>
            <a:off x="8966447" y="6035675"/>
            <a:ext cx="2334827" cy="369332"/>
          </a:xfrm>
          <a:prstGeom prst="rect">
            <a:avLst/>
          </a:prstGeom>
          <a:noFill/>
        </p:spPr>
        <p:txBody>
          <a:bodyPr wrap="square" rtlCol="0">
            <a:spAutoFit/>
          </a:bodyPr>
          <a:lstStyle/>
          <a:p>
            <a:r>
              <a:rPr lang="en-US" dirty="0"/>
              <a:t>Source : Kaggle</a:t>
            </a:r>
          </a:p>
        </p:txBody>
      </p:sp>
    </p:spTree>
    <p:extLst>
      <p:ext uri="{BB962C8B-B14F-4D97-AF65-F5344CB8AC3E}">
        <p14:creationId xmlns:p14="http://schemas.microsoft.com/office/powerpoint/2010/main" val="2890962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2364-4ABD-496A-B713-10435651A2E0}"/>
              </a:ext>
            </a:extLst>
          </p:cNvPr>
          <p:cNvSpPr>
            <a:spLocks noGrp="1"/>
          </p:cNvSpPr>
          <p:nvPr>
            <p:ph type="title"/>
          </p:nvPr>
        </p:nvSpPr>
        <p:spPr/>
        <p:txBody>
          <a:bodyPr/>
          <a:lstStyle/>
          <a:p>
            <a:r>
              <a:rPr lang="en-US" dirty="0"/>
              <a:t>SPLIT</a:t>
            </a:r>
          </a:p>
        </p:txBody>
      </p:sp>
      <p:sp>
        <p:nvSpPr>
          <p:cNvPr id="4" name="Content Placeholder 3">
            <a:extLst>
              <a:ext uri="{FF2B5EF4-FFF2-40B4-BE49-F238E27FC236}">
                <a16:creationId xmlns:a16="http://schemas.microsoft.com/office/drawing/2014/main" id="{3F2DB455-2C34-4E25-96C8-A699F7FCA1D9}"/>
              </a:ext>
            </a:extLst>
          </p:cNvPr>
          <p:cNvSpPr>
            <a:spLocks noGrp="1"/>
          </p:cNvSpPr>
          <p:nvPr>
            <p:ph sz="half" idx="2"/>
          </p:nvPr>
        </p:nvSpPr>
        <p:spPr>
          <a:xfrm>
            <a:off x="886583" y="2014194"/>
            <a:ext cx="4663440" cy="3749040"/>
          </a:xfrm>
        </p:spPr>
        <p:txBody>
          <a:bodyPr/>
          <a:lstStyle/>
          <a:p>
            <a:r>
              <a:rPr lang="en-US" dirty="0"/>
              <a:t>Using “</a:t>
            </a:r>
            <a:r>
              <a:rPr lang="en-US" dirty="0" err="1"/>
              <a:t>train_test_split</a:t>
            </a:r>
            <a:r>
              <a:rPr lang="en-US" dirty="0"/>
              <a:t>”</a:t>
            </a:r>
          </a:p>
          <a:p>
            <a:r>
              <a:rPr lang="en-US" dirty="0"/>
              <a:t>Training data – 60 %</a:t>
            </a:r>
          </a:p>
          <a:p>
            <a:r>
              <a:rPr lang="en-US" dirty="0"/>
              <a:t>Test Data – 40 %</a:t>
            </a:r>
          </a:p>
          <a:p>
            <a:endParaRPr lang="en-US" dirty="0"/>
          </a:p>
        </p:txBody>
      </p:sp>
    </p:spTree>
    <p:extLst>
      <p:ext uri="{BB962C8B-B14F-4D97-AF65-F5344CB8AC3E}">
        <p14:creationId xmlns:p14="http://schemas.microsoft.com/office/powerpoint/2010/main" val="836557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5751-9698-4F61-81EF-6851C4AE7F9A}"/>
              </a:ext>
            </a:extLst>
          </p:cNvPr>
          <p:cNvSpPr>
            <a:spLocks noGrp="1"/>
          </p:cNvSpPr>
          <p:nvPr>
            <p:ph type="title"/>
          </p:nvPr>
        </p:nvSpPr>
        <p:spPr/>
        <p:txBody>
          <a:bodyPr/>
          <a:lstStyle/>
          <a:p>
            <a:r>
              <a:rPr lang="en-US" dirty="0"/>
              <a:t>DATA MODELING</a:t>
            </a:r>
          </a:p>
        </p:txBody>
      </p:sp>
      <p:sp>
        <p:nvSpPr>
          <p:cNvPr id="6" name="Content Placeholder 5">
            <a:extLst>
              <a:ext uri="{FF2B5EF4-FFF2-40B4-BE49-F238E27FC236}">
                <a16:creationId xmlns:a16="http://schemas.microsoft.com/office/drawing/2014/main" id="{98A60C19-82A5-49F1-A038-11B0101CC062}"/>
              </a:ext>
            </a:extLst>
          </p:cNvPr>
          <p:cNvSpPr>
            <a:spLocks noGrp="1"/>
          </p:cNvSpPr>
          <p:nvPr>
            <p:ph idx="1"/>
          </p:nvPr>
        </p:nvSpPr>
        <p:spPr/>
        <p:txBody>
          <a:bodyPr/>
          <a:lstStyle/>
          <a:p>
            <a:pPr marL="0" algn="l" rtl="0" eaLnBrk="1" fontAlgn="t" latinLnBrk="0" hangingPunct="1">
              <a:spcBef>
                <a:spcPts val="0"/>
              </a:spcBef>
              <a:spcAft>
                <a:spcPts val="0"/>
              </a:spcAft>
            </a:pPr>
            <a:r>
              <a:rPr lang="en-US" sz="2400" i="0" u="none" strike="noStrike" kern="1200" dirty="0">
                <a:effectLst/>
                <a:latin typeface="Century Gothic" panose="020B0502020202020204" pitchFamily="34" charset="0"/>
              </a:rPr>
              <a:t>LOGISTIC REGRESSION</a:t>
            </a:r>
            <a:endParaRPr lang="en-US" sz="240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2400" i="0" u="none" strike="noStrike" kern="1200" dirty="0">
                <a:effectLst/>
                <a:latin typeface="Century Gothic" panose="020B0502020202020204" pitchFamily="34" charset="0"/>
              </a:rPr>
              <a:t>RANDOM FOREST</a:t>
            </a:r>
          </a:p>
          <a:p>
            <a:pPr marL="0" fontAlgn="t">
              <a:spcBef>
                <a:spcPts val="0"/>
              </a:spcBef>
            </a:pPr>
            <a:r>
              <a:rPr lang="en-US" sz="2400" i="0" u="none" strike="noStrike" kern="1200" dirty="0">
                <a:effectLst/>
                <a:latin typeface="Century Gothic" panose="020B0502020202020204" pitchFamily="34" charset="0"/>
              </a:rPr>
              <a:t>KNN</a:t>
            </a:r>
            <a:endParaRPr lang="en-US" sz="240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2400" i="0" u="none" strike="noStrike" kern="1200" dirty="0">
                <a:effectLst/>
                <a:latin typeface="Century Gothic" panose="020B0502020202020204" pitchFamily="34" charset="0"/>
              </a:rPr>
              <a:t>NAÏVE BAYES</a:t>
            </a:r>
            <a:endParaRPr lang="en-US" sz="2400" i="0" u="none" strike="noStrike"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3485882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5751-9698-4F61-81EF-6851C4AE7F9A}"/>
              </a:ext>
            </a:extLst>
          </p:cNvPr>
          <p:cNvSpPr>
            <a:spLocks noGrp="1"/>
          </p:cNvSpPr>
          <p:nvPr>
            <p:ph type="title"/>
          </p:nvPr>
        </p:nvSpPr>
        <p:spPr/>
        <p:txBody>
          <a:bodyPr/>
          <a:lstStyle/>
          <a:p>
            <a:pPr marL="0" algn="ctr" rtl="0" eaLnBrk="1" fontAlgn="t" latinLnBrk="0" hangingPunct="1">
              <a:spcBef>
                <a:spcPts val="0"/>
              </a:spcBef>
              <a:spcAft>
                <a:spcPts val="0"/>
              </a:spcAft>
            </a:pPr>
            <a:r>
              <a:rPr lang="en-US" sz="4000" i="0" u="none" strike="noStrike" kern="1200" dirty="0">
                <a:effectLst/>
                <a:latin typeface="Century Gothic" panose="020B0502020202020204" pitchFamily="34" charset="0"/>
              </a:rPr>
              <a:t>LOGISTIC REGRESSION</a:t>
            </a:r>
            <a:endParaRPr lang="en-US" sz="4000" i="0" u="none" strike="noStrike" dirty="0">
              <a:effectLst/>
              <a:latin typeface="Arial" panose="020B0604020202020204" pitchFamily="34" charset="0"/>
            </a:endParaRPr>
          </a:p>
        </p:txBody>
      </p:sp>
      <p:sp>
        <p:nvSpPr>
          <p:cNvPr id="4" name="TextBox 3">
            <a:extLst>
              <a:ext uri="{FF2B5EF4-FFF2-40B4-BE49-F238E27FC236}">
                <a16:creationId xmlns:a16="http://schemas.microsoft.com/office/drawing/2014/main" id="{1A331BC1-CF96-4AC0-90B3-1026798E0463}"/>
              </a:ext>
            </a:extLst>
          </p:cNvPr>
          <p:cNvSpPr txBox="1"/>
          <p:nvPr/>
        </p:nvSpPr>
        <p:spPr>
          <a:xfrm>
            <a:off x="2287479" y="1981425"/>
            <a:ext cx="3657600"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47BBAFE7-0F7E-4280-82F4-0BB3F68E081F}"/>
              </a:ext>
            </a:extLst>
          </p:cNvPr>
          <p:cNvSpPr txBox="1"/>
          <p:nvPr/>
        </p:nvSpPr>
        <p:spPr>
          <a:xfrm>
            <a:off x="6924677" y="2011689"/>
            <a:ext cx="3657600" cy="369332"/>
          </a:xfrm>
          <a:prstGeom prst="rect">
            <a:avLst/>
          </a:prstGeom>
          <a:noFill/>
        </p:spPr>
        <p:txBody>
          <a:bodyPr wrap="square" rtlCol="0">
            <a:spAutoFit/>
          </a:bodyPr>
          <a:lstStyle/>
          <a:p>
            <a:endParaRPr lang="en-US" dirty="0"/>
          </a:p>
        </p:txBody>
      </p:sp>
      <p:graphicFrame>
        <p:nvGraphicFramePr>
          <p:cNvPr id="7" name="Table 6">
            <a:extLst>
              <a:ext uri="{FF2B5EF4-FFF2-40B4-BE49-F238E27FC236}">
                <a16:creationId xmlns:a16="http://schemas.microsoft.com/office/drawing/2014/main" id="{A5704B3E-8175-4D9D-A0C8-8CE3F2A37933}"/>
              </a:ext>
            </a:extLst>
          </p:cNvPr>
          <p:cNvGraphicFramePr>
            <a:graphicFrameLocks noGrp="1"/>
          </p:cNvGraphicFramePr>
          <p:nvPr>
            <p:extLst>
              <p:ext uri="{D42A27DB-BD31-4B8C-83A1-F6EECF244321}">
                <p14:modId xmlns:p14="http://schemas.microsoft.com/office/powerpoint/2010/main" val="1207327731"/>
              </p:ext>
            </p:extLst>
          </p:nvPr>
        </p:nvGraphicFramePr>
        <p:xfrm>
          <a:off x="931170" y="3429000"/>
          <a:ext cx="5164830" cy="2560320"/>
        </p:xfrm>
        <a:graphic>
          <a:graphicData uri="http://schemas.openxmlformats.org/drawingml/2006/table">
            <a:tbl>
              <a:tblPr firstRow="1" bandRow="1">
                <a:tableStyleId>{5C22544A-7EE6-4342-B048-85BDC9FD1C3A}</a:tableStyleId>
              </a:tblPr>
              <a:tblGrid>
                <a:gridCol w="1721610">
                  <a:extLst>
                    <a:ext uri="{9D8B030D-6E8A-4147-A177-3AD203B41FA5}">
                      <a16:colId xmlns:a16="http://schemas.microsoft.com/office/drawing/2014/main" val="3190104349"/>
                    </a:ext>
                  </a:extLst>
                </a:gridCol>
                <a:gridCol w="1721610">
                  <a:extLst>
                    <a:ext uri="{9D8B030D-6E8A-4147-A177-3AD203B41FA5}">
                      <a16:colId xmlns:a16="http://schemas.microsoft.com/office/drawing/2014/main" val="264731423"/>
                    </a:ext>
                  </a:extLst>
                </a:gridCol>
                <a:gridCol w="1721610">
                  <a:extLst>
                    <a:ext uri="{9D8B030D-6E8A-4147-A177-3AD203B41FA5}">
                      <a16:colId xmlns:a16="http://schemas.microsoft.com/office/drawing/2014/main" val="1635978841"/>
                    </a:ext>
                  </a:extLst>
                </a:gridCol>
              </a:tblGrid>
              <a:tr h="1558506">
                <a:tc>
                  <a:txBody>
                    <a:bodyPr/>
                    <a:lstStyle/>
                    <a:p>
                      <a:r>
                        <a:rPr lang="en-US" dirty="0"/>
                        <a:t>0 – Will not change job</a:t>
                      </a:r>
                    </a:p>
                    <a:p>
                      <a:r>
                        <a:rPr lang="en-US" dirty="0"/>
                        <a:t>1- Will change job</a:t>
                      </a:r>
                    </a:p>
                  </a:txBody>
                  <a:tcPr/>
                </a:tc>
                <a:tc>
                  <a:txBody>
                    <a:bodyPr/>
                    <a:lstStyle/>
                    <a:p>
                      <a:r>
                        <a:rPr lang="en-US" dirty="0"/>
                        <a:t>Predicted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Predicted 1</a:t>
                      </a:r>
                    </a:p>
                    <a:p>
                      <a:endParaRPr lang="en-US" dirty="0"/>
                    </a:p>
                  </a:txBody>
                  <a:tcPr/>
                </a:tc>
                <a:extLst>
                  <a:ext uri="{0D108BD9-81ED-4DB2-BD59-A6C34878D82A}">
                    <a16:rowId xmlns:a16="http://schemas.microsoft.com/office/drawing/2014/main" val="3867895420"/>
                  </a:ext>
                </a:extLst>
              </a:tr>
              <a:tr h="522273">
                <a:tc>
                  <a:txBody>
                    <a:bodyPr/>
                    <a:lstStyle/>
                    <a:p>
                      <a:pPr marL="0" algn="l" defTabSz="914400" rtl="0" eaLnBrk="1" latinLnBrk="0" hangingPunct="1"/>
                      <a:r>
                        <a:rPr lang="en-US" sz="1800" b="0" kern="1200" dirty="0">
                          <a:solidFill>
                            <a:schemeClr val="tx1"/>
                          </a:solidFill>
                          <a:latin typeface="+mn-lt"/>
                          <a:ea typeface="+mn-ea"/>
                          <a:cs typeface="+mn-cs"/>
                        </a:rPr>
                        <a:t>Actual 0</a:t>
                      </a:r>
                    </a:p>
                  </a:txBody>
                  <a:tcPr>
                    <a:solidFill>
                      <a:srgbClr val="57903F"/>
                    </a:solidFill>
                  </a:tcPr>
                </a:tc>
                <a:tc>
                  <a:txBody>
                    <a:bodyPr/>
                    <a:lstStyle/>
                    <a:p>
                      <a:pPr algn="ctr"/>
                      <a:r>
                        <a:rPr lang="en-US" sz="1800" b="0" i="0" kern="1200" dirty="0">
                          <a:solidFill>
                            <a:schemeClr val="dk1"/>
                          </a:solidFill>
                          <a:effectLst/>
                          <a:latin typeface="+mn-lt"/>
                          <a:ea typeface="+mn-ea"/>
                          <a:cs typeface="+mn-cs"/>
                        </a:rPr>
                        <a:t>5657</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108</a:t>
                      </a:r>
                    </a:p>
                  </a:txBody>
                  <a:tcPr/>
                </a:tc>
                <a:extLst>
                  <a:ext uri="{0D108BD9-81ED-4DB2-BD59-A6C34878D82A}">
                    <a16:rowId xmlns:a16="http://schemas.microsoft.com/office/drawing/2014/main" val="2215590041"/>
                  </a:ext>
                </a:extLst>
              </a:tr>
              <a:tr h="479541">
                <a:tc>
                  <a:txBody>
                    <a:bodyPr/>
                    <a:lstStyle/>
                    <a:p>
                      <a:pPr marL="0" algn="l" defTabSz="914400" rtl="0" eaLnBrk="1" latinLnBrk="0" hangingPunct="1"/>
                      <a:r>
                        <a:rPr lang="en-US" sz="1800" b="0" kern="1200" dirty="0">
                          <a:solidFill>
                            <a:schemeClr val="tx1"/>
                          </a:solidFill>
                          <a:latin typeface="+mn-lt"/>
                          <a:ea typeface="+mn-ea"/>
                          <a:cs typeface="+mn-cs"/>
                        </a:rPr>
                        <a:t>Actual 1</a:t>
                      </a:r>
                    </a:p>
                  </a:txBody>
                  <a:tcPr>
                    <a:solidFill>
                      <a:srgbClr val="57903F"/>
                    </a:solidFill>
                  </a:tcPr>
                </a:tc>
                <a:tc>
                  <a:txBody>
                    <a:bodyPr/>
                    <a:lstStyle/>
                    <a:p>
                      <a:pPr algn="ctr"/>
                      <a:r>
                        <a:rPr lang="en-US" dirty="0"/>
                        <a:t>1808</a:t>
                      </a:r>
                    </a:p>
                  </a:txBody>
                  <a:tcPr/>
                </a:tc>
                <a:tc>
                  <a:txBody>
                    <a:bodyPr/>
                    <a:lstStyle/>
                    <a:p>
                      <a:pPr algn="ctr"/>
                      <a:r>
                        <a:rPr lang="en-US" dirty="0"/>
                        <a:t>105</a:t>
                      </a:r>
                    </a:p>
                  </a:txBody>
                  <a:tcPr/>
                </a:tc>
                <a:extLst>
                  <a:ext uri="{0D108BD9-81ED-4DB2-BD59-A6C34878D82A}">
                    <a16:rowId xmlns:a16="http://schemas.microsoft.com/office/drawing/2014/main" val="1455661839"/>
                  </a:ext>
                </a:extLst>
              </a:tr>
            </a:tbl>
          </a:graphicData>
        </a:graphic>
      </p:graphicFrame>
      <p:graphicFrame>
        <p:nvGraphicFramePr>
          <p:cNvPr id="9" name="Table 8">
            <a:extLst>
              <a:ext uri="{FF2B5EF4-FFF2-40B4-BE49-F238E27FC236}">
                <a16:creationId xmlns:a16="http://schemas.microsoft.com/office/drawing/2014/main" id="{03B73028-71E7-499A-97F1-803BD4E89D01}"/>
              </a:ext>
            </a:extLst>
          </p:cNvPr>
          <p:cNvGraphicFramePr>
            <a:graphicFrameLocks noGrp="1"/>
          </p:cNvGraphicFramePr>
          <p:nvPr>
            <p:extLst>
              <p:ext uri="{D42A27DB-BD31-4B8C-83A1-F6EECF244321}">
                <p14:modId xmlns:p14="http://schemas.microsoft.com/office/powerpoint/2010/main" val="1856611715"/>
              </p:ext>
            </p:extLst>
          </p:nvPr>
        </p:nvGraphicFramePr>
        <p:xfrm>
          <a:off x="6501908" y="3429000"/>
          <a:ext cx="5164830" cy="2560320"/>
        </p:xfrm>
        <a:graphic>
          <a:graphicData uri="http://schemas.openxmlformats.org/drawingml/2006/table">
            <a:tbl>
              <a:tblPr firstRow="1" bandRow="1">
                <a:tableStyleId>{5C22544A-7EE6-4342-B048-85BDC9FD1C3A}</a:tableStyleId>
              </a:tblPr>
              <a:tblGrid>
                <a:gridCol w="1721610">
                  <a:extLst>
                    <a:ext uri="{9D8B030D-6E8A-4147-A177-3AD203B41FA5}">
                      <a16:colId xmlns:a16="http://schemas.microsoft.com/office/drawing/2014/main" val="3190104349"/>
                    </a:ext>
                  </a:extLst>
                </a:gridCol>
                <a:gridCol w="1710595">
                  <a:extLst>
                    <a:ext uri="{9D8B030D-6E8A-4147-A177-3AD203B41FA5}">
                      <a16:colId xmlns:a16="http://schemas.microsoft.com/office/drawing/2014/main" val="264731423"/>
                    </a:ext>
                  </a:extLst>
                </a:gridCol>
                <a:gridCol w="1732625">
                  <a:extLst>
                    <a:ext uri="{9D8B030D-6E8A-4147-A177-3AD203B41FA5}">
                      <a16:colId xmlns:a16="http://schemas.microsoft.com/office/drawing/2014/main" val="1635978841"/>
                    </a:ext>
                  </a:extLst>
                </a:gridCol>
              </a:tblGrid>
              <a:tr h="1558506">
                <a:tc>
                  <a:txBody>
                    <a:bodyPr/>
                    <a:lstStyle/>
                    <a:p>
                      <a:r>
                        <a:rPr lang="en-US" dirty="0"/>
                        <a:t>0 – Will not change job</a:t>
                      </a:r>
                    </a:p>
                    <a:p>
                      <a:r>
                        <a:rPr lang="en-US" dirty="0"/>
                        <a:t>1- Will change job</a:t>
                      </a:r>
                    </a:p>
                  </a:txBody>
                  <a:tcPr/>
                </a:tc>
                <a:tc>
                  <a:txBody>
                    <a:bodyPr/>
                    <a:lstStyle/>
                    <a:p>
                      <a:r>
                        <a:rPr lang="en-US" dirty="0"/>
                        <a:t>Predicted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Predicted 1</a:t>
                      </a:r>
                    </a:p>
                  </a:txBody>
                  <a:tcPr/>
                </a:tc>
                <a:extLst>
                  <a:ext uri="{0D108BD9-81ED-4DB2-BD59-A6C34878D82A}">
                    <a16:rowId xmlns:a16="http://schemas.microsoft.com/office/drawing/2014/main" val="3867895420"/>
                  </a:ext>
                </a:extLst>
              </a:tr>
              <a:tr h="522273">
                <a:tc>
                  <a:txBody>
                    <a:bodyPr/>
                    <a:lstStyle/>
                    <a:p>
                      <a:pPr marL="0" algn="l" defTabSz="914400" rtl="0" eaLnBrk="1" latinLnBrk="0" hangingPunct="1"/>
                      <a:r>
                        <a:rPr lang="en-US" sz="1800" b="0" kern="1200" dirty="0">
                          <a:solidFill>
                            <a:schemeClr val="tx1"/>
                          </a:solidFill>
                          <a:latin typeface="+mn-lt"/>
                          <a:ea typeface="+mn-ea"/>
                          <a:cs typeface="+mn-cs"/>
                        </a:rPr>
                        <a:t>Actual 0</a:t>
                      </a:r>
                    </a:p>
                  </a:txBody>
                  <a:tcPr>
                    <a:solidFill>
                      <a:srgbClr val="57903F"/>
                    </a:solidFill>
                  </a:tcPr>
                </a:tc>
                <a:tc>
                  <a:txBody>
                    <a:bodyPr/>
                    <a:lstStyle/>
                    <a:p>
                      <a:pPr algn="ctr"/>
                      <a:r>
                        <a:rPr lang="en-US" dirty="0"/>
                        <a:t>3009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a:t>
                      </a:r>
                    </a:p>
                  </a:txBody>
                  <a:tcPr/>
                </a:tc>
                <a:extLst>
                  <a:ext uri="{0D108BD9-81ED-4DB2-BD59-A6C34878D82A}">
                    <a16:rowId xmlns:a16="http://schemas.microsoft.com/office/drawing/2014/main" val="2215590041"/>
                  </a:ext>
                </a:extLst>
              </a:tr>
              <a:tr h="479541">
                <a:tc>
                  <a:txBody>
                    <a:bodyPr/>
                    <a:lstStyle/>
                    <a:p>
                      <a:pPr marL="0" algn="l" defTabSz="914400" rtl="0" eaLnBrk="1" latinLnBrk="0" hangingPunct="1"/>
                      <a:r>
                        <a:rPr lang="en-US" sz="1800" b="0" kern="1200" dirty="0">
                          <a:solidFill>
                            <a:schemeClr val="tx1"/>
                          </a:solidFill>
                          <a:latin typeface="+mn-lt"/>
                          <a:ea typeface="+mn-ea"/>
                          <a:cs typeface="+mn-cs"/>
                        </a:rPr>
                        <a:t>Actual 1</a:t>
                      </a:r>
                    </a:p>
                  </a:txBody>
                  <a:tcPr>
                    <a:solidFill>
                      <a:srgbClr val="57903F"/>
                    </a:solidFill>
                  </a:tcPr>
                </a:tc>
                <a:tc>
                  <a:txBody>
                    <a:bodyPr/>
                    <a:lstStyle/>
                    <a:p>
                      <a:pPr algn="ctr"/>
                      <a:r>
                        <a:rPr lang="en-US" dirty="0"/>
                        <a:t>573</a:t>
                      </a:r>
                    </a:p>
                  </a:txBody>
                  <a:tcPr/>
                </a:tc>
                <a:tc>
                  <a:txBody>
                    <a:bodyPr/>
                    <a:lstStyle/>
                    <a:p>
                      <a:pPr algn="ctr"/>
                      <a:r>
                        <a:rPr lang="en-US" dirty="0"/>
                        <a:t>3</a:t>
                      </a:r>
                    </a:p>
                  </a:txBody>
                  <a:tcPr/>
                </a:tc>
                <a:extLst>
                  <a:ext uri="{0D108BD9-81ED-4DB2-BD59-A6C34878D82A}">
                    <a16:rowId xmlns:a16="http://schemas.microsoft.com/office/drawing/2014/main" val="1455661839"/>
                  </a:ext>
                </a:extLst>
              </a:tr>
            </a:tbl>
          </a:graphicData>
        </a:graphic>
      </p:graphicFrame>
      <p:sp>
        <p:nvSpPr>
          <p:cNvPr id="10" name="TextBox 9">
            <a:extLst>
              <a:ext uri="{FF2B5EF4-FFF2-40B4-BE49-F238E27FC236}">
                <a16:creationId xmlns:a16="http://schemas.microsoft.com/office/drawing/2014/main" id="{8512F023-68EF-4E9E-AF6C-E5C8DA8C2B89}"/>
              </a:ext>
            </a:extLst>
          </p:cNvPr>
          <p:cNvSpPr txBox="1"/>
          <p:nvPr/>
        </p:nvSpPr>
        <p:spPr>
          <a:xfrm>
            <a:off x="1762125" y="2166594"/>
            <a:ext cx="3657600" cy="369332"/>
          </a:xfrm>
          <a:prstGeom prst="rect">
            <a:avLst/>
          </a:prstGeom>
          <a:noFill/>
        </p:spPr>
        <p:txBody>
          <a:bodyPr wrap="square" rtlCol="0">
            <a:spAutoFit/>
          </a:bodyPr>
          <a:lstStyle/>
          <a:p>
            <a:r>
              <a:rPr lang="en-US" dirty="0"/>
              <a:t>Without Dropping Null Values</a:t>
            </a:r>
          </a:p>
        </p:txBody>
      </p:sp>
      <p:sp>
        <p:nvSpPr>
          <p:cNvPr id="11" name="TextBox 10">
            <a:extLst>
              <a:ext uri="{FF2B5EF4-FFF2-40B4-BE49-F238E27FC236}">
                <a16:creationId xmlns:a16="http://schemas.microsoft.com/office/drawing/2014/main" id="{553E624B-BD73-4052-AB6F-593BACBDE9F6}"/>
              </a:ext>
            </a:extLst>
          </p:cNvPr>
          <p:cNvSpPr txBox="1"/>
          <p:nvPr/>
        </p:nvSpPr>
        <p:spPr>
          <a:xfrm>
            <a:off x="7077077" y="2172967"/>
            <a:ext cx="3657600" cy="369332"/>
          </a:xfrm>
          <a:prstGeom prst="rect">
            <a:avLst/>
          </a:prstGeom>
          <a:noFill/>
        </p:spPr>
        <p:txBody>
          <a:bodyPr wrap="square" rtlCol="0">
            <a:spAutoFit/>
          </a:bodyPr>
          <a:lstStyle/>
          <a:p>
            <a:r>
              <a:rPr lang="en-US" dirty="0"/>
              <a:t>After Dropping Null Values</a:t>
            </a:r>
          </a:p>
        </p:txBody>
      </p:sp>
      <p:graphicFrame>
        <p:nvGraphicFramePr>
          <p:cNvPr id="13" name="Table 12">
            <a:extLst>
              <a:ext uri="{FF2B5EF4-FFF2-40B4-BE49-F238E27FC236}">
                <a16:creationId xmlns:a16="http://schemas.microsoft.com/office/drawing/2014/main" id="{E45DDC7F-B918-45AB-9A62-B4A7193892F3}"/>
              </a:ext>
            </a:extLst>
          </p:cNvPr>
          <p:cNvGraphicFramePr>
            <a:graphicFrameLocks noGrp="1"/>
          </p:cNvGraphicFramePr>
          <p:nvPr>
            <p:extLst>
              <p:ext uri="{D42A27DB-BD31-4B8C-83A1-F6EECF244321}">
                <p14:modId xmlns:p14="http://schemas.microsoft.com/office/powerpoint/2010/main" val="1795271946"/>
              </p:ext>
            </p:extLst>
          </p:nvPr>
        </p:nvGraphicFramePr>
        <p:xfrm>
          <a:off x="2096610" y="2737307"/>
          <a:ext cx="2574194" cy="566605"/>
        </p:xfrm>
        <a:graphic>
          <a:graphicData uri="http://schemas.openxmlformats.org/drawingml/2006/table">
            <a:tbl>
              <a:tblPr firstRow="1" bandRow="1">
                <a:tableStyleId>{5C22544A-7EE6-4342-B048-85BDC9FD1C3A}</a:tableStyleId>
              </a:tblPr>
              <a:tblGrid>
                <a:gridCol w="1287097">
                  <a:extLst>
                    <a:ext uri="{9D8B030D-6E8A-4147-A177-3AD203B41FA5}">
                      <a16:colId xmlns:a16="http://schemas.microsoft.com/office/drawing/2014/main" val="3759715188"/>
                    </a:ext>
                  </a:extLst>
                </a:gridCol>
                <a:gridCol w="1287097">
                  <a:extLst>
                    <a:ext uri="{9D8B030D-6E8A-4147-A177-3AD203B41FA5}">
                      <a16:colId xmlns:a16="http://schemas.microsoft.com/office/drawing/2014/main" val="999173388"/>
                    </a:ext>
                  </a:extLst>
                </a:gridCol>
              </a:tblGrid>
              <a:tr h="566605">
                <a:tc>
                  <a:txBody>
                    <a:bodyPr/>
                    <a:lstStyle/>
                    <a:p>
                      <a:r>
                        <a:rPr lang="en-US" dirty="0"/>
                        <a:t>Accuracy</a:t>
                      </a:r>
                    </a:p>
                  </a:txBody>
                  <a:tcPr>
                    <a:solidFill>
                      <a:srgbClr val="57903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75 %</a:t>
                      </a:r>
                    </a:p>
                  </a:txBody>
                  <a:tcPr>
                    <a:solidFill>
                      <a:schemeClr val="tx2">
                        <a:lumMod val="20000"/>
                        <a:lumOff val="80000"/>
                      </a:schemeClr>
                    </a:solidFill>
                  </a:tcPr>
                </a:tc>
                <a:extLst>
                  <a:ext uri="{0D108BD9-81ED-4DB2-BD59-A6C34878D82A}">
                    <a16:rowId xmlns:a16="http://schemas.microsoft.com/office/drawing/2014/main" val="1166627554"/>
                  </a:ext>
                </a:extLst>
              </a:tr>
            </a:tbl>
          </a:graphicData>
        </a:graphic>
      </p:graphicFrame>
      <p:graphicFrame>
        <p:nvGraphicFramePr>
          <p:cNvPr id="14" name="Table 13">
            <a:extLst>
              <a:ext uri="{FF2B5EF4-FFF2-40B4-BE49-F238E27FC236}">
                <a16:creationId xmlns:a16="http://schemas.microsoft.com/office/drawing/2014/main" id="{F766EAC1-7F54-46E6-A293-0389603536B3}"/>
              </a:ext>
            </a:extLst>
          </p:cNvPr>
          <p:cNvGraphicFramePr>
            <a:graphicFrameLocks noGrp="1"/>
          </p:cNvGraphicFramePr>
          <p:nvPr>
            <p:extLst>
              <p:ext uri="{D42A27DB-BD31-4B8C-83A1-F6EECF244321}">
                <p14:modId xmlns:p14="http://schemas.microsoft.com/office/powerpoint/2010/main" val="2593550563"/>
              </p:ext>
            </p:extLst>
          </p:nvPr>
        </p:nvGraphicFramePr>
        <p:xfrm>
          <a:off x="7521198" y="2691709"/>
          <a:ext cx="2574194" cy="566605"/>
        </p:xfrm>
        <a:graphic>
          <a:graphicData uri="http://schemas.openxmlformats.org/drawingml/2006/table">
            <a:tbl>
              <a:tblPr firstRow="1" bandRow="1">
                <a:tableStyleId>{5C22544A-7EE6-4342-B048-85BDC9FD1C3A}</a:tableStyleId>
              </a:tblPr>
              <a:tblGrid>
                <a:gridCol w="1287097">
                  <a:extLst>
                    <a:ext uri="{9D8B030D-6E8A-4147-A177-3AD203B41FA5}">
                      <a16:colId xmlns:a16="http://schemas.microsoft.com/office/drawing/2014/main" val="3759715188"/>
                    </a:ext>
                  </a:extLst>
                </a:gridCol>
                <a:gridCol w="1287097">
                  <a:extLst>
                    <a:ext uri="{9D8B030D-6E8A-4147-A177-3AD203B41FA5}">
                      <a16:colId xmlns:a16="http://schemas.microsoft.com/office/drawing/2014/main" val="999173388"/>
                    </a:ext>
                  </a:extLst>
                </a:gridCol>
              </a:tblGrid>
              <a:tr h="566605">
                <a:tc>
                  <a:txBody>
                    <a:bodyPr/>
                    <a:lstStyle/>
                    <a:p>
                      <a:r>
                        <a:rPr lang="en-US" dirty="0"/>
                        <a:t>Accuracy</a:t>
                      </a:r>
                    </a:p>
                  </a:txBody>
                  <a:tcPr>
                    <a:solidFill>
                      <a:srgbClr val="57903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83.9 %</a:t>
                      </a:r>
                    </a:p>
                  </a:txBody>
                  <a:tcPr>
                    <a:solidFill>
                      <a:schemeClr val="tx2">
                        <a:lumMod val="20000"/>
                        <a:lumOff val="80000"/>
                      </a:schemeClr>
                    </a:solidFill>
                  </a:tcPr>
                </a:tc>
                <a:extLst>
                  <a:ext uri="{0D108BD9-81ED-4DB2-BD59-A6C34878D82A}">
                    <a16:rowId xmlns:a16="http://schemas.microsoft.com/office/drawing/2014/main" val="1166627554"/>
                  </a:ext>
                </a:extLst>
              </a:tr>
            </a:tbl>
          </a:graphicData>
        </a:graphic>
      </p:graphicFrame>
    </p:spTree>
    <p:extLst>
      <p:ext uri="{BB962C8B-B14F-4D97-AF65-F5344CB8AC3E}">
        <p14:creationId xmlns:p14="http://schemas.microsoft.com/office/powerpoint/2010/main" val="3224254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738B1-BDE8-4E48-BEC1-33D86DB49454}"/>
              </a:ext>
            </a:extLst>
          </p:cNvPr>
          <p:cNvSpPr>
            <a:spLocks noGrp="1"/>
          </p:cNvSpPr>
          <p:nvPr>
            <p:ph type="title"/>
          </p:nvPr>
        </p:nvSpPr>
        <p:spPr/>
        <p:txBody>
          <a:bodyPr/>
          <a:lstStyle/>
          <a:p>
            <a:r>
              <a:rPr lang="en-US" dirty="0"/>
              <a:t>Logistic Regression- Variable Importance</a:t>
            </a:r>
          </a:p>
        </p:txBody>
      </p:sp>
      <p:pic>
        <p:nvPicPr>
          <p:cNvPr id="5" name="Content Placeholder 4">
            <a:extLst>
              <a:ext uri="{FF2B5EF4-FFF2-40B4-BE49-F238E27FC236}">
                <a16:creationId xmlns:a16="http://schemas.microsoft.com/office/drawing/2014/main" id="{264F678B-CFD7-42DD-AED6-38606A0ED50D}"/>
              </a:ext>
            </a:extLst>
          </p:cNvPr>
          <p:cNvPicPr>
            <a:picLocks noGrp="1" noChangeAspect="1"/>
          </p:cNvPicPr>
          <p:nvPr>
            <p:ph idx="1"/>
          </p:nvPr>
        </p:nvPicPr>
        <p:blipFill>
          <a:blip r:embed="rId2"/>
          <a:stretch>
            <a:fillRect/>
          </a:stretch>
        </p:blipFill>
        <p:spPr>
          <a:xfrm>
            <a:off x="1891943" y="2688326"/>
            <a:ext cx="3293426" cy="3658500"/>
          </a:xfrm>
        </p:spPr>
      </p:pic>
      <p:sp>
        <p:nvSpPr>
          <p:cNvPr id="6" name="TextBox 5">
            <a:extLst>
              <a:ext uri="{FF2B5EF4-FFF2-40B4-BE49-F238E27FC236}">
                <a16:creationId xmlns:a16="http://schemas.microsoft.com/office/drawing/2014/main" id="{7B8B8297-9326-48E3-BE14-349B3D624999}"/>
              </a:ext>
            </a:extLst>
          </p:cNvPr>
          <p:cNvSpPr txBox="1"/>
          <p:nvPr/>
        </p:nvSpPr>
        <p:spPr>
          <a:xfrm>
            <a:off x="1762125" y="2166594"/>
            <a:ext cx="3657600" cy="369332"/>
          </a:xfrm>
          <a:prstGeom prst="rect">
            <a:avLst/>
          </a:prstGeom>
          <a:noFill/>
        </p:spPr>
        <p:txBody>
          <a:bodyPr wrap="square" rtlCol="0">
            <a:spAutoFit/>
          </a:bodyPr>
          <a:lstStyle/>
          <a:p>
            <a:r>
              <a:rPr lang="en-US" dirty="0"/>
              <a:t>Without Dropping Null Values</a:t>
            </a:r>
          </a:p>
        </p:txBody>
      </p:sp>
      <p:sp>
        <p:nvSpPr>
          <p:cNvPr id="7" name="TextBox 6">
            <a:extLst>
              <a:ext uri="{FF2B5EF4-FFF2-40B4-BE49-F238E27FC236}">
                <a16:creationId xmlns:a16="http://schemas.microsoft.com/office/drawing/2014/main" id="{EFEB8B85-C4B0-4330-BF00-0AA19AD205EE}"/>
              </a:ext>
            </a:extLst>
          </p:cNvPr>
          <p:cNvSpPr txBox="1"/>
          <p:nvPr/>
        </p:nvSpPr>
        <p:spPr>
          <a:xfrm>
            <a:off x="7077077" y="2164089"/>
            <a:ext cx="3657600" cy="369332"/>
          </a:xfrm>
          <a:prstGeom prst="rect">
            <a:avLst/>
          </a:prstGeom>
          <a:noFill/>
        </p:spPr>
        <p:txBody>
          <a:bodyPr wrap="square" rtlCol="0">
            <a:spAutoFit/>
          </a:bodyPr>
          <a:lstStyle/>
          <a:p>
            <a:r>
              <a:rPr lang="en-US" dirty="0"/>
              <a:t>After Dropping Null Values</a:t>
            </a:r>
          </a:p>
        </p:txBody>
      </p:sp>
      <p:pic>
        <p:nvPicPr>
          <p:cNvPr id="9" name="Picture 8">
            <a:extLst>
              <a:ext uri="{FF2B5EF4-FFF2-40B4-BE49-F238E27FC236}">
                <a16:creationId xmlns:a16="http://schemas.microsoft.com/office/drawing/2014/main" id="{1A180C55-A011-4F52-AB3D-A6C3BC5427D4}"/>
              </a:ext>
            </a:extLst>
          </p:cNvPr>
          <p:cNvPicPr>
            <a:picLocks noChangeAspect="1"/>
          </p:cNvPicPr>
          <p:nvPr/>
        </p:nvPicPr>
        <p:blipFill>
          <a:blip r:embed="rId3"/>
          <a:stretch>
            <a:fillRect/>
          </a:stretch>
        </p:blipFill>
        <p:spPr>
          <a:xfrm>
            <a:off x="7077077" y="2659011"/>
            <a:ext cx="3226188" cy="3717130"/>
          </a:xfrm>
          <a:prstGeom prst="rect">
            <a:avLst/>
          </a:prstGeom>
        </p:spPr>
      </p:pic>
    </p:spTree>
    <p:extLst>
      <p:ext uri="{BB962C8B-B14F-4D97-AF65-F5344CB8AC3E}">
        <p14:creationId xmlns:p14="http://schemas.microsoft.com/office/powerpoint/2010/main" val="1192992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5751-9698-4F61-81EF-6851C4AE7F9A}"/>
              </a:ext>
            </a:extLst>
          </p:cNvPr>
          <p:cNvSpPr>
            <a:spLocks noGrp="1"/>
          </p:cNvSpPr>
          <p:nvPr>
            <p:ph type="title"/>
          </p:nvPr>
        </p:nvSpPr>
        <p:spPr/>
        <p:txBody>
          <a:bodyPr/>
          <a:lstStyle/>
          <a:p>
            <a:pPr marL="0" algn="ctr" rtl="0" eaLnBrk="1" fontAlgn="t" latinLnBrk="0" hangingPunct="1">
              <a:spcBef>
                <a:spcPts val="0"/>
              </a:spcBef>
              <a:spcAft>
                <a:spcPts val="0"/>
              </a:spcAft>
            </a:pPr>
            <a:r>
              <a:rPr lang="en-US" sz="4000" i="0" u="none" strike="noStrike" kern="1200" dirty="0">
                <a:effectLst/>
                <a:latin typeface="Century Gothic" panose="020B0502020202020204" pitchFamily="34" charset="0"/>
              </a:rPr>
              <a:t>RANDOM FOREST</a:t>
            </a:r>
            <a:endParaRPr lang="en-US" sz="4000" i="0" u="none" strike="noStrike" dirty="0">
              <a:effectLst/>
              <a:latin typeface="Arial" panose="020B0604020202020204" pitchFamily="34" charset="0"/>
            </a:endParaRPr>
          </a:p>
        </p:txBody>
      </p:sp>
      <p:sp>
        <p:nvSpPr>
          <p:cNvPr id="4" name="TextBox 3">
            <a:extLst>
              <a:ext uri="{FF2B5EF4-FFF2-40B4-BE49-F238E27FC236}">
                <a16:creationId xmlns:a16="http://schemas.microsoft.com/office/drawing/2014/main" id="{1A331BC1-CF96-4AC0-90B3-1026798E0463}"/>
              </a:ext>
            </a:extLst>
          </p:cNvPr>
          <p:cNvSpPr txBox="1"/>
          <p:nvPr/>
        </p:nvSpPr>
        <p:spPr>
          <a:xfrm>
            <a:off x="2287479" y="1981425"/>
            <a:ext cx="3657600"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47BBAFE7-0F7E-4280-82F4-0BB3F68E081F}"/>
              </a:ext>
            </a:extLst>
          </p:cNvPr>
          <p:cNvSpPr txBox="1"/>
          <p:nvPr/>
        </p:nvSpPr>
        <p:spPr>
          <a:xfrm>
            <a:off x="6924677" y="2011689"/>
            <a:ext cx="3657600" cy="369332"/>
          </a:xfrm>
          <a:prstGeom prst="rect">
            <a:avLst/>
          </a:prstGeom>
          <a:noFill/>
        </p:spPr>
        <p:txBody>
          <a:bodyPr wrap="square" rtlCol="0">
            <a:spAutoFit/>
          </a:bodyPr>
          <a:lstStyle/>
          <a:p>
            <a:endParaRPr lang="en-US" dirty="0"/>
          </a:p>
        </p:txBody>
      </p:sp>
      <p:graphicFrame>
        <p:nvGraphicFramePr>
          <p:cNvPr id="7" name="Table 6">
            <a:extLst>
              <a:ext uri="{FF2B5EF4-FFF2-40B4-BE49-F238E27FC236}">
                <a16:creationId xmlns:a16="http://schemas.microsoft.com/office/drawing/2014/main" id="{A5704B3E-8175-4D9D-A0C8-8CE3F2A37933}"/>
              </a:ext>
            </a:extLst>
          </p:cNvPr>
          <p:cNvGraphicFramePr>
            <a:graphicFrameLocks noGrp="1"/>
          </p:cNvGraphicFramePr>
          <p:nvPr>
            <p:extLst>
              <p:ext uri="{D42A27DB-BD31-4B8C-83A1-F6EECF244321}">
                <p14:modId xmlns:p14="http://schemas.microsoft.com/office/powerpoint/2010/main" val="2659192453"/>
              </p:ext>
            </p:extLst>
          </p:nvPr>
        </p:nvGraphicFramePr>
        <p:xfrm>
          <a:off x="931170" y="3533313"/>
          <a:ext cx="5164830" cy="2456007"/>
        </p:xfrm>
        <a:graphic>
          <a:graphicData uri="http://schemas.openxmlformats.org/drawingml/2006/table">
            <a:tbl>
              <a:tblPr firstRow="1" bandRow="1">
                <a:tableStyleId>{5C22544A-7EE6-4342-B048-85BDC9FD1C3A}</a:tableStyleId>
              </a:tblPr>
              <a:tblGrid>
                <a:gridCol w="1721610">
                  <a:extLst>
                    <a:ext uri="{9D8B030D-6E8A-4147-A177-3AD203B41FA5}">
                      <a16:colId xmlns:a16="http://schemas.microsoft.com/office/drawing/2014/main" val="3190104349"/>
                    </a:ext>
                  </a:extLst>
                </a:gridCol>
                <a:gridCol w="1721610">
                  <a:extLst>
                    <a:ext uri="{9D8B030D-6E8A-4147-A177-3AD203B41FA5}">
                      <a16:colId xmlns:a16="http://schemas.microsoft.com/office/drawing/2014/main" val="264731423"/>
                    </a:ext>
                  </a:extLst>
                </a:gridCol>
                <a:gridCol w="1721610">
                  <a:extLst>
                    <a:ext uri="{9D8B030D-6E8A-4147-A177-3AD203B41FA5}">
                      <a16:colId xmlns:a16="http://schemas.microsoft.com/office/drawing/2014/main" val="1635978841"/>
                    </a:ext>
                  </a:extLst>
                </a:gridCol>
              </a:tblGrid>
              <a:tr h="1454193">
                <a:tc>
                  <a:txBody>
                    <a:bodyPr/>
                    <a:lstStyle/>
                    <a:p>
                      <a:r>
                        <a:rPr lang="en-US" dirty="0"/>
                        <a:t>0 – Will not change job</a:t>
                      </a:r>
                    </a:p>
                    <a:p>
                      <a:r>
                        <a:rPr lang="en-US" dirty="0"/>
                        <a:t>1- Will change job</a:t>
                      </a:r>
                    </a:p>
                  </a:txBody>
                  <a:tcPr/>
                </a:tc>
                <a:tc>
                  <a:txBody>
                    <a:bodyPr/>
                    <a:lstStyle/>
                    <a:p>
                      <a:r>
                        <a:rPr lang="en-US" dirty="0"/>
                        <a:t>Predicted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Predicted 1</a:t>
                      </a:r>
                    </a:p>
                  </a:txBody>
                  <a:tcPr/>
                </a:tc>
                <a:extLst>
                  <a:ext uri="{0D108BD9-81ED-4DB2-BD59-A6C34878D82A}">
                    <a16:rowId xmlns:a16="http://schemas.microsoft.com/office/drawing/2014/main" val="3867895420"/>
                  </a:ext>
                </a:extLst>
              </a:tr>
              <a:tr h="522273">
                <a:tc>
                  <a:txBody>
                    <a:bodyPr/>
                    <a:lstStyle/>
                    <a:p>
                      <a:pPr marL="0" algn="l" defTabSz="914400" rtl="0" eaLnBrk="1" latinLnBrk="0" hangingPunct="1"/>
                      <a:r>
                        <a:rPr lang="en-US" sz="1800" b="0" kern="1200" dirty="0">
                          <a:solidFill>
                            <a:schemeClr val="tx1"/>
                          </a:solidFill>
                          <a:latin typeface="+mn-lt"/>
                          <a:ea typeface="+mn-ea"/>
                          <a:cs typeface="+mn-cs"/>
                        </a:rPr>
                        <a:t>Actual 0</a:t>
                      </a:r>
                    </a:p>
                  </a:txBody>
                  <a:tcPr>
                    <a:solidFill>
                      <a:srgbClr val="57903F"/>
                    </a:solidFill>
                  </a:tcPr>
                </a:tc>
                <a:tc>
                  <a:txBody>
                    <a:bodyPr/>
                    <a:lstStyle/>
                    <a:p>
                      <a:pPr algn="ctr"/>
                      <a:r>
                        <a:rPr lang="en-US" sz="1800" b="0" i="0" kern="1200" dirty="0">
                          <a:solidFill>
                            <a:schemeClr val="dk1"/>
                          </a:solidFill>
                          <a:effectLst/>
                          <a:latin typeface="+mn-lt"/>
                          <a:ea typeface="+mn-ea"/>
                          <a:cs typeface="+mn-cs"/>
                        </a:rPr>
                        <a:t>5123</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642</a:t>
                      </a:r>
                    </a:p>
                  </a:txBody>
                  <a:tcPr/>
                </a:tc>
                <a:extLst>
                  <a:ext uri="{0D108BD9-81ED-4DB2-BD59-A6C34878D82A}">
                    <a16:rowId xmlns:a16="http://schemas.microsoft.com/office/drawing/2014/main" val="2215590041"/>
                  </a:ext>
                </a:extLst>
              </a:tr>
              <a:tr h="479541">
                <a:tc>
                  <a:txBody>
                    <a:bodyPr/>
                    <a:lstStyle/>
                    <a:p>
                      <a:pPr marL="0" algn="l" defTabSz="914400" rtl="0" eaLnBrk="1" latinLnBrk="0" hangingPunct="1"/>
                      <a:r>
                        <a:rPr lang="en-US" sz="1800" b="0" kern="1200" dirty="0">
                          <a:solidFill>
                            <a:schemeClr val="tx1"/>
                          </a:solidFill>
                          <a:latin typeface="+mn-lt"/>
                          <a:ea typeface="+mn-ea"/>
                          <a:cs typeface="+mn-cs"/>
                        </a:rPr>
                        <a:t>Actual 1</a:t>
                      </a:r>
                    </a:p>
                  </a:txBody>
                  <a:tcPr>
                    <a:solidFill>
                      <a:srgbClr val="57903F"/>
                    </a:solidFill>
                  </a:tcPr>
                </a:tc>
                <a:tc>
                  <a:txBody>
                    <a:bodyPr/>
                    <a:lstStyle/>
                    <a:p>
                      <a:pPr algn="ctr"/>
                      <a:r>
                        <a:rPr lang="en-US" dirty="0"/>
                        <a:t>1021</a:t>
                      </a:r>
                    </a:p>
                  </a:txBody>
                  <a:tcPr/>
                </a:tc>
                <a:tc>
                  <a:txBody>
                    <a:bodyPr/>
                    <a:lstStyle/>
                    <a:p>
                      <a:pPr algn="ctr"/>
                      <a:r>
                        <a:rPr lang="en-US" sz="1800" b="0" i="0" kern="1200" dirty="0">
                          <a:solidFill>
                            <a:schemeClr val="dk1"/>
                          </a:solidFill>
                          <a:effectLst/>
                          <a:latin typeface="+mn-lt"/>
                          <a:ea typeface="+mn-ea"/>
                          <a:cs typeface="+mn-cs"/>
                        </a:rPr>
                        <a:t>892</a:t>
                      </a:r>
                      <a:endParaRPr lang="en-US" dirty="0"/>
                    </a:p>
                  </a:txBody>
                  <a:tcPr/>
                </a:tc>
                <a:extLst>
                  <a:ext uri="{0D108BD9-81ED-4DB2-BD59-A6C34878D82A}">
                    <a16:rowId xmlns:a16="http://schemas.microsoft.com/office/drawing/2014/main" val="1455661839"/>
                  </a:ext>
                </a:extLst>
              </a:tr>
            </a:tbl>
          </a:graphicData>
        </a:graphic>
      </p:graphicFrame>
      <p:graphicFrame>
        <p:nvGraphicFramePr>
          <p:cNvPr id="9" name="Table 8">
            <a:extLst>
              <a:ext uri="{FF2B5EF4-FFF2-40B4-BE49-F238E27FC236}">
                <a16:creationId xmlns:a16="http://schemas.microsoft.com/office/drawing/2014/main" id="{03B73028-71E7-499A-97F1-803BD4E89D01}"/>
              </a:ext>
            </a:extLst>
          </p:cNvPr>
          <p:cNvGraphicFramePr>
            <a:graphicFrameLocks noGrp="1"/>
          </p:cNvGraphicFramePr>
          <p:nvPr>
            <p:extLst>
              <p:ext uri="{D42A27DB-BD31-4B8C-83A1-F6EECF244321}">
                <p14:modId xmlns:p14="http://schemas.microsoft.com/office/powerpoint/2010/main" val="498616927"/>
              </p:ext>
            </p:extLst>
          </p:nvPr>
        </p:nvGraphicFramePr>
        <p:xfrm>
          <a:off x="6501908" y="3429000"/>
          <a:ext cx="5164830" cy="2560320"/>
        </p:xfrm>
        <a:graphic>
          <a:graphicData uri="http://schemas.openxmlformats.org/drawingml/2006/table">
            <a:tbl>
              <a:tblPr firstRow="1" bandRow="1">
                <a:tableStyleId>{5C22544A-7EE6-4342-B048-85BDC9FD1C3A}</a:tableStyleId>
              </a:tblPr>
              <a:tblGrid>
                <a:gridCol w="1721610">
                  <a:extLst>
                    <a:ext uri="{9D8B030D-6E8A-4147-A177-3AD203B41FA5}">
                      <a16:colId xmlns:a16="http://schemas.microsoft.com/office/drawing/2014/main" val="3190104349"/>
                    </a:ext>
                  </a:extLst>
                </a:gridCol>
                <a:gridCol w="1710595">
                  <a:extLst>
                    <a:ext uri="{9D8B030D-6E8A-4147-A177-3AD203B41FA5}">
                      <a16:colId xmlns:a16="http://schemas.microsoft.com/office/drawing/2014/main" val="264731423"/>
                    </a:ext>
                  </a:extLst>
                </a:gridCol>
                <a:gridCol w="1732625">
                  <a:extLst>
                    <a:ext uri="{9D8B030D-6E8A-4147-A177-3AD203B41FA5}">
                      <a16:colId xmlns:a16="http://schemas.microsoft.com/office/drawing/2014/main" val="1635978841"/>
                    </a:ext>
                  </a:extLst>
                </a:gridCol>
              </a:tblGrid>
              <a:tr h="1558506">
                <a:tc>
                  <a:txBody>
                    <a:bodyPr/>
                    <a:lstStyle/>
                    <a:p>
                      <a:r>
                        <a:rPr lang="en-US" dirty="0"/>
                        <a:t>0 – Will not change job</a:t>
                      </a:r>
                    </a:p>
                    <a:p>
                      <a:r>
                        <a:rPr lang="en-US" dirty="0"/>
                        <a:t>1- Will change job</a:t>
                      </a:r>
                    </a:p>
                  </a:txBody>
                  <a:tcPr/>
                </a:tc>
                <a:tc>
                  <a:txBody>
                    <a:bodyPr/>
                    <a:lstStyle/>
                    <a:p>
                      <a:r>
                        <a:rPr lang="en-US" dirty="0"/>
                        <a:t>Predicted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Predicted 1</a:t>
                      </a:r>
                    </a:p>
                  </a:txBody>
                  <a:tcPr/>
                </a:tc>
                <a:extLst>
                  <a:ext uri="{0D108BD9-81ED-4DB2-BD59-A6C34878D82A}">
                    <a16:rowId xmlns:a16="http://schemas.microsoft.com/office/drawing/2014/main" val="3867895420"/>
                  </a:ext>
                </a:extLst>
              </a:tr>
              <a:tr h="522273">
                <a:tc>
                  <a:txBody>
                    <a:bodyPr/>
                    <a:lstStyle/>
                    <a:p>
                      <a:pPr marL="0" algn="l" defTabSz="914400" rtl="0" eaLnBrk="1" latinLnBrk="0" hangingPunct="1"/>
                      <a:r>
                        <a:rPr lang="en-US" sz="1800" b="0" kern="1200" dirty="0">
                          <a:solidFill>
                            <a:schemeClr val="tx1"/>
                          </a:solidFill>
                          <a:latin typeface="+mn-lt"/>
                          <a:ea typeface="+mn-ea"/>
                          <a:cs typeface="+mn-cs"/>
                        </a:rPr>
                        <a:t>Actual 0</a:t>
                      </a:r>
                    </a:p>
                  </a:txBody>
                  <a:tcPr>
                    <a:solidFill>
                      <a:srgbClr val="57903F"/>
                    </a:solidFill>
                  </a:tcPr>
                </a:tc>
                <a:tc>
                  <a:txBody>
                    <a:bodyPr/>
                    <a:lstStyle/>
                    <a:p>
                      <a:pPr algn="ctr"/>
                      <a:r>
                        <a:rPr lang="en-US" dirty="0"/>
                        <a:t>2857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154</a:t>
                      </a:r>
                    </a:p>
                  </a:txBody>
                  <a:tcPr/>
                </a:tc>
                <a:extLst>
                  <a:ext uri="{0D108BD9-81ED-4DB2-BD59-A6C34878D82A}">
                    <a16:rowId xmlns:a16="http://schemas.microsoft.com/office/drawing/2014/main" val="2215590041"/>
                  </a:ext>
                </a:extLst>
              </a:tr>
              <a:tr h="479541">
                <a:tc>
                  <a:txBody>
                    <a:bodyPr/>
                    <a:lstStyle/>
                    <a:p>
                      <a:pPr marL="0" algn="l" defTabSz="914400" rtl="0" eaLnBrk="1" latinLnBrk="0" hangingPunct="1"/>
                      <a:r>
                        <a:rPr lang="en-US" sz="1800" b="0" kern="1200" dirty="0">
                          <a:solidFill>
                            <a:schemeClr val="tx1"/>
                          </a:solidFill>
                          <a:latin typeface="+mn-lt"/>
                          <a:ea typeface="+mn-ea"/>
                          <a:cs typeface="+mn-cs"/>
                        </a:rPr>
                        <a:t>Actual 1</a:t>
                      </a:r>
                    </a:p>
                  </a:txBody>
                  <a:tcPr>
                    <a:solidFill>
                      <a:srgbClr val="57903F"/>
                    </a:solidFill>
                  </a:tcPr>
                </a:tc>
                <a:tc>
                  <a:txBody>
                    <a:bodyPr/>
                    <a:lstStyle/>
                    <a:p>
                      <a:pPr algn="ctr"/>
                      <a:r>
                        <a:rPr lang="en-US" dirty="0"/>
                        <a:t>360</a:t>
                      </a:r>
                    </a:p>
                  </a:txBody>
                  <a:tcPr/>
                </a:tc>
                <a:tc>
                  <a:txBody>
                    <a:bodyPr/>
                    <a:lstStyle/>
                    <a:p>
                      <a:pPr algn="ctr"/>
                      <a:r>
                        <a:rPr lang="en-US" dirty="0"/>
                        <a:t>216</a:t>
                      </a:r>
                    </a:p>
                  </a:txBody>
                  <a:tcPr/>
                </a:tc>
                <a:extLst>
                  <a:ext uri="{0D108BD9-81ED-4DB2-BD59-A6C34878D82A}">
                    <a16:rowId xmlns:a16="http://schemas.microsoft.com/office/drawing/2014/main" val="1455661839"/>
                  </a:ext>
                </a:extLst>
              </a:tr>
            </a:tbl>
          </a:graphicData>
        </a:graphic>
      </p:graphicFrame>
      <p:sp>
        <p:nvSpPr>
          <p:cNvPr id="10" name="TextBox 9">
            <a:extLst>
              <a:ext uri="{FF2B5EF4-FFF2-40B4-BE49-F238E27FC236}">
                <a16:creationId xmlns:a16="http://schemas.microsoft.com/office/drawing/2014/main" id="{8512F023-68EF-4E9E-AF6C-E5C8DA8C2B89}"/>
              </a:ext>
            </a:extLst>
          </p:cNvPr>
          <p:cNvSpPr txBox="1"/>
          <p:nvPr/>
        </p:nvSpPr>
        <p:spPr>
          <a:xfrm>
            <a:off x="1762125" y="2166594"/>
            <a:ext cx="3657600" cy="369332"/>
          </a:xfrm>
          <a:prstGeom prst="rect">
            <a:avLst/>
          </a:prstGeom>
          <a:noFill/>
        </p:spPr>
        <p:txBody>
          <a:bodyPr wrap="square" rtlCol="0">
            <a:spAutoFit/>
          </a:bodyPr>
          <a:lstStyle/>
          <a:p>
            <a:r>
              <a:rPr lang="en-US" dirty="0"/>
              <a:t>Without Dropping Null Values</a:t>
            </a:r>
          </a:p>
        </p:txBody>
      </p:sp>
      <p:sp>
        <p:nvSpPr>
          <p:cNvPr id="11" name="TextBox 10">
            <a:extLst>
              <a:ext uri="{FF2B5EF4-FFF2-40B4-BE49-F238E27FC236}">
                <a16:creationId xmlns:a16="http://schemas.microsoft.com/office/drawing/2014/main" id="{553E624B-BD73-4052-AB6F-593BACBDE9F6}"/>
              </a:ext>
            </a:extLst>
          </p:cNvPr>
          <p:cNvSpPr txBox="1"/>
          <p:nvPr/>
        </p:nvSpPr>
        <p:spPr>
          <a:xfrm>
            <a:off x="7077077" y="2164089"/>
            <a:ext cx="3657600" cy="369332"/>
          </a:xfrm>
          <a:prstGeom prst="rect">
            <a:avLst/>
          </a:prstGeom>
          <a:noFill/>
        </p:spPr>
        <p:txBody>
          <a:bodyPr wrap="square" rtlCol="0">
            <a:spAutoFit/>
          </a:bodyPr>
          <a:lstStyle/>
          <a:p>
            <a:r>
              <a:rPr lang="en-US" dirty="0"/>
              <a:t>After Dropping Null Values</a:t>
            </a:r>
          </a:p>
        </p:txBody>
      </p:sp>
      <p:graphicFrame>
        <p:nvGraphicFramePr>
          <p:cNvPr id="13" name="Table 12">
            <a:extLst>
              <a:ext uri="{FF2B5EF4-FFF2-40B4-BE49-F238E27FC236}">
                <a16:creationId xmlns:a16="http://schemas.microsoft.com/office/drawing/2014/main" id="{E45DDC7F-B918-45AB-9A62-B4A7193892F3}"/>
              </a:ext>
            </a:extLst>
          </p:cNvPr>
          <p:cNvGraphicFramePr>
            <a:graphicFrameLocks noGrp="1"/>
          </p:cNvGraphicFramePr>
          <p:nvPr>
            <p:extLst>
              <p:ext uri="{D42A27DB-BD31-4B8C-83A1-F6EECF244321}">
                <p14:modId xmlns:p14="http://schemas.microsoft.com/office/powerpoint/2010/main" val="3930864524"/>
              </p:ext>
            </p:extLst>
          </p:nvPr>
        </p:nvGraphicFramePr>
        <p:xfrm>
          <a:off x="2096610" y="2737307"/>
          <a:ext cx="2574194" cy="566605"/>
        </p:xfrm>
        <a:graphic>
          <a:graphicData uri="http://schemas.openxmlformats.org/drawingml/2006/table">
            <a:tbl>
              <a:tblPr firstRow="1" bandRow="1">
                <a:tableStyleId>{5C22544A-7EE6-4342-B048-85BDC9FD1C3A}</a:tableStyleId>
              </a:tblPr>
              <a:tblGrid>
                <a:gridCol w="1287097">
                  <a:extLst>
                    <a:ext uri="{9D8B030D-6E8A-4147-A177-3AD203B41FA5}">
                      <a16:colId xmlns:a16="http://schemas.microsoft.com/office/drawing/2014/main" val="3759715188"/>
                    </a:ext>
                  </a:extLst>
                </a:gridCol>
                <a:gridCol w="1287097">
                  <a:extLst>
                    <a:ext uri="{9D8B030D-6E8A-4147-A177-3AD203B41FA5}">
                      <a16:colId xmlns:a16="http://schemas.microsoft.com/office/drawing/2014/main" val="999173388"/>
                    </a:ext>
                  </a:extLst>
                </a:gridCol>
              </a:tblGrid>
              <a:tr h="566605">
                <a:tc>
                  <a:txBody>
                    <a:bodyPr/>
                    <a:lstStyle/>
                    <a:p>
                      <a:r>
                        <a:rPr lang="en-US" dirty="0"/>
                        <a:t>Accuracy</a:t>
                      </a:r>
                    </a:p>
                  </a:txBody>
                  <a:tcPr>
                    <a:solidFill>
                      <a:srgbClr val="57903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78 %</a:t>
                      </a:r>
                    </a:p>
                  </a:txBody>
                  <a:tcPr>
                    <a:solidFill>
                      <a:schemeClr val="tx2">
                        <a:lumMod val="20000"/>
                        <a:lumOff val="80000"/>
                      </a:schemeClr>
                    </a:solidFill>
                  </a:tcPr>
                </a:tc>
                <a:extLst>
                  <a:ext uri="{0D108BD9-81ED-4DB2-BD59-A6C34878D82A}">
                    <a16:rowId xmlns:a16="http://schemas.microsoft.com/office/drawing/2014/main" val="1166627554"/>
                  </a:ext>
                </a:extLst>
              </a:tr>
            </a:tbl>
          </a:graphicData>
        </a:graphic>
      </p:graphicFrame>
      <p:graphicFrame>
        <p:nvGraphicFramePr>
          <p:cNvPr id="14" name="Table 13">
            <a:extLst>
              <a:ext uri="{FF2B5EF4-FFF2-40B4-BE49-F238E27FC236}">
                <a16:creationId xmlns:a16="http://schemas.microsoft.com/office/drawing/2014/main" id="{F766EAC1-7F54-46E6-A293-0389603536B3}"/>
              </a:ext>
            </a:extLst>
          </p:cNvPr>
          <p:cNvGraphicFramePr>
            <a:graphicFrameLocks noGrp="1"/>
          </p:cNvGraphicFramePr>
          <p:nvPr>
            <p:extLst>
              <p:ext uri="{D42A27DB-BD31-4B8C-83A1-F6EECF244321}">
                <p14:modId xmlns:p14="http://schemas.microsoft.com/office/powerpoint/2010/main" val="2588224486"/>
              </p:ext>
            </p:extLst>
          </p:nvPr>
        </p:nvGraphicFramePr>
        <p:xfrm>
          <a:off x="7521198" y="2691709"/>
          <a:ext cx="2574194" cy="566605"/>
        </p:xfrm>
        <a:graphic>
          <a:graphicData uri="http://schemas.openxmlformats.org/drawingml/2006/table">
            <a:tbl>
              <a:tblPr firstRow="1" bandRow="1">
                <a:tableStyleId>{5C22544A-7EE6-4342-B048-85BDC9FD1C3A}</a:tableStyleId>
              </a:tblPr>
              <a:tblGrid>
                <a:gridCol w="1287097">
                  <a:extLst>
                    <a:ext uri="{9D8B030D-6E8A-4147-A177-3AD203B41FA5}">
                      <a16:colId xmlns:a16="http://schemas.microsoft.com/office/drawing/2014/main" val="3759715188"/>
                    </a:ext>
                  </a:extLst>
                </a:gridCol>
                <a:gridCol w="1287097">
                  <a:extLst>
                    <a:ext uri="{9D8B030D-6E8A-4147-A177-3AD203B41FA5}">
                      <a16:colId xmlns:a16="http://schemas.microsoft.com/office/drawing/2014/main" val="999173388"/>
                    </a:ext>
                  </a:extLst>
                </a:gridCol>
              </a:tblGrid>
              <a:tr h="566605">
                <a:tc>
                  <a:txBody>
                    <a:bodyPr/>
                    <a:lstStyle/>
                    <a:p>
                      <a:r>
                        <a:rPr lang="en-US" dirty="0"/>
                        <a:t>Accuracy</a:t>
                      </a:r>
                    </a:p>
                  </a:txBody>
                  <a:tcPr>
                    <a:solidFill>
                      <a:srgbClr val="57903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85.6 %</a:t>
                      </a:r>
                    </a:p>
                  </a:txBody>
                  <a:tcPr>
                    <a:solidFill>
                      <a:schemeClr val="tx2">
                        <a:lumMod val="20000"/>
                        <a:lumOff val="80000"/>
                      </a:schemeClr>
                    </a:solidFill>
                  </a:tcPr>
                </a:tc>
                <a:extLst>
                  <a:ext uri="{0D108BD9-81ED-4DB2-BD59-A6C34878D82A}">
                    <a16:rowId xmlns:a16="http://schemas.microsoft.com/office/drawing/2014/main" val="1166627554"/>
                  </a:ext>
                </a:extLst>
              </a:tr>
            </a:tbl>
          </a:graphicData>
        </a:graphic>
      </p:graphicFrame>
    </p:spTree>
    <p:extLst>
      <p:ext uri="{BB962C8B-B14F-4D97-AF65-F5344CB8AC3E}">
        <p14:creationId xmlns:p14="http://schemas.microsoft.com/office/powerpoint/2010/main" val="533504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FCA72-A4A3-421A-8FDE-21A60FEDC1B3}"/>
              </a:ext>
            </a:extLst>
          </p:cNvPr>
          <p:cNvSpPr>
            <a:spLocks noGrp="1"/>
          </p:cNvSpPr>
          <p:nvPr>
            <p:ph type="title"/>
          </p:nvPr>
        </p:nvSpPr>
        <p:spPr>
          <a:xfrm>
            <a:off x="1066800" y="642594"/>
            <a:ext cx="9497627" cy="928754"/>
          </a:xfrm>
        </p:spPr>
        <p:txBody>
          <a:bodyPr>
            <a:normAutofit fontScale="90000"/>
          </a:bodyPr>
          <a:lstStyle/>
          <a:p>
            <a:r>
              <a:rPr lang="en-US" dirty="0"/>
              <a:t>RANDOM FOREST VARIABLE IMPORTANCE</a:t>
            </a:r>
          </a:p>
        </p:txBody>
      </p:sp>
      <p:pic>
        <p:nvPicPr>
          <p:cNvPr id="5" name="Picture 4">
            <a:extLst>
              <a:ext uri="{FF2B5EF4-FFF2-40B4-BE49-F238E27FC236}">
                <a16:creationId xmlns:a16="http://schemas.microsoft.com/office/drawing/2014/main" id="{ECA2AD7F-5FB7-46D5-9072-6F6A77A97B74}"/>
              </a:ext>
            </a:extLst>
          </p:cNvPr>
          <p:cNvPicPr>
            <a:picLocks noChangeAspect="1"/>
          </p:cNvPicPr>
          <p:nvPr/>
        </p:nvPicPr>
        <p:blipFill>
          <a:blip r:embed="rId2"/>
          <a:stretch>
            <a:fillRect/>
          </a:stretch>
        </p:blipFill>
        <p:spPr>
          <a:xfrm>
            <a:off x="1276350" y="1872006"/>
            <a:ext cx="3543300" cy="4343400"/>
          </a:xfrm>
          <a:prstGeom prst="rect">
            <a:avLst/>
          </a:prstGeom>
        </p:spPr>
      </p:pic>
      <p:pic>
        <p:nvPicPr>
          <p:cNvPr id="4" name="Picture 3">
            <a:extLst>
              <a:ext uri="{FF2B5EF4-FFF2-40B4-BE49-F238E27FC236}">
                <a16:creationId xmlns:a16="http://schemas.microsoft.com/office/drawing/2014/main" id="{75F1ACCE-F945-4D75-AB77-7495A4159C02}"/>
              </a:ext>
            </a:extLst>
          </p:cNvPr>
          <p:cNvPicPr>
            <a:picLocks noChangeAspect="1"/>
          </p:cNvPicPr>
          <p:nvPr/>
        </p:nvPicPr>
        <p:blipFill>
          <a:blip r:embed="rId3"/>
          <a:stretch>
            <a:fillRect/>
          </a:stretch>
        </p:blipFill>
        <p:spPr>
          <a:xfrm>
            <a:off x="6501922" y="1872006"/>
            <a:ext cx="3543300" cy="4377018"/>
          </a:xfrm>
          <a:prstGeom prst="rect">
            <a:avLst/>
          </a:prstGeom>
        </p:spPr>
      </p:pic>
      <p:sp>
        <p:nvSpPr>
          <p:cNvPr id="6" name="TextBox 5">
            <a:extLst>
              <a:ext uri="{FF2B5EF4-FFF2-40B4-BE49-F238E27FC236}">
                <a16:creationId xmlns:a16="http://schemas.microsoft.com/office/drawing/2014/main" id="{F31A40C8-DF4A-48C3-8E77-88E6DB00B9C7}"/>
              </a:ext>
            </a:extLst>
          </p:cNvPr>
          <p:cNvSpPr txBox="1"/>
          <p:nvPr/>
        </p:nvSpPr>
        <p:spPr>
          <a:xfrm>
            <a:off x="1276350" y="1386682"/>
            <a:ext cx="3657600" cy="369332"/>
          </a:xfrm>
          <a:prstGeom prst="rect">
            <a:avLst/>
          </a:prstGeom>
          <a:noFill/>
        </p:spPr>
        <p:txBody>
          <a:bodyPr wrap="square" rtlCol="0">
            <a:spAutoFit/>
          </a:bodyPr>
          <a:lstStyle/>
          <a:p>
            <a:r>
              <a:rPr lang="en-US" dirty="0"/>
              <a:t>Without Dropping Null Values</a:t>
            </a:r>
          </a:p>
        </p:txBody>
      </p:sp>
      <p:sp>
        <p:nvSpPr>
          <p:cNvPr id="7" name="TextBox 6">
            <a:extLst>
              <a:ext uri="{FF2B5EF4-FFF2-40B4-BE49-F238E27FC236}">
                <a16:creationId xmlns:a16="http://schemas.microsoft.com/office/drawing/2014/main" id="{AB86B1C2-CF4C-44D7-915B-838A9777315E}"/>
              </a:ext>
            </a:extLst>
          </p:cNvPr>
          <p:cNvSpPr txBox="1"/>
          <p:nvPr/>
        </p:nvSpPr>
        <p:spPr>
          <a:xfrm>
            <a:off x="6591302" y="1384177"/>
            <a:ext cx="3657600" cy="369332"/>
          </a:xfrm>
          <a:prstGeom prst="rect">
            <a:avLst/>
          </a:prstGeom>
          <a:noFill/>
        </p:spPr>
        <p:txBody>
          <a:bodyPr wrap="square" rtlCol="0">
            <a:spAutoFit/>
          </a:bodyPr>
          <a:lstStyle/>
          <a:p>
            <a:r>
              <a:rPr lang="en-US" dirty="0"/>
              <a:t>After Dropping Null Values</a:t>
            </a:r>
          </a:p>
        </p:txBody>
      </p:sp>
    </p:spTree>
    <p:extLst>
      <p:ext uri="{BB962C8B-B14F-4D97-AF65-F5344CB8AC3E}">
        <p14:creationId xmlns:p14="http://schemas.microsoft.com/office/powerpoint/2010/main" val="2443641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5751-9698-4F61-81EF-6851C4AE7F9A}"/>
              </a:ext>
            </a:extLst>
          </p:cNvPr>
          <p:cNvSpPr>
            <a:spLocks noGrp="1"/>
          </p:cNvSpPr>
          <p:nvPr>
            <p:ph type="title"/>
          </p:nvPr>
        </p:nvSpPr>
        <p:spPr>
          <a:xfrm>
            <a:off x="1457417" y="490194"/>
            <a:ext cx="8423429" cy="625916"/>
          </a:xfrm>
        </p:spPr>
        <p:txBody>
          <a:bodyPr>
            <a:normAutofit fontScale="90000"/>
          </a:bodyPr>
          <a:lstStyle/>
          <a:p>
            <a:pPr marL="0" algn="ctr" rtl="0" eaLnBrk="1" fontAlgn="t" latinLnBrk="0" hangingPunct="1">
              <a:spcBef>
                <a:spcPts val="0"/>
              </a:spcBef>
              <a:spcAft>
                <a:spcPts val="0"/>
              </a:spcAft>
            </a:pPr>
            <a:r>
              <a:rPr lang="en-US" sz="4000" i="0" u="none" strike="noStrike" kern="1200" dirty="0">
                <a:effectLst/>
                <a:latin typeface="Century Gothic" panose="020B0502020202020204" pitchFamily="34" charset="0"/>
              </a:rPr>
              <a:t>KNN</a:t>
            </a:r>
            <a:endParaRPr lang="en-US" sz="4000" i="0" u="none" strike="noStrike" dirty="0">
              <a:effectLst/>
              <a:latin typeface="Arial" panose="020B0604020202020204" pitchFamily="34" charset="0"/>
            </a:endParaRPr>
          </a:p>
        </p:txBody>
      </p:sp>
      <p:sp>
        <p:nvSpPr>
          <p:cNvPr id="4" name="TextBox 3">
            <a:extLst>
              <a:ext uri="{FF2B5EF4-FFF2-40B4-BE49-F238E27FC236}">
                <a16:creationId xmlns:a16="http://schemas.microsoft.com/office/drawing/2014/main" id="{1A331BC1-CF96-4AC0-90B3-1026798E0463}"/>
              </a:ext>
            </a:extLst>
          </p:cNvPr>
          <p:cNvSpPr txBox="1"/>
          <p:nvPr/>
        </p:nvSpPr>
        <p:spPr>
          <a:xfrm>
            <a:off x="2287479" y="1981425"/>
            <a:ext cx="3657600"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47BBAFE7-0F7E-4280-82F4-0BB3F68E081F}"/>
              </a:ext>
            </a:extLst>
          </p:cNvPr>
          <p:cNvSpPr txBox="1"/>
          <p:nvPr/>
        </p:nvSpPr>
        <p:spPr>
          <a:xfrm>
            <a:off x="6924677" y="2011689"/>
            <a:ext cx="3657600"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8512F023-68EF-4E9E-AF6C-E5C8DA8C2B89}"/>
              </a:ext>
            </a:extLst>
          </p:cNvPr>
          <p:cNvSpPr txBox="1"/>
          <p:nvPr/>
        </p:nvSpPr>
        <p:spPr>
          <a:xfrm>
            <a:off x="1759347" y="1428345"/>
            <a:ext cx="3657600" cy="369332"/>
          </a:xfrm>
          <a:prstGeom prst="rect">
            <a:avLst/>
          </a:prstGeom>
          <a:noFill/>
        </p:spPr>
        <p:txBody>
          <a:bodyPr wrap="square" rtlCol="0">
            <a:spAutoFit/>
          </a:bodyPr>
          <a:lstStyle/>
          <a:p>
            <a:r>
              <a:rPr lang="en-US" dirty="0"/>
              <a:t>Without Dropping Null Values</a:t>
            </a:r>
          </a:p>
        </p:txBody>
      </p:sp>
      <p:sp>
        <p:nvSpPr>
          <p:cNvPr id="11" name="TextBox 10">
            <a:extLst>
              <a:ext uri="{FF2B5EF4-FFF2-40B4-BE49-F238E27FC236}">
                <a16:creationId xmlns:a16="http://schemas.microsoft.com/office/drawing/2014/main" id="{553E624B-BD73-4052-AB6F-593BACBDE9F6}"/>
              </a:ext>
            </a:extLst>
          </p:cNvPr>
          <p:cNvSpPr txBox="1"/>
          <p:nvPr/>
        </p:nvSpPr>
        <p:spPr>
          <a:xfrm>
            <a:off x="6764949" y="1418507"/>
            <a:ext cx="3657600" cy="369332"/>
          </a:xfrm>
          <a:prstGeom prst="rect">
            <a:avLst/>
          </a:prstGeom>
          <a:noFill/>
        </p:spPr>
        <p:txBody>
          <a:bodyPr wrap="square" rtlCol="0">
            <a:spAutoFit/>
          </a:bodyPr>
          <a:lstStyle/>
          <a:p>
            <a:r>
              <a:rPr lang="en-US" dirty="0"/>
              <a:t>After Dropping Null Values</a:t>
            </a:r>
          </a:p>
        </p:txBody>
      </p:sp>
      <p:graphicFrame>
        <p:nvGraphicFramePr>
          <p:cNvPr id="13" name="Table 12">
            <a:extLst>
              <a:ext uri="{FF2B5EF4-FFF2-40B4-BE49-F238E27FC236}">
                <a16:creationId xmlns:a16="http://schemas.microsoft.com/office/drawing/2014/main" id="{E45DDC7F-B918-45AB-9A62-B4A7193892F3}"/>
              </a:ext>
            </a:extLst>
          </p:cNvPr>
          <p:cNvGraphicFramePr>
            <a:graphicFrameLocks noGrp="1"/>
          </p:cNvGraphicFramePr>
          <p:nvPr>
            <p:extLst>
              <p:ext uri="{D42A27DB-BD31-4B8C-83A1-F6EECF244321}">
                <p14:modId xmlns:p14="http://schemas.microsoft.com/office/powerpoint/2010/main" val="1418771482"/>
              </p:ext>
            </p:extLst>
          </p:nvPr>
        </p:nvGraphicFramePr>
        <p:xfrm>
          <a:off x="2087733" y="2030717"/>
          <a:ext cx="2574194" cy="640080"/>
        </p:xfrm>
        <a:graphic>
          <a:graphicData uri="http://schemas.openxmlformats.org/drawingml/2006/table">
            <a:tbl>
              <a:tblPr firstRow="1" bandRow="1">
                <a:tableStyleId>{5C22544A-7EE6-4342-B048-85BDC9FD1C3A}</a:tableStyleId>
              </a:tblPr>
              <a:tblGrid>
                <a:gridCol w="1287097">
                  <a:extLst>
                    <a:ext uri="{9D8B030D-6E8A-4147-A177-3AD203B41FA5}">
                      <a16:colId xmlns:a16="http://schemas.microsoft.com/office/drawing/2014/main" val="3759715188"/>
                    </a:ext>
                  </a:extLst>
                </a:gridCol>
                <a:gridCol w="1287097">
                  <a:extLst>
                    <a:ext uri="{9D8B030D-6E8A-4147-A177-3AD203B41FA5}">
                      <a16:colId xmlns:a16="http://schemas.microsoft.com/office/drawing/2014/main" val="999173388"/>
                    </a:ext>
                  </a:extLst>
                </a:gridCol>
              </a:tblGrid>
              <a:tr h="566605">
                <a:tc>
                  <a:txBody>
                    <a:bodyPr/>
                    <a:lstStyle/>
                    <a:p>
                      <a:r>
                        <a:rPr lang="en-US" dirty="0" err="1"/>
                        <a:t>AccuracyK</a:t>
                      </a:r>
                      <a:r>
                        <a:rPr lang="en-US" dirty="0"/>
                        <a:t> = 3</a:t>
                      </a:r>
                    </a:p>
                  </a:txBody>
                  <a:tcPr>
                    <a:solidFill>
                      <a:srgbClr val="57903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73 %</a:t>
                      </a:r>
                    </a:p>
                  </a:txBody>
                  <a:tcPr>
                    <a:solidFill>
                      <a:schemeClr val="tx2">
                        <a:lumMod val="20000"/>
                        <a:lumOff val="80000"/>
                      </a:schemeClr>
                    </a:solidFill>
                  </a:tcPr>
                </a:tc>
                <a:extLst>
                  <a:ext uri="{0D108BD9-81ED-4DB2-BD59-A6C34878D82A}">
                    <a16:rowId xmlns:a16="http://schemas.microsoft.com/office/drawing/2014/main" val="1166627554"/>
                  </a:ext>
                </a:extLst>
              </a:tr>
            </a:tbl>
          </a:graphicData>
        </a:graphic>
      </p:graphicFrame>
      <p:graphicFrame>
        <p:nvGraphicFramePr>
          <p:cNvPr id="14" name="Table 13">
            <a:extLst>
              <a:ext uri="{FF2B5EF4-FFF2-40B4-BE49-F238E27FC236}">
                <a16:creationId xmlns:a16="http://schemas.microsoft.com/office/drawing/2014/main" id="{F766EAC1-7F54-46E6-A293-0389603536B3}"/>
              </a:ext>
            </a:extLst>
          </p:cNvPr>
          <p:cNvGraphicFramePr>
            <a:graphicFrameLocks noGrp="1"/>
          </p:cNvGraphicFramePr>
          <p:nvPr>
            <p:extLst>
              <p:ext uri="{D42A27DB-BD31-4B8C-83A1-F6EECF244321}">
                <p14:modId xmlns:p14="http://schemas.microsoft.com/office/powerpoint/2010/main" val="546355638"/>
              </p:ext>
            </p:extLst>
          </p:nvPr>
        </p:nvGraphicFramePr>
        <p:xfrm>
          <a:off x="7306652" y="2030717"/>
          <a:ext cx="2574194" cy="640080"/>
        </p:xfrm>
        <a:graphic>
          <a:graphicData uri="http://schemas.openxmlformats.org/drawingml/2006/table">
            <a:tbl>
              <a:tblPr firstRow="1" bandRow="1">
                <a:tableStyleId>{5C22544A-7EE6-4342-B048-85BDC9FD1C3A}</a:tableStyleId>
              </a:tblPr>
              <a:tblGrid>
                <a:gridCol w="1287097">
                  <a:extLst>
                    <a:ext uri="{9D8B030D-6E8A-4147-A177-3AD203B41FA5}">
                      <a16:colId xmlns:a16="http://schemas.microsoft.com/office/drawing/2014/main" val="3759715188"/>
                    </a:ext>
                  </a:extLst>
                </a:gridCol>
                <a:gridCol w="1287097">
                  <a:extLst>
                    <a:ext uri="{9D8B030D-6E8A-4147-A177-3AD203B41FA5}">
                      <a16:colId xmlns:a16="http://schemas.microsoft.com/office/drawing/2014/main" val="999173388"/>
                    </a:ext>
                  </a:extLst>
                </a:gridCol>
              </a:tblGrid>
              <a:tr h="566605">
                <a:tc>
                  <a:txBody>
                    <a:bodyPr/>
                    <a:lstStyle/>
                    <a:p>
                      <a:r>
                        <a:rPr lang="en-US" dirty="0" err="1"/>
                        <a:t>AccuracyK</a:t>
                      </a:r>
                      <a:r>
                        <a:rPr lang="en-US" dirty="0"/>
                        <a:t> = 3</a:t>
                      </a:r>
                    </a:p>
                  </a:txBody>
                  <a:tcPr>
                    <a:solidFill>
                      <a:srgbClr val="57903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82 %</a:t>
                      </a:r>
                    </a:p>
                  </a:txBody>
                  <a:tcPr>
                    <a:solidFill>
                      <a:schemeClr val="tx2">
                        <a:lumMod val="20000"/>
                        <a:lumOff val="80000"/>
                      </a:schemeClr>
                    </a:solidFill>
                  </a:tcPr>
                </a:tc>
                <a:extLst>
                  <a:ext uri="{0D108BD9-81ED-4DB2-BD59-A6C34878D82A}">
                    <a16:rowId xmlns:a16="http://schemas.microsoft.com/office/drawing/2014/main" val="1166627554"/>
                  </a:ext>
                </a:extLst>
              </a:tr>
            </a:tbl>
          </a:graphicData>
        </a:graphic>
      </p:graphicFrame>
      <p:sp>
        <p:nvSpPr>
          <p:cNvPr id="15" name="TextBox 14">
            <a:extLst>
              <a:ext uri="{FF2B5EF4-FFF2-40B4-BE49-F238E27FC236}">
                <a16:creationId xmlns:a16="http://schemas.microsoft.com/office/drawing/2014/main" id="{7D03E337-235E-4D4B-888E-914DD81D920E}"/>
              </a:ext>
            </a:extLst>
          </p:cNvPr>
          <p:cNvSpPr txBox="1"/>
          <p:nvPr/>
        </p:nvSpPr>
        <p:spPr>
          <a:xfrm>
            <a:off x="1445579" y="2781658"/>
            <a:ext cx="3657600" cy="369332"/>
          </a:xfrm>
          <a:prstGeom prst="rect">
            <a:avLst/>
          </a:prstGeom>
          <a:noFill/>
        </p:spPr>
        <p:txBody>
          <a:bodyPr wrap="square" rtlCol="0">
            <a:spAutoFit/>
          </a:bodyPr>
          <a:lstStyle/>
          <a:p>
            <a:pPr algn="ctr"/>
            <a:r>
              <a:rPr lang="en-US" dirty="0"/>
              <a:t>FINDING OPTIMAL K</a:t>
            </a:r>
          </a:p>
        </p:txBody>
      </p:sp>
      <p:sp>
        <p:nvSpPr>
          <p:cNvPr id="12" name="TextBox 11">
            <a:extLst>
              <a:ext uri="{FF2B5EF4-FFF2-40B4-BE49-F238E27FC236}">
                <a16:creationId xmlns:a16="http://schemas.microsoft.com/office/drawing/2014/main" id="{6207E31A-28C6-4152-9ED8-030A952E4ED4}"/>
              </a:ext>
            </a:extLst>
          </p:cNvPr>
          <p:cNvSpPr txBox="1"/>
          <p:nvPr/>
        </p:nvSpPr>
        <p:spPr>
          <a:xfrm>
            <a:off x="6604985" y="2781658"/>
            <a:ext cx="3657600" cy="369332"/>
          </a:xfrm>
          <a:prstGeom prst="rect">
            <a:avLst/>
          </a:prstGeom>
          <a:noFill/>
        </p:spPr>
        <p:txBody>
          <a:bodyPr wrap="square" rtlCol="0">
            <a:spAutoFit/>
          </a:bodyPr>
          <a:lstStyle/>
          <a:p>
            <a:pPr algn="ctr"/>
            <a:r>
              <a:rPr lang="en-US" dirty="0"/>
              <a:t>FINDING OPTIMAL K</a:t>
            </a:r>
          </a:p>
        </p:txBody>
      </p:sp>
      <p:pic>
        <p:nvPicPr>
          <p:cNvPr id="7" name="Picture 6">
            <a:extLst>
              <a:ext uri="{FF2B5EF4-FFF2-40B4-BE49-F238E27FC236}">
                <a16:creationId xmlns:a16="http://schemas.microsoft.com/office/drawing/2014/main" id="{DC22F556-9D91-4A75-B39C-AC344F90629C}"/>
              </a:ext>
            </a:extLst>
          </p:cNvPr>
          <p:cNvPicPr>
            <a:picLocks noChangeAspect="1"/>
          </p:cNvPicPr>
          <p:nvPr/>
        </p:nvPicPr>
        <p:blipFill>
          <a:blip r:embed="rId2"/>
          <a:stretch>
            <a:fillRect/>
          </a:stretch>
        </p:blipFill>
        <p:spPr>
          <a:xfrm>
            <a:off x="1069780" y="3150990"/>
            <a:ext cx="4610100" cy="2981325"/>
          </a:xfrm>
          <a:prstGeom prst="rect">
            <a:avLst/>
          </a:prstGeom>
        </p:spPr>
      </p:pic>
      <p:pic>
        <p:nvPicPr>
          <p:cNvPr id="9" name="Picture 8">
            <a:extLst>
              <a:ext uri="{FF2B5EF4-FFF2-40B4-BE49-F238E27FC236}">
                <a16:creationId xmlns:a16="http://schemas.microsoft.com/office/drawing/2014/main" id="{F807A06B-357B-48A5-942A-0E09B982A7F0}"/>
              </a:ext>
            </a:extLst>
          </p:cNvPr>
          <p:cNvPicPr>
            <a:picLocks noChangeAspect="1"/>
          </p:cNvPicPr>
          <p:nvPr/>
        </p:nvPicPr>
        <p:blipFill>
          <a:blip r:embed="rId3"/>
          <a:stretch>
            <a:fillRect/>
          </a:stretch>
        </p:blipFill>
        <p:spPr>
          <a:xfrm>
            <a:off x="6436311" y="3150990"/>
            <a:ext cx="4876800" cy="2952750"/>
          </a:xfrm>
          <a:prstGeom prst="rect">
            <a:avLst/>
          </a:prstGeom>
        </p:spPr>
      </p:pic>
    </p:spTree>
    <p:extLst>
      <p:ext uri="{BB962C8B-B14F-4D97-AF65-F5344CB8AC3E}">
        <p14:creationId xmlns:p14="http://schemas.microsoft.com/office/powerpoint/2010/main" val="1191752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5751-9698-4F61-81EF-6851C4AE7F9A}"/>
              </a:ext>
            </a:extLst>
          </p:cNvPr>
          <p:cNvSpPr>
            <a:spLocks noGrp="1"/>
          </p:cNvSpPr>
          <p:nvPr>
            <p:ph type="title"/>
          </p:nvPr>
        </p:nvSpPr>
        <p:spPr>
          <a:xfrm>
            <a:off x="1457417" y="490194"/>
            <a:ext cx="8423429" cy="625916"/>
          </a:xfrm>
        </p:spPr>
        <p:txBody>
          <a:bodyPr>
            <a:normAutofit fontScale="90000"/>
          </a:bodyPr>
          <a:lstStyle/>
          <a:p>
            <a:pPr marL="0" algn="ctr" rtl="0" eaLnBrk="1" fontAlgn="t" latinLnBrk="0" hangingPunct="1">
              <a:spcBef>
                <a:spcPts val="0"/>
              </a:spcBef>
              <a:spcAft>
                <a:spcPts val="0"/>
              </a:spcAft>
            </a:pPr>
            <a:r>
              <a:rPr lang="en-US" sz="4000" i="0" u="none" strike="noStrike" kern="1200" dirty="0">
                <a:effectLst/>
                <a:latin typeface="Century Gothic" panose="020B0502020202020204" pitchFamily="34" charset="0"/>
              </a:rPr>
              <a:t>KNN</a:t>
            </a:r>
            <a:endParaRPr lang="en-US" sz="4000" i="0" u="none" strike="noStrike" dirty="0">
              <a:effectLst/>
              <a:latin typeface="Arial" panose="020B0604020202020204" pitchFamily="34" charset="0"/>
            </a:endParaRPr>
          </a:p>
        </p:txBody>
      </p:sp>
      <p:sp>
        <p:nvSpPr>
          <p:cNvPr id="4" name="TextBox 3">
            <a:extLst>
              <a:ext uri="{FF2B5EF4-FFF2-40B4-BE49-F238E27FC236}">
                <a16:creationId xmlns:a16="http://schemas.microsoft.com/office/drawing/2014/main" id="{1A331BC1-CF96-4AC0-90B3-1026798E0463}"/>
              </a:ext>
            </a:extLst>
          </p:cNvPr>
          <p:cNvSpPr txBox="1"/>
          <p:nvPr/>
        </p:nvSpPr>
        <p:spPr>
          <a:xfrm>
            <a:off x="2287479" y="1981425"/>
            <a:ext cx="3657600"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47BBAFE7-0F7E-4280-82F4-0BB3F68E081F}"/>
              </a:ext>
            </a:extLst>
          </p:cNvPr>
          <p:cNvSpPr txBox="1"/>
          <p:nvPr/>
        </p:nvSpPr>
        <p:spPr>
          <a:xfrm>
            <a:off x="6924677" y="2011689"/>
            <a:ext cx="3657600" cy="369332"/>
          </a:xfrm>
          <a:prstGeom prst="rect">
            <a:avLst/>
          </a:prstGeom>
          <a:noFill/>
        </p:spPr>
        <p:txBody>
          <a:bodyPr wrap="square" rtlCol="0">
            <a:spAutoFit/>
          </a:bodyPr>
          <a:lstStyle/>
          <a:p>
            <a:endParaRPr lang="en-US" dirty="0"/>
          </a:p>
        </p:txBody>
      </p:sp>
      <p:graphicFrame>
        <p:nvGraphicFramePr>
          <p:cNvPr id="7" name="Table 6">
            <a:extLst>
              <a:ext uri="{FF2B5EF4-FFF2-40B4-BE49-F238E27FC236}">
                <a16:creationId xmlns:a16="http://schemas.microsoft.com/office/drawing/2014/main" id="{A5704B3E-8175-4D9D-A0C8-8CE3F2A37933}"/>
              </a:ext>
            </a:extLst>
          </p:cNvPr>
          <p:cNvGraphicFramePr>
            <a:graphicFrameLocks noGrp="1"/>
          </p:cNvGraphicFramePr>
          <p:nvPr>
            <p:extLst>
              <p:ext uri="{D42A27DB-BD31-4B8C-83A1-F6EECF244321}">
                <p14:modId xmlns:p14="http://schemas.microsoft.com/office/powerpoint/2010/main" val="1142902860"/>
              </p:ext>
            </p:extLst>
          </p:nvPr>
        </p:nvGraphicFramePr>
        <p:xfrm>
          <a:off x="931170" y="3429000"/>
          <a:ext cx="5164830" cy="2560320"/>
        </p:xfrm>
        <a:graphic>
          <a:graphicData uri="http://schemas.openxmlformats.org/drawingml/2006/table">
            <a:tbl>
              <a:tblPr firstRow="1" bandRow="1">
                <a:tableStyleId>{5C22544A-7EE6-4342-B048-85BDC9FD1C3A}</a:tableStyleId>
              </a:tblPr>
              <a:tblGrid>
                <a:gridCol w="1721610">
                  <a:extLst>
                    <a:ext uri="{9D8B030D-6E8A-4147-A177-3AD203B41FA5}">
                      <a16:colId xmlns:a16="http://schemas.microsoft.com/office/drawing/2014/main" val="3190104349"/>
                    </a:ext>
                  </a:extLst>
                </a:gridCol>
                <a:gridCol w="1721610">
                  <a:extLst>
                    <a:ext uri="{9D8B030D-6E8A-4147-A177-3AD203B41FA5}">
                      <a16:colId xmlns:a16="http://schemas.microsoft.com/office/drawing/2014/main" val="264731423"/>
                    </a:ext>
                  </a:extLst>
                </a:gridCol>
                <a:gridCol w="1721610">
                  <a:extLst>
                    <a:ext uri="{9D8B030D-6E8A-4147-A177-3AD203B41FA5}">
                      <a16:colId xmlns:a16="http://schemas.microsoft.com/office/drawing/2014/main" val="1635978841"/>
                    </a:ext>
                  </a:extLst>
                </a:gridCol>
              </a:tblGrid>
              <a:tr h="1558506">
                <a:tc>
                  <a:txBody>
                    <a:bodyPr/>
                    <a:lstStyle/>
                    <a:p>
                      <a:r>
                        <a:rPr lang="en-US" dirty="0"/>
                        <a:t>0 – Will not change job</a:t>
                      </a:r>
                    </a:p>
                    <a:p>
                      <a:r>
                        <a:rPr lang="en-US" dirty="0"/>
                        <a:t>1- Will change job</a:t>
                      </a:r>
                    </a:p>
                  </a:txBody>
                  <a:tcPr/>
                </a:tc>
                <a:tc>
                  <a:txBody>
                    <a:bodyPr/>
                    <a:lstStyle/>
                    <a:p>
                      <a:r>
                        <a:rPr lang="en-US" dirty="0"/>
                        <a:t>Predicted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Predicted 1</a:t>
                      </a:r>
                    </a:p>
                  </a:txBody>
                  <a:tcPr/>
                </a:tc>
                <a:extLst>
                  <a:ext uri="{0D108BD9-81ED-4DB2-BD59-A6C34878D82A}">
                    <a16:rowId xmlns:a16="http://schemas.microsoft.com/office/drawing/2014/main" val="3867895420"/>
                  </a:ext>
                </a:extLst>
              </a:tr>
              <a:tr h="522273">
                <a:tc>
                  <a:txBody>
                    <a:bodyPr/>
                    <a:lstStyle/>
                    <a:p>
                      <a:pPr marL="0" algn="l" defTabSz="914400" rtl="0" eaLnBrk="1" latinLnBrk="0" hangingPunct="1"/>
                      <a:r>
                        <a:rPr lang="en-US" sz="1800" b="0" kern="1200" dirty="0">
                          <a:solidFill>
                            <a:schemeClr val="tx1"/>
                          </a:solidFill>
                          <a:latin typeface="+mn-lt"/>
                          <a:ea typeface="+mn-ea"/>
                          <a:cs typeface="+mn-cs"/>
                        </a:rPr>
                        <a:t>Actual 0</a:t>
                      </a:r>
                    </a:p>
                  </a:txBody>
                  <a:tcPr>
                    <a:solidFill>
                      <a:srgbClr val="57903F"/>
                    </a:solidFill>
                  </a:tcPr>
                </a:tc>
                <a:tc>
                  <a:txBody>
                    <a:bodyPr/>
                    <a:lstStyle/>
                    <a:p>
                      <a:pPr algn="ctr"/>
                      <a:r>
                        <a:rPr lang="en-US" dirty="0"/>
                        <a:t>4862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903</a:t>
                      </a:r>
                    </a:p>
                  </a:txBody>
                  <a:tcPr/>
                </a:tc>
                <a:extLst>
                  <a:ext uri="{0D108BD9-81ED-4DB2-BD59-A6C34878D82A}">
                    <a16:rowId xmlns:a16="http://schemas.microsoft.com/office/drawing/2014/main" val="2215590041"/>
                  </a:ext>
                </a:extLst>
              </a:tr>
              <a:tr h="479541">
                <a:tc>
                  <a:txBody>
                    <a:bodyPr/>
                    <a:lstStyle/>
                    <a:p>
                      <a:pPr marL="0" algn="l" defTabSz="914400" rtl="0" eaLnBrk="1" latinLnBrk="0" hangingPunct="1"/>
                      <a:r>
                        <a:rPr lang="en-US" sz="1800" b="0" kern="1200" dirty="0">
                          <a:solidFill>
                            <a:schemeClr val="tx1"/>
                          </a:solidFill>
                          <a:latin typeface="+mn-lt"/>
                          <a:ea typeface="+mn-ea"/>
                          <a:cs typeface="+mn-cs"/>
                        </a:rPr>
                        <a:t>Actual 1</a:t>
                      </a:r>
                    </a:p>
                  </a:txBody>
                  <a:tcPr>
                    <a:solidFill>
                      <a:srgbClr val="57903F"/>
                    </a:solidFill>
                  </a:tcPr>
                </a:tc>
                <a:tc>
                  <a:txBody>
                    <a:bodyPr/>
                    <a:lstStyle/>
                    <a:p>
                      <a:pPr algn="ctr"/>
                      <a:r>
                        <a:rPr lang="en-US" dirty="0"/>
                        <a:t>1162</a:t>
                      </a:r>
                    </a:p>
                  </a:txBody>
                  <a:tcPr/>
                </a:tc>
                <a:tc>
                  <a:txBody>
                    <a:bodyPr/>
                    <a:lstStyle/>
                    <a:p>
                      <a:pPr algn="ctr"/>
                      <a:r>
                        <a:rPr lang="en-US" dirty="0"/>
                        <a:t>751</a:t>
                      </a:r>
                    </a:p>
                  </a:txBody>
                  <a:tcPr/>
                </a:tc>
                <a:extLst>
                  <a:ext uri="{0D108BD9-81ED-4DB2-BD59-A6C34878D82A}">
                    <a16:rowId xmlns:a16="http://schemas.microsoft.com/office/drawing/2014/main" val="1455661839"/>
                  </a:ext>
                </a:extLst>
              </a:tr>
            </a:tbl>
          </a:graphicData>
        </a:graphic>
      </p:graphicFrame>
      <p:graphicFrame>
        <p:nvGraphicFramePr>
          <p:cNvPr id="9" name="Table 8">
            <a:extLst>
              <a:ext uri="{FF2B5EF4-FFF2-40B4-BE49-F238E27FC236}">
                <a16:creationId xmlns:a16="http://schemas.microsoft.com/office/drawing/2014/main" id="{03B73028-71E7-499A-97F1-803BD4E89D01}"/>
              </a:ext>
            </a:extLst>
          </p:cNvPr>
          <p:cNvGraphicFramePr>
            <a:graphicFrameLocks noGrp="1"/>
          </p:cNvGraphicFramePr>
          <p:nvPr>
            <p:extLst>
              <p:ext uri="{D42A27DB-BD31-4B8C-83A1-F6EECF244321}">
                <p14:modId xmlns:p14="http://schemas.microsoft.com/office/powerpoint/2010/main" val="1199140238"/>
              </p:ext>
            </p:extLst>
          </p:nvPr>
        </p:nvGraphicFramePr>
        <p:xfrm>
          <a:off x="6501908" y="3429000"/>
          <a:ext cx="5164830" cy="2560320"/>
        </p:xfrm>
        <a:graphic>
          <a:graphicData uri="http://schemas.openxmlformats.org/drawingml/2006/table">
            <a:tbl>
              <a:tblPr firstRow="1" bandRow="1">
                <a:tableStyleId>{5C22544A-7EE6-4342-B048-85BDC9FD1C3A}</a:tableStyleId>
              </a:tblPr>
              <a:tblGrid>
                <a:gridCol w="1721610">
                  <a:extLst>
                    <a:ext uri="{9D8B030D-6E8A-4147-A177-3AD203B41FA5}">
                      <a16:colId xmlns:a16="http://schemas.microsoft.com/office/drawing/2014/main" val="3190104349"/>
                    </a:ext>
                  </a:extLst>
                </a:gridCol>
                <a:gridCol w="1710595">
                  <a:extLst>
                    <a:ext uri="{9D8B030D-6E8A-4147-A177-3AD203B41FA5}">
                      <a16:colId xmlns:a16="http://schemas.microsoft.com/office/drawing/2014/main" val="264731423"/>
                    </a:ext>
                  </a:extLst>
                </a:gridCol>
                <a:gridCol w="1732625">
                  <a:extLst>
                    <a:ext uri="{9D8B030D-6E8A-4147-A177-3AD203B41FA5}">
                      <a16:colId xmlns:a16="http://schemas.microsoft.com/office/drawing/2014/main" val="1635978841"/>
                    </a:ext>
                  </a:extLst>
                </a:gridCol>
              </a:tblGrid>
              <a:tr h="1558506">
                <a:tc>
                  <a:txBody>
                    <a:bodyPr/>
                    <a:lstStyle/>
                    <a:p>
                      <a:r>
                        <a:rPr lang="en-US" dirty="0"/>
                        <a:t>0 – Will not change job</a:t>
                      </a:r>
                    </a:p>
                    <a:p>
                      <a:r>
                        <a:rPr lang="en-US" dirty="0"/>
                        <a:t>1- Will change job</a:t>
                      </a:r>
                    </a:p>
                  </a:txBody>
                  <a:tcPr/>
                </a:tc>
                <a:tc>
                  <a:txBody>
                    <a:bodyPr/>
                    <a:lstStyle/>
                    <a:p>
                      <a:r>
                        <a:rPr lang="en-US" dirty="0"/>
                        <a:t>Predicted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Predicted 1</a:t>
                      </a:r>
                    </a:p>
                  </a:txBody>
                  <a:tcPr/>
                </a:tc>
                <a:extLst>
                  <a:ext uri="{0D108BD9-81ED-4DB2-BD59-A6C34878D82A}">
                    <a16:rowId xmlns:a16="http://schemas.microsoft.com/office/drawing/2014/main" val="3867895420"/>
                  </a:ext>
                </a:extLst>
              </a:tr>
              <a:tr h="522273">
                <a:tc>
                  <a:txBody>
                    <a:bodyPr/>
                    <a:lstStyle/>
                    <a:p>
                      <a:pPr marL="0" algn="l" defTabSz="914400" rtl="0" eaLnBrk="1" latinLnBrk="0" hangingPunct="1"/>
                      <a:r>
                        <a:rPr lang="en-US" sz="1800" b="0" kern="1200" dirty="0">
                          <a:solidFill>
                            <a:schemeClr val="tx1"/>
                          </a:solidFill>
                          <a:latin typeface="+mn-lt"/>
                          <a:ea typeface="+mn-ea"/>
                          <a:cs typeface="+mn-cs"/>
                        </a:rPr>
                        <a:t>Actual 0</a:t>
                      </a:r>
                    </a:p>
                  </a:txBody>
                  <a:tcPr>
                    <a:solidFill>
                      <a:srgbClr val="57903F"/>
                    </a:solidFill>
                  </a:tcPr>
                </a:tc>
                <a:tc>
                  <a:txBody>
                    <a:bodyPr/>
                    <a:lstStyle/>
                    <a:p>
                      <a:pPr algn="ctr"/>
                      <a:r>
                        <a:rPr lang="en-US" dirty="0"/>
                        <a:t>2907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104</a:t>
                      </a:r>
                    </a:p>
                  </a:txBody>
                  <a:tcPr/>
                </a:tc>
                <a:extLst>
                  <a:ext uri="{0D108BD9-81ED-4DB2-BD59-A6C34878D82A}">
                    <a16:rowId xmlns:a16="http://schemas.microsoft.com/office/drawing/2014/main" val="2215590041"/>
                  </a:ext>
                </a:extLst>
              </a:tr>
              <a:tr h="479541">
                <a:tc>
                  <a:txBody>
                    <a:bodyPr/>
                    <a:lstStyle/>
                    <a:p>
                      <a:pPr marL="0" algn="l" defTabSz="914400" rtl="0" eaLnBrk="1" latinLnBrk="0" hangingPunct="1"/>
                      <a:r>
                        <a:rPr lang="en-US" sz="1800" b="0" kern="1200" dirty="0">
                          <a:solidFill>
                            <a:schemeClr val="tx1"/>
                          </a:solidFill>
                          <a:latin typeface="+mn-lt"/>
                          <a:ea typeface="+mn-ea"/>
                          <a:cs typeface="+mn-cs"/>
                        </a:rPr>
                        <a:t>Actual 1</a:t>
                      </a:r>
                    </a:p>
                  </a:txBody>
                  <a:tcPr>
                    <a:solidFill>
                      <a:srgbClr val="57903F"/>
                    </a:solidFill>
                  </a:tcPr>
                </a:tc>
                <a:tc>
                  <a:txBody>
                    <a:bodyPr/>
                    <a:lstStyle/>
                    <a:p>
                      <a:pPr algn="ctr"/>
                      <a:r>
                        <a:rPr lang="en-US" dirty="0"/>
                        <a:t>481</a:t>
                      </a:r>
                    </a:p>
                  </a:txBody>
                  <a:tcPr/>
                </a:tc>
                <a:tc>
                  <a:txBody>
                    <a:bodyPr/>
                    <a:lstStyle/>
                    <a:p>
                      <a:pPr algn="ctr"/>
                      <a:r>
                        <a:rPr lang="en-US" dirty="0"/>
                        <a:t>95</a:t>
                      </a:r>
                    </a:p>
                  </a:txBody>
                  <a:tcPr/>
                </a:tc>
                <a:extLst>
                  <a:ext uri="{0D108BD9-81ED-4DB2-BD59-A6C34878D82A}">
                    <a16:rowId xmlns:a16="http://schemas.microsoft.com/office/drawing/2014/main" val="1455661839"/>
                  </a:ext>
                </a:extLst>
              </a:tr>
            </a:tbl>
          </a:graphicData>
        </a:graphic>
      </p:graphicFrame>
      <p:sp>
        <p:nvSpPr>
          <p:cNvPr id="10" name="TextBox 9">
            <a:extLst>
              <a:ext uri="{FF2B5EF4-FFF2-40B4-BE49-F238E27FC236}">
                <a16:creationId xmlns:a16="http://schemas.microsoft.com/office/drawing/2014/main" id="{8512F023-68EF-4E9E-AF6C-E5C8DA8C2B89}"/>
              </a:ext>
            </a:extLst>
          </p:cNvPr>
          <p:cNvSpPr txBox="1"/>
          <p:nvPr/>
        </p:nvSpPr>
        <p:spPr>
          <a:xfrm>
            <a:off x="1762125" y="1364101"/>
            <a:ext cx="3657600" cy="369332"/>
          </a:xfrm>
          <a:prstGeom prst="rect">
            <a:avLst/>
          </a:prstGeom>
          <a:noFill/>
        </p:spPr>
        <p:txBody>
          <a:bodyPr wrap="square" rtlCol="0">
            <a:spAutoFit/>
          </a:bodyPr>
          <a:lstStyle/>
          <a:p>
            <a:r>
              <a:rPr lang="en-US" dirty="0"/>
              <a:t>Without Dropping Null Values</a:t>
            </a:r>
          </a:p>
        </p:txBody>
      </p:sp>
      <p:sp>
        <p:nvSpPr>
          <p:cNvPr id="11" name="TextBox 10">
            <a:extLst>
              <a:ext uri="{FF2B5EF4-FFF2-40B4-BE49-F238E27FC236}">
                <a16:creationId xmlns:a16="http://schemas.microsoft.com/office/drawing/2014/main" id="{553E624B-BD73-4052-AB6F-593BACBDE9F6}"/>
              </a:ext>
            </a:extLst>
          </p:cNvPr>
          <p:cNvSpPr txBox="1"/>
          <p:nvPr/>
        </p:nvSpPr>
        <p:spPr>
          <a:xfrm>
            <a:off x="7077077" y="1331669"/>
            <a:ext cx="3657600" cy="369332"/>
          </a:xfrm>
          <a:prstGeom prst="rect">
            <a:avLst/>
          </a:prstGeom>
          <a:noFill/>
        </p:spPr>
        <p:txBody>
          <a:bodyPr wrap="square" rtlCol="0">
            <a:spAutoFit/>
          </a:bodyPr>
          <a:lstStyle/>
          <a:p>
            <a:r>
              <a:rPr lang="en-US" dirty="0"/>
              <a:t>After Dropping Null Values</a:t>
            </a:r>
          </a:p>
        </p:txBody>
      </p:sp>
      <p:graphicFrame>
        <p:nvGraphicFramePr>
          <p:cNvPr id="13" name="Table 12">
            <a:extLst>
              <a:ext uri="{FF2B5EF4-FFF2-40B4-BE49-F238E27FC236}">
                <a16:creationId xmlns:a16="http://schemas.microsoft.com/office/drawing/2014/main" id="{E45DDC7F-B918-45AB-9A62-B4A7193892F3}"/>
              </a:ext>
            </a:extLst>
          </p:cNvPr>
          <p:cNvGraphicFramePr>
            <a:graphicFrameLocks noGrp="1"/>
          </p:cNvGraphicFramePr>
          <p:nvPr>
            <p:extLst>
              <p:ext uri="{D42A27DB-BD31-4B8C-83A1-F6EECF244321}">
                <p14:modId xmlns:p14="http://schemas.microsoft.com/office/powerpoint/2010/main" val="2755718426"/>
              </p:ext>
            </p:extLst>
          </p:nvPr>
        </p:nvGraphicFramePr>
        <p:xfrm>
          <a:off x="2087733" y="1882788"/>
          <a:ext cx="2574194" cy="640080"/>
        </p:xfrm>
        <a:graphic>
          <a:graphicData uri="http://schemas.openxmlformats.org/drawingml/2006/table">
            <a:tbl>
              <a:tblPr firstRow="1" bandRow="1">
                <a:tableStyleId>{5C22544A-7EE6-4342-B048-85BDC9FD1C3A}</a:tableStyleId>
              </a:tblPr>
              <a:tblGrid>
                <a:gridCol w="1287097">
                  <a:extLst>
                    <a:ext uri="{9D8B030D-6E8A-4147-A177-3AD203B41FA5}">
                      <a16:colId xmlns:a16="http://schemas.microsoft.com/office/drawing/2014/main" val="3759715188"/>
                    </a:ext>
                  </a:extLst>
                </a:gridCol>
                <a:gridCol w="1287097">
                  <a:extLst>
                    <a:ext uri="{9D8B030D-6E8A-4147-A177-3AD203B41FA5}">
                      <a16:colId xmlns:a16="http://schemas.microsoft.com/office/drawing/2014/main" val="999173388"/>
                    </a:ext>
                  </a:extLst>
                </a:gridCol>
              </a:tblGrid>
              <a:tr h="566605">
                <a:tc>
                  <a:txBody>
                    <a:bodyPr/>
                    <a:lstStyle/>
                    <a:p>
                      <a:r>
                        <a:rPr lang="en-US" dirty="0" err="1"/>
                        <a:t>AccuracyK</a:t>
                      </a:r>
                      <a:r>
                        <a:rPr lang="en-US" dirty="0"/>
                        <a:t> = 8</a:t>
                      </a:r>
                    </a:p>
                  </a:txBody>
                  <a:tcPr>
                    <a:solidFill>
                      <a:srgbClr val="57903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75 %</a:t>
                      </a:r>
                    </a:p>
                  </a:txBody>
                  <a:tcPr>
                    <a:solidFill>
                      <a:schemeClr val="tx2">
                        <a:lumMod val="20000"/>
                        <a:lumOff val="80000"/>
                      </a:schemeClr>
                    </a:solidFill>
                  </a:tcPr>
                </a:tc>
                <a:extLst>
                  <a:ext uri="{0D108BD9-81ED-4DB2-BD59-A6C34878D82A}">
                    <a16:rowId xmlns:a16="http://schemas.microsoft.com/office/drawing/2014/main" val="1166627554"/>
                  </a:ext>
                </a:extLst>
              </a:tr>
            </a:tbl>
          </a:graphicData>
        </a:graphic>
      </p:graphicFrame>
      <p:graphicFrame>
        <p:nvGraphicFramePr>
          <p:cNvPr id="14" name="Table 13">
            <a:extLst>
              <a:ext uri="{FF2B5EF4-FFF2-40B4-BE49-F238E27FC236}">
                <a16:creationId xmlns:a16="http://schemas.microsoft.com/office/drawing/2014/main" id="{F766EAC1-7F54-46E6-A293-0389603536B3}"/>
              </a:ext>
            </a:extLst>
          </p:cNvPr>
          <p:cNvGraphicFramePr>
            <a:graphicFrameLocks noGrp="1"/>
          </p:cNvGraphicFramePr>
          <p:nvPr>
            <p:extLst>
              <p:ext uri="{D42A27DB-BD31-4B8C-83A1-F6EECF244321}">
                <p14:modId xmlns:p14="http://schemas.microsoft.com/office/powerpoint/2010/main" val="1632469286"/>
              </p:ext>
            </p:extLst>
          </p:nvPr>
        </p:nvGraphicFramePr>
        <p:xfrm>
          <a:off x="7330327" y="1913052"/>
          <a:ext cx="2574194" cy="640080"/>
        </p:xfrm>
        <a:graphic>
          <a:graphicData uri="http://schemas.openxmlformats.org/drawingml/2006/table">
            <a:tbl>
              <a:tblPr firstRow="1" bandRow="1">
                <a:tableStyleId>{5C22544A-7EE6-4342-B048-85BDC9FD1C3A}</a:tableStyleId>
              </a:tblPr>
              <a:tblGrid>
                <a:gridCol w="1287097">
                  <a:extLst>
                    <a:ext uri="{9D8B030D-6E8A-4147-A177-3AD203B41FA5}">
                      <a16:colId xmlns:a16="http://schemas.microsoft.com/office/drawing/2014/main" val="3759715188"/>
                    </a:ext>
                  </a:extLst>
                </a:gridCol>
                <a:gridCol w="1287097">
                  <a:extLst>
                    <a:ext uri="{9D8B030D-6E8A-4147-A177-3AD203B41FA5}">
                      <a16:colId xmlns:a16="http://schemas.microsoft.com/office/drawing/2014/main" val="999173388"/>
                    </a:ext>
                  </a:extLst>
                </a:gridCol>
              </a:tblGrid>
              <a:tr h="566605">
                <a:tc>
                  <a:txBody>
                    <a:bodyPr/>
                    <a:lstStyle/>
                    <a:p>
                      <a:r>
                        <a:rPr lang="en-US" dirty="0"/>
                        <a:t>Accuracy</a:t>
                      </a:r>
                    </a:p>
                    <a:p>
                      <a:r>
                        <a:rPr lang="en-US" dirty="0"/>
                        <a:t>K = 8</a:t>
                      </a:r>
                    </a:p>
                  </a:txBody>
                  <a:tcPr>
                    <a:solidFill>
                      <a:srgbClr val="57903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84 %</a:t>
                      </a:r>
                    </a:p>
                  </a:txBody>
                  <a:tcPr>
                    <a:solidFill>
                      <a:schemeClr val="tx2">
                        <a:lumMod val="20000"/>
                        <a:lumOff val="80000"/>
                      </a:schemeClr>
                    </a:solidFill>
                  </a:tcPr>
                </a:tc>
                <a:extLst>
                  <a:ext uri="{0D108BD9-81ED-4DB2-BD59-A6C34878D82A}">
                    <a16:rowId xmlns:a16="http://schemas.microsoft.com/office/drawing/2014/main" val="1166627554"/>
                  </a:ext>
                </a:extLst>
              </a:tr>
            </a:tbl>
          </a:graphicData>
        </a:graphic>
      </p:graphicFrame>
    </p:spTree>
    <p:extLst>
      <p:ext uri="{BB962C8B-B14F-4D97-AF65-F5344CB8AC3E}">
        <p14:creationId xmlns:p14="http://schemas.microsoft.com/office/powerpoint/2010/main" val="1521882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5751-9698-4F61-81EF-6851C4AE7F9A}"/>
              </a:ext>
            </a:extLst>
          </p:cNvPr>
          <p:cNvSpPr>
            <a:spLocks noGrp="1"/>
          </p:cNvSpPr>
          <p:nvPr>
            <p:ph type="title"/>
          </p:nvPr>
        </p:nvSpPr>
        <p:spPr>
          <a:xfrm>
            <a:off x="1457417" y="490194"/>
            <a:ext cx="8423429" cy="625916"/>
          </a:xfrm>
        </p:spPr>
        <p:txBody>
          <a:bodyPr>
            <a:normAutofit fontScale="90000"/>
          </a:bodyPr>
          <a:lstStyle/>
          <a:p>
            <a:pPr marL="0" algn="ctr" rtl="0" eaLnBrk="1" fontAlgn="t" latinLnBrk="0" hangingPunct="1">
              <a:spcBef>
                <a:spcPts val="0"/>
              </a:spcBef>
              <a:spcAft>
                <a:spcPts val="0"/>
              </a:spcAft>
            </a:pPr>
            <a:r>
              <a:rPr lang="en-US" sz="4000" i="0" u="none" strike="noStrike" kern="1200" dirty="0">
                <a:effectLst/>
                <a:latin typeface="Century Gothic" panose="020B0502020202020204" pitchFamily="34" charset="0"/>
              </a:rPr>
              <a:t>NAÏVE BAYES</a:t>
            </a:r>
            <a:endParaRPr lang="en-US" sz="4000" i="0" u="none" strike="noStrike" dirty="0">
              <a:effectLst/>
              <a:latin typeface="Arial" panose="020B0604020202020204" pitchFamily="34" charset="0"/>
            </a:endParaRPr>
          </a:p>
        </p:txBody>
      </p:sp>
      <p:sp>
        <p:nvSpPr>
          <p:cNvPr id="4" name="TextBox 3">
            <a:extLst>
              <a:ext uri="{FF2B5EF4-FFF2-40B4-BE49-F238E27FC236}">
                <a16:creationId xmlns:a16="http://schemas.microsoft.com/office/drawing/2014/main" id="{1A331BC1-CF96-4AC0-90B3-1026798E0463}"/>
              </a:ext>
            </a:extLst>
          </p:cNvPr>
          <p:cNvSpPr txBox="1"/>
          <p:nvPr/>
        </p:nvSpPr>
        <p:spPr>
          <a:xfrm>
            <a:off x="2287479" y="1981425"/>
            <a:ext cx="3657600"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47BBAFE7-0F7E-4280-82F4-0BB3F68E081F}"/>
              </a:ext>
            </a:extLst>
          </p:cNvPr>
          <p:cNvSpPr txBox="1"/>
          <p:nvPr/>
        </p:nvSpPr>
        <p:spPr>
          <a:xfrm>
            <a:off x="6924677" y="2011689"/>
            <a:ext cx="3657600" cy="369332"/>
          </a:xfrm>
          <a:prstGeom prst="rect">
            <a:avLst/>
          </a:prstGeom>
          <a:noFill/>
        </p:spPr>
        <p:txBody>
          <a:bodyPr wrap="square" rtlCol="0">
            <a:spAutoFit/>
          </a:bodyPr>
          <a:lstStyle/>
          <a:p>
            <a:endParaRPr lang="en-US" dirty="0"/>
          </a:p>
        </p:txBody>
      </p:sp>
      <p:graphicFrame>
        <p:nvGraphicFramePr>
          <p:cNvPr id="7" name="Table 6">
            <a:extLst>
              <a:ext uri="{FF2B5EF4-FFF2-40B4-BE49-F238E27FC236}">
                <a16:creationId xmlns:a16="http://schemas.microsoft.com/office/drawing/2014/main" id="{A5704B3E-8175-4D9D-A0C8-8CE3F2A37933}"/>
              </a:ext>
            </a:extLst>
          </p:cNvPr>
          <p:cNvGraphicFramePr>
            <a:graphicFrameLocks noGrp="1"/>
          </p:cNvGraphicFramePr>
          <p:nvPr>
            <p:extLst>
              <p:ext uri="{D42A27DB-BD31-4B8C-83A1-F6EECF244321}">
                <p14:modId xmlns:p14="http://schemas.microsoft.com/office/powerpoint/2010/main" val="1841106788"/>
              </p:ext>
            </p:extLst>
          </p:nvPr>
        </p:nvGraphicFramePr>
        <p:xfrm>
          <a:off x="931170" y="3429000"/>
          <a:ext cx="5164830" cy="2560320"/>
        </p:xfrm>
        <a:graphic>
          <a:graphicData uri="http://schemas.openxmlformats.org/drawingml/2006/table">
            <a:tbl>
              <a:tblPr firstRow="1" bandRow="1">
                <a:tableStyleId>{5C22544A-7EE6-4342-B048-85BDC9FD1C3A}</a:tableStyleId>
              </a:tblPr>
              <a:tblGrid>
                <a:gridCol w="1721610">
                  <a:extLst>
                    <a:ext uri="{9D8B030D-6E8A-4147-A177-3AD203B41FA5}">
                      <a16:colId xmlns:a16="http://schemas.microsoft.com/office/drawing/2014/main" val="3190104349"/>
                    </a:ext>
                  </a:extLst>
                </a:gridCol>
                <a:gridCol w="1721610">
                  <a:extLst>
                    <a:ext uri="{9D8B030D-6E8A-4147-A177-3AD203B41FA5}">
                      <a16:colId xmlns:a16="http://schemas.microsoft.com/office/drawing/2014/main" val="264731423"/>
                    </a:ext>
                  </a:extLst>
                </a:gridCol>
                <a:gridCol w="1721610">
                  <a:extLst>
                    <a:ext uri="{9D8B030D-6E8A-4147-A177-3AD203B41FA5}">
                      <a16:colId xmlns:a16="http://schemas.microsoft.com/office/drawing/2014/main" val="1635978841"/>
                    </a:ext>
                  </a:extLst>
                </a:gridCol>
              </a:tblGrid>
              <a:tr h="1558506">
                <a:tc>
                  <a:txBody>
                    <a:bodyPr/>
                    <a:lstStyle/>
                    <a:p>
                      <a:r>
                        <a:rPr lang="en-US" dirty="0"/>
                        <a:t>0 – Will not change job</a:t>
                      </a:r>
                    </a:p>
                    <a:p>
                      <a:r>
                        <a:rPr lang="en-US" dirty="0"/>
                        <a:t>1- Will change job</a:t>
                      </a:r>
                    </a:p>
                  </a:txBody>
                  <a:tcPr/>
                </a:tc>
                <a:tc>
                  <a:txBody>
                    <a:bodyPr/>
                    <a:lstStyle/>
                    <a:p>
                      <a:r>
                        <a:rPr lang="en-US" dirty="0"/>
                        <a:t>Predicted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Predicted 1</a:t>
                      </a:r>
                    </a:p>
                    <a:p>
                      <a:endParaRPr lang="en-US" dirty="0"/>
                    </a:p>
                  </a:txBody>
                  <a:tcPr/>
                </a:tc>
                <a:extLst>
                  <a:ext uri="{0D108BD9-81ED-4DB2-BD59-A6C34878D82A}">
                    <a16:rowId xmlns:a16="http://schemas.microsoft.com/office/drawing/2014/main" val="3867895420"/>
                  </a:ext>
                </a:extLst>
              </a:tr>
              <a:tr h="522273">
                <a:tc>
                  <a:txBody>
                    <a:bodyPr/>
                    <a:lstStyle/>
                    <a:p>
                      <a:pPr marL="0" algn="l" defTabSz="914400" rtl="0" eaLnBrk="1" latinLnBrk="0" hangingPunct="1"/>
                      <a:r>
                        <a:rPr lang="en-US" sz="1800" b="0" kern="1200" dirty="0">
                          <a:solidFill>
                            <a:schemeClr val="tx1"/>
                          </a:solidFill>
                          <a:latin typeface="+mn-lt"/>
                          <a:ea typeface="+mn-ea"/>
                          <a:cs typeface="+mn-cs"/>
                        </a:rPr>
                        <a:t>Actual 0</a:t>
                      </a:r>
                    </a:p>
                  </a:txBody>
                  <a:tcPr>
                    <a:solidFill>
                      <a:srgbClr val="57903F"/>
                    </a:solidFill>
                  </a:tcPr>
                </a:tc>
                <a:tc>
                  <a:txBody>
                    <a:bodyPr/>
                    <a:lstStyle/>
                    <a:p>
                      <a:pPr algn="ctr"/>
                      <a:r>
                        <a:rPr lang="en-US" dirty="0"/>
                        <a:t>5254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511</a:t>
                      </a:r>
                    </a:p>
                  </a:txBody>
                  <a:tcPr/>
                </a:tc>
                <a:extLst>
                  <a:ext uri="{0D108BD9-81ED-4DB2-BD59-A6C34878D82A}">
                    <a16:rowId xmlns:a16="http://schemas.microsoft.com/office/drawing/2014/main" val="2215590041"/>
                  </a:ext>
                </a:extLst>
              </a:tr>
              <a:tr h="479541">
                <a:tc>
                  <a:txBody>
                    <a:bodyPr/>
                    <a:lstStyle/>
                    <a:p>
                      <a:pPr marL="0" algn="l" defTabSz="914400" rtl="0" eaLnBrk="1" latinLnBrk="0" hangingPunct="1"/>
                      <a:r>
                        <a:rPr lang="en-US" sz="1800" b="0" kern="1200" dirty="0">
                          <a:solidFill>
                            <a:schemeClr val="tx1"/>
                          </a:solidFill>
                          <a:latin typeface="+mn-lt"/>
                          <a:ea typeface="+mn-ea"/>
                          <a:cs typeface="+mn-cs"/>
                        </a:rPr>
                        <a:t>Actual 1</a:t>
                      </a:r>
                    </a:p>
                  </a:txBody>
                  <a:tcPr>
                    <a:solidFill>
                      <a:srgbClr val="57903F"/>
                    </a:solidFill>
                  </a:tcPr>
                </a:tc>
                <a:tc>
                  <a:txBody>
                    <a:bodyPr/>
                    <a:lstStyle/>
                    <a:p>
                      <a:pPr algn="ctr"/>
                      <a:r>
                        <a:rPr lang="en-US" dirty="0"/>
                        <a:t>1328</a:t>
                      </a:r>
                    </a:p>
                  </a:txBody>
                  <a:tcPr/>
                </a:tc>
                <a:tc>
                  <a:txBody>
                    <a:bodyPr/>
                    <a:lstStyle/>
                    <a:p>
                      <a:pPr algn="ctr"/>
                      <a:r>
                        <a:rPr lang="en-US" dirty="0"/>
                        <a:t>585</a:t>
                      </a:r>
                    </a:p>
                  </a:txBody>
                  <a:tcPr/>
                </a:tc>
                <a:extLst>
                  <a:ext uri="{0D108BD9-81ED-4DB2-BD59-A6C34878D82A}">
                    <a16:rowId xmlns:a16="http://schemas.microsoft.com/office/drawing/2014/main" val="1455661839"/>
                  </a:ext>
                </a:extLst>
              </a:tr>
            </a:tbl>
          </a:graphicData>
        </a:graphic>
      </p:graphicFrame>
      <p:graphicFrame>
        <p:nvGraphicFramePr>
          <p:cNvPr id="9" name="Table 8">
            <a:extLst>
              <a:ext uri="{FF2B5EF4-FFF2-40B4-BE49-F238E27FC236}">
                <a16:creationId xmlns:a16="http://schemas.microsoft.com/office/drawing/2014/main" id="{03B73028-71E7-499A-97F1-803BD4E89D01}"/>
              </a:ext>
            </a:extLst>
          </p:cNvPr>
          <p:cNvGraphicFramePr>
            <a:graphicFrameLocks noGrp="1"/>
          </p:cNvGraphicFramePr>
          <p:nvPr>
            <p:extLst>
              <p:ext uri="{D42A27DB-BD31-4B8C-83A1-F6EECF244321}">
                <p14:modId xmlns:p14="http://schemas.microsoft.com/office/powerpoint/2010/main" val="1578369430"/>
              </p:ext>
            </p:extLst>
          </p:nvPr>
        </p:nvGraphicFramePr>
        <p:xfrm>
          <a:off x="6501908" y="3429000"/>
          <a:ext cx="5164830" cy="2560320"/>
        </p:xfrm>
        <a:graphic>
          <a:graphicData uri="http://schemas.openxmlformats.org/drawingml/2006/table">
            <a:tbl>
              <a:tblPr firstRow="1" bandRow="1">
                <a:tableStyleId>{5C22544A-7EE6-4342-B048-85BDC9FD1C3A}</a:tableStyleId>
              </a:tblPr>
              <a:tblGrid>
                <a:gridCol w="1721610">
                  <a:extLst>
                    <a:ext uri="{9D8B030D-6E8A-4147-A177-3AD203B41FA5}">
                      <a16:colId xmlns:a16="http://schemas.microsoft.com/office/drawing/2014/main" val="3190104349"/>
                    </a:ext>
                  </a:extLst>
                </a:gridCol>
                <a:gridCol w="1710595">
                  <a:extLst>
                    <a:ext uri="{9D8B030D-6E8A-4147-A177-3AD203B41FA5}">
                      <a16:colId xmlns:a16="http://schemas.microsoft.com/office/drawing/2014/main" val="264731423"/>
                    </a:ext>
                  </a:extLst>
                </a:gridCol>
                <a:gridCol w="1732625">
                  <a:extLst>
                    <a:ext uri="{9D8B030D-6E8A-4147-A177-3AD203B41FA5}">
                      <a16:colId xmlns:a16="http://schemas.microsoft.com/office/drawing/2014/main" val="1635978841"/>
                    </a:ext>
                  </a:extLst>
                </a:gridCol>
              </a:tblGrid>
              <a:tr h="1558506">
                <a:tc>
                  <a:txBody>
                    <a:bodyPr/>
                    <a:lstStyle/>
                    <a:p>
                      <a:r>
                        <a:rPr lang="en-US" dirty="0"/>
                        <a:t>0 – Will not change job</a:t>
                      </a:r>
                    </a:p>
                    <a:p>
                      <a:r>
                        <a:rPr lang="en-US" dirty="0"/>
                        <a:t>1- Will change job</a:t>
                      </a:r>
                    </a:p>
                  </a:txBody>
                  <a:tcPr/>
                </a:tc>
                <a:tc>
                  <a:txBody>
                    <a:bodyPr/>
                    <a:lstStyle/>
                    <a:p>
                      <a:r>
                        <a:rPr lang="en-US" dirty="0"/>
                        <a:t>Predicted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Predicted 1</a:t>
                      </a:r>
                    </a:p>
                    <a:p>
                      <a:endParaRPr lang="en-US" dirty="0"/>
                    </a:p>
                  </a:txBody>
                  <a:tcPr/>
                </a:tc>
                <a:extLst>
                  <a:ext uri="{0D108BD9-81ED-4DB2-BD59-A6C34878D82A}">
                    <a16:rowId xmlns:a16="http://schemas.microsoft.com/office/drawing/2014/main" val="3867895420"/>
                  </a:ext>
                </a:extLst>
              </a:tr>
              <a:tr h="522273">
                <a:tc>
                  <a:txBody>
                    <a:bodyPr/>
                    <a:lstStyle/>
                    <a:p>
                      <a:pPr marL="0" algn="l" defTabSz="914400" rtl="0" eaLnBrk="1" latinLnBrk="0" hangingPunct="1"/>
                      <a:r>
                        <a:rPr lang="en-US" sz="1800" b="0" kern="1200" dirty="0">
                          <a:solidFill>
                            <a:schemeClr val="tx1"/>
                          </a:solidFill>
                          <a:latin typeface="+mn-lt"/>
                          <a:ea typeface="+mn-ea"/>
                          <a:cs typeface="+mn-cs"/>
                        </a:rPr>
                        <a:t>Actual 0</a:t>
                      </a:r>
                    </a:p>
                  </a:txBody>
                  <a:tcPr>
                    <a:solidFill>
                      <a:srgbClr val="57903F"/>
                    </a:solidFill>
                  </a:tcPr>
                </a:tc>
                <a:tc>
                  <a:txBody>
                    <a:bodyPr/>
                    <a:lstStyle/>
                    <a:p>
                      <a:pPr algn="ctr"/>
                      <a:r>
                        <a:rPr lang="en-US" dirty="0"/>
                        <a:t>2960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51</a:t>
                      </a:r>
                    </a:p>
                  </a:txBody>
                  <a:tcPr/>
                </a:tc>
                <a:extLst>
                  <a:ext uri="{0D108BD9-81ED-4DB2-BD59-A6C34878D82A}">
                    <a16:rowId xmlns:a16="http://schemas.microsoft.com/office/drawing/2014/main" val="2215590041"/>
                  </a:ext>
                </a:extLst>
              </a:tr>
              <a:tr h="479541">
                <a:tc>
                  <a:txBody>
                    <a:bodyPr/>
                    <a:lstStyle/>
                    <a:p>
                      <a:pPr marL="0" algn="l" defTabSz="914400" rtl="0" eaLnBrk="1" latinLnBrk="0" hangingPunct="1"/>
                      <a:r>
                        <a:rPr lang="en-US" sz="1800" b="0" kern="1200" dirty="0">
                          <a:solidFill>
                            <a:schemeClr val="tx1"/>
                          </a:solidFill>
                          <a:latin typeface="+mn-lt"/>
                          <a:ea typeface="+mn-ea"/>
                          <a:cs typeface="+mn-cs"/>
                        </a:rPr>
                        <a:t>Actual 1</a:t>
                      </a:r>
                    </a:p>
                  </a:txBody>
                  <a:tcPr>
                    <a:solidFill>
                      <a:srgbClr val="57903F"/>
                    </a:solidFill>
                  </a:tcPr>
                </a:tc>
                <a:tc>
                  <a:txBody>
                    <a:bodyPr/>
                    <a:lstStyle/>
                    <a:p>
                      <a:pPr algn="ctr"/>
                      <a:r>
                        <a:rPr lang="en-US" dirty="0"/>
                        <a:t>495</a:t>
                      </a:r>
                    </a:p>
                  </a:txBody>
                  <a:tcPr/>
                </a:tc>
                <a:tc>
                  <a:txBody>
                    <a:bodyPr/>
                    <a:lstStyle/>
                    <a:p>
                      <a:pPr algn="ctr"/>
                      <a:r>
                        <a:rPr lang="en-US" dirty="0"/>
                        <a:t>81</a:t>
                      </a:r>
                    </a:p>
                  </a:txBody>
                  <a:tcPr/>
                </a:tc>
                <a:extLst>
                  <a:ext uri="{0D108BD9-81ED-4DB2-BD59-A6C34878D82A}">
                    <a16:rowId xmlns:a16="http://schemas.microsoft.com/office/drawing/2014/main" val="1455661839"/>
                  </a:ext>
                </a:extLst>
              </a:tr>
            </a:tbl>
          </a:graphicData>
        </a:graphic>
      </p:graphicFrame>
      <p:sp>
        <p:nvSpPr>
          <p:cNvPr id="10" name="TextBox 9">
            <a:extLst>
              <a:ext uri="{FF2B5EF4-FFF2-40B4-BE49-F238E27FC236}">
                <a16:creationId xmlns:a16="http://schemas.microsoft.com/office/drawing/2014/main" id="{8512F023-68EF-4E9E-AF6C-E5C8DA8C2B89}"/>
              </a:ext>
            </a:extLst>
          </p:cNvPr>
          <p:cNvSpPr txBox="1"/>
          <p:nvPr/>
        </p:nvSpPr>
        <p:spPr>
          <a:xfrm>
            <a:off x="1762125" y="1364101"/>
            <a:ext cx="3657600" cy="369332"/>
          </a:xfrm>
          <a:prstGeom prst="rect">
            <a:avLst/>
          </a:prstGeom>
          <a:noFill/>
        </p:spPr>
        <p:txBody>
          <a:bodyPr wrap="square" rtlCol="0">
            <a:spAutoFit/>
          </a:bodyPr>
          <a:lstStyle/>
          <a:p>
            <a:r>
              <a:rPr lang="en-US" dirty="0"/>
              <a:t>Without Dropping Null Values</a:t>
            </a:r>
          </a:p>
        </p:txBody>
      </p:sp>
      <p:sp>
        <p:nvSpPr>
          <p:cNvPr id="11" name="TextBox 10">
            <a:extLst>
              <a:ext uri="{FF2B5EF4-FFF2-40B4-BE49-F238E27FC236}">
                <a16:creationId xmlns:a16="http://schemas.microsoft.com/office/drawing/2014/main" id="{553E624B-BD73-4052-AB6F-593BACBDE9F6}"/>
              </a:ext>
            </a:extLst>
          </p:cNvPr>
          <p:cNvSpPr txBox="1"/>
          <p:nvPr/>
        </p:nvSpPr>
        <p:spPr>
          <a:xfrm>
            <a:off x="7077077" y="1331669"/>
            <a:ext cx="3657600" cy="369332"/>
          </a:xfrm>
          <a:prstGeom prst="rect">
            <a:avLst/>
          </a:prstGeom>
          <a:noFill/>
        </p:spPr>
        <p:txBody>
          <a:bodyPr wrap="square" rtlCol="0">
            <a:spAutoFit/>
          </a:bodyPr>
          <a:lstStyle/>
          <a:p>
            <a:r>
              <a:rPr lang="en-US" dirty="0"/>
              <a:t>After Dropping Null Values</a:t>
            </a:r>
          </a:p>
        </p:txBody>
      </p:sp>
      <p:graphicFrame>
        <p:nvGraphicFramePr>
          <p:cNvPr id="13" name="Table 12">
            <a:extLst>
              <a:ext uri="{FF2B5EF4-FFF2-40B4-BE49-F238E27FC236}">
                <a16:creationId xmlns:a16="http://schemas.microsoft.com/office/drawing/2014/main" id="{E45DDC7F-B918-45AB-9A62-B4A7193892F3}"/>
              </a:ext>
            </a:extLst>
          </p:cNvPr>
          <p:cNvGraphicFramePr>
            <a:graphicFrameLocks noGrp="1"/>
          </p:cNvGraphicFramePr>
          <p:nvPr>
            <p:extLst>
              <p:ext uri="{D42A27DB-BD31-4B8C-83A1-F6EECF244321}">
                <p14:modId xmlns:p14="http://schemas.microsoft.com/office/powerpoint/2010/main" val="729469110"/>
              </p:ext>
            </p:extLst>
          </p:nvPr>
        </p:nvGraphicFramePr>
        <p:xfrm>
          <a:off x="2087733" y="1882788"/>
          <a:ext cx="2574194" cy="566605"/>
        </p:xfrm>
        <a:graphic>
          <a:graphicData uri="http://schemas.openxmlformats.org/drawingml/2006/table">
            <a:tbl>
              <a:tblPr firstRow="1" bandRow="1">
                <a:tableStyleId>{5C22544A-7EE6-4342-B048-85BDC9FD1C3A}</a:tableStyleId>
              </a:tblPr>
              <a:tblGrid>
                <a:gridCol w="1287097">
                  <a:extLst>
                    <a:ext uri="{9D8B030D-6E8A-4147-A177-3AD203B41FA5}">
                      <a16:colId xmlns:a16="http://schemas.microsoft.com/office/drawing/2014/main" val="3759715188"/>
                    </a:ext>
                  </a:extLst>
                </a:gridCol>
                <a:gridCol w="1287097">
                  <a:extLst>
                    <a:ext uri="{9D8B030D-6E8A-4147-A177-3AD203B41FA5}">
                      <a16:colId xmlns:a16="http://schemas.microsoft.com/office/drawing/2014/main" val="999173388"/>
                    </a:ext>
                  </a:extLst>
                </a:gridCol>
              </a:tblGrid>
              <a:tr h="566605">
                <a:tc>
                  <a:txBody>
                    <a:bodyPr/>
                    <a:lstStyle/>
                    <a:p>
                      <a:r>
                        <a:rPr lang="en-US" dirty="0"/>
                        <a:t>Accuracy</a:t>
                      </a:r>
                    </a:p>
                  </a:txBody>
                  <a:tcPr>
                    <a:solidFill>
                      <a:srgbClr val="57903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76 %</a:t>
                      </a:r>
                    </a:p>
                  </a:txBody>
                  <a:tcPr>
                    <a:solidFill>
                      <a:schemeClr val="tx2">
                        <a:lumMod val="20000"/>
                        <a:lumOff val="80000"/>
                      </a:schemeClr>
                    </a:solidFill>
                  </a:tcPr>
                </a:tc>
                <a:extLst>
                  <a:ext uri="{0D108BD9-81ED-4DB2-BD59-A6C34878D82A}">
                    <a16:rowId xmlns:a16="http://schemas.microsoft.com/office/drawing/2014/main" val="1166627554"/>
                  </a:ext>
                </a:extLst>
              </a:tr>
            </a:tbl>
          </a:graphicData>
        </a:graphic>
      </p:graphicFrame>
      <p:graphicFrame>
        <p:nvGraphicFramePr>
          <p:cNvPr id="14" name="Table 13">
            <a:extLst>
              <a:ext uri="{FF2B5EF4-FFF2-40B4-BE49-F238E27FC236}">
                <a16:creationId xmlns:a16="http://schemas.microsoft.com/office/drawing/2014/main" id="{F766EAC1-7F54-46E6-A293-0389603536B3}"/>
              </a:ext>
            </a:extLst>
          </p:cNvPr>
          <p:cNvGraphicFramePr>
            <a:graphicFrameLocks noGrp="1"/>
          </p:cNvGraphicFramePr>
          <p:nvPr>
            <p:extLst>
              <p:ext uri="{D42A27DB-BD31-4B8C-83A1-F6EECF244321}">
                <p14:modId xmlns:p14="http://schemas.microsoft.com/office/powerpoint/2010/main" val="2146819883"/>
              </p:ext>
            </p:extLst>
          </p:nvPr>
        </p:nvGraphicFramePr>
        <p:xfrm>
          <a:off x="7330327" y="1913052"/>
          <a:ext cx="2574194" cy="566605"/>
        </p:xfrm>
        <a:graphic>
          <a:graphicData uri="http://schemas.openxmlformats.org/drawingml/2006/table">
            <a:tbl>
              <a:tblPr firstRow="1" bandRow="1">
                <a:tableStyleId>{5C22544A-7EE6-4342-B048-85BDC9FD1C3A}</a:tableStyleId>
              </a:tblPr>
              <a:tblGrid>
                <a:gridCol w="1287097">
                  <a:extLst>
                    <a:ext uri="{9D8B030D-6E8A-4147-A177-3AD203B41FA5}">
                      <a16:colId xmlns:a16="http://schemas.microsoft.com/office/drawing/2014/main" val="3759715188"/>
                    </a:ext>
                  </a:extLst>
                </a:gridCol>
                <a:gridCol w="1287097">
                  <a:extLst>
                    <a:ext uri="{9D8B030D-6E8A-4147-A177-3AD203B41FA5}">
                      <a16:colId xmlns:a16="http://schemas.microsoft.com/office/drawing/2014/main" val="999173388"/>
                    </a:ext>
                  </a:extLst>
                </a:gridCol>
              </a:tblGrid>
              <a:tr h="566605">
                <a:tc>
                  <a:txBody>
                    <a:bodyPr/>
                    <a:lstStyle/>
                    <a:p>
                      <a:r>
                        <a:rPr lang="en-US" dirty="0"/>
                        <a:t>Accuracy</a:t>
                      </a:r>
                    </a:p>
                  </a:txBody>
                  <a:tcPr>
                    <a:solidFill>
                      <a:srgbClr val="57903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84.7%</a:t>
                      </a:r>
                    </a:p>
                  </a:txBody>
                  <a:tcPr>
                    <a:solidFill>
                      <a:schemeClr val="tx2">
                        <a:lumMod val="20000"/>
                        <a:lumOff val="80000"/>
                      </a:schemeClr>
                    </a:solidFill>
                  </a:tcPr>
                </a:tc>
                <a:extLst>
                  <a:ext uri="{0D108BD9-81ED-4DB2-BD59-A6C34878D82A}">
                    <a16:rowId xmlns:a16="http://schemas.microsoft.com/office/drawing/2014/main" val="1166627554"/>
                  </a:ext>
                </a:extLst>
              </a:tr>
            </a:tbl>
          </a:graphicData>
        </a:graphic>
      </p:graphicFrame>
    </p:spTree>
    <p:extLst>
      <p:ext uri="{BB962C8B-B14F-4D97-AF65-F5344CB8AC3E}">
        <p14:creationId xmlns:p14="http://schemas.microsoft.com/office/powerpoint/2010/main" val="1529004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5751-9698-4F61-81EF-6851C4AE7F9A}"/>
              </a:ext>
            </a:extLst>
          </p:cNvPr>
          <p:cNvSpPr>
            <a:spLocks noGrp="1"/>
          </p:cNvSpPr>
          <p:nvPr>
            <p:ph type="title"/>
          </p:nvPr>
        </p:nvSpPr>
        <p:spPr>
          <a:xfrm>
            <a:off x="2957743" y="411775"/>
            <a:ext cx="7846381" cy="1008652"/>
          </a:xfrm>
        </p:spPr>
        <p:txBody>
          <a:bodyPr/>
          <a:lstStyle/>
          <a:p>
            <a:r>
              <a:rPr lang="en-US" dirty="0"/>
              <a:t>COMPARING MODELS</a:t>
            </a:r>
          </a:p>
        </p:txBody>
      </p:sp>
      <p:graphicFrame>
        <p:nvGraphicFramePr>
          <p:cNvPr id="4" name="Table 4">
            <a:extLst>
              <a:ext uri="{FF2B5EF4-FFF2-40B4-BE49-F238E27FC236}">
                <a16:creationId xmlns:a16="http://schemas.microsoft.com/office/drawing/2014/main" id="{7CE0F837-30B3-4D46-8ADF-1E7FF93C7990}"/>
              </a:ext>
            </a:extLst>
          </p:cNvPr>
          <p:cNvGraphicFramePr>
            <a:graphicFrameLocks noGrp="1"/>
          </p:cNvGraphicFramePr>
          <p:nvPr>
            <p:ph idx="1"/>
            <p:extLst>
              <p:ext uri="{D42A27DB-BD31-4B8C-83A1-F6EECF244321}">
                <p14:modId xmlns:p14="http://schemas.microsoft.com/office/powerpoint/2010/main" val="1962705962"/>
              </p:ext>
            </p:extLst>
          </p:nvPr>
        </p:nvGraphicFramePr>
        <p:xfrm>
          <a:off x="601461" y="1207512"/>
          <a:ext cx="10989078" cy="5212080"/>
        </p:xfrm>
        <a:graphic>
          <a:graphicData uri="http://schemas.openxmlformats.org/drawingml/2006/table">
            <a:tbl>
              <a:tblPr firstRow="1" bandRow="1">
                <a:tableStyleId>{5C22544A-7EE6-4342-B048-85BDC9FD1C3A}</a:tableStyleId>
              </a:tblPr>
              <a:tblGrid>
                <a:gridCol w="1831513">
                  <a:extLst>
                    <a:ext uri="{9D8B030D-6E8A-4147-A177-3AD203B41FA5}">
                      <a16:colId xmlns:a16="http://schemas.microsoft.com/office/drawing/2014/main" val="3339064445"/>
                    </a:ext>
                  </a:extLst>
                </a:gridCol>
                <a:gridCol w="1831513">
                  <a:extLst>
                    <a:ext uri="{9D8B030D-6E8A-4147-A177-3AD203B41FA5}">
                      <a16:colId xmlns:a16="http://schemas.microsoft.com/office/drawing/2014/main" val="3134867567"/>
                    </a:ext>
                  </a:extLst>
                </a:gridCol>
                <a:gridCol w="1831513">
                  <a:extLst>
                    <a:ext uri="{9D8B030D-6E8A-4147-A177-3AD203B41FA5}">
                      <a16:colId xmlns:a16="http://schemas.microsoft.com/office/drawing/2014/main" val="1912635572"/>
                    </a:ext>
                  </a:extLst>
                </a:gridCol>
                <a:gridCol w="1831513">
                  <a:extLst>
                    <a:ext uri="{9D8B030D-6E8A-4147-A177-3AD203B41FA5}">
                      <a16:colId xmlns:a16="http://schemas.microsoft.com/office/drawing/2014/main" val="20003"/>
                    </a:ext>
                  </a:extLst>
                </a:gridCol>
                <a:gridCol w="1831513">
                  <a:extLst>
                    <a:ext uri="{9D8B030D-6E8A-4147-A177-3AD203B41FA5}">
                      <a16:colId xmlns:a16="http://schemas.microsoft.com/office/drawing/2014/main" val="1776484078"/>
                    </a:ext>
                  </a:extLst>
                </a:gridCol>
                <a:gridCol w="1831513">
                  <a:extLst>
                    <a:ext uri="{9D8B030D-6E8A-4147-A177-3AD203B41FA5}">
                      <a16:colId xmlns:a16="http://schemas.microsoft.com/office/drawing/2014/main" val="3973133387"/>
                    </a:ext>
                  </a:extLst>
                </a:gridCol>
              </a:tblGrid>
              <a:tr h="565182">
                <a:tc>
                  <a:txBody>
                    <a:bodyPr/>
                    <a:lstStyle/>
                    <a:p>
                      <a:pPr algn="ctr"/>
                      <a:r>
                        <a:rPr lang="en-US" sz="1600" dirty="0"/>
                        <a:t>TECHNIQUES APPLIED</a:t>
                      </a:r>
                    </a:p>
                  </a:txBody>
                  <a:tcPr/>
                </a:tc>
                <a:tc>
                  <a:txBody>
                    <a:bodyPr/>
                    <a:lstStyle/>
                    <a:p>
                      <a:pPr algn="ctr"/>
                      <a:r>
                        <a:rPr lang="en-US" sz="1600" dirty="0"/>
                        <a:t>Model</a:t>
                      </a:r>
                    </a:p>
                  </a:txBody>
                  <a:tcPr/>
                </a:tc>
                <a:tc>
                  <a:txBody>
                    <a:bodyPr/>
                    <a:lstStyle/>
                    <a:p>
                      <a:pPr algn="ctr"/>
                      <a:r>
                        <a:rPr lang="en-US" sz="1600" dirty="0"/>
                        <a:t>ACCURACY</a:t>
                      </a:r>
                    </a:p>
                  </a:txBody>
                  <a:tcPr/>
                </a:tc>
                <a:tc>
                  <a:txBody>
                    <a:bodyPr/>
                    <a:lstStyle/>
                    <a:p>
                      <a:pPr algn="ctr"/>
                      <a:r>
                        <a:rPr lang="en-US" sz="1600" dirty="0"/>
                        <a:t>F1-Score</a:t>
                      </a:r>
                    </a:p>
                  </a:txBody>
                  <a:tcPr/>
                </a:tc>
                <a:tc>
                  <a:txBody>
                    <a:bodyPr/>
                    <a:lstStyle/>
                    <a:p>
                      <a:pPr algn="ctr"/>
                      <a:r>
                        <a:rPr lang="en-US" sz="1600" dirty="0"/>
                        <a:t>PRECISION</a:t>
                      </a:r>
                    </a:p>
                  </a:txBody>
                  <a:tcPr/>
                </a:tc>
                <a:tc>
                  <a:txBody>
                    <a:bodyPr/>
                    <a:lstStyle/>
                    <a:p>
                      <a:pPr algn="ctr"/>
                      <a:r>
                        <a:rPr lang="en-US" sz="1600" dirty="0"/>
                        <a:t>RECALL</a:t>
                      </a:r>
                    </a:p>
                  </a:txBody>
                  <a:tcPr/>
                </a:tc>
                <a:extLst>
                  <a:ext uri="{0D108BD9-81ED-4DB2-BD59-A6C34878D82A}">
                    <a16:rowId xmlns:a16="http://schemas.microsoft.com/office/drawing/2014/main" val="3651672485"/>
                  </a:ext>
                </a:extLst>
              </a:tr>
              <a:tr h="565182">
                <a:tc rowSpan="2">
                  <a:txBody>
                    <a:bodyPr/>
                    <a:lstStyle/>
                    <a:p>
                      <a:pPr algn="ctr"/>
                      <a:r>
                        <a:rPr lang="en-US" sz="1600" dirty="0"/>
                        <a:t>LOGISTIC REGRESSION</a:t>
                      </a:r>
                    </a:p>
                  </a:txBody>
                  <a:tcPr anchor="ctr"/>
                </a:tc>
                <a:tc>
                  <a:txBody>
                    <a:bodyPr/>
                    <a:lstStyle/>
                    <a:p>
                      <a:pPr algn="ctr"/>
                      <a:r>
                        <a:rPr lang="en-US" sz="1600" dirty="0"/>
                        <a:t>Without Dropping NULL </a:t>
                      </a:r>
                    </a:p>
                  </a:txBody>
                  <a:tcPr/>
                </a:tc>
                <a:tc>
                  <a:txBody>
                    <a:bodyPr/>
                    <a:lstStyle/>
                    <a:p>
                      <a:pPr algn="ctr"/>
                      <a:r>
                        <a:rPr lang="en-US" sz="1600" dirty="0"/>
                        <a:t>75%</a:t>
                      </a:r>
                    </a:p>
                  </a:txBody>
                  <a:tcPr/>
                </a:tc>
                <a:tc>
                  <a:txBody>
                    <a:bodyPr/>
                    <a:lstStyle/>
                    <a:p>
                      <a:pPr algn="ctr"/>
                      <a:r>
                        <a:rPr lang="en-US" sz="1600" dirty="0"/>
                        <a:t>86%</a:t>
                      </a:r>
                    </a:p>
                  </a:txBody>
                  <a:tcPr/>
                </a:tc>
                <a:tc>
                  <a:txBody>
                    <a:bodyPr/>
                    <a:lstStyle/>
                    <a:p>
                      <a:pPr algn="ctr"/>
                      <a:r>
                        <a:rPr lang="en-US" sz="1600" dirty="0"/>
                        <a:t>76%</a:t>
                      </a:r>
                    </a:p>
                  </a:txBody>
                  <a:tcPr/>
                </a:tc>
                <a:tc>
                  <a:txBody>
                    <a:bodyPr/>
                    <a:lstStyle/>
                    <a:p>
                      <a:pPr algn="ctr"/>
                      <a:r>
                        <a:rPr lang="en-US" sz="1600" dirty="0"/>
                        <a:t>98%</a:t>
                      </a:r>
                    </a:p>
                  </a:txBody>
                  <a:tcPr/>
                </a:tc>
                <a:extLst>
                  <a:ext uri="{0D108BD9-81ED-4DB2-BD59-A6C34878D82A}">
                    <a16:rowId xmlns:a16="http://schemas.microsoft.com/office/drawing/2014/main" val="3756570394"/>
                  </a:ext>
                </a:extLst>
              </a:tr>
              <a:tr h="461257">
                <a:tc vMerge="1">
                  <a:txBody>
                    <a:bodyPr/>
                    <a:lstStyle/>
                    <a:p>
                      <a:pPr algn="l"/>
                      <a:endParaRPr lang="en-US" dirty="0"/>
                    </a:p>
                  </a:txBody>
                  <a:tcPr/>
                </a:tc>
                <a:tc>
                  <a:txBody>
                    <a:bodyPr/>
                    <a:lstStyle/>
                    <a:p>
                      <a:pPr algn="ctr"/>
                      <a:r>
                        <a:rPr lang="en-US" sz="1600" dirty="0"/>
                        <a:t>After Dropping NULL</a:t>
                      </a:r>
                    </a:p>
                  </a:txBody>
                  <a:tcPr/>
                </a:tc>
                <a:tc>
                  <a:txBody>
                    <a:bodyPr/>
                    <a:lstStyle/>
                    <a:p>
                      <a:pPr algn="ctr"/>
                      <a:r>
                        <a:rPr lang="en-US" sz="1600" dirty="0"/>
                        <a:t>84%</a:t>
                      </a:r>
                    </a:p>
                  </a:txBody>
                  <a:tcPr/>
                </a:tc>
                <a:tc>
                  <a:txBody>
                    <a:bodyPr/>
                    <a:lstStyle/>
                    <a:p>
                      <a:pPr algn="ctr"/>
                      <a:r>
                        <a:rPr lang="en-US" sz="1600" dirty="0"/>
                        <a:t>91%</a:t>
                      </a:r>
                    </a:p>
                  </a:txBody>
                  <a:tcPr/>
                </a:tc>
                <a:tc>
                  <a:txBody>
                    <a:bodyPr/>
                    <a:lstStyle/>
                    <a:p>
                      <a:pPr algn="ctr"/>
                      <a:r>
                        <a:rPr lang="en-US" sz="1600" dirty="0"/>
                        <a:t>84%</a:t>
                      </a:r>
                    </a:p>
                  </a:txBody>
                  <a:tcPr/>
                </a:tc>
                <a:tc>
                  <a:txBody>
                    <a:bodyPr/>
                    <a:lstStyle/>
                    <a:p>
                      <a:pPr algn="ctr"/>
                      <a:r>
                        <a:rPr lang="en-US" sz="1600" dirty="0"/>
                        <a:t>100%</a:t>
                      </a:r>
                    </a:p>
                  </a:txBody>
                  <a:tcPr/>
                </a:tc>
                <a:extLst>
                  <a:ext uri="{0D108BD9-81ED-4DB2-BD59-A6C34878D82A}">
                    <a16:rowId xmlns:a16="http://schemas.microsoft.com/office/drawing/2014/main" val="4011164505"/>
                  </a:ext>
                </a:extLst>
              </a:tr>
              <a:tr h="565182">
                <a:tc rowSpan="2">
                  <a:txBody>
                    <a:bodyPr/>
                    <a:lstStyle/>
                    <a:p>
                      <a:pPr algn="ctr"/>
                      <a:r>
                        <a:rPr lang="en-US" sz="1600" dirty="0"/>
                        <a:t>RANDOM FOREST</a:t>
                      </a:r>
                    </a:p>
                  </a:txBody>
                  <a:tcPr anchor="ctr"/>
                </a:tc>
                <a:tc>
                  <a:txBody>
                    <a:bodyPr/>
                    <a:lstStyle/>
                    <a:p>
                      <a:pPr algn="ctr"/>
                      <a:r>
                        <a:rPr lang="en-US" sz="1600" dirty="0"/>
                        <a:t>Without Dropping NULL </a:t>
                      </a:r>
                    </a:p>
                  </a:txBody>
                  <a:tcPr/>
                </a:tc>
                <a:tc>
                  <a:txBody>
                    <a:bodyPr/>
                    <a:lstStyle/>
                    <a:p>
                      <a:pPr algn="ctr"/>
                      <a:r>
                        <a:rPr lang="en-US" sz="1600" dirty="0"/>
                        <a:t>78%</a:t>
                      </a:r>
                    </a:p>
                  </a:txBody>
                  <a:tcPr/>
                </a:tc>
                <a:tc>
                  <a:txBody>
                    <a:bodyPr/>
                    <a:lstStyle/>
                    <a:p>
                      <a:pPr algn="ctr"/>
                      <a:r>
                        <a:rPr lang="en-US" sz="1600" dirty="0"/>
                        <a:t>86%</a:t>
                      </a:r>
                    </a:p>
                  </a:txBody>
                  <a:tcPr/>
                </a:tc>
                <a:tc>
                  <a:txBody>
                    <a:bodyPr/>
                    <a:lstStyle/>
                    <a:p>
                      <a:pPr algn="ctr"/>
                      <a:r>
                        <a:rPr lang="en-US" sz="1600" dirty="0"/>
                        <a:t>83%</a:t>
                      </a:r>
                    </a:p>
                  </a:txBody>
                  <a:tcPr/>
                </a:tc>
                <a:tc>
                  <a:txBody>
                    <a:bodyPr/>
                    <a:lstStyle/>
                    <a:p>
                      <a:pPr algn="ctr"/>
                      <a:r>
                        <a:rPr lang="en-US" sz="1600" dirty="0"/>
                        <a:t>88%</a:t>
                      </a:r>
                    </a:p>
                  </a:txBody>
                  <a:tcPr/>
                </a:tc>
                <a:extLst>
                  <a:ext uri="{0D108BD9-81ED-4DB2-BD59-A6C34878D82A}">
                    <a16:rowId xmlns:a16="http://schemas.microsoft.com/office/drawing/2014/main" val="2602842566"/>
                  </a:ext>
                </a:extLst>
              </a:tr>
              <a:tr h="461257">
                <a:tc vMerge="1">
                  <a:txBody>
                    <a:bodyPr/>
                    <a:lstStyle/>
                    <a:p>
                      <a:pPr algn="ctr"/>
                      <a:endParaRPr lang="en-US" dirty="0"/>
                    </a:p>
                  </a:txBody>
                  <a:tcPr/>
                </a:tc>
                <a:tc>
                  <a:txBody>
                    <a:bodyPr/>
                    <a:lstStyle/>
                    <a:p>
                      <a:pPr algn="ctr"/>
                      <a:r>
                        <a:rPr lang="en-US" sz="1600" dirty="0"/>
                        <a:t>After Dropping NULL</a:t>
                      </a:r>
                    </a:p>
                  </a:txBody>
                  <a:tcPr/>
                </a:tc>
                <a:tc>
                  <a:txBody>
                    <a:bodyPr/>
                    <a:lstStyle/>
                    <a:p>
                      <a:pPr algn="ctr"/>
                      <a:r>
                        <a:rPr lang="en-US" sz="1600" dirty="0"/>
                        <a:t>86%</a:t>
                      </a:r>
                    </a:p>
                  </a:txBody>
                  <a:tcPr/>
                </a:tc>
                <a:tc>
                  <a:txBody>
                    <a:bodyPr/>
                    <a:lstStyle/>
                    <a:p>
                      <a:pPr algn="ctr"/>
                      <a:r>
                        <a:rPr lang="en-US" sz="1600" dirty="0"/>
                        <a:t>92%</a:t>
                      </a:r>
                    </a:p>
                  </a:txBody>
                  <a:tcPr/>
                </a:tc>
                <a:tc>
                  <a:txBody>
                    <a:bodyPr/>
                    <a:lstStyle/>
                    <a:p>
                      <a:pPr algn="ctr"/>
                      <a:r>
                        <a:rPr lang="en-US" sz="1600" dirty="0"/>
                        <a:t>89%</a:t>
                      </a:r>
                    </a:p>
                  </a:txBody>
                  <a:tcPr/>
                </a:tc>
                <a:tc>
                  <a:txBody>
                    <a:bodyPr/>
                    <a:lstStyle/>
                    <a:p>
                      <a:pPr algn="ctr"/>
                      <a:r>
                        <a:rPr lang="en-US" sz="1600" dirty="0"/>
                        <a:t>95%</a:t>
                      </a:r>
                    </a:p>
                  </a:txBody>
                  <a:tcPr/>
                </a:tc>
                <a:extLst>
                  <a:ext uri="{0D108BD9-81ED-4DB2-BD59-A6C34878D82A}">
                    <a16:rowId xmlns:a16="http://schemas.microsoft.com/office/drawing/2014/main" val="733513077"/>
                  </a:ext>
                </a:extLst>
              </a:tr>
              <a:tr h="565182">
                <a:tc rowSpan="2">
                  <a:txBody>
                    <a:bodyPr/>
                    <a:lstStyle/>
                    <a:p>
                      <a:pPr algn="ctr"/>
                      <a:r>
                        <a:rPr lang="en-US" sz="1600" dirty="0"/>
                        <a:t>KNN</a:t>
                      </a:r>
                    </a:p>
                  </a:txBody>
                  <a:tcPr anchor="ctr"/>
                </a:tc>
                <a:tc>
                  <a:txBody>
                    <a:bodyPr/>
                    <a:lstStyle/>
                    <a:p>
                      <a:pPr algn="ctr"/>
                      <a:r>
                        <a:rPr lang="en-US" sz="1600" dirty="0"/>
                        <a:t>Without Dropping NULL </a:t>
                      </a:r>
                    </a:p>
                  </a:txBody>
                  <a:tcPr/>
                </a:tc>
                <a:tc>
                  <a:txBody>
                    <a:bodyPr/>
                    <a:lstStyle/>
                    <a:p>
                      <a:pPr algn="ctr"/>
                      <a:r>
                        <a:rPr lang="en-US" sz="1600" dirty="0"/>
                        <a:t>75%</a:t>
                      </a:r>
                    </a:p>
                  </a:txBody>
                  <a:tcPr/>
                </a:tc>
                <a:tc>
                  <a:txBody>
                    <a:bodyPr/>
                    <a:lstStyle/>
                    <a:p>
                      <a:pPr algn="ctr"/>
                      <a:r>
                        <a:rPr lang="en-US" sz="1600" dirty="0"/>
                        <a:t>84%</a:t>
                      </a:r>
                    </a:p>
                  </a:txBody>
                  <a:tcPr/>
                </a:tc>
                <a:tc>
                  <a:txBody>
                    <a:bodyPr/>
                    <a:lstStyle/>
                    <a:p>
                      <a:pPr algn="ctr"/>
                      <a:r>
                        <a:rPr lang="en-US" sz="1600" dirty="0"/>
                        <a:t>76%</a:t>
                      </a:r>
                    </a:p>
                  </a:txBody>
                  <a:tcPr/>
                </a:tc>
                <a:tc>
                  <a:txBody>
                    <a:bodyPr/>
                    <a:lstStyle/>
                    <a:p>
                      <a:pPr algn="ctr"/>
                      <a:r>
                        <a:rPr lang="en-US" sz="1600" dirty="0"/>
                        <a:t>95%</a:t>
                      </a:r>
                    </a:p>
                  </a:txBody>
                  <a:tcPr/>
                </a:tc>
                <a:extLst>
                  <a:ext uri="{0D108BD9-81ED-4DB2-BD59-A6C34878D82A}">
                    <a16:rowId xmlns:a16="http://schemas.microsoft.com/office/drawing/2014/main" val="2585030247"/>
                  </a:ext>
                </a:extLst>
              </a:tr>
              <a:tr h="461257">
                <a:tc vMerge="1">
                  <a:txBody>
                    <a:bodyPr/>
                    <a:lstStyle/>
                    <a:p>
                      <a:pPr algn="ctr"/>
                      <a:endParaRPr lang="en-US" dirty="0"/>
                    </a:p>
                  </a:txBody>
                  <a:tcPr anchor="ctr"/>
                </a:tc>
                <a:tc>
                  <a:txBody>
                    <a:bodyPr/>
                    <a:lstStyle/>
                    <a:p>
                      <a:pPr algn="ctr"/>
                      <a:r>
                        <a:rPr lang="en-US" sz="1600" dirty="0"/>
                        <a:t>After Dropping NULL</a:t>
                      </a:r>
                    </a:p>
                  </a:txBody>
                  <a:tcPr/>
                </a:tc>
                <a:tc>
                  <a:txBody>
                    <a:bodyPr/>
                    <a:lstStyle/>
                    <a:p>
                      <a:pPr algn="ctr"/>
                      <a:r>
                        <a:rPr lang="en-US" sz="1600" dirty="0"/>
                        <a:t>84%</a:t>
                      </a:r>
                    </a:p>
                  </a:txBody>
                  <a:tcPr/>
                </a:tc>
                <a:tc>
                  <a:txBody>
                    <a:bodyPr/>
                    <a:lstStyle/>
                    <a:p>
                      <a:pPr algn="ctr"/>
                      <a:r>
                        <a:rPr lang="en-US" sz="1600" dirty="0"/>
                        <a:t>91%</a:t>
                      </a:r>
                    </a:p>
                  </a:txBody>
                  <a:tcPr/>
                </a:tc>
                <a:tc>
                  <a:txBody>
                    <a:bodyPr/>
                    <a:lstStyle/>
                    <a:p>
                      <a:pPr algn="ctr"/>
                      <a:r>
                        <a:rPr lang="en-US" sz="1600" dirty="0"/>
                        <a:t>84%</a:t>
                      </a:r>
                    </a:p>
                  </a:txBody>
                  <a:tcPr/>
                </a:tc>
                <a:tc>
                  <a:txBody>
                    <a:bodyPr/>
                    <a:lstStyle/>
                    <a:p>
                      <a:pPr algn="ctr"/>
                      <a:r>
                        <a:rPr lang="en-US" sz="1600" dirty="0"/>
                        <a:t>99%</a:t>
                      </a:r>
                    </a:p>
                  </a:txBody>
                  <a:tcPr/>
                </a:tc>
                <a:extLst>
                  <a:ext uri="{0D108BD9-81ED-4DB2-BD59-A6C34878D82A}">
                    <a16:rowId xmlns:a16="http://schemas.microsoft.com/office/drawing/2014/main" val="719634450"/>
                  </a:ext>
                </a:extLst>
              </a:tr>
              <a:tr h="565182">
                <a:tc rowSpan="2">
                  <a:txBody>
                    <a:bodyPr/>
                    <a:lstStyle/>
                    <a:p>
                      <a:pPr algn="ctr"/>
                      <a:r>
                        <a:rPr lang="en-US" sz="1600" dirty="0"/>
                        <a:t>NAÏVE BAYES</a:t>
                      </a:r>
                    </a:p>
                  </a:txBody>
                  <a:tcPr anchor="ctr"/>
                </a:tc>
                <a:tc>
                  <a:txBody>
                    <a:bodyPr/>
                    <a:lstStyle/>
                    <a:p>
                      <a:pPr algn="ctr"/>
                      <a:r>
                        <a:rPr lang="en-US" sz="1600" dirty="0"/>
                        <a:t>Without Dropping NULL </a:t>
                      </a:r>
                    </a:p>
                  </a:txBody>
                  <a:tcPr/>
                </a:tc>
                <a:tc>
                  <a:txBody>
                    <a:bodyPr/>
                    <a:lstStyle/>
                    <a:p>
                      <a:pPr algn="ctr"/>
                      <a:r>
                        <a:rPr lang="en-US" sz="1600" dirty="0"/>
                        <a:t>76%</a:t>
                      </a:r>
                    </a:p>
                  </a:txBody>
                  <a:tcPr/>
                </a:tc>
                <a:tc>
                  <a:txBody>
                    <a:bodyPr/>
                    <a:lstStyle/>
                    <a:p>
                      <a:pPr algn="ctr"/>
                      <a:r>
                        <a:rPr lang="en-US" sz="1600" dirty="0"/>
                        <a:t>85%</a:t>
                      </a:r>
                    </a:p>
                  </a:txBody>
                  <a:tcPr/>
                </a:tc>
                <a:tc>
                  <a:txBody>
                    <a:bodyPr/>
                    <a:lstStyle/>
                    <a:p>
                      <a:pPr algn="ctr"/>
                      <a:r>
                        <a:rPr lang="en-US" sz="1600" dirty="0"/>
                        <a:t>80%</a:t>
                      </a:r>
                    </a:p>
                  </a:txBody>
                  <a:tcPr/>
                </a:tc>
                <a:tc>
                  <a:txBody>
                    <a:bodyPr/>
                    <a:lstStyle/>
                    <a:p>
                      <a:pPr algn="ctr"/>
                      <a:r>
                        <a:rPr lang="en-US" sz="1600" dirty="0"/>
                        <a:t>91%</a:t>
                      </a:r>
                    </a:p>
                  </a:txBody>
                  <a:tcPr/>
                </a:tc>
                <a:extLst>
                  <a:ext uri="{0D108BD9-81ED-4DB2-BD59-A6C34878D82A}">
                    <a16:rowId xmlns:a16="http://schemas.microsoft.com/office/drawing/2014/main" val="2791741541"/>
                  </a:ext>
                </a:extLst>
              </a:tr>
              <a:tr h="461257">
                <a:tc vMerge="1">
                  <a:txBody>
                    <a:bodyPr/>
                    <a:lstStyle/>
                    <a:p>
                      <a:pPr algn="l"/>
                      <a:endParaRPr lang="en-US" dirty="0"/>
                    </a:p>
                  </a:txBody>
                  <a:tcPr anchor="ctr"/>
                </a:tc>
                <a:tc>
                  <a:txBody>
                    <a:bodyPr/>
                    <a:lstStyle/>
                    <a:p>
                      <a:pPr algn="ctr"/>
                      <a:r>
                        <a:rPr lang="en-US" sz="1600" dirty="0"/>
                        <a:t>After Dropping NULL</a:t>
                      </a:r>
                    </a:p>
                  </a:txBody>
                  <a:tcPr/>
                </a:tc>
                <a:tc>
                  <a:txBody>
                    <a:bodyPr/>
                    <a:lstStyle/>
                    <a:p>
                      <a:pPr algn="ctr"/>
                      <a:r>
                        <a:rPr lang="en-US" sz="1600" dirty="0"/>
                        <a:t>85%</a:t>
                      </a:r>
                    </a:p>
                  </a:txBody>
                  <a:tcPr/>
                </a:tc>
                <a:tc>
                  <a:txBody>
                    <a:bodyPr/>
                    <a:lstStyle/>
                    <a:p>
                      <a:pPr algn="ctr"/>
                      <a:r>
                        <a:rPr lang="en-US" sz="1600" dirty="0"/>
                        <a:t>86%</a:t>
                      </a:r>
                    </a:p>
                  </a:txBody>
                  <a:tcPr/>
                </a:tc>
                <a:tc>
                  <a:txBody>
                    <a:bodyPr/>
                    <a:lstStyle/>
                    <a:p>
                      <a:pPr algn="ctr"/>
                      <a:r>
                        <a:rPr lang="en-US" sz="1600" dirty="0"/>
                        <a:t>92%</a:t>
                      </a:r>
                    </a:p>
                  </a:txBody>
                  <a:tcPr/>
                </a:tc>
                <a:tc>
                  <a:txBody>
                    <a:bodyPr/>
                    <a:lstStyle/>
                    <a:p>
                      <a:pPr algn="ctr"/>
                      <a:r>
                        <a:rPr lang="en-US" sz="1600" dirty="0"/>
                        <a:t>98%</a:t>
                      </a:r>
                    </a:p>
                  </a:txBody>
                  <a:tcPr/>
                </a:tc>
                <a:extLst>
                  <a:ext uri="{0D108BD9-81ED-4DB2-BD59-A6C34878D82A}">
                    <a16:rowId xmlns:a16="http://schemas.microsoft.com/office/drawing/2014/main" val="2501296106"/>
                  </a:ext>
                </a:extLst>
              </a:tr>
            </a:tbl>
          </a:graphicData>
        </a:graphic>
      </p:graphicFrame>
    </p:spTree>
    <p:extLst>
      <p:ext uri="{BB962C8B-B14F-4D97-AF65-F5344CB8AC3E}">
        <p14:creationId xmlns:p14="http://schemas.microsoft.com/office/powerpoint/2010/main" val="44788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16B4-5C37-44B4-A01A-5835A8E73BD9}"/>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F3290221-135E-4A5E-8AB5-8B20DA578C09}"/>
              </a:ext>
            </a:extLst>
          </p:cNvPr>
          <p:cNvSpPr>
            <a:spLocks noGrp="1"/>
          </p:cNvSpPr>
          <p:nvPr>
            <p:ph idx="1"/>
          </p:nvPr>
        </p:nvSpPr>
        <p:spPr/>
        <p:txBody>
          <a:bodyPr/>
          <a:lstStyle/>
          <a:p>
            <a:r>
              <a:rPr lang="en-US" dirty="0"/>
              <a:t>Kaggle : </a:t>
            </a:r>
            <a:r>
              <a:rPr lang="en-US" dirty="0">
                <a:hlinkClick r:id="rId2"/>
              </a:rPr>
              <a:t>https://www.kaggle.com/uniabhi/hr-analytics-job-change-of-data-scientists</a:t>
            </a:r>
            <a:endParaRPr lang="en-US" dirty="0"/>
          </a:p>
          <a:p>
            <a:pPr algn="l" fontAlgn="base"/>
            <a:r>
              <a:rPr lang="en-US" dirty="0"/>
              <a:t>License</a:t>
            </a:r>
            <a:r>
              <a:rPr lang="en-US" b="1" dirty="0">
                <a:latin typeface="inherit"/>
              </a:rPr>
              <a:t> : </a:t>
            </a:r>
            <a:r>
              <a:rPr lang="en-US" b="0" i="0" u="none" strike="noStrike" dirty="0">
                <a:effectLst/>
                <a:latin typeface="Inter"/>
                <a:hlinkClick r:id="rId3"/>
              </a:rPr>
              <a:t>CC0: Public Domain</a:t>
            </a:r>
            <a:endParaRPr lang="en-US" dirty="0"/>
          </a:p>
        </p:txBody>
      </p:sp>
    </p:spTree>
    <p:extLst>
      <p:ext uri="{BB962C8B-B14F-4D97-AF65-F5344CB8AC3E}">
        <p14:creationId xmlns:p14="http://schemas.microsoft.com/office/powerpoint/2010/main" val="2606955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8E9EA-1225-455F-91F2-B107C0176E6B}"/>
              </a:ext>
            </a:extLst>
          </p:cNvPr>
          <p:cNvSpPr>
            <a:spLocks noGrp="1"/>
          </p:cNvSpPr>
          <p:nvPr>
            <p:ph type="title"/>
          </p:nvPr>
        </p:nvSpPr>
        <p:spPr/>
        <p:txBody>
          <a:bodyPr/>
          <a:lstStyle/>
          <a:p>
            <a:r>
              <a:rPr lang="en-US" dirty="0"/>
              <a:t>COMPARISON OF MODELS</a:t>
            </a:r>
          </a:p>
        </p:txBody>
      </p:sp>
      <p:graphicFrame>
        <p:nvGraphicFramePr>
          <p:cNvPr id="6" name="Content Placeholder 5">
            <a:extLst>
              <a:ext uri="{FF2B5EF4-FFF2-40B4-BE49-F238E27FC236}">
                <a16:creationId xmlns:a16="http://schemas.microsoft.com/office/drawing/2014/main" id="{69F33788-C596-4C97-B830-B8D0CFF32A1D}"/>
              </a:ext>
            </a:extLst>
          </p:cNvPr>
          <p:cNvGraphicFramePr>
            <a:graphicFrameLocks noGrp="1"/>
          </p:cNvGraphicFramePr>
          <p:nvPr>
            <p:ph idx="1"/>
            <p:extLst>
              <p:ext uri="{D42A27DB-BD31-4B8C-83A1-F6EECF244321}">
                <p14:modId xmlns:p14="http://schemas.microsoft.com/office/powerpoint/2010/main" val="2602332044"/>
              </p:ext>
            </p:extLst>
          </p:nvPr>
        </p:nvGraphicFramePr>
        <p:xfrm>
          <a:off x="1066800" y="2121194"/>
          <a:ext cx="10058400" cy="38496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205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565104"/>
          </a:xfrm>
        </p:spPr>
        <p:txBody>
          <a:bodyPr>
            <a:normAutofit fontScale="90000"/>
          </a:bodyPr>
          <a:lstStyle/>
          <a:p>
            <a:r>
              <a:rPr lang="en-IN" dirty="0"/>
              <a:t>SMOTE- </a:t>
            </a:r>
            <a:r>
              <a:rPr lang="en-IN" sz="3100" dirty="0"/>
              <a:t>Synthetic Minority Oversampling </a:t>
            </a:r>
            <a:r>
              <a:rPr lang="en-IN" sz="3100" dirty="0" err="1"/>
              <a:t>TEchnique</a:t>
            </a:r>
            <a:endParaRPr lang="en-IN" sz="3100" dirty="0"/>
          </a:p>
        </p:txBody>
      </p:sp>
      <p:sp>
        <p:nvSpPr>
          <p:cNvPr id="3" name="Content Placeholder 2"/>
          <p:cNvSpPr>
            <a:spLocks noGrp="1"/>
          </p:cNvSpPr>
          <p:nvPr>
            <p:ph idx="1"/>
          </p:nvPr>
        </p:nvSpPr>
        <p:spPr>
          <a:xfrm>
            <a:off x="1066800" y="1371600"/>
            <a:ext cx="10058400" cy="4581144"/>
          </a:xfrm>
        </p:spPr>
        <p:txBody>
          <a:bodyPr/>
          <a:lstStyle/>
          <a:p>
            <a:pPr>
              <a:buFontTx/>
              <a:buChar char="-"/>
            </a:pPr>
            <a:r>
              <a:rPr lang="en-IN" dirty="0"/>
              <a:t>Applied SMOTE to remove Biasedness in the target dataset</a:t>
            </a:r>
          </a:p>
          <a:p>
            <a:pPr>
              <a:buFontTx/>
              <a:buChar char="-"/>
            </a:pPr>
            <a:r>
              <a:rPr lang="en-IN" dirty="0"/>
              <a:t>1’s have been oversampled</a:t>
            </a:r>
          </a:p>
          <a:p>
            <a:pPr marL="0" indent="0">
              <a:buNone/>
            </a:pPr>
            <a:r>
              <a:rPr lang="en-IN" b="1" dirty="0"/>
              <a:t>Before Applying SMOTE: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t>After Applying SMOTE:</a:t>
            </a:r>
          </a:p>
          <a:p>
            <a:pPr marL="0" indent="0">
              <a:buNone/>
            </a:pPr>
            <a:endParaRPr lang="en-IN" dirty="0"/>
          </a:p>
        </p:txBody>
      </p:sp>
      <p:pic>
        <p:nvPicPr>
          <p:cNvPr id="4" name="Picture 3"/>
          <p:cNvPicPr>
            <a:picLocks noChangeAspect="1"/>
          </p:cNvPicPr>
          <p:nvPr/>
        </p:nvPicPr>
        <p:blipFill rotWithShape="1">
          <a:blip r:embed="rId2"/>
          <a:srcRect l="1666"/>
          <a:stretch/>
        </p:blipFill>
        <p:spPr>
          <a:xfrm>
            <a:off x="1138687" y="2470749"/>
            <a:ext cx="4242938" cy="1295400"/>
          </a:xfrm>
          <a:prstGeom prst="rect">
            <a:avLst/>
          </a:prstGeom>
        </p:spPr>
      </p:pic>
      <p:pic>
        <p:nvPicPr>
          <p:cNvPr id="5" name="Picture 4"/>
          <p:cNvPicPr>
            <a:picLocks noChangeAspect="1"/>
          </p:cNvPicPr>
          <p:nvPr/>
        </p:nvPicPr>
        <p:blipFill>
          <a:blip r:embed="rId3"/>
          <a:stretch>
            <a:fillRect/>
          </a:stretch>
        </p:blipFill>
        <p:spPr>
          <a:xfrm>
            <a:off x="1066800" y="4445568"/>
            <a:ext cx="4972050" cy="1400175"/>
          </a:xfrm>
          <a:prstGeom prst="rect">
            <a:avLst/>
          </a:prstGeom>
        </p:spPr>
      </p:pic>
    </p:spTree>
    <p:extLst>
      <p:ext uri="{BB962C8B-B14F-4D97-AF65-F5344CB8AC3E}">
        <p14:creationId xmlns:p14="http://schemas.microsoft.com/office/powerpoint/2010/main" val="743526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5751-9698-4F61-81EF-6851C4AE7F9A}"/>
              </a:ext>
            </a:extLst>
          </p:cNvPr>
          <p:cNvSpPr>
            <a:spLocks noGrp="1"/>
          </p:cNvSpPr>
          <p:nvPr>
            <p:ph type="title"/>
          </p:nvPr>
        </p:nvSpPr>
        <p:spPr>
          <a:xfrm>
            <a:off x="1066800" y="642594"/>
            <a:ext cx="10058400" cy="443252"/>
          </a:xfrm>
        </p:spPr>
        <p:txBody>
          <a:bodyPr>
            <a:normAutofit fontScale="90000"/>
          </a:bodyPr>
          <a:lstStyle/>
          <a:p>
            <a:pPr marL="0" algn="ctr" rtl="0" eaLnBrk="1" fontAlgn="t" latinLnBrk="0" hangingPunct="1">
              <a:spcBef>
                <a:spcPts val="0"/>
              </a:spcBef>
              <a:spcAft>
                <a:spcPts val="0"/>
              </a:spcAft>
            </a:pPr>
            <a:r>
              <a:rPr lang="en-US" sz="4000" i="0" u="none" strike="noStrike" kern="1200" dirty="0">
                <a:effectLst/>
                <a:latin typeface="Century Gothic" panose="020B0502020202020204" pitchFamily="34" charset="0"/>
              </a:rPr>
              <a:t>RANDOM FOREST</a:t>
            </a:r>
            <a:endParaRPr lang="en-US" sz="4000" i="0" u="none" strike="noStrike" dirty="0">
              <a:effectLst/>
              <a:latin typeface="Arial" panose="020B0604020202020204" pitchFamily="34" charset="0"/>
            </a:endParaRPr>
          </a:p>
        </p:txBody>
      </p:sp>
      <p:sp>
        <p:nvSpPr>
          <p:cNvPr id="4" name="TextBox 3">
            <a:extLst>
              <a:ext uri="{FF2B5EF4-FFF2-40B4-BE49-F238E27FC236}">
                <a16:creationId xmlns:a16="http://schemas.microsoft.com/office/drawing/2014/main" id="{1A331BC1-CF96-4AC0-90B3-1026798E0463}"/>
              </a:ext>
            </a:extLst>
          </p:cNvPr>
          <p:cNvSpPr txBox="1"/>
          <p:nvPr/>
        </p:nvSpPr>
        <p:spPr>
          <a:xfrm>
            <a:off x="2287479" y="1981425"/>
            <a:ext cx="3657600"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47BBAFE7-0F7E-4280-82F4-0BB3F68E081F}"/>
              </a:ext>
            </a:extLst>
          </p:cNvPr>
          <p:cNvSpPr txBox="1"/>
          <p:nvPr/>
        </p:nvSpPr>
        <p:spPr>
          <a:xfrm>
            <a:off x="6924677" y="2011689"/>
            <a:ext cx="3657600" cy="369332"/>
          </a:xfrm>
          <a:prstGeom prst="rect">
            <a:avLst/>
          </a:prstGeom>
          <a:noFill/>
        </p:spPr>
        <p:txBody>
          <a:bodyPr wrap="square" rtlCol="0">
            <a:spAutoFit/>
          </a:bodyPr>
          <a:lstStyle/>
          <a:p>
            <a:endParaRPr lang="en-US" dirty="0"/>
          </a:p>
        </p:txBody>
      </p:sp>
      <p:graphicFrame>
        <p:nvGraphicFramePr>
          <p:cNvPr id="7" name="Table 6">
            <a:extLst>
              <a:ext uri="{FF2B5EF4-FFF2-40B4-BE49-F238E27FC236}">
                <a16:creationId xmlns:a16="http://schemas.microsoft.com/office/drawing/2014/main" id="{A5704B3E-8175-4D9D-A0C8-8CE3F2A37933}"/>
              </a:ext>
            </a:extLst>
          </p:cNvPr>
          <p:cNvGraphicFramePr>
            <a:graphicFrameLocks noGrp="1"/>
          </p:cNvGraphicFramePr>
          <p:nvPr/>
        </p:nvGraphicFramePr>
        <p:xfrm>
          <a:off x="931170" y="3429000"/>
          <a:ext cx="5164830" cy="2560320"/>
        </p:xfrm>
        <a:graphic>
          <a:graphicData uri="http://schemas.openxmlformats.org/drawingml/2006/table">
            <a:tbl>
              <a:tblPr firstRow="1" bandRow="1">
                <a:tableStyleId>{5C22544A-7EE6-4342-B048-85BDC9FD1C3A}</a:tableStyleId>
              </a:tblPr>
              <a:tblGrid>
                <a:gridCol w="1721610">
                  <a:extLst>
                    <a:ext uri="{9D8B030D-6E8A-4147-A177-3AD203B41FA5}">
                      <a16:colId xmlns:a16="http://schemas.microsoft.com/office/drawing/2014/main" val="3190104349"/>
                    </a:ext>
                  </a:extLst>
                </a:gridCol>
                <a:gridCol w="1721610">
                  <a:extLst>
                    <a:ext uri="{9D8B030D-6E8A-4147-A177-3AD203B41FA5}">
                      <a16:colId xmlns:a16="http://schemas.microsoft.com/office/drawing/2014/main" val="264731423"/>
                    </a:ext>
                  </a:extLst>
                </a:gridCol>
                <a:gridCol w="1721610">
                  <a:extLst>
                    <a:ext uri="{9D8B030D-6E8A-4147-A177-3AD203B41FA5}">
                      <a16:colId xmlns:a16="http://schemas.microsoft.com/office/drawing/2014/main" val="1635978841"/>
                    </a:ext>
                  </a:extLst>
                </a:gridCol>
              </a:tblGrid>
              <a:tr h="1558506">
                <a:tc>
                  <a:txBody>
                    <a:bodyPr/>
                    <a:lstStyle/>
                    <a:p>
                      <a:r>
                        <a:rPr lang="en-US" dirty="0"/>
                        <a:t>0 – Will not change job</a:t>
                      </a:r>
                    </a:p>
                    <a:p>
                      <a:r>
                        <a:rPr lang="en-US" dirty="0"/>
                        <a:t>1- Will change job</a:t>
                      </a:r>
                    </a:p>
                  </a:txBody>
                  <a:tcPr/>
                </a:tc>
                <a:tc>
                  <a:txBody>
                    <a:bodyPr/>
                    <a:lstStyle/>
                    <a:p>
                      <a:r>
                        <a:rPr lang="en-US" dirty="0"/>
                        <a:t>Predicted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Predicted 1</a:t>
                      </a:r>
                    </a:p>
                    <a:p>
                      <a:endParaRPr lang="en-US" dirty="0"/>
                    </a:p>
                  </a:txBody>
                  <a:tcPr/>
                </a:tc>
                <a:extLst>
                  <a:ext uri="{0D108BD9-81ED-4DB2-BD59-A6C34878D82A}">
                    <a16:rowId xmlns:a16="http://schemas.microsoft.com/office/drawing/2014/main" val="3867895420"/>
                  </a:ext>
                </a:extLst>
              </a:tr>
              <a:tr h="522273">
                <a:tc>
                  <a:txBody>
                    <a:bodyPr/>
                    <a:lstStyle/>
                    <a:p>
                      <a:pPr marL="0" algn="l" defTabSz="914400" rtl="0" eaLnBrk="1" latinLnBrk="0" hangingPunct="1"/>
                      <a:r>
                        <a:rPr lang="en-US" sz="1800" b="0" kern="1200" dirty="0">
                          <a:solidFill>
                            <a:schemeClr val="tx1"/>
                          </a:solidFill>
                          <a:latin typeface="+mn-lt"/>
                          <a:ea typeface="+mn-ea"/>
                          <a:cs typeface="+mn-cs"/>
                        </a:rPr>
                        <a:t>Actual 0</a:t>
                      </a:r>
                    </a:p>
                  </a:txBody>
                  <a:tcPr>
                    <a:solidFill>
                      <a:srgbClr val="57903F"/>
                    </a:solidFill>
                  </a:tcPr>
                </a:tc>
                <a:tc>
                  <a:txBody>
                    <a:bodyPr/>
                    <a:lstStyle/>
                    <a:p>
                      <a:pPr algn="ctr"/>
                      <a:r>
                        <a:rPr lang="en-US" sz="1800" b="0" i="0" kern="1200" dirty="0">
                          <a:solidFill>
                            <a:schemeClr val="dk1"/>
                          </a:solidFill>
                          <a:effectLst/>
                          <a:latin typeface="+mn-lt"/>
                          <a:ea typeface="+mn-ea"/>
                          <a:cs typeface="+mn-cs"/>
                        </a:rPr>
                        <a:t>2870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141</a:t>
                      </a:r>
                    </a:p>
                  </a:txBody>
                  <a:tcPr/>
                </a:tc>
                <a:extLst>
                  <a:ext uri="{0D108BD9-81ED-4DB2-BD59-A6C34878D82A}">
                    <a16:rowId xmlns:a16="http://schemas.microsoft.com/office/drawing/2014/main" val="2215590041"/>
                  </a:ext>
                </a:extLst>
              </a:tr>
              <a:tr h="479541">
                <a:tc>
                  <a:txBody>
                    <a:bodyPr/>
                    <a:lstStyle/>
                    <a:p>
                      <a:pPr marL="0" algn="l" defTabSz="914400" rtl="0" eaLnBrk="1" latinLnBrk="0" hangingPunct="1"/>
                      <a:r>
                        <a:rPr lang="en-US" sz="1800" b="0" kern="1200" dirty="0">
                          <a:solidFill>
                            <a:schemeClr val="tx1"/>
                          </a:solidFill>
                          <a:latin typeface="+mn-lt"/>
                          <a:ea typeface="+mn-ea"/>
                          <a:cs typeface="+mn-cs"/>
                        </a:rPr>
                        <a:t>Actual 1</a:t>
                      </a:r>
                    </a:p>
                  </a:txBody>
                  <a:tcPr>
                    <a:solidFill>
                      <a:srgbClr val="57903F"/>
                    </a:solidFill>
                  </a:tcPr>
                </a:tc>
                <a:tc>
                  <a:txBody>
                    <a:bodyPr/>
                    <a:lstStyle/>
                    <a:p>
                      <a:pPr algn="ctr"/>
                      <a:r>
                        <a:rPr lang="en-US" dirty="0"/>
                        <a:t>401</a:t>
                      </a:r>
                    </a:p>
                  </a:txBody>
                  <a:tcPr/>
                </a:tc>
                <a:tc>
                  <a:txBody>
                    <a:bodyPr/>
                    <a:lstStyle/>
                    <a:p>
                      <a:pPr algn="ctr"/>
                      <a:r>
                        <a:rPr lang="en-US" sz="1800" b="0" i="0" kern="1200" dirty="0">
                          <a:solidFill>
                            <a:schemeClr val="dk1"/>
                          </a:solidFill>
                          <a:effectLst/>
                          <a:latin typeface="+mn-lt"/>
                          <a:ea typeface="+mn-ea"/>
                          <a:cs typeface="+mn-cs"/>
                        </a:rPr>
                        <a:t>175</a:t>
                      </a:r>
                      <a:endParaRPr lang="en-US" dirty="0"/>
                    </a:p>
                  </a:txBody>
                  <a:tcPr/>
                </a:tc>
                <a:extLst>
                  <a:ext uri="{0D108BD9-81ED-4DB2-BD59-A6C34878D82A}">
                    <a16:rowId xmlns:a16="http://schemas.microsoft.com/office/drawing/2014/main" val="1455661839"/>
                  </a:ext>
                </a:extLst>
              </a:tr>
            </a:tbl>
          </a:graphicData>
        </a:graphic>
      </p:graphicFrame>
      <p:graphicFrame>
        <p:nvGraphicFramePr>
          <p:cNvPr id="9" name="Table 8">
            <a:extLst>
              <a:ext uri="{FF2B5EF4-FFF2-40B4-BE49-F238E27FC236}">
                <a16:creationId xmlns:a16="http://schemas.microsoft.com/office/drawing/2014/main" id="{03B73028-71E7-499A-97F1-803BD4E89D01}"/>
              </a:ext>
            </a:extLst>
          </p:cNvPr>
          <p:cNvGraphicFramePr>
            <a:graphicFrameLocks noGrp="1"/>
          </p:cNvGraphicFramePr>
          <p:nvPr/>
        </p:nvGraphicFramePr>
        <p:xfrm>
          <a:off x="6501908" y="3429000"/>
          <a:ext cx="5164830" cy="2560320"/>
        </p:xfrm>
        <a:graphic>
          <a:graphicData uri="http://schemas.openxmlformats.org/drawingml/2006/table">
            <a:tbl>
              <a:tblPr firstRow="1" bandRow="1">
                <a:tableStyleId>{5C22544A-7EE6-4342-B048-85BDC9FD1C3A}</a:tableStyleId>
              </a:tblPr>
              <a:tblGrid>
                <a:gridCol w="1721610">
                  <a:extLst>
                    <a:ext uri="{9D8B030D-6E8A-4147-A177-3AD203B41FA5}">
                      <a16:colId xmlns:a16="http://schemas.microsoft.com/office/drawing/2014/main" val="3190104349"/>
                    </a:ext>
                  </a:extLst>
                </a:gridCol>
                <a:gridCol w="1710595">
                  <a:extLst>
                    <a:ext uri="{9D8B030D-6E8A-4147-A177-3AD203B41FA5}">
                      <a16:colId xmlns:a16="http://schemas.microsoft.com/office/drawing/2014/main" val="264731423"/>
                    </a:ext>
                  </a:extLst>
                </a:gridCol>
                <a:gridCol w="1732625">
                  <a:extLst>
                    <a:ext uri="{9D8B030D-6E8A-4147-A177-3AD203B41FA5}">
                      <a16:colId xmlns:a16="http://schemas.microsoft.com/office/drawing/2014/main" val="1635978841"/>
                    </a:ext>
                  </a:extLst>
                </a:gridCol>
              </a:tblGrid>
              <a:tr h="1558506">
                <a:tc>
                  <a:txBody>
                    <a:bodyPr/>
                    <a:lstStyle/>
                    <a:p>
                      <a:r>
                        <a:rPr lang="en-US" dirty="0"/>
                        <a:t>0 – Will not change job</a:t>
                      </a:r>
                    </a:p>
                    <a:p>
                      <a:r>
                        <a:rPr lang="en-US" dirty="0"/>
                        <a:t>1- Will change job</a:t>
                      </a:r>
                    </a:p>
                  </a:txBody>
                  <a:tcPr/>
                </a:tc>
                <a:tc>
                  <a:txBody>
                    <a:bodyPr/>
                    <a:lstStyle/>
                    <a:p>
                      <a:r>
                        <a:rPr lang="en-US" dirty="0"/>
                        <a:t>Predicted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Predicted 1</a:t>
                      </a:r>
                    </a:p>
                    <a:p>
                      <a:endParaRPr lang="en-US" dirty="0"/>
                    </a:p>
                  </a:txBody>
                  <a:tcPr/>
                </a:tc>
                <a:extLst>
                  <a:ext uri="{0D108BD9-81ED-4DB2-BD59-A6C34878D82A}">
                    <a16:rowId xmlns:a16="http://schemas.microsoft.com/office/drawing/2014/main" val="3867895420"/>
                  </a:ext>
                </a:extLst>
              </a:tr>
              <a:tr h="522273">
                <a:tc>
                  <a:txBody>
                    <a:bodyPr/>
                    <a:lstStyle/>
                    <a:p>
                      <a:pPr marL="0" algn="l" defTabSz="914400" rtl="0" eaLnBrk="1" latinLnBrk="0" hangingPunct="1"/>
                      <a:r>
                        <a:rPr lang="en-US" sz="1800" b="0" kern="1200" dirty="0">
                          <a:solidFill>
                            <a:schemeClr val="tx1"/>
                          </a:solidFill>
                          <a:latin typeface="+mn-lt"/>
                          <a:ea typeface="+mn-ea"/>
                          <a:cs typeface="+mn-cs"/>
                        </a:rPr>
                        <a:t>Actual 0</a:t>
                      </a:r>
                    </a:p>
                  </a:txBody>
                  <a:tcPr>
                    <a:solidFill>
                      <a:srgbClr val="57903F"/>
                    </a:solidFill>
                  </a:tcPr>
                </a:tc>
                <a:tc>
                  <a:txBody>
                    <a:bodyPr/>
                    <a:lstStyle/>
                    <a:p>
                      <a:pPr algn="ctr"/>
                      <a:r>
                        <a:rPr lang="en-IN" sz="1800" b="0" i="0" kern="1200" dirty="0">
                          <a:solidFill>
                            <a:schemeClr val="dk1"/>
                          </a:solidFill>
                          <a:effectLst/>
                          <a:latin typeface="+mn-lt"/>
                          <a:ea typeface="+mn-ea"/>
                          <a:cs typeface="+mn-cs"/>
                        </a:rPr>
                        <a:t>2813</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198</a:t>
                      </a:r>
                      <a:endParaRPr lang="en-US" dirty="0"/>
                    </a:p>
                  </a:txBody>
                  <a:tcPr/>
                </a:tc>
                <a:extLst>
                  <a:ext uri="{0D108BD9-81ED-4DB2-BD59-A6C34878D82A}">
                    <a16:rowId xmlns:a16="http://schemas.microsoft.com/office/drawing/2014/main" val="2215590041"/>
                  </a:ext>
                </a:extLst>
              </a:tr>
              <a:tr h="479541">
                <a:tc>
                  <a:txBody>
                    <a:bodyPr/>
                    <a:lstStyle/>
                    <a:p>
                      <a:pPr marL="0" algn="l" defTabSz="914400" rtl="0" eaLnBrk="1" latinLnBrk="0" hangingPunct="1"/>
                      <a:r>
                        <a:rPr lang="en-US" sz="1800" b="0" kern="1200" dirty="0">
                          <a:solidFill>
                            <a:schemeClr val="tx1"/>
                          </a:solidFill>
                          <a:latin typeface="+mn-lt"/>
                          <a:ea typeface="+mn-ea"/>
                          <a:cs typeface="+mn-cs"/>
                        </a:rPr>
                        <a:t>Actual 1</a:t>
                      </a:r>
                    </a:p>
                  </a:txBody>
                  <a:tcPr>
                    <a:solidFill>
                      <a:srgbClr val="57903F"/>
                    </a:solidFill>
                  </a:tcPr>
                </a:tc>
                <a:tc>
                  <a:txBody>
                    <a:bodyPr/>
                    <a:lstStyle/>
                    <a:p>
                      <a:pPr algn="ctr"/>
                      <a:r>
                        <a:rPr lang="en-IN" sz="1800" b="0" i="0" kern="1200" dirty="0">
                          <a:solidFill>
                            <a:schemeClr val="dk1"/>
                          </a:solidFill>
                          <a:effectLst/>
                          <a:latin typeface="+mn-lt"/>
                          <a:ea typeface="+mn-ea"/>
                          <a:cs typeface="+mn-cs"/>
                        </a:rPr>
                        <a:t>343</a:t>
                      </a:r>
                      <a:endParaRPr lang="en-US" dirty="0"/>
                    </a:p>
                  </a:txBody>
                  <a:tcPr/>
                </a:tc>
                <a:tc>
                  <a:txBody>
                    <a:bodyPr/>
                    <a:lstStyle/>
                    <a:p>
                      <a:pPr algn="ctr"/>
                      <a:r>
                        <a:rPr lang="en-US" dirty="0"/>
                        <a:t>233</a:t>
                      </a:r>
                    </a:p>
                  </a:txBody>
                  <a:tcPr/>
                </a:tc>
                <a:extLst>
                  <a:ext uri="{0D108BD9-81ED-4DB2-BD59-A6C34878D82A}">
                    <a16:rowId xmlns:a16="http://schemas.microsoft.com/office/drawing/2014/main" val="1455661839"/>
                  </a:ext>
                </a:extLst>
              </a:tr>
            </a:tbl>
          </a:graphicData>
        </a:graphic>
      </p:graphicFrame>
      <p:sp>
        <p:nvSpPr>
          <p:cNvPr id="10" name="TextBox 9">
            <a:extLst>
              <a:ext uri="{FF2B5EF4-FFF2-40B4-BE49-F238E27FC236}">
                <a16:creationId xmlns:a16="http://schemas.microsoft.com/office/drawing/2014/main" id="{8512F023-68EF-4E9E-AF6C-E5C8DA8C2B89}"/>
              </a:ext>
            </a:extLst>
          </p:cNvPr>
          <p:cNvSpPr txBox="1"/>
          <p:nvPr/>
        </p:nvSpPr>
        <p:spPr>
          <a:xfrm>
            <a:off x="1762125" y="2166594"/>
            <a:ext cx="3657600" cy="369332"/>
          </a:xfrm>
          <a:prstGeom prst="rect">
            <a:avLst/>
          </a:prstGeom>
          <a:noFill/>
        </p:spPr>
        <p:txBody>
          <a:bodyPr wrap="square" rtlCol="0">
            <a:spAutoFit/>
          </a:bodyPr>
          <a:lstStyle/>
          <a:p>
            <a:r>
              <a:rPr lang="en-US" dirty="0"/>
              <a:t>Before SMOTE</a:t>
            </a:r>
          </a:p>
        </p:txBody>
      </p:sp>
      <p:sp>
        <p:nvSpPr>
          <p:cNvPr id="11" name="TextBox 10">
            <a:extLst>
              <a:ext uri="{FF2B5EF4-FFF2-40B4-BE49-F238E27FC236}">
                <a16:creationId xmlns:a16="http://schemas.microsoft.com/office/drawing/2014/main" id="{553E624B-BD73-4052-AB6F-593BACBDE9F6}"/>
              </a:ext>
            </a:extLst>
          </p:cNvPr>
          <p:cNvSpPr txBox="1"/>
          <p:nvPr/>
        </p:nvSpPr>
        <p:spPr>
          <a:xfrm>
            <a:off x="7077077" y="2164089"/>
            <a:ext cx="3657600" cy="369332"/>
          </a:xfrm>
          <a:prstGeom prst="rect">
            <a:avLst/>
          </a:prstGeom>
          <a:noFill/>
        </p:spPr>
        <p:txBody>
          <a:bodyPr wrap="square" rtlCol="0">
            <a:spAutoFit/>
          </a:bodyPr>
          <a:lstStyle/>
          <a:p>
            <a:r>
              <a:rPr lang="en-US" dirty="0"/>
              <a:t>After SMOTE</a:t>
            </a:r>
          </a:p>
        </p:txBody>
      </p:sp>
      <p:graphicFrame>
        <p:nvGraphicFramePr>
          <p:cNvPr id="13" name="Table 12">
            <a:extLst>
              <a:ext uri="{FF2B5EF4-FFF2-40B4-BE49-F238E27FC236}">
                <a16:creationId xmlns:a16="http://schemas.microsoft.com/office/drawing/2014/main" id="{E45DDC7F-B918-45AB-9A62-B4A7193892F3}"/>
              </a:ext>
            </a:extLst>
          </p:cNvPr>
          <p:cNvGraphicFramePr>
            <a:graphicFrameLocks noGrp="1"/>
          </p:cNvGraphicFramePr>
          <p:nvPr/>
        </p:nvGraphicFramePr>
        <p:xfrm>
          <a:off x="2303828" y="2721095"/>
          <a:ext cx="2574194" cy="566605"/>
        </p:xfrm>
        <a:graphic>
          <a:graphicData uri="http://schemas.openxmlformats.org/drawingml/2006/table">
            <a:tbl>
              <a:tblPr firstRow="1" bandRow="1">
                <a:tableStyleId>{5C22544A-7EE6-4342-B048-85BDC9FD1C3A}</a:tableStyleId>
              </a:tblPr>
              <a:tblGrid>
                <a:gridCol w="1287097">
                  <a:extLst>
                    <a:ext uri="{9D8B030D-6E8A-4147-A177-3AD203B41FA5}">
                      <a16:colId xmlns:a16="http://schemas.microsoft.com/office/drawing/2014/main" val="3759715188"/>
                    </a:ext>
                  </a:extLst>
                </a:gridCol>
                <a:gridCol w="1287097">
                  <a:extLst>
                    <a:ext uri="{9D8B030D-6E8A-4147-A177-3AD203B41FA5}">
                      <a16:colId xmlns:a16="http://schemas.microsoft.com/office/drawing/2014/main" val="999173388"/>
                    </a:ext>
                  </a:extLst>
                </a:gridCol>
              </a:tblGrid>
              <a:tr h="566605">
                <a:tc>
                  <a:txBody>
                    <a:bodyPr/>
                    <a:lstStyle/>
                    <a:p>
                      <a:r>
                        <a:rPr lang="en-US" dirty="0"/>
                        <a:t>Accuracy</a:t>
                      </a:r>
                    </a:p>
                  </a:txBody>
                  <a:tcPr>
                    <a:solidFill>
                      <a:srgbClr val="57903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85%</a:t>
                      </a:r>
                    </a:p>
                  </a:txBody>
                  <a:tcPr>
                    <a:solidFill>
                      <a:schemeClr val="tx2">
                        <a:lumMod val="20000"/>
                        <a:lumOff val="80000"/>
                      </a:schemeClr>
                    </a:solidFill>
                  </a:tcPr>
                </a:tc>
                <a:extLst>
                  <a:ext uri="{0D108BD9-81ED-4DB2-BD59-A6C34878D82A}">
                    <a16:rowId xmlns:a16="http://schemas.microsoft.com/office/drawing/2014/main" val="1166627554"/>
                  </a:ext>
                </a:extLst>
              </a:tr>
            </a:tbl>
          </a:graphicData>
        </a:graphic>
      </p:graphicFrame>
      <p:graphicFrame>
        <p:nvGraphicFramePr>
          <p:cNvPr id="14" name="Table 13">
            <a:extLst>
              <a:ext uri="{FF2B5EF4-FFF2-40B4-BE49-F238E27FC236}">
                <a16:creationId xmlns:a16="http://schemas.microsoft.com/office/drawing/2014/main" id="{F766EAC1-7F54-46E6-A293-0389603536B3}"/>
              </a:ext>
            </a:extLst>
          </p:cNvPr>
          <p:cNvGraphicFramePr>
            <a:graphicFrameLocks noGrp="1"/>
          </p:cNvGraphicFramePr>
          <p:nvPr/>
        </p:nvGraphicFramePr>
        <p:xfrm>
          <a:off x="7521198" y="2691709"/>
          <a:ext cx="2574194" cy="566605"/>
        </p:xfrm>
        <a:graphic>
          <a:graphicData uri="http://schemas.openxmlformats.org/drawingml/2006/table">
            <a:tbl>
              <a:tblPr firstRow="1" bandRow="1">
                <a:tableStyleId>{5C22544A-7EE6-4342-B048-85BDC9FD1C3A}</a:tableStyleId>
              </a:tblPr>
              <a:tblGrid>
                <a:gridCol w="1287097">
                  <a:extLst>
                    <a:ext uri="{9D8B030D-6E8A-4147-A177-3AD203B41FA5}">
                      <a16:colId xmlns:a16="http://schemas.microsoft.com/office/drawing/2014/main" val="3759715188"/>
                    </a:ext>
                  </a:extLst>
                </a:gridCol>
                <a:gridCol w="1287097">
                  <a:extLst>
                    <a:ext uri="{9D8B030D-6E8A-4147-A177-3AD203B41FA5}">
                      <a16:colId xmlns:a16="http://schemas.microsoft.com/office/drawing/2014/main" val="999173388"/>
                    </a:ext>
                  </a:extLst>
                </a:gridCol>
              </a:tblGrid>
              <a:tr h="566605">
                <a:tc>
                  <a:txBody>
                    <a:bodyPr/>
                    <a:lstStyle/>
                    <a:p>
                      <a:r>
                        <a:rPr lang="en-US" dirty="0"/>
                        <a:t>Accuracy</a:t>
                      </a:r>
                    </a:p>
                  </a:txBody>
                  <a:tcPr>
                    <a:solidFill>
                      <a:srgbClr val="57903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85.3 %</a:t>
                      </a:r>
                    </a:p>
                  </a:txBody>
                  <a:tcPr>
                    <a:solidFill>
                      <a:schemeClr val="tx2">
                        <a:lumMod val="20000"/>
                        <a:lumOff val="80000"/>
                      </a:schemeClr>
                    </a:solidFill>
                  </a:tcPr>
                </a:tc>
                <a:extLst>
                  <a:ext uri="{0D108BD9-81ED-4DB2-BD59-A6C34878D82A}">
                    <a16:rowId xmlns:a16="http://schemas.microsoft.com/office/drawing/2014/main" val="1166627554"/>
                  </a:ext>
                </a:extLst>
              </a:tr>
            </a:tbl>
          </a:graphicData>
        </a:graphic>
      </p:graphicFrame>
    </p:spTree>
    <p:extLst>
      <p:ext uri="{BB962C8B-B14F-4D97-AF65-F5344CB8AC3E}">
        <p14:creationId xmlns:p14="http://schemas.microsoft.com/office/powerpoint/2010/main" val="3880678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5751-9698-4F61-81EF-6851C4AE7F9A}"/>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D1F415A6-98EC-427A-8437-32A965A97ABF}"/>
              </a:ext>
            </a:extLst>
          </p:cNvPr>
          <p:cNvSpPr>
            <a:spLocks noGrp="1"/>
          </p:cNvSpPr>
          <p:nvPr>
            <p:ph idx="1"/>
          </p:nvPr>
        </p:nvSpPr>
        <p:spPr/>
        <p:txBody>
          <a:bodyPr/>
          <a:lstStyle/>
          <a:p>
            <a:r>
              <a:rPr lang="en-US" dirty="0"/>
              <a:t>FACTORS INFLUENCING JOB CHANGE</a:t>
            </a:r>
          </a:p>
          <a:p>
            <a:pPr lvl="1"/>
            <a:r>
              <a:rPr lang="en-US" dirty="0"/>
              <a:t>In Majority of the models we created city development index was having high importance</a:t>
            </a:r>
          </a:p>
          <a:p>
            <a:pPr lvl="1"/>
            <a:r>
              <a:rPr lang="en-US" dirty="0"/>
              <a:t>In cities with low development index, higher percent of employees tend to switch their job </a:t>
            </a:r>
          </a:p>
          <a:p>
            <a:r>
              <a:rPr lang="en-US" dirty="0"/>
              <a:t>DEVELOPED A MODEL TO PREDICT JOB CHANGE AMONG EMPLOYEES TAKING INTERNAL TRAINING</a:t>
            </a:r>
          </a:p>
        </p:txBody>
      </p:sp>
    </p:spTree>
    <p:extLst>
      <p:ext uri="{BB962C8B-B14F-4D97-AF65-F5344CB8AC3E}">
        <p14:creationId xmlns:p14="http://schemas.microsoft.com/office/powerpoint/2010/main" val="3336379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5751-9698-4F61-81EF-6851C4AE7F9A}"/>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D1F415A6-98EC-427A-8437-32A965A97ABF}"/>
              </a:ext>
            </a:extLst>
          </p:cNvPr>
          <p:cNvSpPr>
            <a:spLocks noGrp="1"/>
          </p:cNvSpPr>
          <p:nvPr>
            <p:ph idx="1"/>
          </p:nvPr>
        </p:nvSpPr>
        <p:spPr/>
        <p:txBody>
          <a:bodyPr/>
          <a:lstStyle/>
          <a:p>
            <a:r>
              <a:rPr lang="en-US" dirty="0"/>
              <a:t>select a better dataset which is not so much preprocessed</a:t>
            </a:r>
          </a:p>
          <a:p>
            <a:pPr lvl="1"/>
            <a:r>
              <a:rPr lang="en-US" dirty="0"/>
              <a:t>Better Insights ( </a:t>
            </a:r>
            <a:r>
              <a:rPr lang="en-US" dirty="0" err="1"/>
              <a:t>eg</a:t>
            </a:r>
            <a:r>
              <a:rPr lang="en-US" dirty="0"/>
              <a:t>: city doesn’t have names</a:t>
            </a:r>
          </a:p>
          <a:p>
            <a:r>
              <a:rPr lang="en-US" dirty="0"/>
              <a:t>Various approaches towards pre-processing of data in terms of handling Null values</a:t>
            </a:r>
          </a:p>
          <a:p>
            <a:pPr lvl="1"/>
            <a:r>
              <a:rPr lang="en-US" dirty="0"/>
              <a:t>Executed Filling techniques</a:t>
            </a:r>
          </a:p>
          <a:p>
            <a:pPr lvl="1"/>
            <a:r>
              <a:rPr lang="en-US" dirty="0"/>
              <a:t>Replacement of </a:t>
            </a:r>
            <a:r>
              <a:rPr lang="en-US" dirty="0" err="1"/>
              <a:t>NaN</a:t>
            </a:r>
            <a:r>
              <a:rPr lang="en-US" dirty="0"/>
              <a:t> with new categorical values</a:t>
            </a:r>
          </a:p>
          <a:p>
            <a:pPr lvl="1"/>
            <a:r>
              <a:rPr lang="en-US" dirty="0"/>
              <a:t>Dropping of </a:t>
            </a:r>
            <a:r>
              <a:rPr lang="en-US" dirty="0" err="1"/>
              <a:t>NaN</a:t>
            </a:r>
            <a:r>
              <a:rPr lang="en-US" dirty="0"/>
              <a:t> values</a:t>
            </a:r>
          </a:p>
          <a:p>
            <a:r>
              <a:rPr lang="en-US" dirty="0"/>
              <a:t>Better visualization of the trends between different features through extensive Exploratory Data Analysis through plots</a:t>
            </a:r>
          </a:p>
          <a:p>
            <a:r>
              <a:rPr lang="en-US" dirty="0"/>
              <a:t>Implementation of multiple machine learning algorithms </a:t>
            </a:r>
          </a:p>
          <a:p>
            <a:r>
              <a:rPr lang="en-US" dirty="0"/>
              <a:t>Elimination of Biasedness by implementing SMOTE</a:t>
            </a:r>
          </a:p>
        </p:txBody>
      </p:sp>
    </p:spTree>
    <p:extLst>
      <p:ext uri="{BB962C8B-B14F-4D97-AF65-F5344CB8AC3E}">
        <p14:creationId xmlns:p14="http://schemas.microsoft.com/office/powerpoint/2010/main" val="1730960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Work</a:t>
            </a:r>
          </a:p>
        </p:txBody>
      </p:sp>
      <p:sp>
        <p:nvSpPr>
          <p:cNvPr id="3" name="Content Placeholder 2"/>
          <p:cNvSpPr>
            <a:spLocks noGrp="1"/>
          </p:cNvSpPr>
          <p:nvPr>
            <p:ph idx="1"/>
          </p:nvPr>
        </p:nvSpPr>
        <p:spPr/>
        <p:txBody>
          <a:bodyPr/>
          <a:lstStyle/>
          <a:p>
            <a:r>
              <a:rPr lang="en-IN" dirty="0"/>
              <a:t>We intend to continue working on this kind of project ,possibly with a less pre-processed dataset</a:t>
            </a:r>
          </a:p>
          <a:p>
            <a:r>
              <a:rPr lang="en-IN" dirty="0"/>
              <a:t>Implement other Machine Learning algorithms such as Artificial Neural Network and </a:t>
            </a:r>
            <a:r>
              <a:rPr lang="en-IN" dirty="0" err="1"/>
              <a:t>XGBoost</a:t>
            </a:r>
            <a:r>
              <a:rPr lang="en-IN" dirty="0"/>
              <a:t> </a:t>
            </a:r>
          </a:p>
          <a:p>
            <a:endParaRPr lang="en-IN" dirty="0"/>
          </a:p>
          <a:p>
            <a:endParaRPr lang="en-IN" dirty="0"/>
          </a:p>
          <a:p>
            <a:endParaRPr lang="en-IN" dirty="0"/>
          </a:p>
        </p:txBody>
      </p:sp>
    </p:spTree>
    <p:extLst>
      <p:ext uri="{BB962C8B-B14F-4D97-AF65-F5344CB8AC3E}">
        <p14:creationId xmlns:p14="http://schemas.microsoft.com/office/powerpoint/2010/main" val="2463979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5751-9698-4F61-81EF-6851C4AE7F9A}"/>
              </a:ext>
            </a:extLst>
          </p:cNvPr>
          <p:cNvSpPr>
            <a:spLocks noGrp="1"/>
          </p:cNvSpPr>
          <p:nvPr>
            <p:ph type="title"/>
          </p:nvPr>
        </p:nvSpPr>
        <p:spPr>
          <a:xfrm>
            <a:off x="747204" y="2355985"/>
            <a:ext cx="10058400" cy="1371600"/>
          </a:xfrm>
        </p:spPr>
        <p:txBody>
          <a:bodyPr/>
          <a:lstStyle/>
          <a:p>
            <a:r>
              <a:rPr lang="en-US" sz="7200" dirty="0"/>
              <a:t>QUESTIONS</a:t>
            </a:r>
            <a:r>
              <a:rPr lang="en-US" dirty="0"/>
              <a:t> ??</a:t>
            </a:r>
          </a:p>
        </p:txBody>
      </p:sp>
    </p:spTree>
    <p:extLst>
      <p:ext uri="{BB962C8B-B14F-4D97-AF65-F5344CB8AC3E}">
        <p14:creationId xmlns:p14="http://schemas.microsoft.com/office/powerpoint/2010/main" val="313613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HR Analytics : Job change prediction</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4478889"/>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8824C7B-45F5-4955-B494-1B64D7F603E5}"/>
              </a:ext>
            </a:extLst>
          </p:cNvPr>
          <p:cNvSpPr txBox="1"/>
          <p:nvPr/>
        </p:nvSpPr>
        <p:spPr>
          <a:xfrm>
            <a:off x="8966447" y="6035675"/>
            <a:ext cx="2334827" cy="369332"/>
          </a:xfrm>
          <a:prstGeom prst="rect">
            <a:avLst/>
          </a:prstGeom>
          <a:noFill/>
        </p:spPr>
        <p:txBody>
          <a:bodyPr wrap="square" rtlCol="0">
            <a:spAutoFit/>
          </a:bodyPr>
          <a:lstStyle/>
          <a:p>
            <a:r>
              <a:rPr lang="en-US" dirty="0"/>
              <a:t>Source : Kaggle</a:t>
            </a:r>
          </a:p>
        </p:txBody>
      </p:sp>
    </p:spTree>
    <p:extLst>
      <p:ext uri="{BB962C8B-B14F-4D97-AF65-F5344CB8AC3E}">
        <p14:creationId xmlns:p14="http://schemas.microsoft.com/office/powerpoint/2010/main" val="284655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F172-AB06-4A9D-A310-1991EB5FC361}"/>
              </a:ext>
            </a:extLst>
          </p:cNvPr>
          <p:cNvSpPr>
            <a:spLocks noGrp="1"/>
          </p:cNvSpPr>
          <p:nvPr>
            <p:ph type="title"/>
          </p:nvPr>
        </p:nvSpPr>
        <p:spPr/>
        <p:txBody>
          <a:bodyPr/>
          <a:lstStyle/>
          <a:p>
            <a:r>
              <a:rPr lang="en-US" dirty="0"/>
              <a:t>Dataset/ Input/ Output </a:t>
            </a:r>
          </a:p>
        </p:txBody>
      </p:sp>
      <p:sp>
        <p:nvSpPr>
          <p:cNvPr id="3" name="Content Placeholder 2">
            <a:extLst>
              <a:ext uri="{FF2B5EF4-FFF2-40B4-BE49-F238E27FC236}">
                <a16:creationId xmlns:a16="http://schemas.microsoft.com/office/drawing/2014/main" id="{B9F0EEA0-140E-4C26-835B-9A178B07643A}"/>
              </a:ext>
            </a:extLst>
          </p:cNvPr>
          <p:cNvSpPr>
            <a:spLocks noGrp="1"/>
          </p:cNvSpPr>
          <p:nvPr>
            <p:ph idx="1"/>
          </p:nvPr>
        </p:nvSpPr>
        <p:spPr>
          <a:xfrm>
            <a:off x="1066800" y="1677880"/>
            <a:ext cx="10058400" cy="4274864"/>
          </a:xfrm>
        </p:spPr>
        <p:txBody>
          <a:bodyPr>
            <a:normAutofit fontScale="92500" lnSpcReduction="10000"/>
          </a:bodyPr>
          <a:lstStyle/>
          <a:p>
            <a:r>
              <a:rPr lang="en-US" dirty="0"/>
              <a:t>Input Variables</a:t>
            </a:r>
          </a:p>
          <a:p>
            <a:pPr lvl="1"/>
            <a:r>
              <a:rPr lang="en-US" sz="1500" b="0" i="0" u="none" strike="noStrike" dirty="0" err="1">
                <a:solidFill>
                  <a:srgbClr val="000000"/>
                </a:solidFill>
                <a:effectLst/>
              </a:rPr>
              <a:t>enrollee_id</a:t>
            </a:r>
            <a:r>
              <a:rPr lang="en-US" sz="1200" dirty="0"/>
              <a:t> </a:t>
            </a:r>
          </a:p>
          <a:p>
            <a:pPr lvl="1"/>
            <a:r>
              <a:rPr lang="en-US" sz="1500" b="0" i="0" u="none" strike="noStrike" dirty="0">
                <a:solidFill>
                  <a:srgbClr val="000000"/>
                </a:solidFill>
                <a:effectLst/>
              </a:rPr>
              <a:t>city</a:t>
            </a:r>
            <a:r>
              <a:rPr lang="en-US" sz="1200" dirty="0"/>
              <a:t> </a:t>
            </a:r>
          </a:p>
          <a:p>
            <a:pPr lvl="1"/>
            <a:r>
              <a:rPr lang="en-US" sz="1500" b="0" i="0" u="none" strike="noStrike" dirty="0" err="1">
                <a:solidFill>
                  <a:srgbClr val="000000"/>
                </a:solidFill>
                <a:effectLst/>
              </a:rPr>
              <a:t>city_development_index</a:t>
            </a:r>
            <a:r>
              <a:rPr lang="en-US" sz="1200" dirty="0"/>
              <a:t> </a:t>
            </a:r>
          </a:p>
          <a:p>
            <a:pPr lvl="1"/>
            <a:r>
              <a:rPr lang="en-US" sz="1500" b="0" i="0" u="none" strike="noStrike" dirty="0">
                <a:solidFill>
                  <a:srgbClr val="000000"/>
                </a:solidFill>
                <a:effectLst/>
              </a:rPr>
              <a:t>Gender</a:t>
            </a:r>
          </a:p>
          <a:p>
            <a:pPr lvl="1"/>
            <a:r>
              <a:rPr lang="en-US" sz="1500" b="0" i="0" u="none" strike="noStrike" dirty="0" err="1">
                <a:solidFill>
                  <a:srgbClr val="000000"/>
                </a:solidFill>
                <a:effectLst/>
              </a:rPr>
              <a:t>relevant_experience</a:t>
            </a:r>
            <a:r>
              <a:rPr lang="en-US" sz="1200" dirty="0"/>
              <a:t> 	</a:t>
            </a:r>
          </a:p>
          <a:p>
            <a:pPr lvl="1"/>
            <a:r>
              <a:rPr lang="en-US" sz="1500" b="0" i="0" u="none" strike="noStrike" dirty="0" err="1">
                <a:solidFill>
                  <a:srgbClr val="000000"/>
                </a:solidFill>
                <a:effectLst/>
              </a:rPr>
              <a:t>enrolled_university</a:t>
            </a:r>
            <a:r>
              <a:rPr lang="en-US" sz="1200" dirty="0"/>
              <a:t> </a:t>
            </a:r>
          </a:p>
          <a:p>
            <a:pPr lvl="1"/>
            <a:r>
              <a:rPr lang="en-US" sz="1500" b="0" i="0" u="none" strike="noStrike" dirty="0" err="1">
                <a:solidFill>
                  <a:srgbClr val="000000"/>
                </a:solidFill>
                <a:effectLst/>
              </a:rPr>
              <a:t>education_level</a:t>
            </a:r>
            <a:r>
              <a:rPr lang="en-US" sz="1200" dirty="0"/>
              <a:t> </a:t>
            </a:r>
          </a:p>
          <a:p>
            <a:pPr lvl="1"/>
            <a:r>
              <a:rPr lang="en-US" sz="1500" b="0" i="0" u="none" strike="noStrike" dirty="0" err="1">
                <a:solidFill>
                  <a:srgbClr val="000000"/>
                </a:solidFill>
                <a:effectLst/>
              </a:rPr>
              <a:t>major_discipline</a:t>
            </a:r>
            <a:r>
              <a:rPr lang="en-US" sz="1200" dirty="0"/>
              <a:t> </a:t>
            </a:r>
          </a:p>
          <a:p>
            <a:pPr lvl="1"/>
            <a:r>
              <a:rPr lang="en-US" sz="1500" b="0" i="0" u="none" strike="noStrike" dirty="0">
                <a:solidFill>
                  <a:srgbClr val="000000"/>
                </a:solidFill>
                <a:effectLst/>
              </a:rPr>
              <a:t>experience</a:t>
            </a:r>
            <a:r>
              <a:rPr lang="en-US" sz="1200" dirty="0"/>
              <a:t> ( In Months )</a:t>
            </a:r>
          </a:p>
          <a:p>
            <a:pPr lvl="1"/>
            <a:r>
              <a:rPr lang="en-US" sz="1500" b="0" i="0" u="none" strike="noStrike" dirty="0" err="1">
                <a:solidFill>
                  <a:srgbClr val="000000"/>
                </a:solidFill>
                <a:effectLst/>
              </a:rPr>
              <a:t>company_size</a:t>
            </a:r>
            <a:r>
              <a:rPr lang="en-US" sz="1200" dirty="0"/>
              <a:t> </a:t>
            </a:r>
          </a:p>
          <a:p>
            <a:pPr lvl="1"/>
            <a:r>
              <a:rPr lang="en-US" sz="1500" b="0" i="0" u="none" strike="noStrike" dirty="0" err="1">
                <a:solidFill>
                  <a:srgbClr val="000000"/>
                </a:solidFill>
                <a:effectLst/>
              </a:rPr>
              <a:t>company_type</a:t>
            </a:r>
            <a:r>
              <a:rPr lang="en-US" sz="1200" dirty="0"/>
              <a:t> </a:t>
            </a:r>
          </a:p>
          <a:p>
            <a:pPr lvl="1"/>
            <a:r>
              <a:rPr lang="en-US" sz="1500" b="0" i="0" u="none" strike="noStrike" dirty="0" err="1">
                <a:solidFill>
                  <a:srgbClr val="000000"/>
                </a:solidFill>
                <a:effectLst/>
              </a:rPr>
              <a:t>last_new_job</a:t>
            </a:r>
            <a:r>
              <a:rPr lang="en-US" sz="1200" dirty="0"/>
              <a:t> </a:t>
            </a:r>
          </a:p>
          <a:p>
            <a:pPr lvl="1"/>
            <a:r>
              <a:rPr lang="en-US" sz="1500" b="0" i="0" u="none" strike="noStrike" dirty="0" err="1">
                <a:solidFill>
                  <a:srgbClr val="000000"/>
                </a:solidFill>
                <a:effectLst/>
              </a:rPr>
              <a:t>training_hours</a:t>
            </a:r>
            <a:r>
              <a:rPr lang="en-US" sz="1200" dirty="0"/>
              <a:t> </a:t>
            </a:r>
          </a:p>
          <a:p>
            <a:r>
              <a:rPr lang="en-US" dirty="0"/>
              <a:t>Output Variable</a:t>
            </a:r>
          </a:p>
          <a:p>
            <a:pPr lvl="1"/>
            <a:r>
              <a:rPr lang="en-US" dirty="0" err="1"/>
              <a:t>JobChange</a:t>
            </a:r>
            <a:r>
              <a:rPr lang="en-US" dirty="0"/>
              <a:t> ( Will change job or not ?)  </a:t>
            </a:r>
          </a:p>
          <a:p>
            <a:pPr lvl="1"/>
            <a:endParaRPr lang="en-US" dirty="0"/>
          </a:p>
        </p:txBody>
      </p:sp>
      <p:sp>
        <p:nvSpPr>
          <p:cNvPr id="4" name="TextBox 3">
            <a:extLst>
              <a:ext uri="{FF2B5EF4-FFF2-40B4-BE49-F238E27FC236}">
                <a16:creationId xmlns:a16="http://schemas.microsoft.com/office/drawing/2014/main" id="{292A38CB-A9FE-421E-AB67-70E8D39FC033}"/>
              </a:ext>
            </a:extLst>
          </p:cNvPr>
          <p:cNvSpPr txBox="1"/>
          <p:nvPr/>
        </p:nvSpPr>
        <p:spPr>
          <a:xfrm>
            <a:off x="8966447" y="6035675"/>
            <a:ext cx="2334827" cy="369332"/>
          </a:xfrm>
          <a:prstGeom prst="rect">
            <a:avLst/>
          </a:prstGeom>
          <a:noFill/>
        </p:spPr>
        <p:txBody>
          <a:bodyPr wrap="square" rtlCol="0">
            <a:spAutoFit/>
          </a:bodyPr>
          <a:lstStyle/>
          <a:p>
            <a:r>
              <a:rPr lang="en-US" dirty="0"/>
              <a:t>Source : Kaggle</a:t>
            </a:r>
          </a:p>
        </p:txBody>
      </p:sp>
    </p:spTree>
    <p:extLst>
      <p:ext uri="{BB962C8B-B14F-4D97-AF65-F5344CB8AC3E}">
        <p14:creationId xmlns:p14="http://schemas.microsoft.com/office/powerpoint/2010/main" val="137196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43ED-5887-4B35-AADD-1CBCC00FBA58}"/>
              </a:ext>
            </a:extLst>
          </p:cNvPr>
          <p:cNvSpPr>
            <a:spLocks noGrp="1"/>
          </p:cNvSpPr>
          <p:nvPr>
            <p:ph type="title"/>
          </p:nvPr>
        </p:nvSpPr>
        <p:spPr/>
        <p:txBody>
          <a:bodyPr/>
          <a:lstStyle/>
          <a:p>
            <a:r>
              <a:rPr lang="en-US" dirty="0"/>
              <a:t>DATASET</a:t>
            </a:r>
          </a:p>
        </p:txBody>
      </p:sp>
      <p:sp>
        <p:nvSpPr>
          <p:cNvPr id="4" name="TextBox 3">
            <a:extLst>
              <a:ext uri="{FF2B5EF4-FFF2-40B4-BE49-F238E27FC236}">
                <a16:creationId xmlns:a16="http://schemas.microsoft.com/office/drawing/2014/main" id="{4F7E818E-81B3-4DC6-8F3A-346EC7EB5BFC}"/>
              </a:ext>
            </a:extLst>
          </p:cNvPr>
          <p:cNvSpPr txBox="1"/>
          <p:nvPr/>
        </p:nvSpPr>
        <p:spPr>
          <a:xfrm>
            <a:off x="8966447" y="6106699"/>
            <a:ext cx="2334827" cy="369332"/>
          </a:xfrm>
          <a:prstGeom prst="rect">
            <a:avLst/>
          </a:prstGeom>
          <a:noFill/>
        </p:spPr>
        <p:txBody>
          <a:bodyPr wrap="square" rtlCol="0">
            <a:spAutoFit/>
          </a:bodyPr>
          <a:lstStyle/>
          <a:p>
            <a:r>
              <a:rPr lang="en-US" dirty="0"/>
              <a:t>Source : Kaggle</a:t>
            </a:r>
          </a:p>
        </p:txBody>
      </p:sp>
      <p:pic>
        <p:nvPicPr>
          <p:cNvPr id="12" name="Content Placeholder 11">
            <a:extLst>
              <a:ext uri="{FF2B5EF4-FFF2-40B4-BE49-F238E27FC236}">
                <a16:creationId xmlns:a16="http://schemas.microsoft.com/office/drawing/2014/main" id="{3090769F-BA40-4751-9507-3DBEEDC1BC46}"/>
              </a:ext>
            </a:extLst>
          </p:cNvPr>
          <p:cNvPicPr>
            <a:picLocks noGrp="1" noChangeAspect="1"/>
          </p:cNvPicPr>
          <p:nvPr>
            <p:ph idx="1"/>
          </p:nvPr>
        </p:nvPicPr>
        <p:blipFill>
          <a:blip r:embed="rId2"/>
          <a:stretch>
            <a:fillRect/>
          </a:stretch>
        </p:blipFill>
        <p:spPr>
          <a:xfrm>
            <a:off x="590549" y="2014194"/>
            <a:ext cx="11020425" cy="4129431"/>
          </a:xfrm>
        </p:spPr>
      </p:pic>
    </p:spTree>
    <p:extLst>
      <p:ext uri="{BB962C8B-B14F-4D97-AF65-F5344CB8AC3E}">
        <p14:creationId xmlns:p14="http://schemas.microsoft.com/office/powerpoint/2010/main" val="2521195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6B0B-9922-4935-BB5D-D1D34AD376EF}"/>
              </a:ext>
            </a:extLst>
          </p:cNvPr>
          <p:cNvSpPr>
            <a:spLocks noGrp="1"/>
          </p:cNvSpPr>
          <p:nvPr>
            <p:ph type="title"/>
          </p:nvPr>
        </p:nvSpPr>
        <p:spPr>
          <a:xfrm>
            <a:off x="1066800" y="642594"/>
            <a:ext cx="9058275" cy="738531"/>
          </a:xfrm>
        </p:spPr>
        <p:txBody>
          <a:bodyPr>
            <a:normAutofit fontScale="90000"/>
          </a:bodyPr>
          <a:lstStyle/>
          <a:p>
            <a:r>
              <a:rPr lang="en-US" dirty="0"/>
              <a:t>OBSERVATIONS / DATATYPES / NULL VALUES</a:t>
            </a:r>
          </a:p>
        </p:txBody>
      </p:sp>
      <p:pic>
        <p:nvPicPr>
          <p:cNvPr id="5" name="Content Placeholder 4">
            <a:extLst>
              <a:ext uri="{FF2B5EF4-FFF2-40B4-BE49-F238E27FC236}">
                <a16:creationId xmlns:a16="http://schemas.microsoft.com/office/drawing/2014/main" id="{3168F216-7EE4-42DF-A310-B845C3435C3B}"/>
              </a:ext>
            </a:extLst>
          </p:cNvPr>
          <p:cNvPicPr>
            <a:picLocks noGrp="1" noChangeAspect="1"/>
          </p:cNvPicPr>
          <p:nvPr>
            <p:ph idx="1"/>
          </p:nvPr>
        </p:nvPicPr>
        <p:blipFill>
          <a:blip r:embed="rId2"/>
          <a:stretch>
            <a:fillRect/>
          </a:stretch>
        </p:blipFill>
        <p:spPr>
          <a:xfrm>
            <a:off x="6210300" y="2122488"/>
            <a:ext cx="4612185" cy="3849687"/>
          </a:xfrm>
        </p:spPr>
      </p:pic>
      <p:pic>
        <p:nvPicPr>
          <p:cNvPr id="7" name="Picture 6">
            <a:extLst>
              <a:ext uri="{FF2B5EF4-FFF2-40B4-BE49-F238E27FC236}">
                <a16:creationId xmlns:a16="http://schemas.microsoft.com/office/drawing/2014/main" id="{C1B59568-0077-4593-8CD4-FB452F7935D4}"/>
              </a:ext>
            </a:extLst>
          </p:cNvPr>
          <p:cNvPicPr>
            <a:picLocks noChangeAspect="1"/>
          </p:cNvPicPr>
          <p:nvPr/>
        </p:nvPicPr>
        <p:blipFill>
          <a:blip r:embed="rId3"/>
          <a:stretch>
            <a:fillRect/>
          </a:stretch>
        </p:blipFill>
        <p:spPr>
          <a:xfrm>
            <a:off x="1814511" y="2834031"/>
            <a:ext cx="3381375" cy="3381375"/>
          </a:xfrm>
          <a:prstGeom prst="rect">
            <a:avLst/>
          </a:prstGeom>
        </p:spPr>
      </p:pic>
      <p:pic>
        <p:nvPicPr>
          <p:cNvPr id="9" name="Picture 8">
            <a:extLst>
              <a:ext uri="{FF2B5EF4-FFF2-40B4-BE49-F238E27FC236}">
                <a16:creationId xmlns:a16="http://schemas.microsoft.com/office/drawing/2014/main" id="{C83C1089-C7BD-432E-AB03-CBB178ECE673}"/>
              </a:ext>
            </a:extLst>
          </p:cNvPr>
          <p:cNvPicPr>
            <a:picLocks noChangeAspect="1"/>
          </p:cNvPicPr>
          <p:nvPr/>
        </p:nvPicPr>
        <p:blipFill>
          <a:blip r:embed="rId4"/>
          <a:stretch>
            <a:fillRect/>
          </a:stretch>
        </p:blipFill>
        <p:spPr>
          <a:xfrm>
            <a:off x="1814511" y="1704974"/>
            <a:ext cx="3377459" cy="923925"/>
          </a:xfrm>
          <a:prstGeom prst="rect">
            <a:avLst/>
          </a:prstGeom>
        </p:spPr>
      </p:pic>
    </p:spTree>
    <p:extLst>
      <p:ext uri="{BB962C8B-B14F-4D97-AF65-F5344CB8AC3E}">
        <p14:creationId xmlns:p14="http://schemas.microsoft.com/office/powerpoint/2010/main" val="1808842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2B6D-AA1F-4967-8ED8-8571EAAA3971}"/>
              </a:ext>
            </a:extLst>
          </p:cNvPr>
          <p:cNvSpPr>
            <a:spLocks noGrp="1"/>
          </p:cNvSpPr>
          <p:nvPr>
            <p:ph type="title"/>
          </p:nvPr>
        </p:nvSpPr>
        <p:spPr/>
        <p:txBody>
          <a:bodyPr/>
          <a:lstStyle/>
          <a:p>
            <a:r>
              <a:rPr lang="en-US" dirty="0"/>
              <a:t>DATA PREPARATION - 1</a:t>
            </a:r>
          </a:p>
        </p:txBody>
      </p:sp>
      <p:sp>
        <p:nvSpPr>
          <p:cNvPr id="3" name="Content Placeholder 2">
            <a:extLst>
              <a:ext uri="{FF2B5EF4-FFF2-40B4-BE49-F238E27FC236}">
                <a16:creationId xmlns:a16="http://schemas.microsoft.com/office/drawing/2014/main" id="{D07DD639-B56D-402D-8AB3-303343294DF2}"/>
              </a:ext>
            </a:extLst>
          </p:cNvPr>
          <p:cNvSpPr>
            <a:spLocks noGrp="1"/>
          </p:cNvSpPr>
          <p:nvPr>
            <p:ph idx="1"/>
          </p:nvPr>
        </p:nvSpPr>
        <p:spPr>
          <a:xfrm>
            <a:off x="1066800" y="1890056"/>
            <a:ext cx="10058400" cy="3560833"/>
          </a:xfrm>
        </p:spPr>
        <p:txBody>
          <a:bodyPr>
            <a:normAutofit lnSpcReduction="10000"/>
          </a:bodyPr>
          <a:lstStyle/>
          <a:p>
            <a:r>
              <a:rPr lang="en-US" dirty="0"/>
              <a:t>TRANSFORMED DATA IN BELOW COLUMNS </a:t>
            </a:r>
          </a:p>
          <a:p>
            <a:pPr lvl="1"/>
            <a:r>
              <a:rPr lang="en-US" sz="1500"/>
              <a:t>discipline </a:t>
            </a:r>
          </a:p>
          <a:p>
            <a:pPr lvl="1"/>
            <a:r>
              <a:rPr lang="en-US" sz="1500"/>
              <a:t>experience</a:t>
            </a:r>
            <a:endParaRPr lang="en-US" sz="1500" dirty="0"/>
          </a:p>
          <a:p>
            <a:pPr lvl="1"/>
            <a:r>
              <a:rPr lang="en-US" sz="1500" dirty="0" err="1"/>
              <a:t>company_size</a:t>
            </a:r>
            <a:r>
              <a:rPr lang="en-US" sz="1500" dirty="0"/>
              <a:t> </a:t>
            </a:r>
          </a:p>
          <a:p>
            <a:pPr lvl="1"/>
            <a:r>
              <a:rPr lang="en-US" sz="1500" dirty="0" err="1"/>
              <a:t>last_new_job</a:t>
            </a:r>
            <a:endParaRPr lang="en-US" sz="1500" dirty="0"/>
          </a:p>
          <a:p>
            <a:r>
              <a:rPr lang="en-US" dirty="0"/>
              <a:t>FILLED “NA” VALUES WITH “NO ANSWER”</a:t>
            </a:r>
          </a:p>
          <a:p>
            <a:pPr lvl="1"/>
            <a:r>
              <a:rPr lang="en-US" sz="1500" dirty="0"/>
              <a:t>gender </a:t>
            </a:r>
          </a:p>
          <a:p>
            <a:pPr lvl="1"/>
            <a:r>
              <a:rPr lang="en-US" sz="1500" dirty="0" err="1"/>
              <a:t>relevant_experience</a:t>
            </a:r>
            <a:r>
              <a:rPr lang="en-US" sz="1500" dirty="0"/>
              <a:t> </a:t>
            </a:r>
          </a:p>
          <a:p>
            <a:pPr lvl="1"/>
            <a:r>
              <a:rPr lang="en-US" sz="1500" dirty="0" err="1"/>
              <a:t>enrolled_university</a:t>
            </a:r>
            <a:r>
              <a:rPr lang="en-US" sz="1500" dirty="0"/>
              <a:t> </a:t>
            </a:r>
          </a:p>
          <a:p>
            <a:pPr lvl="1"/>
            <a:r>
              <a:rPr lang="en-US" sz="1500" dirty="0" err="1"/>
              <a:t>education_level</a:t>
            </a:r>
            <a:r>
              <a:rPr lang="en-US" sz="1500" dirty="0"/>
              <a:t> </a:t>
            </a:r>
          </a:p>
          <a:p>
            <a:pPr lvl="1"/>
            <a:r>
              <a:rPr lang="en-US" sz="1500" dirty="0" err="1"/>
              <a:t>major_discipline</a:t>
            </a:r>
            <a:r>
              <a:rPr lang="en-US" sz="1500" dirty="0"/>
              <a:t> </a:t>
            </a:r>
          </a:p>
          <a:p>
            <a:pPr lvl="1"/>
            <a:r>
              <a:rPr lang="en-US" sz="1500" dirty="0" err="1"/>
              <a:t>company_type</a:t>
            </a:r>
            <a:endParaRPr lang="en-US" sz="1500" dirty="0"/>
          </a:p>
          <a:p>
            <a:endParaRPr lang="en-US" dirty="0"/>
          </a:p>
        </p:txBody>
      </p:sp>
    </p:spTree>
    <p:extLst>
      <p:ext uri="{BB962C8B-B14F-4D97-AF65-F5344CB8AC3E}">
        <p14:creationId xmlns:p14="http://schemas.microsoft.com/office/powerpoint/2010/main" val="31409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27F7-AB12-492A-B133-6F7CD1BCB1FA}"/>
              </a:ext>
            </a:extLst>
          </p:cNvPr>
          <p:cNvSpPr>
            <a:spLocks noGrp="1"/>
          </p:cNvSpPr>
          <p:nvPr>
            <p:ph type="title"/>
          </p:nvPr>
        </p:nvSpPr>
        <p:spPr>
          <a:xfrm>
            <a:off x="1066800" y="642594"/>
            <a:ext cx="10058400" cy="1371600"/>
          </a:xfrm>
        </p:spPr>
        <p:txBody>
          <a:bodyPr anchor="ctr">
            <a:normAutofit/>
          </a:bodyPr>
          <a:lstStyle/>
          <a:p>
            <a:pPr algn="ctr"/>
            <a:r>
              <a:rPr lang="en-US" dirty="0"/>
              <a:t>DATA AFTER TRANSFORMATION</a:t>
            </a:r>
          </a:p>
        </p:txBody>
      </p:sp>
      <p:pic>
        <p:nvPicPr>
          <p:cNvPr id="5" name="Content Placeholder 4" descr="Table&#10;&#10;Description automatically generated with medium confidence">
            <a:extLst>
              <a:ext uri="{FF2B5EF4-FFF2-40B4-BE49-F238E27FC236}">
                <a16:creationId xmlns:a16="http://schemas.microsoft.com/office/drawing/2014/main" id="{FE99DCD6-0117-48C3-9150-273631CE018B}"/>
              </a:ext>
            </a:extLst>
          </p:cNvPr>
          <p:cNvPicPr>
            <a:picLocks noGrp="1" noChangeAspect="1"/>
          </p:cNvPicPr>
          <p:nvPr>
            <p:ph idx="1"/>
          </p:nvPr>
        </p:nvPicPr>
        <p:blipFill>
          <a:blip r:embed="rId2"/>
          <a:stretch>
            <a:fillRect/>
          </a:stretch>
        </p:blipFill>
        <p:spPr>
          <a:xfrm>
            <a:off x="2141240" y="2103120"/>
            <a:ext cx="7660944" cy="3849624"/>
          </a:xfrm>
          <a:noFill/>
        </p:spPr>
      </p:pic>
      <p:sp>
        <p:nvSpPr>
          <p:cNvPr id="6" name="Rectangle 5">
            <a:extLst>
              <a:ext uri="{FF2B5EF4-FFF2-40B4-BE49-F238E27FC236}">
                <a16:creationId xmlns:a16="http://schemas.microsoft.com/office/drawing/2014/main" id="{2524DCF7-A0F4-4353-919F-688E4DB4E282}"/>
              </a:ext>
            </a:extLst>
          </p:cNvPr>
          <p:cNvSpPr/>
          <p:nvPr/>
        </p:nvSpPr>
        <p:spPr>
          <a:xfrm>
            <a:off x="6560598" y="3429000"/>
            <a:ext cx="1127464" cy="29962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9" name="Rectangle 8">
            <a:extLst>
              <a:ext uri="{FF2B5EF4-FFF2-40B4-BE49-F238E27FC236}">
                <a16:creationId xmlns:a16="http://schemas.microsoft.com/office/drawing/2014/main" id="{970E7CF7-51B8-4AE9-8B20-01E6AD0B786D}"/>
              </a:ext>
            </a:extLst>
          </p:cNvPr>
          <p:cNvSpPr/>
          <p:nvPr/>
        </p:nvSpPr>
        <p:spPr>
          <a:xfrm>
            <a:off x="7414333" y="4983477"/>
            <a:ext cx="1800687" cy="29962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
        <p:nvSpPr>
          <p:cNvPr id="10" name="Rectangle 9">
            <a:extLst>
              <a:ext uri="{FF2B5EF4-FFF2-40B4-BE49-F238E27FC236}">
                <a16:creationId xmlns:a16="http://schemas.microsoft.com/office/drawing/2014/main" id="{491040B4-845E-4893-9D01-3B8F013152E7}"/>
              </a:ext>
            </a:extLst>
          </p:cNvPr>
          <p:cNvSpPr/>
          <p:nvPr/>
        </p:nvSpPr>
        <p:spPr>
          <a:xfrm>
            <a:off x="9215020" y="2391792"/>
            <a:ext cx="587164" cy="299621"/>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Tree>
    <p:extLst>
      <p:ext uri="{BB962C8B-B14F-4D97-AF65-F5344CB8AC3E}">
        <p14:creationId xmlns:p14="http://schemas.microsoft.com/office/powerpoint/2010/main" val="1140472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{688C0534-647F-4B63-8411-934D48F6F57F}tf78438558_win32</Template>
  <TotalTime>1710</TotalTime>
  <Words>1066</Words>
  <Application>Microsoft Office PowerPoint</Application>
  <PresentationFormat>Widescreen</PresentationFormat>
  <Paragraphs>321</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Century Gothic</vt:lpstr>
      <vt:lpstr>Garamond</vt:lpstr>
      <vt:lpstr>inherit</vt:lpstr>
      <vt:lpstr>Inter</vt:lpstr>
      <vt:lpstr>SavonVTI</vt:lpstr>
      <vt:lpstr>HR ANALYTICS : JOB CHANGE PREDICTION</vt:lpstr>
      <vt:lpstr>Problem Statement</vt:lpstr>
      <vt:lpstr>DATA SOURCES</vt:lpstr>
      <vt:lpstr>HR Analytics : Job change prediction</vt:lpstr>
      <vt:lpstr>Dataset/ Input/ Output </vt:lpstr>
      <vt:lpstr>DATASET</vt:lpstr>
      <vt:lpstr>OBSERVATIONS / DATATYPES / NULL VALUES</vt:lpstr>
      <vt:lpstr>DATA PREPARATION - 1</vt:lpstr>
      <vt:lpstr>DATA AFTER TRANSFORMATION</vt:lpstr>
      <vt:lpstr>DATA PREPARATION - 2</vt:lpstr>
      <vt:lpstr>DATA AFTER DROPPING NULL VALUES</vt:lpstr>
      <vt:lpstr>DATASET AFTER DROPPING NULL VALUES</vt:lpstr>
      <vt:lpstr>EXPLORATORY DATA ANALYSIS </vt:lpstr>
      <vt:lpstr>COUNT PLOT OF EDUCATION LEVEL</vt:lpstr>
      <vt:lpstr>Relevant experience vs Education Level</vt:lpstr>
      <vt:lpstr>Job Change vs Education Level</vt:lpstr>
      <vt:lpstr>Count Plot By Job Change vs City_Development_Index</vt:lpstr>
      <vt:lpstr>Count Plot By Job Change vs relevant_experience</vt:lpstr>
      <vt:lpstr>DATA ENCODING</vt:lpstr>
      <vt:lpstr>SPLIT</vt:lpstr>
      <vt:lpstr>DATA MODELING</vt:lpstr>
      <vt:lpstr>LOGISTIC REGRESSION</vt:lpstr>
      <vt:lpstr>Logistic Regression- Variable Importance</vt:lpstr>
      <vt:lpstr>RANDOM FOREST</vt:lpstr>
      <vt:lpstr>RANDOM FOREST VARIABLE IMPORTANCE</vt:lpstr>
      <vt:lpstr>KNN</vt:lpstr>
      <vt:lpstr>KNN</vt:lpstr>
      <vt:lpstr>NAÏVE BAYES</vt:lpstr>
      <vt:lpstr>COMPARING MODELS</vt:lpstr>
      <vt:lpstr>COMPARISON OF MODELS</vt:lpstr>
      <vt:lpstr>SMOTE- Synthetic Minority Oversampling TEchnique</vt:lpstr>
      <vt:lpstr>RANDOM FOREST</vt:lpstr>
      <vt:lpstr>RECOMMENDATIONS</vt:lpstr>
      <vt:lpstr>Learning Outcomes</vt:lpstr>
      <vt:lpstr>Future Work</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Nidhi Chandramohan</dc:creator>
  <cp:lastModifiedBy>Nidhi Chandramohan</cp:lastModifiedBy>
  <cp:revision>73</cp:revision>
  <dcterms:created xsi:type="dcterms:W3CDTF">2021-09-22T03:21:49Z</dcterms:created>
  <dcterms:modified xsi:type="dcterms:W3CDTF">2021-10-07T19:21:15Z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