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4"/>
  </p:sldMasterIdLst>
  <p:notesMasterIdLst>
    <p:notesMasterId r:id="rId23"/>
  </p:notesMasterIdLst>
  <p:sldIdLst>
    <p:sldId id="278" r:id="rId5"/>
    <p:sldId id="280" r:id="rId6"/>
    <p:sldId id="312" r:id="rId7"/>
    <p:sldId id="288" r:id="rId8"/>
    <p:sldId id="310" r:id="rId9"/>
    <p:sldId id="286" r:id="rId10"/>
    <p:sldId id="311" r:id="rId11"/>
    <p:sldId id="289" r:id="rId12"/>
    <p:sldId id="300" r:id="rId13"/>
    <p:sldId id="301" r:id="rId14"/>
    <p:sldId id="302" r:id="rId15"/>
    <p:sldId id="303" r:id="rId16"/>
    <p:sldId id="305" r:id="rId17"/>
    <p:sldId id="306" r:id="rId18"/>
    <p:sldId id="304" r:id="rId19"/>
    <p:sldId id="308" r:id="rId20"/>
    <p:sldId id="307" r:id="rId21"/>
    <p:sldId id="30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4673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5738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88641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695573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8501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3282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341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0798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79589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91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832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50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15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10/6/2021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0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10/6/2021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272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10/6/2021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620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049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10/6/2021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46963240"/>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bhinavaravindan/covid-icu-admit-predi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1" y="93216"/>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261487" y="899891"/>
            <a:ext cx="8825658" cy="2696760"/>
          </a:xfrm>
        </p:spPr>
        <p:txBody>
          <a:bodyPr>
            <a:normAutofit/>
          </a:bodyPr>
          <a:lstStyle/>
          <a:p>
            <a:r>
              <a:rPr lang="en-US" dirty="0">
                <a:latin typeface="Times New Roman" panose="02020603050405020304" pitchFamily="18" charset="0"/>
                <a:cs typeface="Times New Roman" panose="02020603050405020304" pitchFamily="18" charset="0"/>
              </a:rPr>
              <a:t>ICU PREDICTION OF COVID-19 PATIENTS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59142" y="4120431"/>
            <a:ext cx="4941045" cy="1987405"/>
          </a:xfrm>
        </p:spPr>
        <p:txBody>
          <a:bodyPr>
            <a:noAutofit/>
          </a:bodyPr>
          <a:lstStyle/>
          <a:p>
            <a:r>
              <a:rPr lang="en-US" sz="1800" dirty="0">
                <a:latin typeface="Times New Roman" panose="02020603050405020304" pitchFamily="18" charset="0"/>
                <a:cs typeface="Times New Roman" panose="02020603050405020304" pitchFamily="18" charset="0"/>
              </a:rPr>
              <a:t>PRESENTED BY</a:t>
            </a:r>
          </a:p>
          <a:p>
            <a:r>
              <a:rPr lang="en-US" sz="1800" dirty="0">
                <a:latin typeface="Times New Roman" panose="02020603050405020304" pitchFamily="18" charset="0"/>
                <a:cs typeface="Times New Roman" panose="02020603050405020304" pitchFamily="18" charset="0"/>
              </a:rPr>
              <a:t>NIDHI CHANDRAMOHAN</a:t>
            </a:r>
          </a:p>
          <a:p>
            <a:r>
              <a:rPr lang="en-US" sz="1800" dirty="0">
                <a:latin typeface="Times New Roman" panose="02020603050405020304" pitchFamily="18" charset="0"/>
                <a:cs typeface="Times New Roman" panose="02020603050405020304" pitchFamily="18" charset="0"/>
              </a:rPr>
              <a:t>PRITHIVIRAJ MANIRAM</a:t>
            </a:r>
          </a:p>
          <a:p>
            <a:r>
              <a:rPr lang="en-US" sz="1800" dirty="0">
                <a:latin typeface="Times New Roman" panose="02020603050405020304" pitchFamily="18" charset="0"/>
                <a:cs typeface="Times New Roman" panose="02020603050405020304" pitchFamily="18" charset="0"/>
              </a:rPr>
              <a:t>PADMA DEEPIKA NARAYANASWAMY</a:t>
            </a:r>
          </a:p>
          <a:p>
            <a:r>
              <a:rPr lang="en-US" sz="1800" dirty="0">
                <a:latin typeface="Times New Roman" panose="02020603050405020304" pitchFamily="18" charset="0"/>
                <a:cs typeface="Times New Roman" panose="02020603050405020304" pitchFamily="18" charset="0"/>
              </a:rPr>
              <a:t>Sahiti ADDANKI</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4"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8245191" y="1997476"/>
            <a:ext cx="3352375" cy="1995416"/>
          </a:xfrm>
          <a:effectLst>
            <a:glow rad="139700">
              <a:schemeClr val="bg2">
                <a:lumMod val="60000"/>
                <a:lumOff val="40000"/>
                <a:alpha val="97000"/>
              </a:schemeClr>
            </a:glow>
            <a:reflection stA="45000" endPos="2000" dist="50800" dir="5400000" sy="-100000" algn="bl" rotWithShape="0"/>
          </a:effectLst>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Logistic Regression</a:t>
            </a:r>
          </a:p>
        </p:txBody>
      </p:sp>
      <p:sp>
        <p:nvSpPr>
          <p:cNvPr id="35" name="Rectangle 20">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167322A6-F9B0-40B3-9E49-C3F0E88C659A}"/>
              </a:ext>
            </a:extLst>
          </p:cNvPr>
          <p:cNvPicPr>
            <a:picLocks noChangeAspect="1"/>
          </p:cNvPicPr>
          <p:nvPr/>
        </p:nvPicPr>
        <p:blipFill>
          <a:blip r:embed="rId7"/>
          <a:stretch>
            <a:fillRect/>
          </a:stretch>
        </p:blipFill>
        <p:spPr>
          <a:xfrm>
            <a:off x="858008" y="642936"/>
            <a:ext cx="4972050" cy="5572125"/>
          </a:xfrm>
          <a:prstGeom prst="rect">
            <a:avLst/>
          </a:prstGeom>
        </p:spPr>
      </p:pic>
    </p:spTree>
    <p:extLst>
      <p:ext uri="{BB962C8B-B14F-4D97-AF65-F5344CB8AC3E}">
        <p14:creationId xmlns:p14="http://schemas.microsoft.com/office/powerpoint/2010/main" val="198259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5" name="Rectangle 54">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8076037" y="1359093"/>
            <a:ext cx="3352375" cy="3066507"/>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Naïve Bayes Model</a:t>
            </a:r>
          </a:p>
        </p:txBody>
      </p:sp>
      <p:sp>
        <p:nvSpPr>
          <p:cNvPr id="57" name="Rectangle 56">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descr="Text, table&#10;&#10;Description automatically generated">
            <a:extLst>
              <a:ext uri="{FF2B5EF4-FFF2-40B4-BE49-F238E27FC236}">
                <a16:creationId xmlns:a16="http://schemas.microsoft.com/office/drawing/2014/main" id="{E885EAFF-7083-4A8F-B59C-911C1116EAE2}"/>
              </a:ext>
            </a:extLst>
          </p:cNvPr>
          <p:cNvPicPr>
            <a:picLocks noChangeAspect="1"/>
          </p:cNvPicPr>
          <p:nvPr/>
        </p:nvPicPr>
        <p:blipFill>
          <a:blip r:embed="rId7"/>
          <a:stretch>
            <a:fillRect/>
          </a:stretch>
        </p:blipFill>
        <p:spPr>
          <a:xfrm>
            <a:off x="1195528" y="514763"/>
            <a:ext cx="4963153" cy="5828472"/>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921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6" name="Rectangle 75">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8189493" y="1249679"/>
            <a:ext cx="3365594" cy="2179320"/>
          </a:xfrm>
        </p:spPr>
        <p:txBody>
          <a:bodyPr vert="horz" lIns="91440" tIns="45720" rIns="91440" bIns="45720" rtlCol="0" anchor="b">
            <a:normAutofit/>
          </a:bodyPr>
          <a:lstStyle/>
          <a:p>
            <a:r>
              <a:rPr lang="en-US" sz="3800" dirty="0"/>
              <a:t>Classification Tree</a:t>
            </a:r>
          </a:p>
        </p:txBody>
      </p:sp>
      <p:sp>
        <p:nvSpPr>
          <p:cNvPr id="78" name="Rectangle 77">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BF358C8-576A-45A8-B4DA-8E0C8FF52BC1}"/>
              </a:ext>
            </a:extLst>
          </p:cNvPr>
          <p:cNvPicPr>
            <a:picLocks noChangeAspect="1"/>
          </p:cNvPicPr>
          <p:nvPr/>
        </p:nvPicPr>
        <p:blipFill>
          <a:blip r:embed="rId7"/>
          <a:stretch>
            <a:fillRect/>
          </a:stretch>
        </p:blipFill>
        <p:spPr>
          <a:xfrm>
            <a:off x="1838988" y="965141"/>
            <a:ext cx="4508392" cy="4932911"/>
          </a:xfrm>
          <a:prstGeom prst="rect">
            <a:avLst/>
          </a:prstGeom>
          <a:effectLst/>
        </p:spPr>
      </p:pic>
    </p:spTree>
    <p:extLst>
      <p:ext uri="{BB962C8B-B14F-4D97-AF65-F5344CB8AC3E}">
        <p14:creationId xmlns:p14="http://schemas.microsoft.com/office/powerpoint/2010/main" val="262831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958791" y="2529025"/>
            <a:ext cx="1899819" cy="1799949"/>
          </a:xfrm>
        </p:spPr>
        <p:txBody>
          <a:bodyPr>
            <a:normAutofit fontScale="90000"/>
          </a:bodyPr>
          <a:lstStyle/>
          <a:p>
            <a:r>
              <a:rPr lang="en-US" sz="6000" dirty="0">
                <a:solidFill>
                  <a:schemeClr val="tx2">
                    <a:lumMod val="75000"/>
                  </a:schemeClr>
                </a:solidFill>
                <a:latin typeface="Times New Roman" panose="02020603050405020304" pitchFamily="18" charset="0"/>
                <a:cs typeface="Times New Roman" panose="02020603050405020304" pitchFamily="18" charset="0"/>
              </a:rPr>
              <a:t>Lift Chart</a:t>
            </a:r>
          </a:p>
        </p:txBody>
      </p:sp>
      <p:pic>
        <p:nvPicPr>
          <p:cNvPr id="8" name="Content Placeholder 7" descr="Chart, line chart&#10;&#10;Description automatically generated">
            <a:extLst>
              <a:ext uri="{FF2B5EF4-FFF2-40B4-BE49-F238E27FC236}">
                <a16:creationId xmlns:a16="http://schemas.microsoft.com/office/drawing/2014/main" id="{A95731E4-28E7-4563-84A2-1F48F02D5F06}"/>
              </a:ext>
            </a:extLst>
          </p:cNvPr>
          <p:cNvPicPr>
            <a:picLocks noGrp="1" noChangeAspect="1"/>
          </p:cNvPicPr>
          <p:nvPr>
            <p:ph idx="1"/>
          </p:nvPr>
        </p:nvPicPr>
        <p:blipFill>
          <a:blip r:embed="rId2"/>
          <a:stretch>
            <a:fillRect/>
          </a:stretch>
        </p:blipFill>
        <p:spPr>
          <a:xfrm>
            <a:off x="3758375" y="1573567"/>
            <a:ext cx="7121021" cy="4445493"/>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632597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B37C392-745C-4A66-B8B9-BCCCDDA88860}"/>
              </a:ext>
            </a:extLst>
          </p:cNvPr>
          <p:cNvSpPr txBox="1"/>
          <p:nvPr/>
        </p:nvSpPr>
        <p:spPr>
          <a:xfrm>
            <a:off x="807868" y="2325950"/>
            <a:ext cx="2246050" cy="1754326"/>
          </a:xfrm>
          <a:prstGeom prst="rect">
            <a:avLst/>
          </a:prstGeom>
          <a:noFill/>
        </p:spPr>
        <p:txBody>
          <a:bodyPr wrap="square" rtlCol="0">
            <a:spAutoFit/>
          </a:bodyPr>
          <a:lstStyle/>
          <a:p>
            <a:r>
              <a:rPr lang="en-IN" sz="5400" dirty="0">
                <a:solidFill>
                  <a:schemeClr val="tx2">
                    <a:lumMod val="75000"/>
                  </a:schemeClr>
                </a:solidFill>
                <a:latin typeface="Times New Roman" panose="02020603050405020304" pitchFamily="18" charset="0"/>
                <a:cs typeface="Times New Roman" panose="02020603050405020304" pitchFamily="18" charset="0"/>
              </a:rPr>
              <a:t>Decile Chart</a:t>
            </a:r>
          </a:p>
        </p:txBody>
      </p:sp>
      <p:pic>
        <p:nvPicPr>
          <p:cNvPr id="16" name="Content Placeholder 15" descr="Chart, histogram&#10;&#10;Description automatically generated">
            <a:extLst>
              <a:ext uri="{FF2B5EF4-FFF2-40B4-BE49-F238E27FC236}">
                <a16:creationId xmlns:a16="http://schemas.microsoft.com/office/drawing/2014/main" id="{E7485A12-AA51-4286-B6E1-08F18D7A9EDF}"/>
              </a:ext>
            </a:extLst>
          </p:cNvPr>
          <p:cNvPicPr>
            <a:picLocks noGrp="1" noChangeAspect="1"/>
          </p:cNvPicPr>
          <p:nvPr>
            <p:ph idx="1"/>
          </p:nvPr>
        </p:nvPicPr>
        <p:blipFill>
          <a:blip r:embed="rId2"/>
          <a:stretch>
            <a:fillRect/>
          </a:stretch>
        </p:blipFill>
        <p:spPr>
          <a:xfrm>
            <a:off x="3053918" y="1582622"/>
            <a:ext cx="8576876" cy="4808653"/>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346645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Chart&#10;&#10;Description automatically generated">
            <a:extLst>
              <a:ext uri="{FF2B5EF4-FFF2-40B4-BE49-F238E27FC236}">
                <a16:creationId xmlns:a16="http://schemas.microsoft.com/office/drawing/2014/main" id="{ED4EFE6D-AC44-4CA2-B773-77ED01719F46}"/>
              </a:ext>
            </a:extLst>
          </p:cNvPr>
          <p:cNvPicPr>
            <a:picLocks noGrp="1" noChangeAspect="1"/>
          </p:cNvPicPr>
          <p:nvPr>
            <p:ph idx="1"/>
          </p:nvPr>
        </p:nvPicPr>
        <p:blipFill rotWithShape="1">
          <a:blip r:embed="rId2"/>
          <a:srcRect l="-1" r="62118"/>
          <a:stretch/>
        </p:blipFill>
        <p:spPr>
          <a:xfrm>
            <a:off x="5654548" y="408374"/>
            <a:ext cx="3871192" cy="6238434"/>
          </a:xfrm>
          <a:ln>
            <a:solidFill>
              <a:schemeClr val="tx1"/>
            </a:solidFill>
          </a:ln>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E4805E88-B440-47CC-BA78-1152DEDE982A}"/>
              </a:ext>
            </a:extLst>
          </p:cNvPr>
          <p:cNvSpPr txBox="1"/>
          <p:nvPr/>
        </p:nvSpPr>
        <p:spPr>
          <a:xfrm>
            <a:off x="1162975" y="1720840"/>
            <a:ext cx="4087216" cy="3416320"/>
          </a:xfrm>
          <a:prstGeom prst="rect">
            <a:avLst/>
          </a:prstGeom>
          <a:noFill/>
        </p:spPr>
        <p:txBody>
          <a:bodyPr wrap="square" rtlCol="0">
            <a:spAutoFit/>
          </a:bodyPr>
          <a:lstStyle/>
          <a:p>
            <a:r>
              <a:rPr lang="en-IN" sz="5400" dirty="0">
                <a:solidFill>
                  <a:schemeClr val="tx2">
                    <a:lumMod val="75000"/>
                  </a:schemeClr>
                </a:solidFill>
                <a:latin typeface="Times New Roman" panose="02020603050405020304" pitchFamily="18" charset="0"/>
                <a:cs typeface="Times New Roman" panose="02020603050405020304" pitchFamily="18" charset="0"/>
              </a:rPr>
              <a:t>Receiver operating characteristic curve</a:t>
            </a:r>
          </a:p>
        </p:txBody>
      </p:sp>
    </p:spTree>
    <p:extLst>
      <p:ext uri="{BB962C8B-B14F-4D97-AF65-F5344CB8AC3E}">
        <p14:creationId xmlns:p14="http://schemas.microsoft.com/office/powerpoint/2010/main" val="19017679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descr="Text&#10;&#10;Description automatically generated">
            <a:extLst>
              <a:ext uri="{FF2B5EF4-FFF2-40B4-BE49-F238E27FC236}">
                <a16:creationId xmlns:a16="http://schemas.microsoft.com/office/drawing/2014/main" id="{90E9325E-B6E7-46F3-9EE6-72A77CAFAD00}"/>
              </a:ext>
            </a:extLst>
          </p:cNvPr>
          <p:cNvPicPr>
            <a:picLocks noChangeAspect="1"/>
          </p:cNvPicPr>
          <p:nvPr/>
        </p:nvPicPr>
        <p:blipFill rotWithShape="1">
          <a:blip r:embed="rId2"/>
          <a:srcRect l="12233" r="15768" b="15183"/>
          <a:stretch/>
        </p:blipFill>
        <p:spPr>
          <a:xfrm>
            <a:off x="973559" y="1805722"/>
            <a:ext cx="4921214" cy="1623278"/>
          </a:xfrm>
          <a:prstGeom prst="rect">
            <a:avLst/>
          </a:prstGeom>
          <a:ln>
            <a:solidFill>
              <a:schemeClr val="bg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F7B4ADA-FFFE-470A-B9AE-9D857011C9D7}"/>
              </a:ext>
            </a:extLst>
          </p:cNvPr>
          <p:cNvSpPr txBox="1"/>
          <p:nvPr/>
        </p:nvSpPr>
        <p:spPr>
          <a:xfrm>
            <a:off x="7477218" y="1527053"/>
            <a:ext cx="3885878" cy="4401205"/>
          </a:xfrm>
          <a:prstGeom prst="rect">
            <a:avLst/>
          </a:prstGeom>
          <a:noFill/>
        </p:spPr>
        <p:txBody>
          <a:bodyPr wrap="square">
            <a:spAutoFit/>
          </a:bodyPr>
          <a:lstStyle/>
          <a:p>
            <a:r>
              <a:rPr lang="en-US" sz="5600" dirty="0">
                <a:solidFill>
                  <a:schemeClr val="tx2"/>
                </a:solidFill>
                <a:latin typeface="Times New Roman" panose="02020603050405020304" pitchFamily="18" charset="0"/>
                <a:ea typeface="+mj-ea"/>
                <a:cs typeface="Times New Roman" panose="02020603050405020304" pitchFamily="18" charset="0"/>
              </a:rPr>
              <a:t>Ensemble using Weighted Average</a:t>
            </a:r>
          </a:p>
          <a:p>
            <a:endParaRPr lang="en-IN" sz="5600" dirty="0">
              <a:solidFill>
                <a:schemeClr val="tx2"/>
              </a:solidFill>
              <a:latin typeface="Times New Roman" panose="02020603050405020304" pitchFamily="18" charset="0"/>
              <a:ea typeface="+mj-ea"/>
              <a:cs typeface="Times New Roman" panose="02020603050405020304" pitchFamily="18" charset="0"/>
            </a:endParaRPr>
          </a:p>
        </p:txBody>
      </p:sp>
      <p:sp>
        <p:nvSpPr>
          <p:cNvPr id="9" name="Content Placeholder 8">
            <a:extLst>
              <a:ext uri="{FF2B5EF4-FFF2-40B4-BE49-F238E27FC236}">
                <a16:creationId xmlns:a16="http://schemas.microsoft.com/office/drawing/2014/main" id="{49C14F4C-54A9-457D-A47D-15C9B2B2582B}"/>
              </a:ext>
            </a:extLst>
          </p:cNvPr>
          <p:cNvSpPr>
            <a:spLocks noGrp="1"/>
          </p:cNvSpPr>
          <p:nvPr>
            <p:ph idx="1"/>
          </p:nvPr>
        </p:nvSpPr>
        <p:spPr>
          <a:xfrm>
            <a:off x="1539118" y="4106663"/>
            <a:ext cx="3548862" cy="1600195"/>
          </a:xfrm>
        </p:spPr>
        <p:txBody>
          <a:bodyPr vert="horz" lIns="91440" tIns="45720" rIns="91440" bIns="45720" rtlCol="0" anchor="t">
            <a:normAutofit/>
          </a:bodyPr>
          <a:lstStyle/>
          <a:p>
            <a:pPr marL="0" indent="0" algn="ctr">
              <a:buNone/>
            </a:pPr>
            <a:r>
              <a:rPr lang="en-US" sz="2800" dirty="0">
                <a:solidFill>
                  <a:schemeClr val="accent1"/>
                </a:solidFill>
                <a:latin typeface="Times New Roman" panose="02020603050405020304" pitchFamily="18" charset="0"/>
                <a:cs typeface="Times New Roman" panose="02020603050405020304" pitchFamily="18" charset="0"/>
              </a:rPr>
              <a:t>Random forest shows the highest accuracy out of all</a:t>
            </a:r>
          </a:p>
        </p:txBody>
      </p:sp>
    </p:spTree>
    <p:extLst>
      <p:ext uri="{BB962C8B-B14F-4D97-AF65-F5344CB8AC3E}">
        <p14:creationId xmlns:p14="http://schemas.microsoft.com/office/powerpoint/2010/main" val="35203633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5" name="Rectangle 54">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8076037" y="1359093"/>
            <a:ext cx="3352375" cy="3066507"/>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Neural Network</a:t>
            </a:r>
          </a:p>
        </p:txBody>
      </p:sp>
      <p:sp>
        <p:nvSpPr>
          <p:cNvPr id="57" name="Rectangle 56">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Diagram&#10;&#10;Description automatically generated">
            <a:extLst>
              <a:ext uri="{FF2B5EF4-FFF2-40B4-BE49-F238E27FC236}">
                <a16:creationId xmlns:a16="http://schemas.microsoft.com/office/drawing/2014/main" id="{46E0B1B5-F7F9-496B-8D75-1AF3FDBBA87C}"/>
              </a:ext>
            </a:extLst>
          </p:cNvPr>
          <p:cNvPicPr>
            <a:picLocks noChangeAspect="1"/>
          </p:cNvPicPr>
          <p:nvPr/>
        </p:nvPicPr>
        <p:blipFill rotWithShape="1">
          <a:blip r:embed="rId7"/>
          <a:srcRect t="6944" b="12786"/>
          <a:stretch/>
        </p:blipFill>
        <p:spPr>
          <a:xfrm>
            <a:off x="1828969" y="648070"/>
            <a:ext cx="4136825" cy="5491230"/>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873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5D21-1F82-4DEA-AA86-6651616026D0}"/>
              </a:ext>
            </a:extLst>
          </p:cNvPr>
          <p:cNvSpPr>
            <a:spLocks noGrp="1"/>
          </p:cNvSpPr>
          <p:nvPr>
            <p:ph type="title"/>
          </p:nvPr>
        </p:nvSpPr>
        <p:spPr>
          <a:xfrm>
            <a:off x="712787" y="452718"/>
            <a:ext cx="8659814" cy="923322"/>
          </a:xfrm>
        </p:spPr>
        <p:txBody>
          <a:bodyPr/>
          <a:lstStyle/>
          <a:p>
            <a:r>
              <a:rPr lang="en-US" sz="4800" dirty="0">
                <a:latin typeface="Times New Roman" panose="02020603050405020304" pitchFamily="18" charset="0"/>
                <a:cs typeface="Times New Roman" panose="02020603050405020304" pitchFamily="18" charset="0"/>
              </a:rPr>
              <a:t>Observation</a:t>
            </a:r>
          </a:p>
        </p:txBody>
      </p:sp>
      <p:sp>
        <p:nvSpPr>
          <p:cNvPr id="3" name="Content Placeholder 2">
            <a:extLst>
              <a:ext uri="{FF2B5EF4-FFF2-40B4-BE49-F238E27FC236}">
                <a16:creationId xmlns:a16="http://schemas.microsoft.com/office/drawing/2014/main" id="{BAE4778A-E1BF-440E-A320-F971D19F1781}"/>
              </a:ext>
            </a:extLst>
          </p:cNvPr>
          <p:cNvSpPr>
            <a:spLocks noGrp="1"/>
          </p:cNvSpPr>
          <p:nvPr>
            <p:ph idx="1"/>
          </p:nvPr>
        </p:nvSpPr>
        <p:spPr>
          <a:xfrm>
            <a:off x="1103312" y="2052919"/>
            <a:ext cx="8946541" cy="1808868"/>
          </a:xfrm>
        </p:spPr>
        <p:txBody>
          <a:bodyPr/>
          <a:lstStyle/>
          <a:p>
            <a:pPr marL="857250" lvl="2" indent="0">
              <a:buNone/>
            </a:pPr>
            <a:endParaRPr lang="en-US" dirty="0"/>
          </a:p>
          <a:p>
            <a:pPr marL="857250" lvl="2" indent="0">
              <a:buNone/>
            </a:pPr>
            <a:endParaRPr lang="en-US" dirty="0"/>
          </a:p>
          <a:p>
            <a:pPr marL="457200" lvl="1" indent="0">
              <a:buNone/>
            </a:pPr>
            <a:endParaRPr lang="en-US" dirty="0"/>
          </a:p>
        </p:txBody>
      </p:sp>
      <p:sp>
        <p:nvSpPr>
          <p:cNvPr id="4" name="Content Placeholder 2">
            <a:extLst>
              <a:ext uri="{FF2B5EF4-FFF2-40B4-BE49-F238E27FC236}">
                <a16:creationId xmlns:a16="http://schemas.microsoft.com/office/drawing/2014/main" id="{300EE1F1-067C-4719-9273-33884F731652}"/>
              </a:ext>
            </a:extLst>
          </p:cNvPr>
          <p:cNvSpPr txBox="1">
            <a:spLocks/>
          </p:cNvSpPr>
          <p:nvPr/>
        </p:nvSpPr>
        <p:spPr>
          <a:xfrm>
            <a:off x="646111" y="1597981"/>
            <a:ext cx="10355264" cy="49892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Char char=""/>
              <a:tabLst/>
              <a:defRPr/>
            </a:pPr>
            <a:r>
              <a:rPr lang="en-US" sz="2800" dirty="0">
                <a:solidFill>
                  <a:prstClr val="white"/>
                </a:solidFill>
                <a:latin typeface="Times New Roman" panose="02020603050405020304" pitchFamily="18" charset="0"/>
                <a:cs typeface="Times New Roman" panose="02020603050405020304" pitchFamily="18" charset="0"/>
              </a:rPr>
              <a:t>Random forest provides best prediction based on the analysis</a:t>
            </a:r>
            <a:endPar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Char char=""/>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More information on disease grouping in the original dataset would have improved accuracy</a:t>
            </a:r>
          </a:p>
          <a:p>
            <a:pPr marL="342900" marR="0" lvl="0" indent="-34290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Char char=""/>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Geographical location and Population density would have provided more information on the severity of the spread and possible infection.</a:t>
            </a:r>
          </a:p>
          <a:p>
            <a:pPr marL="342900" marR="0" lvl="0" indent="-34290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Char char=""/>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Fully vaccinated information will also have significant impact on the outcome.</a:t>
            </a:r>
          </a:p>
          <a:p>
            <a:pPr marL="342900" marR="0" lvl="0" indent="-34290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Char char=""/>
              <a:tabLst/>
              <a:defRPr/>
            </a:pPr>
            <a:r>
              <a:rPr lang="en-US" sz="2800" dirty="0">
                <a:solidFill>
                  <a:prstClr val="white"/>
                </a:solidFill>
                <a:latin typeface="Times New Roman" panose="02020603050405020304" pitchFamily="18" charset="0"/>
                <a:cs typeface="Times New Roman" panose="02020603050405020304" pitchFamily="18" charset="0"/>
              </a:rPr>
              <a:t>Mitigation measures from developing vs developed nations will also significant impact on the outcome.</a:t>
            </a:r>
            <a:endPar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a:p>
            <a:pPr marL="857250" marR="0" lvl="2" indent="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None/>
              <a:tabLst/>
              <a:defRPr/>
            </a:pPr>
            <a:endPar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a:p>
            <a:pPr marL="857250" marR="0" lvl="2" indent="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None/>
              <a:tabLst/>
              <a:defRPr/>
            </a:pPr>
            <a:endPar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rgbClr val="0E5580">
                  <a:lumMod val="40000"/>
                  <a:lumOff val="60000"/>
                </a:srgbClr>
              </a:buClr>
              <a:buSzPct val="80000"/>
              <a:buFont typeface="Wingdings 3" charset="2"/>
              <a:buNone/>
              <a:tabLst/>
              <a:defRPr/>
            </a:pPr>
            <a:endPar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282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939075" y="417207"/>
            <a:ext cx="9404723" cy="1400530"/>
          </a:xfrm>
        </p:spPr>
        <p:txBody>
          <a:bodyPr/>
          <a:lstStyle/>
          <a:p>
            <a:r>
              <a:rPr lang="en-US" sz="54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280D5C5-BAFE-4E6B-81D8-D0D551103B45}"/>
              </a:ext>
            </a:extLst>
          </p:cNvPr>
          <p:cNvSpPr>
            <a:spLocks noGrp="1"/>
          </p:cNvSpPr>
          <p:nvPr>
            <p:ph idx="1"/>
          </p:nvPr>
        </p:nvSpPr>
        <p:spPr>
          <a:xfrm>
            <a:off x="939075" y="2146211"/>
            <a:ext cx="8742024" cy="2257113"/>
          </a:xfrm>
        </p:spPr>
        <p:txBody>
          <a:bodyPr/>
          <a:lstStyle/>
          <a:p>
            <a:r>
              <a:rPr lang="en-IN" sz="2000" i="0" dirty="0">
                <a:effectLst/>
                <a:latin typeface="Times New Roman" panose="02020603050405020304" pitchFamily="18" charset="0"/>
                <a:cs typeface="Times New Roman" panose="02020603050405020304" pitchFamily="18" charset="0"/>
              </a:rPr>
              <a:t>Predict the chances of ICU admission of covid 19 patient based on various test results.</a:t>
            </a:r>
          </a:p>
          <a:p>
            <a:r>
              <a:rPr lang="en-US" b="0" i="0" dirty="0">
                <a:effectLst/>
                <a:latin typeface="Times New Roman" panose="02020603050405020304" pitchFamily="18" charset="0"/>
                <a:cs typeface="Times New Roman" panose="02020603050405020304" pitchFamily="18" charset="0"/>
              </a:rPr>
              <a:t>By this information hospitals can plan the flow of operations and take critical decisions like shifting patient to another hospital or arrangement of resources within the time so that the lives of patients can be saved.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07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66BF-58E1-49D1-93DE-BC54340A12C8}"/>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AE3CE6D-5D2F-4710-AF6B-37A490D0EBC9}"/>
              </a:ext>
            </a:extLst>
          </p:cNvPr>
          <p:cNvSpPr>
            <a:spLocks noGrp="1"/>
          </p:cNvSpPr>
          <p:nvPr>
            <p:ph idx="1"/>
          </p:nvPr>
        </p:nvSpPr>
        <p:spPr/>
        <p:txBody>
          <a:bodyPr/>
          <a:lstStyle/>
          <a:p>
            <a:r>
              <a:rPr lang="en-US" dirty="0">
                <a:hlinkClick r:id="rId2"/>
              </a:rPr>
              <a:t>https://www.kaggle.com/abhinavaravindan/covid-icu-admit-prediction</a:t>
            </a:r>
            <a:endParaRPr lang="en-US" dirty="0"/>
          </a:p>
          <a:p>
            <a:endParaRPr lang="en-US" dirty="0"/>
          </a:p>
        </p:txBody>
      </p:sp>
    </p:spTree>
    <p:extLst>
      <p:ext uri="{BB962C8B-B14F-4D97-AF65-F5344CB8AC3E}">
        <p14:creationId xmlns:p14="http://schemas.microsoft.com/office/powerpoint/2010/main" val="32902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4665-2D81-40D2-91D4-9B9DB484959A}"/>
              </a:ext>
            </a:extLst>
          </p:cNvPr>
          <p:cNvSpPr>
            <a:spLocks noGrp="1"/>
          </p:cNvSpPr>
          <p:nvPr>
            <p:ph type="title"/>
          </p:nvPr>
        </p:nvSpPr>
        <p:spPr>
          <a:xfrm>
            <a:off x="646111" y="452718"/>
            <a:ext cx="9404723" cy="719134"/>
          </a:xfrm>
        </p:spPr>
        <p:txBody>
          <a:bodyPr/>
          <a:lstStyle/>
          <a:p>
            <a:r>
              <a:rPr lang="en-US" dirty="0">
                <a:latin typeface="Times New Roman" panose="02020603050405020304" pitchFamily="18" charset="0"/>
                <a:cs typeface="Times New Roman" panose="02020603050405020304" pitchFamily="18" charset="0"/>
              </a:rPr>
              <a:t>SNAPSHOT OF ORIGINAL DATASET</a:t>
            </a:r>
          </a:p>
        </p:txBody>
      </p:sp>
      <p:sp>
        <p:nvSpPr>
          <p:cNvPr id="6" name="TextBox 5">
            <a:extLst>
              <a:ext uri="{FF2B5EF4-FFF2-40B4-BE49-F238E27FC236}">
                <a16:creationId xmlns:a16="http://schemas.microsoft.com/office/drawing/2014/main" id="{AC4116BC-2329-48C1-B936-B3D72A558857}"/>
              </a:ext>
            </a:extLst>
          </p:cNvPr>
          <p:cNvSpPr txBox="1"/>
          <p:nvPr/>
        </p:nvSpPr>
        <p:spPr>
          <a:xfrm>
            <a:off x="10244829" y="6296033"/>
            <a:ext cx="20152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 Kaggle</a:t>
            </a:r>
          </a:p>
        </p:txBody>
      </p:sp>
      <p:pic>
        <p:nvPicPr>
          <p:cNvPr id="10" name="Picture 9">
            <a:extLst>
              <a:ext uri="{FF2B5EF4-FFF2-40B4-BE49-F238E27FC236}">
                <a16:creationId xmlns:a16="http://schemas.microsoft.com/office/drawing/2014/main" id="{1E4C28AD-8D54-4F28-AA6D-995C05D8BD0C}"/>
              </a:ext>
            </a:extLst>
          </p:cNvPr>
          <p:cNvPicPr>
            <a:picLocks noChangeAspect="1"/>
          </p:cNvPicPr>
          <p:nvPr/>
        </p:nvPicPr>
        <p:blipFill>
          <a:blip r:embed="rId2"/>
          <a:stretch>
            <a:fillRect/>
          </a:stretch>
        </p:blipFill>
        <p:spPr>
          <a:xfrm>
            <a:off x="79899" y="2245603"/>
            <a:ext cx="12032202" cy="4050430"/>
          </a:xfrm>
          <a:prstGeom prst="rect">
            <a:avLst/>
          </a:prstGeom>
        </p:spPr>
      </p:pic>
      <p:sp>
        <p:nvSpPr>
          <p:cNvPr id="5" name="Title 1">
            <a:extLst>
              <a:ext uri="{FF2B5EF4-FFF2-40B4-BE49-F238E27FC236}">
                <a16:creationId xmlns:a16="http://schemas.microsoft.com/office/drawing/2014/main" id="{6F28816F-5CC3-42F1-934C-ABE81FF30C04}"/>
              </a:ext>
            </a:extLst>
          </p:cNvPr>
          <p:cNvSpPr txBox="1">
            <a:spLocks/>
          </p:cNvSpPr>
          <p:nvPr/>
        </p:nvSpPr>
        <p:spPr>
          <a:xfrm>
            <a:off x="646111" y="1341719"/>
            <a:ext cx="10175769" cy="7191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230 Predictors and 1925 Observations</a:t>
            </a:r>
          </a:p>
        </p:txBody>
      </p:sp>
    </p:spTree>
    <p:extLst>
      <p:ext uri="{BB962C8B-B14F-4D97-AF65-F5344CB8AC3E}">
        <p14:creationId xmlns:p14="http://schemas.microsoft.com/office/powerpoint/2010/main" val="34468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8200279" y="1325881"/>
            <a:ext cx="3385080" cy="1914470"/>
          </a:xfrm>
        </p:spPr>
        <p:txBody>
          <a:bodyPr vert="horz" lIns="91440" tIns="45720" rIns="91440" bIns="45720" rtlCol="0" anchor="b">
            <a:normAutofit/>
          </a:bodyPr>
          <a:lstStyle/>
          <a:p>
            <a:pPr>
              <a:lnSpc>
                <a:spcPct val="90000"/>
              </a:lnSpc>
            </a:pPr>
            <a:br>
              <a:rPr lang="en-US" sz="3000" dirty="0"/>
            </a:br>
            <a:r>
              <a:rPr lang="en-US" sz="3000" dirty="0"/>
              <a:t>AGE PERCENTILE vs ICU ADMISSIONS</a:t>
            </a:r>
          </a:p>
        </p:txBody>
      </p:sp>
      <p:pic>
        <p:nvPicPr>
          <p:cNvPr id="4" name="Picture 3">
            <a:extLst>
              <a:ext uri="{FF2B5EF4-FFF2-40B4-BE49-F238E27FC236}">
                <a16:creationId xmlns:a16="http://schemas.microsoft.com/office/drawing/2014/main" id="{2686A874-BFC9-455E-ACE0-35B5AD1CDC35}"/>
              </a:ext>
            </a:extLst>
          </p:cNvPr>
          <p:cNvPicPr>
            <a:picLocks noChangeAspect="1"/>
          </p:cNvPicPr>
          <p:nvPr/>
        </p:nvPicPr>
        <p:blipFill>
          <a:blip r:embed="rId2"/>
          <a:stretch>
            <a:fillRect/>
          </a:stretch>
        </p:blipFill>
        <p:spPr>
          <a:xfrm>
            <a:off x="1522412" y="962543"/>
            <a:ext cx="4932911" cy="4932911"/>
          </a:xfrm>
          <a:prstGeom prst="rect">
            <a:avLst/>
          </a:prstGeom>
          <a:effectLst/>
        </p:spPr>
      </p:pic>
    </p:spTree>
    <p:extLst>
      <p:ext uri="{BB962C8B-B14F-4D97-AF65-F5344CB8AC3E}">
        <p14:creationId xmlns:p14="http://schemas.microsoft.com/office/powerpoint/2010/main" val="170278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1CA8936-FCFD-4EA2-8BCA-49DFC2DE37B5}"/>
              </a:ext>
            </a:extLst>
          </p:cNvPr>
          <p:cNvPicPr>
            <a:picLocks noChangeAspect="1"/>
          </p:cNvPicPr>
          <p:nvPr/>
        </p:nvPicPr>
        <p:blipFill>
          <a:blip r:embed="rId2"/>
          <a:stretch>
            <a:fillRect/>
          </a:stretch>
        </p:blipFill>
        <p:spPr>
          <a:xfrm>
            <a:off x="1412194" y="1068705"/>
            <a:ext cx="4843356" cy="5057775"/>
          </a:xfrm>
          <a:prstGeom prst="rect">
            <a:avLst/>
          </a:prstGeom>
        </p:spPr>
      </p:pic>
      <p:sp>
        <p:nvSpPr>
          <p:cNvPr id="11" name="Title 1">
            <a:extLst>
              <a:ext uri="{FF2B5EF4-FFF2-40B4-BE49-F238E27FC236}">
                <a16:creationId xmlns:a16="http://schemas.microsoft.com/office/drawing/2014/main" id="{AC6D19AB-7C6D-4AEA-A697-75460F7458AF}"/>
              </a:ext>
            </a:extLst>
          </p:cNvPr>
          <p:cNvSpPr txBox="1">
            <a:spLocks/>
          </p:cNvSpPr>
          <p:nvPr/>
        </p:nvSpPr>
        <p:spPr>
          <a:xfrm>
            <a:off x="8200279" y="1325881"/>
            <a:ext cx="3385080" cy="191447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br>
              <a:rPr lang="en-US" sz="3000" dirty="0"/>
            </a:br>
            <a:r>
              <a:rPr lang="en-US" sz="3000" dirty="0"/>
              <a:t>GENDER vs ICU ADMISSIONS</a:t>
            </a:r>
          </a:p>
        </p:txBody>
      </p:sp>
    </p:spTree>
    <p:extLst>
      <p:ext uri="{BB962C8B-B14F-4D97-AF65-F5344CB8AC3E}">
        <p14:creationId xmlns:p14="http://schemas.microsoft.com/office/powerpoint/2010/main" val="330608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1DD3-E8B4-4EE7-A777-BBF3F50C7688}"/>
              </a:ext>
            </a:extLst>
          </p:cNvPr>
          <p:cNvSpPr>
            <a:spLocks noGrp="1"/>
          </p:cNvSpPr>
          <p:nvPr>
            <p:ph type="title"/>
          </p:nvPr>
        </p:nvSpPr>
        <p:spPr>
          <a:xfrm>
            <a:off x="6874158" y="699865"/>
            <a:ext cx="4906509" cy="2766726"/>
          </a:xfrm>
        </p:spPr>
        <p:txBody>
          <a:bodyPr vert="horz" lIns="91440" tIns="45720" rIns="91440" bIns="45720" rtlCol="0" anchor="b">
            <a:normAutofit/>
          </a:bodyPr>
          <a:lstStyle/>
          <a:p>
            <a:r>
              <a:rPr lang="en-US" sz="3200" dirty="0"/>
              <a:t>ICU Admission vs </a:t>
            </a:r>
            <a:r>
              <a:rPr lang="en-US" sz="3200" dirty="0" err="1"/>
              <a:t>Immuno</a:t>
            </a:r>
            <a:r>
              <a:rPr lang="en-US" sz="3200" dirty="0"/>
              <a:t> compromised</a:t>
            </a:r>
          </a:p>
        </p:txBody>
      </p:sp>
      <p:pic>
        <p:nvPicPr>
          <p:cNvPr id="13" name="Picture 12">
            <a:extLst>
              <a:ext uri="{FF2B5EF4-FFF2-40B4-BE49-F238E27FC236}">
                <a16:creationId xmlns:a16="http://schemas.microsoft.com/office/drawing/2014/main" id="{B04C1245-BF71-4964-8E66-8B7AC9840149}"/>
              </a:ext>
            </a:extLst>
          </p:cNvPr>
          <p:cNvPicPr>
            <a:picLocks noChangeAspect="1"/>
          </p:cNvPicPr>
          <p:nvPr/>
        </p:nvPicPr>
        <p:blipFill>
          <a:blip r:embed="rId2"/>
          <a:stretch>
            <a:fillRect/>
          </a:stretch>
        </p:blipFill>
        <p:spPr>
          <a:xfrm>
            <a:off x="761206" y="699865"/>
            <a:ext cx="5399740" cy="5532120"/>
          </a:xfrm>
          <a:prstGeom prst="rect">
            <a:avLst/>
          </a:prstGeom>
        </p:spPr>
      </p:pic>
    </p:spTree>
    <p:extLst>
      <p:ext uri="{BB962C8B-B14F-4D97-AF65-F5344CB8AC3E}">
        <p14:creationId xmlns:p14="http://schemas.microsoft.com/office/powerpoint/2010/main" val="89217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5D21-1F82-4DEA-AA86-6651616026D0}"/>
              </a:ext>
            </a:extLst>
          </p:cNvPr>
          <p:cNvSpPr>
            <a:spLocks noGrp="1"/>
          </p:cNvSpPr>
          <p:nvPr>
            <p:ph type="title"/>
          </p:nvPr>
        </p:nvSpPr>
        <p:spPr>
          <a:xfrm>
            <a:off x="712787" y="452717"/>
            <a:ext cx="8659814" cy="1919007"/>
          </a:xfrm>
        </p:spPr>
        <p:txBody>
          <a:bodyPr/>
          <a:lstStyle/>
          <a:p>
            <a:r>
              <a:rPr lang="en-US" sz="4800" dirty="0">
                <a:latin typeface="Times New Roman" panose="02020603050405020304" pitchFamily="18" charset="0"/>
                <a:cs typeface="Times New Roman" panose="02020603050405020304" pitchFamily="18" charset="0"/>
              </a:rPr>
              <a:t>DATA CLEANING / TRANSFORMATION</a:t>
            </a:r>
          </a:p>
        </p:txBody>
      </p:sp>
      <p:sp>
        <p:nvSpPr>
          <p:cNvPr id="3" name="Content Placeholder 2">
            <a:extLst>
              <a:ext uri="{FF2B5EF4-FFF2-40B4-BE49-F238E27FC236}">
                <a16:creationId xmlns:a16="http://schemas.microsoft.com/office/drawing/2014/main" id="{BAE4778A-E1BF-440E-A320-F971D19F1781}"/>
              </a:ext>
            </a:extLst>
          </p:cNvPr>
          <p:cNvSpPr>
            <a:spLocks noGrp="1"/>
          </p:cNvSpPr>
          <p:nvPr>
            <p:ph idx="1"/>
          </p:nvPr>
        </p:nvSpPr>
        <p:spPr>
          <a:xfrm>
            <a:off x="1103312" y="2052919"/>
            <a:ext cx="8946541" cy="1808868"/>
          </a:xfrm>
        </p:spPr>
        <p:txBody>
          <a:bodyPr/>
          <a:lstStyle/>
          <a:p>
            <a:pPr marL="857250" lvl="2" indent="0">
              <a:buNone/>
            </a:pPr>
            <a:endParaRPr lang="en-US" dirty="0"/>
          </a:p>
          <a:p>
            <a:pPr marL="857250" lvl="2" indent="0">
              <a:buNone/>
            </a:pPr>
            <a:endParaRPr lang="en-US" dirty="0"/>
          </a:p>
          <a:p>
            <a:pPr marL="457200" lvl="1" indent="0">
              <a:buNone/>
            </a:pPr>
            <a:endParaRPr lang="en-US" dirty="0"/>
          </a:p>
        </p:txBody>
      </p:sp>
      <p:sp>
        <p:nvSpPr>
          <p:cNvPr id="4" name="Content Placeholder 2">
            <a:extLst>
              <a:ext uri="{FF2B5EF4-FFF2-40B4-BE49-F238E27FC236}">
                <a16:creationId xmlns:a16="http://schemas.microsoft.com/office/drawing/2014/main" id="{300EE1F1-067C-4719-9273-33884F731652}"/>
              </a:ext>
            </a:extLst>
          </p:cNvPr>
          <p:cNvSpPr txBox="1">
            <a:spLocks/>
          </p:cNvSpPr>
          <p:nvPr/>
        </p:nvSpPr>
        <p:spPr>
          <a:xfrm>
            <a:off x="646111" y="2633589"/>
            <a:ext cx="10355264" cy="318618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dirty="0">
                <a:latin typeface="Times New Roman" panose="02020603050405020304" pitchFamily="18" charset="0"/>
                <a:cs typeface="Times New Roman" panose="02020603050405020304" pitchFamily="18" charset="0"/>
              </a:rPr>
              <a:t>Five rows for one patient – changed to one row per patient using mean of data from values from that patient</a:t>
            </a:r>
          </a:p>
          <a:p>
            <a:r>
              <a:rPr lang="en-US" sz="2800" dirty="0">
                <a:latin typeface="Times New Roman" panose="02020603050405020304" pitchFamily="18" charset="0"/>
                <a:cs typeface="Times New Roman" panose="02020603050405020304" pitchFamily="18" charset="0"/>
              </a:rPr>
              <a:t>Transformed string values in columns “AGE_PERCENTIL” to numeric</a:t>
            </a:r>
          </a:p>
          <a:p>
            <a:r>
              <a:rPr lang="en-US" sz="2800" dirty="0">
                <a:latin typeface="Times New Roman" panose="02020603050405020304" pitchFamily="18" charset="0"/>
                <a:cs typeface="Times New Roman" panose="02020603050405020304" pitchFamily="18" charset="0"/>
              </a:rPr>
              <a:t>Dropped unwanted columns - PATIENT_VISIT_IDENTIFIER, WINDOW, OTHERS </a:t>
            </a:r>
          </a:p>
          <a:p>
            <a:pPr lvl="1"/>
            <a:endParaRPr lang="en-US" sz="2800" dirty="0">
              <a:latin typeface="Times New Roman" panose="02020603050405020304" pitchFamily="18" charset="0"/>
              <a:cs typeface="Times New Roman" panose="02020603050405020304" pitchFamily="18" charset="0"/>
            </a:endParaRPr>
          </a:p>
          <a:p>
            <a:pPr marL="857250" lvl="2" indent="0">
              <a:buFont typeface="Wingdings 3" charset="2"/>
              <a:buNone/>
            </a:pPr>
            <a:endParaRPr lang="en-US" sz="2800" dirty="0">
              <a:latin typeface="Times New Roman" panose="02020603050405020304" pitchFamily="18" charset="0"/>
              <a:cs typeface="Times New Roman" panose="02020603050405020304" pitchFamily="18" charset="0"/>
            </a:endParaRPr>
          </a:p>
          <a:p>
            <a:pPr marL="857250" lvl="2" indent="0">
              <a:buFont typeface="Wingdings 3" charset="2"/>
              <a:buNone/>
            </a:pPr>
            <a:endParaRPr lang="en-US" sz="2800" dirty="0">
              <a:latin typeface="Times New Roman" panose="02020603050405020304" pitchFamily="18" charset="0"/>
              <a:cs typeface="Times New Roman" panose="02020603050405020304" pitchFamily="18" charset="0"/>
            </a:endParaRPr>
          </a:p>
          <a:p>
            <a:pPr marL="457200" lvl="1" indent="0">
              <a:buFont typeface="Wingdings 3" charset="2"/>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57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56E3-79DA-4D2D-9175-5C3E58982B74}"/>
              </a:ext>
            </a:extLst>
          </p:cNvPr>
          <p:cNvSpPr>
            <a:spLocks noGrp="1"/>
          </p:cNvSpPr>
          <p:nvPr>
            <p:ph type="title"/>
          </p:nvPr>
        </p:nvSpPr>
        <p:spPr>
          <a:xfrm>
            <a:off x="613419" y="496102"/>
            <a:ext cx="10048662" cy="1703784"/>
          </a:xfrm>
        </p:spPr>
        <p:txBody>
          <a:bodyPr>
            <a:normAutofit/>
          </a:bodyPr>
          <a:lstStyle/>
          <a:p>
            <a:r>
              <a:rPr lang="en-US" sz="4800" b="1" dirty="0">
                <a:latin typeface="Times New Roman" panose="02020603050405020304" pitchFamily="18" charset="0"/>
                <a:cs typeface="Times New Roman" panose="02020603050405020304" pitchFamily="18" charset="0"/>
              </a:rPr>
              <a:t>VARIABLE SELECTION - STEPWISE</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6DF8B1-1BFA-4FE9-8899-01EA62A8698B}"/>
              </a:ext>
            </a:extLst>
          </p:cNvPr>
          <p:cNvSpPr txBox="1"/>
          <p:nvPr/>
        </p:nvSpPr>
        <p:spPr>
          <a:xfrm>
            <a:off x="613419" y="2333049"/>
            <a:ext cx="4589756"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chemeClr val="tx2">
                    <a:lumMod val="75000"/>
                  </a:schemeClr>
                </a:solidFill>
                <a:latin typeface="Times New Roman" panose="02020603050405020304" pitchFamily="18" charset="0"/>
                <a:cs typeface="Times New Roman" panose="02020603050405020304" pitchFamily="18" charset="0"/>
              </a:rPr>
              <a:t>230 to 25 Predictors</a:t>
            </a:r>
          </a:p>
        </p:txBody>
      </p:sp>
      <p:pic>
        <p:nvPicPr>
          <p:cNvPr id="5" name="Content Placeholder 4">
            <a:extLst>
              <a:ext uri="{FF2B5EF4-FFF2-40B4-BE49-F238E27FC236}">
                <a16:creationId xmlns:a16="http://schemas.microsoft.com/office/drawing/2014/main" id="{A0B9A815-0792-44A8-8507-7311AB984019}"/>
              </a:ext>
            </a:extLst>
          </p:cNvPr>
          <p:cNvPicPr>
            <a:picLocks noGrp="1" noChangeAspect="1"/>
          </p:cNvPicPr>
          <p:nvPr>
            <p:ph idx="1"/>
          </p:nvPr>
        </p:nvPicPr>
        <p:blipFill>
          <a:blip r:embed="rId2"/>
          <a:stretch>
            <a:fillRect/>
          </a:stretch>
        </p:blipFill>
        <p:spPr>
          <a:xfrm>
            <a:off x="737948" y="3499834"/>
            <a:ext cx="10716103" cy="2862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954545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terms/"/>
    <ds:schemaRef ds:uri="http://purl.org/dc/elements/1.1/"/>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785</TotalTime>
  <Words>270</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ICU PREDICTION OF COVID-19 PATIENTS</vt:lpstr>
      <vt:lpstr>PROBLEM STATEMENT</vt:lpstr>
      <vt:lpstr>Data Sources</vt:lpstr>
      <vt:lpstr>SNAPSHOT OF ORIGINAL DATASET</vt:lpstr>
      <vt:lpstr> AGE PERCENTILE vs ICU ADMISSIONS</vt:lpstr>
      <vt:lpstr>PowerPoint Presentation</vt:lpstr>
      <vt:lpstr>ICU Admission vs Immuno compromised</vt:lpstr>
      <vt:lpstr>DATA CLEANING / TRANSFORMATION</vt:lpstr>
      <vt:lpstr>VARIABLE SELECTION - STEPWISE</vt:lpstr>
      <vt:lpstr>Logistic Regression</vt:lpstr>
      <vt:lpstr>Naïve Bayes Model</vt:lpstr>
      <vt:lpstr>Classification Tree</vt:lpstr>
      <vt:lpstr>Lift Chart</vt:lpstr>
      <vt:lpstr>PowerPoint Presentation</vt:lpstr>
      <vt:lpstr>PowerPoint Presentation</vt:lpstr>
      <vt:lpstr>PowerPoint Presentation</vt:lpstr>
      <vt:lpstr>Neural Network</vt:lpstr>
      <vt:lpstr>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ICU PREDICTION OF COVID-19 PATIENTS</dc:title>
  <dc:creator>Nidhi Chandramohan</dc:creator>
  <cp:lastModifiedBy>Nidhi Chandramohan</cp:lastModifiedBy>
  <cp:revision>25</cp:revision>
  <dcterms:created xsi:type="dcterms:W3CDTF">2021-10-03T00:34:42Z</dcterms:created>
  <dcterms:modified xsi:type="dcterms:W3CDTF">2021-10-06T15:55:31Z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