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96" r:id="rId3"/>
    <p:sldId id="256" r:id="rId4"/>
    <p:sldId id="398" r:id="rId6"/>
    <p:sldId id="401" r:id="rId7"/>
    <p:sldId id="400" r:id="rId8"/>
    <p:sldId id="402" r:id="rId9"/>
    <p:sldId id="399" r:id="rId10"/>
    <p:sldId id="405" r:id="rId11"/>
    <p:sldId id="407" r:id="rId12"/>
    <p:sldId id="408" r:id="rId13"/>
    <p:sldId id="409" r:id="rId14"/>
    <p:sldId id="410" r:id="rId15"/>
    <p:sldId id="41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CF"/>
    <a:srgbClr val="F9F9F9"/>
    <a:srgbClr val="696FDD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2" autoAdjust="0"/>
    <p:restoredTop sz="94660"/>
  </p:normalViewPr>
  <p:slideViewPr>
    <p:cSldViewPr snapToGrid="0">
      <p:cViewPr varScale="1">
        <p:scale>
          <a:sx n="56" d="100"/>
          <a:sy n="56" d="100"/>
        </p:scale>
        <p:origin x="36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DMIN\Downloads\NAN%20MUDHALVAN%20PRITH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[NAN MUDHALVAN PRITHI.xlsx]Sheet3!PivotTable1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DATA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'[NAN MUDHALVAN PRITHI.xlsx]Sheet3'!$B$3:$B$4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'[NAN MUDHALVAN PRITHI.xlsx]Sheet3'!$A$5:$A$15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'[NAN MUDHALVAN PRITHI.xlsx]Sheet3'!$B$5:$B$15</c:f>
              <c:numCache>
                <c:formatCode>General</c:formatCode>
                <c:ptCount val="10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</c:ser>
        <c:ser>
          <c:idx val="1"/>
          <c:order val="1"/>
          <c:tx>
            <c:strRef>
              <c:f>'[NAN MUDHALVAN PRITHI.xlsx]Sheet3'!$C$3:$C$4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'[NAN MUDHALVAN PRITHI.xlsx]Sheet3'!$A$5:$A$15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'[NAN MUDHALVAN PRITHI.xlsx]Sheet3'!$C$5:$C$15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1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</c:ser>
        <c:ser>
          <c:idx val="2"/>
          <c:order val="2"/>
          <c:tx>
            <c:strRef>
              <c:f>'[NAN MUDHALVAN PRITHI.xlsx]Sheet3'!$D$3:$D$4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'[NAN MUDHALVAN PRITHI.xlsx]Sheet3'!$A$5:$A$15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'[NAN MUDHALVAN PRITHI.xlsx]Sheet3'!$D$5:$D$15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'[NAN MUDHALVAN PRITHI.xlsx]Sheet3'!$E$3:$E$4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'[NAN MUDHALVAN PRITHI.xlsx]Sheet3'!$A$5:$A$15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'[NAN MUDHALVAN PRITHI.xlsx]Sheet3'!$E$5:$E$15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6">
                  <c:v>2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0967184"/>
        <c:axId val="1330972464"/>
      </c:barChart>
      <c:catAx>
        <c:axId val="133096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30972464"/>
        <c:crosses val="autoZero"/>
        <c:auto val="1"/>
        <c:lblAlgn val="ctr"/>
        <c:lblOffset val="100"/>
        <c:noMultiLvlLbl val="0"/>
      </c:catAx>
      <c:valAx>
        <c:axId val="133097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30967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8767407569221"/>
          <c:y val="0.131720430107527"/>
          <c:w val="0.124788378570258"/>
          <c:h val="0.4572452636968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2803-E06E-4EA4-B347-5D4C0589E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830286"/>
            <a:ext cx="12192000" cy="198536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" y="1755084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-34479" y="3873799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2361"/>
            <a:ext cx="9144000" cy="1679677"/>
          </a:xfrm>
        </p:spPr>
        <p:txBody>
          <a:bodyPr anchor="ctr" anchorCtr="0">
            <a:normAutofit/>
          </a:bodyPr>
          <a:lstStyle>
            <a:lvl1pPr algn="ctr">
              <a:defRPr sz="540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4320"/>
            <a:ext cx="9144000" cy="62992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70026"/>
            <a:ext cx="10515600" cy="155688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3800"/>
            <a:ext cx="10515600" cy="7794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3185258"/>
            <a:ext cx="8610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" y="3390808"/>
            <a:ext cx="3581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048501" y="4793797"/>
            <a:ext cx="51435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843960" y="3429000"/>
            <a:ext cx="10504077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2437" y="2057400"/>
            <a:ext cx="10515601" cy="1272463"/>
          </a:xfrm>
        </p:spPr>
        <p:txBody>
          <a:bodyPr anchor="b" anchorCtr="0">
            <a:normAutofit/>
          </a:bodyPr>
          <a:lstStyle>
            <a:lvl1pPr algn="dist">
              <a:defRPr sz="8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832193" y="3498314"/>
            <a:ext cx="10516566" cy="616486"/>
          </a:xfrm>
        </p:spPr>
        <p:txBody>
          <a:bodyPr anchor="ctr">
            <a:normAutofit/>
          </a:bodyPr>
          <a:lstStyle>
            <a:lvl1pPr marL="0" indent="0" algn="dist">
              <a:buNone/>
              <a:defRPr sz="3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266700" indent="0">
              <a:buNone/>
              <a:defRPr/>
            </a:lvl2pPr>
            <a:lvl3pPr marL="455295" indent="0">
              <a:buNone/>
              <a:defRPr/>
            </a:lvl3pPr>
            <a:lvl4pPr marL="662940" indent="0">
              <a:buNone/>
              <a:defRPr/>
            </a:lvl4pPr>
            <a:lvl5pPr marL="851535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.xml"/><Relationship Id="rId15" Type="http://schemas.openxmlformats.org/officeDocument/2006/relationships/tags" Target="../tags/tag5.xml"/><Relationship Id="rId14" Type="http://schemas.microsoft.com/office/2007/relationships/hdphoto" Target="../media/image2.wdp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804" y="-2667805"/>
            <a:ext cx="6858000" cy="121936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838200" y="1594250"/>
            <a:ext cx="10515600" cy="458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82750" y="2170430"/>
            <a:ext cx="9704070" cy="4078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STUDENT</a:t>
            </a:r>
            <a:r>
              <a:rPr sz="2400" spc="-8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NAME:</a:t>
            </a:r>
            <a:r>
              <a:rPr lang="en-US"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PRITHIYENGARA M 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2306955">
              <a:lnSpc>
                <a:spcPts val="2930"/>
              </a:lnSpc>
              <a:spcBef>
                <a:spcPts val="40"/>
              </a:spcBef>
            </a:pP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REGISTER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NO</a:t>
            </a:r>
            <a:r>
              <a:rPr lang="en-US"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:3122110</a:t>
            </a:r>
            <a:r>
              <a:rPr lang="en-US"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55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,asun</a:t>
            </a:r>
            <a:r>
              <a:rPr lang="en-US"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14233122110</a:t>
            </a:r>
            <a:r>
              <a:rPr lang="en-US"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55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DEPARTMENT</a:t>
            </a:r>
            <a:r>
              <a:rPr lang="en-US" sz="2400" spc="-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</a:t>
            </a:r>
            <a:r>
              <a:rPr sz="2400" spc="-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sz="2400" spc="-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DEPARTMENT</a:t>
            </a:r>
            <a:r>
              <a:rPr sz="2400" spc="-4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OF</a:t>
            </a:r>
            <a:r>
              <a:rPr sz="2400" spc="1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COMMERCE</a:t>
            </a:r>
            <a:r>
              <a:rPr lang="en-US"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sz="2400" spc="-1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2700" marR="2306955">
              <a:lnSpc>
                <a:spcPts val="2930"/>
              </a:lnSpc>
              <a:spcBef>
                <a:spcPts val="40"/>
              </a:spcBef>
            </a:pPr>
            <a:r>
              <a:rPr lang="en-US"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B.COM (GENERAL)                                                                            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ts val="2865"/>
              </a:lnSpc>
              <a:spcBef>
                <a:spcPts val="55"/>
              </a:spcBef>
            </a:pP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COLLEGE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:DR.MGR</a:t>
            </a:r>
            <a:r>
              <a:rPr sz="2400" spc="-15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JANAKI</a:t>
            </a:r>
            <a:r>
              <a:rPr sz="2400" spc="-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COLLEGE</a:t>
            </a:r>
            <a:r>
              <a:rPr sz="2400" spc="-3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2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OF</a:t>
            </a:r>
            <a:r>
              <a:rPr sz="2400" spc="-14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ARTS</a:t>
            </a:r>
            <a:r>
              <a:rPr sz="2400" spc="-14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AND</a:t>
            </a:r>
            <a:r>
              <a:rPr sz="2400" spc="-6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SCIENCE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ts val="2865"/>
              </a:lnSpc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</a:t>
            </a:r>
            <a:r>
              <a:rPr sz="2400" spc="-8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WOMEN</a:t>
            </a:r>
            <a:r>
              <a:rPr sz="2400" spc="-7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5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 spc="-5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06345" y="708025"/>
            <a:ext cx="7931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600" b="1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z="3600" b="1" spc="-55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600" b="1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z="3600" b="1" spc="-7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600" b="1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</a:t>
            </a:r>
            <a:r>
              <a:rPr sz="3600" b="1" spc="-9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600" b="1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3600" b="1" spc="-65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600" b="1" spc="-1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Excel</a:t>
            </a:r>
            <a:endParaRPr sz="3600" b="1">
              <a:solidFill>
                <a:schemeClr val="accent1"/>
              </a:solidFill>
              <a:latin typeface="Times New Roman" panose="02020603050405020304"/>
              <a:cs typeface="Times New Roman" panose="02020603050405020304"/>
            </a:endParaRPr>
          </a:p>
          <a:p>
            <a:endParaRPr lang="en-US" sz="3600" b="1">
              <a:solidFill>
                <a:schemeClr val="accent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pc="-10" dirty="0">
                <a:sym typeface="+mn-ea"/>
              </a:rPr>
              <a:t>MODELLING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Autofit/>
          </a:bodyPr>
          <a:p>
            <a:pPr marL="0" marR="193040" indent="0">
              <a:lnSpc>
                <a:spcPct val="152000"/>
              </a:lnSpc>
              <a:spcBef>
                <a:spcPts val="95"/>
              </a:spcBef>
              <a:buNone/>
            </a:pPr>
            <a:r>
              <a:rPr sz="1800" b="1" spc="-6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z="1800" b="1" spc="-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  <a:sym typeface="+mn-ea"/>
              </a:rPr>
              <a:t>COLLECTION:</a:t>
            </a:r>
            <a:r>
              <a:rPr sz="1800" b="1" spc="3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KAGGLE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5" dirty="0"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SOURCE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WHICH</a:t>
            </a:r>
            <a:r>
              <a:rPr sz="18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5" dirty="0"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USED</a:t>
            </a:r>
            <a:r>
              <a:rPr sz="1800" spc="-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z="18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COLLECT</a:t>
            </a:r>
            <a:endParaRPr sz="1800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0" marR="193040" indent="0">
              <a:lnSpc>
                <a:spcPct val="152000"/>
              </a:lnSpc>
              <a:spcBef>
                <a:spcPts val="95"/>
              </a:spcBef>
              <a:buNone/>
            </a:pP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DATA.ALMOST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26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FEATURE 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WAS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COLLECTED</a:t>
            </a:r>
            <a:r>
              <a:rPr sz="1800" spc="-1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9</a:t>
            </a:r>
            <a:r>
              <a:rPr sz="1800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FEATURES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USED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EXCEL.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795"/>
              </a:spcBef>
              <a:buNone/>
            </a:pP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SOME</a:t>
            </a:r>
            <a:r>
              <a:rPr sz="18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FEATURE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5" dirty="0"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ID,FIRST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NAME,CREDIT</a:t>
            </a:r>
            <a:r>
              <a:rPr sz="1800" spc="-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RATING.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875"/>
              </a:spcBef>
              <a:buNone/>
            </a:pPr>
            <a:r>
              <a:rPr sz="1800" b="1" spc="-6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z="1800" b="1" spc="-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  <a:sym typeface="+mn-ea"/>
              </a:rPr>
              <a:t>CLEANING: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COLLECTED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75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z="1800" spc="-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0" dirty="0"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 CLEANED</a:t>
            </a:r>
            <a:r>
              <a:rPr sz="1800" spc="-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1800" spc="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FILTERED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FORMATTING</a:t>
            </a:r>
            <a:r>
              <a:rPr sz="1800" spc="-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lang="en-US"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 FILTER 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795"/>
              </a:spcBef>
              <a:buNone/>
            </a:pPr>
            <a:r>
              <a:rPr sz="18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TECHNIQUES: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tabLst>
                <a:tab pos="298450" algn="l"/>
              </a:tabLst>
            </a:pPr>
            <a:r>
              <a:rPr sz="18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sz="1800" b="1" spc="-8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b="1" spc="-20" dirty="0">
                <a:latin typeface="Times New Roman" panose="02020603050405020304"/>
                <a:cs typeface="Times New Roman" panose="02020603050405020304"/>
                <a:sym typeface="+mn-ea"/>
              </a:rPr>
              <a:t>FORMATTING: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z="1800"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z="1800"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BLANK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CELLS</a:t>
            </a:r>
            <a:r>
              <a:rPr sz="1800" spc="-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z="1800"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FOUND</a:t>
            </a:r>
            <a:r>
              <a:rPr sz="1800"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HIGHLIGHTED.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00"/>
              </a:spcBef>
              <a:tabLst>
                <a:tab pos="298450" algn="l"/>
              </a:tabLst>
            </a:pPr>
            <a:r>
              <a:rPr sz="1800" b="1" spc="-20" dirty="0">
                <a:latin typeface="Times New Roman" panose="02020603050405020304"/>
                <a:cs typeface="Times New Roman" panose="02020603050405020304"/>
                <a:sym typeface="+mn-ea"/>
              </a:rPr>
              <a:t>FILTER:</a:t>
            </a:r>
            <a:r>
              <a:rPr sz="1800" b="1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z="1800" spc="-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18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FILTER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BLANK</a:t>
            </a:r>
            <a:r>
              <a:rPr sz="1800" spc="-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VALUES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REMOVED.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875"/>
              </a:spcBef>
              <a:buNone/>
            </a:pPr>
            <a:r>
              <a:rPr sz="1800" b="1" dirty="0">
                <a:latin typeface="Times New Roman" panose="02020603050405020304"/>
                <a:cs typeface="Times New Roman" panose="02020603050405020304"/>
                <a:sym typeface="+mn-ea"/>
              </a:rPr>
              <a:t>RESULTS:</a:t>
            </a:r>
            <a:r>
              <a:rPr sz="1800" b="1" spc="3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RESULT</a:t>
            </a:r>
            <a:r>
              <a:rPr sz="1800" spc="-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WAS 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CALCULATED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ON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BASIS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800" spc="-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endParaRPr lang="en-US" sz="1800">
              <a:latin typeface="Times New Roman" panose="02020603050405020304"/>
              <a:cs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MODELLING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spcBef>
                <a:spcPts val="870"/>
              </a:spcBef>
              <a:buNone/>
            </a:pPr>
            <a:r>
              <a:rPr lang="en-US" b="1" spc="-10" dirty="0">
                <a:latin typeface="Times New Roman" panose="02020603050405020304"/>
                <a:cs typeface="Times New Roman" panose="02020603050405020304"/>
                <a:sym typeface="+mn-ea"/>
              </a:rPr>
              <a:t>P</a:t>
            </a:r>
            <a:r>
              <a:rPr b="1" spc="-10" dirty="0">
                <a:latin typeface="Times New Roman" panose="02020603050405020304"/>
                <a:cs typeface="Times New Roman" panose="02020603050405020304"/>
                <a:sym typeface="+mn-ea"/>
              </a:rPr>
              <a:t>IVOT</a:t>
            </a:r>
            <a:r>
              <a:rPr b="1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20" dirty="0">
                <a:latin typeface="Times New Roman" panose="02020603050405020304"/>
                <a:cs typeface="Times New Roman" panose="02020603050405020304"/>
                <a:sym typeface="+mn-ea"/>
              </a:rPr>
              <a:t>TABLE: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PIVOT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TABLE</a:t>
            </a:r>
            <a:r>
              <a:rPr spc="-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DONE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pc="-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FOLLOWING:-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00"/>
              </a:spcBef>
              <a:tabLst>
                <a:tab pos="298450" algn="l"/>
              </a:tabLst>
            </a:pPr>
            <a:r>
              <a:rPr b="1" spc="-20" dirty="0">
                <a:latin typeface="Times New Roman" panose="02020603050405020304"/>
                <a:cs typeface="Times New Roman" panose="02020603050405020304"/>
                <a:sym typeface="+mn-ea"/>
              </a:rPr>
              <a:t>FILTER: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GENDER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CODE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tabLst>
                <a:tab pos="298450" algn="l"/>
              </a:tabLst>
            </a:pPr>
            <a:r>
              <a:rPr b="1" spc="-10" dirty="0">
                <a:latin typeface="Times New Roman" panose="02020603050405020304"/>
                <a:cs typeface="Times New Roman" panose="02020603050405020304"/>
                <a:sym typeface="+mn-ea"/>
              </a:rPr>
              <a:t>COLUMNS: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LEVEL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795"/>
              </a:spcBef>
              <a:tabLst>
                <a:tab pos="298450" algn="l"/>
              </a:tabLst>
            </a:pP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ROWS: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pc="-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UNIT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tabLst>
                <a:tab pos="298450" algn="l"/>
              </a:tabLst>
            </a:pPr>
            <a:r>
              <a:rPr b="1" spc="-20" dirty="0">
                <a:latin typeface="Times New Roman" panose="02020603050405020304"/>
                <a:cs typeface="Times New Roman" panose="02020603050405020304"/>
                <a:sym typeface="+mn-ea"/>
              </a:rPr>
              <a:t>VALUES: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COUNT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FIRST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NAMES.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875"/>
              </a:spcBef>
              <a:buNone/>
            </a:pPr>
            <a:r>
              <a:rPr b="1" spc="-10" dirty="0">
                <a:latin typeface="Times New Roman" panose="02020603050405020304"/>
                <a:cs typeface="Times New Roman" panose="02020603050405020304"/>
                <a:sym typeface="+mn-ea"/>
              </a:rPr>
              <a:t>CHART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:THE</a:t>
            </a: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CHART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CHOOSEN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ABOVE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75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pc="-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IS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BAR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GRAPH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795"/>
              </a:spcBef>
              <a:buNone/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pc="-10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TREND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LINE</a:t>
            </a:r>
            <a:r>
              <a:rPr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,THE</a:t>
            </a:r>
            <a:r>
              <a:rPr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LINEAR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0" dirty="0">
                <a:latin typeface="Times New Roman" panose="02020603050405020304"/>
                <a:cs typeface="Times New Roman" panose="02020603050405020304"/>
                <a:sym typeface="+mn-ea"/>
              </a:rPr>
              <a:t>AT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VERY</a:t>
            </a:r>
            <a:r>
              <a:rPr spc="-10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HIGH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VALUE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EXPONENTIAL</a:t>
            </a:r>
            <a:r>
              <a:rPr spc="-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UP</a:t>
            </a:r>
            <a:r>
              <a:rPr spc="-1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0" dirty="0">
                <a:latin typeface="Times New Roman" panose="02020603050405020304"/>
                <a:cs typeface="Times New Roman" panose="02020603050405020304"/>
                <a:sym typeface="+mn-ea"/>
              </a:rPr>
              <a:t>AT</a:t>
            </a:r>
            <a:r>
              <a:rPr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LOW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VALUE.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321310" y="1524635"/>
          <a:ext cx="11627485" cy="4960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marR="5080" indent="0">
              <a:lnSpc>
                <a:spcPct val="150000"/>
              </a:lnSpc>
              <a:spcBef>
                <a:spcPts val="135"/>
              </a:spcBef>
              <a:buNone/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conclusion,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1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Analysis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has</a:t>
            </a:r>
            <a:r>
              <a:rPr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provided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valuable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insights</a:t>
            </a:r>
            <a:r>
              <a:rPr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into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strengths,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weaknesses,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opportunities,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threats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within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our</a:t>
            </a:r>
            <a:r>
              <a:rPr spc="-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organization.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analyzing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data,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we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have</a:t>
            </a:r>
            <a:r>
              <a:rPr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identified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areas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improvement,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optimized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performance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metrics,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developed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targeted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development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programs.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will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empower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organization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make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data-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driven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decisions,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enhance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engagement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productivity,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drive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growth.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Ultimately,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has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pc="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new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standard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for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employee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management,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positioning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 organization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continued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excellence 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competitiveness</a:t>
            </a:r>
            <a:r>
              <a:rPr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industry</a:t>
            </a:r>
            <a:r>
              <a:rPr lang="en-US" spc="-10" dirty="0"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endParaRPr lang="en-US" spc="-10" dirty="0"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b="1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b="1" spc="-105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20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b="1" spc="-295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10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 </a:t>
            </a:r>
            <a:r>
              <a:rPr b="1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b="1" spc="-40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10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Excel</a:t>
            </a:r>
            <a:endParaRPr lang="en-US" altLang="zh-CN" b="1" spc="-10" dirty="0">
              <a:solidFill>
                <a:schemeClr val="bg2">
                  <a:lumMod val="50000"/>
                </a:schemeClr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983105" y="1085850"/>
            <a:ext cx="9144000" cy="629920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dirty="0"/>
              <a:t>PROJECT TITLE </a:t>
            </a:r>
            <a:endParaRPr lang="en-US" altLang="zh-CN" sz="4000" b="1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AGENDA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100000"/>
              </a:lnSpc>
              <a:spcBef>
                <a:spcPts val="125"/>
              </a:spcBef>
              <a:tabLst>
                <a:tab pos="278765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z="3200" spc="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Overview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9400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Problem</a:t>
            </a:r>
            <a:r>
              <a:rPr sz="3200" spc="1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Statement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5"/>
              </a:spcBef>
              <a:tabLst>
                <a:tab pos="279400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End</a:t>
            </a:r>
            <a:r>
              <a:rPr sz="3200" spc="1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Users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9400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Our</a:t>
            </a:r>
            <a:r>
              <a:rPr sz="3200" spc="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Solution</a:t>
            </a:r>
            <a:r>
              <a:rPr sz="3200" spc="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3200" spc="1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Proposition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9400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Dataset</a:t>
            </a:r>
            <a:r>
              <a:rPr sz="3200" spc="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Description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8765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Modelling</a:t>
            </a:r>
            <a:r>
              <a:rPr sz="32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Approach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8765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Results</a:t>
            </a:r>
            <a:r>
              <a:rPr sz="3200" spc="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3200" spc="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Discussion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5"/>
              </a:spcBef>
              <a:tabLst>
                <a:tab pos="278765" algn="l"/>
              </a:tabLst>
            </a:pP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Conclusion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 algn="l">
              <a:buNone/>
            </a:pPr>
            <a:endParaRPr lang="en-US" sz="32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32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 STATEMENT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R="5080">
              <a:lnSpc>
                <a:spcPct val="15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IDENTIFYING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STRENGTHS</a:t>
            </a:r>
            <a:r>
              <a:rPr sz="2665" b="1" spc="-1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1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WEAKNESSES: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Understand</a:t>
            </a:r>
            <a:r>
              <a:rPr sz="2665" b="1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individual</a:t>
            </a:r>
            <a:r>
              <a:rPr sz="2665" b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skills</a:t>
            </a:r>
            <a:r>
              <a:rPr sz="2665" b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areas</a:t>
            </a:r>
            <a:r>
              <a:rPr sz="2665" b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improvement.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355600" algn="l"/>
              </a:tabLst>
            </a:pP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SETTING</a:t>
            </a:r>
            <a:r>
              <a:rPr sz="2665" b="1" spc="-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GOALS</a:t>
            </a:r>
            <a:r>
              <a:rPr sz="2665" b="1" spc="-1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EXPECTATIONS: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Establish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clear</a:t>
            </a:r>
            <a:r>
              <a:rPr sz="2665" b="1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objectives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targets.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355600" algn="l"/>
              </a:tabLst>
            </a:pP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EVALUATING</a:t>
            </a:r>
            <a:r>
              <a:rPr sz="2665" b="1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JOB</a:t>
            </a:r>
            <a:r>
              <a:rPr sz="2665" b="1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FIT: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Determine</a:t>
            </a:r>
            <a:r>
              <a:rPr sz="2665" b="1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if</a:t>
            </a:r>
            <a:r>
              <a:rPr sz="2665" b="1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employees</a:t>
            </a:r>
            <a:r>
              <a:rPr sz="2665" b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are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suited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z="2665" b="1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their</a:t>
            </a:r>
            <a:r>
              <a:rPr sz="2665" b="1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roles.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419100" algn="l"/>
              </a:tabLst>
            </a:pP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DEVELOPMENT</a:t>
            </a:r>
            <a:r>
              <a:rPr sz="2665" b="1" spc="-204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GROWTH:</a:t>
            </a:r>
            <a:r>
              <a:rPr sz="2665" b="1"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Create</a:t>
            </a:r>
            <a:r>
              <a:rPr sz="2665" b="1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plans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opportunities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z="2665" b="1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advancement.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419100" algn="l"/>
              </a:tabLst>
            </a:pP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2665" b="1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IMPROVEMENT:</a:t>
            </a:r>
            <a:r>
              <a:rPr sz="2665" b="1" spc="-1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Address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underperformance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provide</a:t>
            </a:r>
            <a:r>
              <a:rPr sz="2665" b="1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support.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355600" algn="l"/>
              </a:tabLst>
            </a:pP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FAIR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COMPENSATION</a:t>
            </a:r>
            <a:r>
              <a:rPr sz="2665" b="1" spc="-1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REWARDS:</a:t>
            </a:r>
            <a:r>
              <a:rPr sz="2665" b="1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Base</a:t>
            </a:r>
            <a:r>
              <a:rPr sz="2665" b="1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salary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benefits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on</a:t>
            </a:r>
            <a:r>
              <a:rPr sz="2665" b="1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419100" algn="l"/>
              </a:tabLst>
            </a:pP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SUCCESSION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PLANNING:</a:t>
            </a:r>
            <a:r>
              <a:rPr sz="2665" b="1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Identify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future</a:t>
            </a:r>
            <a:r>
              <a:rPr sz="2665" b="1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leaders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key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players.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355600" algn="l"/>
              </a:tabLst>
            </a:pP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ENHANCING</a:t>
            </a:r>
            <a:r>
              <a:rPr sz="2665" b="1" spc="-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z="2665" b="1" spc="-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ENGAGEMENT: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Recognize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value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contributions.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R="713740">
              <a:lnSpc>
                <a:spcPct val="149000"/>
              </a:lnSpc>
              <a:spcBef>
                <a:spcPts val="35"/>
              </a:spcBef>
              <a:tabLst>
                <a:tab pos="355600" algn="l"/>
              </a:tabLst>
            </a:pP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STRATEGIC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DECISION-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MAKING:</a:t>
            </a:r>
            <a:r>
              <a:rPr sz="2665" b="1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Inform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decisions</a:t>
            </a: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with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data-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driven</a:t>
            </a:r>
            <a:r>
              <a:rPr sz="2665" b="1" spc="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insights. REGULAR</a:t>
            </a:r>
            <a:r>
              <a:rPr sz="2665" b="1" spc="-114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</a:t>
            </a:r>
            <a:r>
              <a:rPr sz="2665" b="1"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HELPS</a:t>
            </a:r>
            <a:r>
              <a:rPr sz="2665" b="1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EMPLOYEES</a:t>
            </a:r>
            <a:r>
              <a:rPr sz="2665" b="1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GROW,</a:t>
            </a:r>
            <a:r>
              <a:rPr sz="2665" b="1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IMPROVES</a:t>
            </a:r>
            <a:r>
              <a:rPr sz="2665" b="1"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ORGANIZATIONAL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EFFICIENCY,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DRIVES</a:t>
            </a:r>
            <a:r>
              <a:rPr sz="2665" b="1" spc="-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z="2665" b="1" spc="-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SUCCESS.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endParaRPr lang="en-US"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OVERVIEW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1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</a:t>
            </a:r>
            <a:r>
              <a:rPr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aims</a:t>
            </a:r>
            <a:r>
              <a:rPr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enhance</a:t>
            </a:r>
            <a:r>
              <a:rPr spc="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success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through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data-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driven</a:t>
            </a:r>
            <a:r>
              <a:rPr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insights.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will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collect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relevant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data,</a:t>
            </a:r>
            <a:r>
              <a:rPr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establish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clear</a:t>
            </a:r>
            <a:r>
              <a:rPr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metrics,</a:t>
            </a:r>
            <a:r>
              <a:rPr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conduct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statistical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analysis,</a:t>
            </a:r>
            <a:r>
              <a:rPr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present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findings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recommendations</a:t>
            </a:r>
            <a:r>
              <a:rPr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stakeholders.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scope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includes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identifying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strengths,</a:t>
            </a:r>
            <a:r>
              <a:rPr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weaknesses, opportunities,</a:t>
            </a:r>
            <a:r>
              <a:rPr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threats,</a:t>
            </a:r>
            <a:r>
              <a:rPr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implementing</a:t>
            </a:r>
            <a:r>
              <a:rPr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actions</a:t>
            </a:r>
            <a:r>
              <a:rPr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address</a:t>
            </a:r>
            <a:r>
              <a:rPr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gaps,</a:t>
            </a:r>
            <a:r>
              <a:rPr spc="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develop</a:t>
            </a:r>
            <a:r>
              <a:rPr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programs,</a:t>
            </a:r>
            <a:r>
              <a:rPr spc="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enhance</a:t>
            </a:r>
            <a:r>
              <a:rPr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engagement.</a:t>
            </a:r>
            <a:r>
              <a:rPr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will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deliver</a:t>
            </a:r>
            <a:r>
              <a:rPr spc="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comprehensive</a:t>
            </a:r>
            <a:r>
              <a:rPr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report,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actionable</a:t>
            </a:r>
            <a:r>
              <a:rPr spc="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recommendations,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customized</a:t>
            </a:r>
            <a:r>
              <a:rPr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plans,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enhanced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evaluation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framework.</a:t>
            </a:r>
            <a:r>
              <a:rPr spc="-1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With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 timeline</a:t>
            </a:r>
            <a:r>
              <a:rPr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[insert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timeline],</a:t>
            </a:r>
            <a:r>
              <a:rPr spc="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will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involve HR,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management,</a:t>
            </a:r>
            <a:r>
              <a:rPr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department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heads,</a:t>
            </a:r>
            <a:r>
              <a:rPr spc="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employees,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will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benefit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organization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through</a:t>
            </a:r>
            <a:r>
              <a:rPr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data-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driven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decision-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making,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improved</a:t>
            </a:r>
            <a:r>
              <a:rPr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engagement</a:t>
            </a:r>
            <a:r>
              <a:rPr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productivity,</a:t>
            </a:r>
            <a:r>
              <a:rPr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increased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efficiency</a:t>
            </a:r>
            <a:r>
              <a:rPr spc="-1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success.</a:t>
            </a:r>
            <a:endParaRPr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pc="-10" dirty="0">
                <a:sym typeface="+mn-ea"/>
              </a:rPr>
              <a:t>WHO</a:t>
            </a:r>
            <a:r>
              <a:rPr spc="-235" dirty="0">
                <a:sym typeface="+mn-ea"/>
              </a:rPr>
              <a:t> </a:t>
            </a:r>
            <a:r>
              <a:rPr dirty="0">
                <a:sym typeface="+mn-ea"/>
              </a:rPr>
              <a:t>ARE</a:t>
            </a:r>
            <a:r>
              <a:rPr spc="-85" dirty="0">
                <a:sym typeface="+mn-ea"/>
              </a:rPr>
              <a:t> </a:t>
            </a:r>
            <a:r>
              <a:rPr dirty="0">
                <a:sym typeface="+mn-ea"/>
              </a:rPr>
              <a:t>THE</a:t>
            </a:r>
            <a:r>
              <a:rPr spc="-65" dirty="0">
                <a:sym typeface="+mn-ea"/>
              </a:rPr>
              <a:t> </a:t>
            </a:r>
            <a:r>
              <a:rPr dirty="0">
                <a:sym typeface="+mn-ea"/>
              </a:rPr>
              <a:t>END</a:t>
            </a:r>
            <a:r>
              <a:rPr spc="-70" dirty="0">
                <a:sym typeface="+mn-ea"/>
              </a:rPr>
              <a:t> </a:t>
            </a:r>
            <a:r>
              <a:rPr spc="-10" dirty="0">
                <a:sym typeface="+mn-ea"/>
              </a:rPr>
              <a:t>USERS?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00000"/>
              </a:lnSpc>
              <a:spcBef>
                <a:spcPts val="1960"/>
              </a:spcBef>
              <a:tabLst>
                <a:tab pos="469265" algn="l"/>
              </a:tabLst>
            </a:pPr>
            <a:r>
              <a:rPr sz="3200" spc="-10" dirty="0">
                <a:latin typeface="Times New Roman" panose="02020603050405020304"/>
                <a:cs typeface="Times New Roman" panose="02020603050405020304"/>
                <a:sym typeface="+mn-ea"/>
              </a:rPr>
              <a:t>EMPLOYER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870"/>
              </a:spcBef>
              <a:tabLst>
                <a:tab pos="469265" algn="l"/>
              </a:tabLst>
            </a:pPr>
            <a:r>
              <a:rPr sz="3200" spc="-10"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940"/>
              </a:spcBef>
              <a:tabLst>
                <a:tab pos="469265" algn="l"/>
              </a:tabLst>
            </a:pPr>
            <a:r>
              <a:rPr sz="3200" spc="-25" dirty="0">
                <a:latin typeface="Times New Roman" panose="02020603050405020304"/>
                <a:cs typeface="Times New Roman" panose="02020603050405020304"/>
                <a:sym typeface="+mn-ea"/>
              </a:rPr>
              <a:t>ORGANISATION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945"/>
              </a:spcBef>
              <a:tabLst>
                <a:tab pos="469900" algn="l"/>
              </a:tabLst>
            </a:pPr>
            <a:r>
              <a:rPr sz="3200" dirty="0">
                <a:latin typeface="Times New Roman" panose="02020603050405020304"/>
                <a:cs typeface="Times New Roman" panose="02020603050405020304"/>
                <a:sym typeface="+mn-ea"/>
              </a:rPr>
              <a:t>IT</a:t>
            </a:r>
            <a:r>
              <a:rPr sz="3200" spc="-7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latin typeface="Times New Roman" panose="02020603050405020304"/>
                <a:cs typeface="Times New Roman" panose="02020603050405020304"/>
                <a:sym typeface="+mn-ea"/>
              </a:rPr>
              <a:t>SECTORS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945"/>
              </a:spcBef>
              <a:tabLst>
                <a:tab pos="469265" algn="l"/>
              </a:tabLst>
            </a:pPr>
            <a:r>
              <a:rPr sz="3200" dirty="0"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z="32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  <a:sym typeface="+mn-ea"/>
              </a:rPr>
              <a:t>FIRM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940"/>
              </a:spcBef>
              <a:tabLst>
                <a:tab pos="469265" algn="l"/>
              </a:tabLst>
            </a:pPr>
            <a:r>
              <a:rPr sz="3200" spc="-10" dirty="0">
                <a:latin typeface="Times New Roman" panose="02020603050405020304"/>
                <a:cs typeface="Times New Roman" panose="02020603050405020304"/>
                <a:sym typeface="+mn-ea"/>
              </a:rPr>
              <a:t>COMPANY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endParaRPr lang="en-US" sz="32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>
                <a:sym typeface="+mn-ea"/>
              </a:rPr>
              <a:t>OUR</a:t>
            </a:r>
            <a:r>
              <a:rPr spc="-95" dirty="0">
                <a:sym typeface="+mn-ea"/>
              </a:rPr>
              <a:t> </a:t>
            </a:r>
            <a:r>
              <a:rPr spc="-10" dirty="0">
                <a:sym typeface="+mn-ea"/>
              </a:rPr>
              <a:t>SOLUTION</a:t>
            </a:r>
            <a:r>
              <a:rPr spc="-350" dirty="0">
                <a:sym typeface="+mn-ea"/>
              </a:rPr>
              <a:t> </a:t>
            </a:r>
            <a:r>
              <a:rPr dirty="0">
                <a:sym typeface="+mn-ea"/>
              </a:rPr>
              <a:t>AND</a:t>
            </a:r>
            <a:r>
              <a:rPr spc="-25" dirty="0">
                <a:sym typeface="+mn-ea"/>
              </a:rPr>
              <a:t> </a:t>
            </a:r>
            <a:r>
              <a:rPr dirty="0">
                <a:sym typeface="+mn-ea"/>
              </a:rPr>
              <a:t>ITS</a:t>
            </a:r>
            <a:r>
              <a:rPr spc="-5" dirty="0">
                <a:sym typeface="+mn-ea"/>
              </a:rPr>
              <a:t> </a:t>
            </a:r>
            <a:r>
              <a:rPr spc="-25" dirty="0">
                <a:sym typeface="+mn-ea"/>
              </a:rPr>
              <a:t>VALUE</a:t>
            </a:r>
            <a:r>
              <a:rPr spc="-120" dirty="0">
                <a:sym typeface="+mn-ea"/>
              </a:rPr>
              <a:t> </a:t>
            </a:r>
            <a:r>
              <a:rPr spc="-10" dirty="0">
                <a:sym typeface="+mn-ea"/>
              </a:rPr>
              <a:t>PROPOSITION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360"/>
            <a:ext cx="10515600" cy="4652963"/>
          </a:xfrm>
        </p:spPr>
        <p:txBody>
          <a:bodyPr>
            <a:noAutofit/>
          </a:bodyPr>
          <a:p>
            <a:pPr marL="12700" marR="25400">
              <a:lnSpc>
                <a:spcPct val="150000"/>
              </a:lnSpc>
              <a:spcBef>
                <a:spcPts val="95"/>
              </a:spcBef>
            </a:pPr>
            <a:r>
              <a:rPr sz="19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sz="1900" b="1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5" dirty="0">
                <a:latin typeface="Times New Roman" panose="02020603050405020304"/>
                <a:cs typeface="Times New Roman" panose="02020603050405020304"/>
                <a:sym typeface="+mn-ea"/>
              </a:rPr>
              <a:t>FORMATTING:</a:t>
            </a:r>
            <a:r>
              <a:rPr sz="1900" spc="-25" dirty="0">
                <a:sym typeface="+mn-ea"/>
              </a:rPr>
              <a:t>IT</a:t>
            </a:r>
            <a:r>
              <a:rPr sz="1900" spc="-75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3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1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5" dirty="0">
                <a:sym typeface="+mn-ea"/>
              </a:rPr>
              <a:t> </a:t>
            </a:r>
            <a:r>
              <a:rPr sz="1900" dirty="0">
                <a:sym typeface="+mn-ea"/>
              </a:rPr>
              <a:t>FIND</a:t>
            </a:r>
            <a:r>
              <a:rPr sz="1900" spc="-5" dirty="0">
                <a:sym typeface="+mn-ea"/>
              </a:rPr>
              <a:t> </a:t>
            </a:r>
            <a:r>
              <a:rPr sz="1900" spc="-20" dirty="0">
                <a:sym typeface="+mn-ea"/>
              </a:rPr>
              <a:t>OUT</a:t>
            </a:r>
            <a:r>
              <a:rPr sz="1900" spc="-8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THE </a:t>
            </a:r>
            <a:r>
              <a:rPr sz="1900" dirty="0">
                <a:sym typeface="+mn-ea"/>
              </a:rPr>
              <a:t>BLANK</a:t>
            </a:r>
            <a:r>
              <a:rPr sz="1900" spc="-12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VALUES.</a:t>
            </a:r>
            <a:endParaRPr sz="1900" spc="-10" dirty="0"/>
          </a:p>
          <a:p>
            <a:pPr marL="12700" marR="5080">
              <a:lnSpc>
                <a:spcPct val="150000"/>
              </a:lnSpc>
            </a:pPr>
            <a:r>
              <a:rPr sz="1900" b="1" spc="-20" dirty="0">
                <a:latin typeface="Times New Roman" panose="02020603050405020304"/>
                <a:cs typeface="Times New Roman" panose="02020603050405020304"/>
                <a:sym typeface="+mn-ea"/>
              </a:rPr>
              <a:t>FILTERING: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dirty="0">
                <a:sym typeface="+mn-ea"/>
              </a:rPr>
              <a:t>IT</a:t>
            </a:r>
            <a:r>
              <a:rPr sz="1900" spc="-110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35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40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FILTER</a:t>
            </a:r>
            <a:r>
              <a:rPr sz="1900" spc="-75" dirty="0">
                <a:sym typeface="+mn-ea"/>
              </a:rPr>
              <a:t> </a:t>
            </a:r>
            <a:r>
              <a:rPr sz="1900" dirty="0">
                <a:sym typeface="+mn-ea"/>
              </a:rPr>
              <a:t>OUT</a:t>
            </a:r>
            <a:r>
              <a:rPr sz="1900" spc="-110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35" dirty="0">
                <a:sym typeface="+mn-ea"/>
              </a:rPr>
              <a:t> </a:t>
            </a:r>
            <a:r>
              <a:rPr sz="1900" dirty="0">
                <a:sym typeface="+mn-ea"/>
              </a:rPr>
              <a:t>BLANK</a:t>
            </a:r>
            <a:r>
              <a:rPr sz="1900" spc="-4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VALUES </a:t>
            </a:r>
            <a:r>
              <a:rPr sz="1900" dirty="0">
                <a:sym typeface="+mn-ea"/>
              </a:rPr>
              <a:t>FROM</a:t>
            </a:r>
            <a:r>
              <a:rPr sz="1900" spc="-45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5" dirty="0">
                <a:sym typeface="+mn-ea"/>
              </a:rPr>
              <a:t> </a:t>
            </a:r>
            <a:r>
              <a:rPr sz="1900" spc="-20" dirty="0">
                <a:sym typeface="+mn-ea"/>
              </a:rPr>
              <a:t>DATA.</a:t>
            </a:r>
            <a:endParaRPr sz="1900" spc="-20" dirty="0"/>
          </a:p>
          <a:p>
            <a:pPr marL="12700" marR="98425">
              <a:lnSpc>
                <a:spcPct val="150000"/>
              </a:lnSpc>
            </a:pPr>
            <a:r>
              <a:rPr sz="19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PIVOT</a:t>
            </a:r>
            <a:r>
              <a:rPr sz="1900" b="1"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0" dirty="0">
                <a:latin typeface="Times New Roman" panose="02020603050405020304"/>
                <a:cs typeface="Times New Roman" panose="02020603050405020304"/>
                <a:sym typeface="+mn-ea"/>
              </a:rPr>
              <a:t>TABLE: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spc="-10" dirty="0">
                <a:sym typeface="+mn-ea"/>
              </a:rPr>
              <a:t>PIVOT</a:t>
            </a:r>
            <a:r>
              <a:rPr sz="1900" spc="-114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TABLE</a:t>
            </a:r>
            <a:r>
              <a:rPr sz="1900" spc="-45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80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114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45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SUMMARIZES, ORGNAIZES</a:t>
            </a:r>
            <a:r>
              <a:rPr sz="1900" spc="-13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AND</a:t>
            </a:r>
            <a:r>
              <a:rPr sz="1900" spc="-90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ANALYZES</a:t>
            </a:r>
            <a:r>
              <a:rPr sz="1900" spc="-50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15" dirty="0">
                <a:sym typeface="+mn-ea"/>
              </a:rPr>
              <a:t> </a:t>
            </a:r>
            <a:r>
              <a:rPr sz="1900" spc="-105" dirty="0">
                <a:sym typeface="+mn-ea"/>
              </a:rPr>
              <a:t>DATA</a:t>
            </a:r>
            <a:r>
              <a:rPr sz="1900" spc="-95" dirty="0">
                <a:sym typeface="+mn-ea"/>
              </a:rPr>
              <a:t> </a:t>
            </a:r>
            <a:r>
              <a:rPr sz="1900" dirty="0">
                <a:sym typeface="+mn-ea"/>
              </a:rPr>
              <a:t>IN</a:t>
            </a:r>
            <a:r>
              <a:rPr sz="1900" spc="-160" dirty="0">
                <a:sym typeface="+mn-ea"/>
              </a:rPr>
              <a:t> </a:t>
            </a:r>
            <a:r>
              <a:rPr sz="1900" dirty="0">
                <a:sym typeface="+mn-ea"/>
              </a:rPr>
              <a:t>A</a:t>
            </a:r>
            <a:r>
              <a:rPr sz="1900" spc="-16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TABLE. </a:t>
            </a:r>
            <a:r>
              <a:rPr sz="1900" b="1" spc="-45" dirty="0">
                <a:latin typeface="Times New Roman" panose="02020603050405020304"/>
                <a:cs typeface="Times New Roman" panose="02020603050405020304"/>
                <a:sym typeface="+mn-ea"/>
              </a:rPr>
              <a:t>CHART:</a:t>
            </a:r>
            <a:r>
              <a:rPr sz="1900" b="1" spc="-1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dirty="0">
                <a:sym typeface="+mn-ea"/>
              </a:rPr>
              <a:t>A</a:t>
            </a:r>
            <a:r>
              <a:rPr sz="1900" spc="-95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CHART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5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9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20" dirty="0">
                <a:sym typeface="+mn-ea"/>
              </a:rPr>
              <a:t> </a:t>
            </a:r>
            <a:r>
              <a:rPr sz="1900" spc="-40" dirty="0">
                <a:sym typeface="+mn-ea"/>
              </a:rPr>
              <a:t>VISUALLY</a:t>
            </a:r>
            <a:r>
              <a:rPr sz="1900" spc="-90" dirty="0">
                <a:sym typeface="+mn-ea"/>
              </a:rPr>
              <a:t> </a:t>
            </a:r>
            <a:r>
              <a:rPr sz="1900" dirty="0">
                <a:sym typeface="+mn-ea"/>
              </a:rPr>
              <a:t>REPRESENT</a:t>
            </a:r>
            <a:r>
              <a:rPr sz="1900" spc="-9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THE </a:t>
            </a:r>
            <a:r>
              <a:rPr sz="1900" spc="-110" dirty="0">
                <a:sym typeface="+mn-ea"/>
              </a:rPr>
              <a:t>DATA</a:t>
            </a:r>
            <a:r>
              <a:rPr sz="1900" spc="-240" dirty="0">
                <a:sym typeface="+mn-ea"/>
              </a:rPr>
              <a:t> </a:t>
            </a:r>
            <a:r>
              <a:rPr sz="1900" dirty="0">
                <a:sym typeface="+mn-ea"/>
              </a:rPr>
              <a:t>AND</a:t>
            </a:r>
            <a:r>
              <a:rPr sz="1900" spc="-2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HELP</a:t>
            </a:r>
            <a:r>
              <a:rPr sz="1900" spc="-130" dirty="0">
                <a:sym typeface="+mn-ea"/>
              </a:rPr>
              <a:t> </a:t>
            </a:r>
            <a:r>
              <a:rPr sz="1900" dirty="0">
                <a:sym typeface="+mn-ea"/>
              </a:rPr>
              <a:t>US</a:t>
            </a:r>
            <a:r>
              <a:rPr sz="1900" spc="2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SEE</a:t>
            </a:r>
            <a:r>
              <a:rPr sz="1900" spc="-20" dirty="0">
                <a:sym typeface="+mn-ea"/>
              </a:rPr>
              <a:t> </a:t>
            </a:r>
            <a:r>
              <a:rPr sz="1900" spc="-70" dirty="0">
                <a:sym typeface="+mn-ea"/>
              </a:rPr>
              <a:t>PATTERNS</a:t>
            </a:r>
            <a:r>
              <a:rPr sz="1900" spc="-130" dirty="0">
                <a:sym typeface="+mn-ea"/>
              </a:rPr>
              <a:t> </a:t>
            </a:r>
            <a:r>
              <a:rPr sz="1900" dirty="0">
                <a:sym typeface="+mn-ea"/>
              </a:rPr>
              <a:t>AND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TRENDS</a:t>
            </a:r>
            <a:r>
              <a:rPr sz="1900" spc="-55" dirty="0">
                <a:sym typeface="+mn-ea"/>
              </a:rPr>
              <a:t> </a:t>
            </a:r>
            <a:r>
              <a:rPr sz="1900" dirty="0">
                <a:sym typeface="+mn-ea"/>
              </a:rPr>
              <a:t>IN</a:t>
            </a:r>
            <a:r>
              <a:rPr sz="1900" spc="-2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OUR </a:t>
            </a:r>
            <a:r>
              <a:rPr sz="1900" spc="-10" dirty="0">
                <a:sym typeface="+mn-ea"/>
              </a:rPr>
              <a:t>DATA.</a:t>
            </a:r>
            <a:endParaRPr sz="1900" spc="-10" dirty="0"/>
          </a:p>
          <a:p>
            <a:pPr marL="12700" marR="25400">
              <a:lnSpc>
                <a:spcPct val="150000"/>
              </a:lnSpc>
              <a:spcBef>
                <a:spcPts val="95"/>
              </a:spcBef>
            </a:pPr>
            <a:r>
              <a:rPr sz="19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sz="1900" b="1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5" dirty="0">
                <a:latin typeface="Times New Roman" panose="02020603050405020304"/>
                <a:cs typeface="Times New Roman" panose="02020603050405020304"/>
                <a:sym typeface="+mn-ea"/>
              </a:rPr>
              <a:t>FORMATTING:</a:t>
            </a:r>
            <a:r>
              <a:rPr sz="1900" spc="-25" dirty="0">
                <a:sym typeface="+mn-ea"/>
              </a:rPr>
              <a:t>IT</a:t>
            </a:r>
            <a:r>
              <a:rPr sz="1900" spc="-75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3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1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5" dirty="0">
                <a:sym typeface="+mn-ea"/>
              </a:rPr>
              <a:t> </a:t>
            </a:r>
            <a:r>
              <a:rPr sz="1900" dirty="0">
                <a:sym typeface="+mn-ea"/>
              </a:rPr>
              <a:t>FIND</a:t>
            </a:r>
            <a:r>
              <a:rPr sz="1900" spc="-5" dirty="0">
                <a:sym typeface="+mn-ea"/>
              </a:rPr>
              <a:t> </a:t>
            </a:r>
            <a:r>
              <a:rPr sz="1900" spc="-20" dirty="0">
                <a:sym typeface="+mn-ea"/>
              </a:rPr>
              <a:t>OUT</a:t>
            </a:r>
            <a:r>
              <a:rPr sz="1900" spc="-8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THE </a:t>
            </a:r>
            <a:r>
              <a:rPr sz="1900" dirty="0">
                <a:sym typeface="+mn-ea"/>
              </a:rPr>
              <a:t>BLANK</a:t>
            </a:r>
            <a:r>
              <a:rPr sz="1900" spc="-12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VALUES.</a:t>
            </a:r>
            <a:endParaRPr sz="1900" spc="-10" dirty="0"/>
          </a:p>
          <a:p>
            <a:pPr marL="12700" marR="5080">
              <a:lnSpc>
                <a:spcPct val="150000"/>
              </a:lnSpc>
            </a:pPr>
            <a:r>
              <a:rPr sz="1900" b="1" spc="-20" dirty="0">
                <a:latin typeface="Times New Roman" panose="02020603050405020304"/>
                <a:cs typeface="Times New Roman" panose="02020603050405020304"/>
                <a:sym typeface="+mn-ea"/>
              </a:rPr>
              <a:t>FILTERING: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dirty="0">
                <a:sym typeface="+mn-ea"/>
              </a:rPr>
              <a:t>IT</a:t>
            </a:r>
            <a:r>
              <a:rPr sz="1900" spc="-110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35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40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FILTER</a:t>
            </a:r>
            <a:r>
              <a:rPr sz="1900" spc="-75" dirty="0">
                <a:sym typeface="+mn-ea"/>
              </a:rPr>
              <a:t> </a:t>
            </a:r>
            <a:r>
              <a:rPr sz="1900" dirty="0">
                <a:sym typeface="+mn-ea"/>
              </a:rPr>
              <a:t>OUT</a:t>
            </a:r>
            <a:r>
              <a:rPr sz="1900" spc="-110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35" dirty="0">
                <a:sym typeface="+mn-ea"/>
              </a:rPr>
              <a:t> </a:t>
            </a:r>
            <a:r>
              <a:rPr sz="1900" dirty="0">
                <a:sym typeface="+mn-ea"/>
              </a:rPr>
              <a:t>BLANK</a:t>
            </a:r>
            <a:r>
              <a:rPr sz="1900" spc="-4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VALUES </a:t>
            </a:r>
            <a:r>
              <a:rPr sz="1900" dirty="0">
                <a:sym typeface="+mn-ea"/>
              </a:rPr>
              <a:t>FROM</a:t>
            </a:r>
            <a:r>
              <a:rPr sz="1900" spc="-45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5" dirty="0">
                <a:sym typeface="+mn-ea"/>
              </a:rPr>
              <a:t> </a:t>
            </a:r>
            <a:r>
              <a:rPr sz="1900" spc="-20" dirty="0">
                <a:sym typeface="+mn-ea"/>
              </a:rPr>
              <a:t>DATA.</a:t>
            </a:r>
            <a:endParaRPr sz="1900" spc="-20" dirty="0"/>
          </a:p>
          <a:p>
            <a:pPr marL="12700" marR="98425">
              <a:lnSpc>
                <a:spcPct val="150000"/>
              </a:lnSpc>
            </a:pPr>
            <a:r>
              <a:rPr sz="19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PIVOT</a:t>
            </a:r>
            <a:r>
              <a:rPr sz="1900" b="1"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0" dirty="0">
                <a:latin typeface="Times New Roman" panose="02020603050405020304"/>
                <a:cs typeface="Times New Roman" panose="02020603050405020304"/>
                <a:sym typeface="+mn-ea"/>
              </a:rPr>
              <a:t>TABLE: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spc="-10" dirty="0">
                <a:sym typeface="+mn-ea"/>
              </a:rPr>
              <a:t>PIVOT</a:t>
            </a:r>
            <a:r>
              <a:rPr sz="1900" spc="-114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TABLE</a:t>
            </a:r>
            <a:r>
              <a:rPr sz="1900" spc="-45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80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114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45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SUMMARIZES, ORGNAIZES</a:t>
            </a:r>
            <a:r>
              <a:rPr sz="1900" spc="-13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AND</a:t>
            </a:r>
            <a:r>
              <a:rPr sz="1900" spc="-90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ANALYZES</a:t>
            </a:r>
            <a:r>
              <a:rPr sz="1900" spc="-50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15" dirty="0">
                <a:sym typeface="+mn-ea"/>
              </a:rPr>
              <a:t> </a:t>
            </a:r>
            <a:r>
              <a:rPr sz="1900" spc="-105" dirty="0">
                <a:sym typeface="+mn-ea"/>
              </a:rPr>
              <a:t>DATA</a:t>
            </a:r>
            <a:r>
              <a:rPr sz="1900" spc="-95" dirty="0">
                <a:sym typeface="+mn-ea"/>
              </a:rPr>
              <a:t> </a:t>
            </a:r>
            <a:r>
              <a:rPr sz="1900" dirty="0">
                <a:sym typeface="+mn-ea"/>
              </a:rPr>
              <a:t>IN</a:t>
            </a:r>
            <a:r>
              <a:rPr sz="1900" spc="-160" dirty="0">
                <a:sym typeface="+mn-ea"/>
              </a:rPr>
              <a:t> </a:t>
            </a:r>
            <a:r>
              <a:rPr sz="1900" dirty="0">
                <a:sym typeface="+mn-ea"/>
              </a:rPr>
              <a:t>A</a:t>
            </a:r>
            <a:r>
              <a:rPr sz="1900" spc="-16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TABLE</a:t>
            </a:r>
            <a:endParaRPr sz="1900" spc="-10" dirty="0">
              <a:sym typeface="+mn-ea"/>
            </a:endParaRPr>
          </a:p>
          <a:p>
            <a:pPr marL="12700" marR="98425">
              <a:lnSpc>
                <a:spcPct val="150000"/>
              </a:lnSpc>
            </a:pPr>
            <a:r>
              <a:rPr sz="1900" b="1" spc="-45" dirty="0">
                <a:latin typeface="Times New Roman" panose="02020603050405020304"/>
                <a:cs typeface="Times New Roman" panose="02020603050405020304"/>
                <a:sym typeface="+mn-ea"/>
              </a:rPr>
              <a:t>CHART:</a:t>
            </a:r>
            <a:r>
              <a:rPr sz="1900" b="1" spc="-1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dirty="0">
                <a:sym typeface="+mn-ea"/>
              </a:rPr>
              <a:t>A</a:t>
            </a:r>
            <a:r>
              <a:rPr sz="1900" spc="-95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CHART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5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9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20" dirty="0">
                <a:sym typeface="+mn-ea"/>
              </a:rPr>
              <a:t> </a:t>
            </a:r>
            <a:r>
              <a:rPr sz="1900" spc="-40" dirty="0">
                <a:sym typeface="+mn-ea"/>
              </a:rPr>
              <a:t>VISUALLY</a:t>
            </a:r>
            <a:r>
              <a:rPr sz="1900" spc="-90" dirty="0">
                <a:sym typeface="+mn-ea"/>
              </a:rPr>
              <a:t> </a:t>
            </a:r>
            <a:r>
              <a:rPr sz="1900" dirty="0">
                <a:sym typeface="+mn-ea"/>
              </a:rPr>
              <a:t>REPRESENT</a:t>
            </a:r>
            <a:r>
              <a:rPr sz="1900" spc="-9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THE </a:t>
            </a:r>
            <a:r>
              <a:rPr sz="1900" spc="-110" dirty="0">
                <a:sym typeface="+mn-ea"/>
              </a:rPr>
              <a:t>DATA</a:t>
            </a:r>
            <a:r>
              <a:rPr sz="1900" spc="-240" dirty="0">
                <a:sym typeface="+mn-ea"/>
              </a:rPr>
              <a:t> </a:t>
            </a:r>
            <a:r>
              <a:rPr sz="1900" dirty="0">
                <a:sym typeface="+mn-ea"/>
              </a:rPr>
              <a:t>AND</a:t>
            </a:r>
            <a:r>
              <a:rPr sz="1900" spc="-2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HELP</a:t>
            </a:r>
            <a:r>
              <a:rPr sz="1900" spc="-130" dirty="0">
                <a:sym typeface="+mn-ea"/>
              </a:rPr>
              <a:t> </a:t>
            </a:r>
            <a:r>
              <a:rPr sz="1900" dirty="0">
                <a:sym typeface="+mn-ea"/>
              </a:rPr>
              <a:t>US</a:t>
            </a:r>
            <a:r>
              <a:rPr sz="1900" spc="2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SEE</a:t>
            </a:r>
            <a:r>
              <a:rPr sz="1900" spc="-20" dirty="0">
                <a:sym typeface="+mn-ea"/>
              </a:rPr>
              <a:t> </a:t>
            </a:r>
            <a:r>
              <a:rPr sz="1900" spc="-70" dirty="0">
                <a:sym typeface="+mn-ea"/>
              </a:rPr>
              <a:t>PATTERNS</a:t>
            </a:r>
            <a:r>
              <a:rPr sz="1900" spc="-130" dirty="0">
                <a:sym typeface="+mn-ea"/>
              </a:rPr>
              <a:t> </a:t>
            </a:r>
            <a:r>
              <a:rPr sz="1900" dirty="0">
                <a:sym typeface="+mn-ea"/>
              </a:rPr>
              <a:t>AND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TRENDS</a:t>
            </a:r>
            <a:r>
              <a:rPr sz="1900" spc="-55" dirty="0">
                <a:sym typeface="+mn-ea"/>
              </a:rPr>
              <a:t> </a:t>
            </a:r>
            <a:r>
              <a:rPr sz="1900" dirty="0">
                <a:sym typeface="+mn-ea"/>
              </a:rPr>
              <a:t>IN</a:t>
            </a:r>
            <a:r>
              <a:rPr sz="1900" spc="-2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OUR </a:t>
            </a:r>
            <a:r>
              <a:rPr sz="1900" spc="-10" dirty="0">
                <a:sym typeface="+mn-ea"/>
              </a:rPr>
              <a:t>DATA.</a:t>
            </a:r>
            <a:endParaRPr sz="1900" spc="-10" dirty="0"/>
          </a:p>
          <a:p>
            <a:endParaRPr lang="en-US" sz="1300" spc="-10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DATASET DESCRIPTION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00000"/>
              </a:lnSpc>
              <a:spcBef>
                <a:spcPts val="1580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5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–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KAGGLE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75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26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FEATURE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pos="584200" algn="l"/>
              </a:tabLst>
            </a:pP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FEATURE-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9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FEATURE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80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ID-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CATEGORICAL</a:t>
            </a:r>
            <a:r>
              <a:rPr spc="-1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75"/>
              </a:spcBef>
              <a:tabLst>
                <a:tab pos="584200" algn="l"/>
              </a:tabLst>
            </a:pP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GENDER-MALE,FEMALE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LEVEL-ORDINAL</a:t>
            </a:r>
            <a:r>
              <a:rPr spc="-1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75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pc="-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UNIT-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REFERENCE</a:t>
            </a:r>
            <a:r>
              <a:rPr spc="-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3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pc="-1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pos="584200" algn="l"/>
              </a:tabLst>
            </a:pP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NAME-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NOMINAL</a:t>
            </a:r>
            <a:r>
              <a:rPr spc="-8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80"/>
              </a:spcBef>
              <a:tabLst>
                <a:tab pos="584200" algn="l"/>
              </a:tabLst>
            </a:pP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RATING-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NUMERICAL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VALUE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>
                <a:sym typeface="+mn-ea"/>
              </a:rPr>
              <a:t>THE</a:t>
            </a:r>
            <a:r>
              <a:rPr spc="-20" dirty="0">
                <a:sym typeface="+mn-ea"/>
              </a:rPr>
              <a:t> </a:t>
            </a:r>
            <a:r>
              <a:rPr dirty="0">
                <a:sym typeface="+mn-ea"/>
              </a:rPr>
              <a:t>"WOW"</a:t>
            </a:r>
            <a:r>
              <a:rPr spc="70" dirty="0">
                <a:sym typeface="+mn-ea"/>
              </a:rPr>
              <a:t> </a:t>
            </a:r>
            <a:r>
              <a:rPr dirty="0">
                <a:sym typeface="+mn-ea"/>
              </a:rPr>
              <a:t>IN</a:t>
            </a:r>
            <a:r>
              <a:rPr spc="-35" dirty="0">
                <a:sym typeface="+mn-ea"/>
              </a:rPr>
              <a:t> </a:t>
            </a:r>
            <a:r>
              <a:rPr dirty="0">
                <a:sym typeface="+mn-ea"/>
              </a:rPr>
              <a:t>OUR</a:t>
            </a:r>
            <a:r>
              <a:rPr spc="-50" dirty="0">
                <a:sym typeface="+mn-ea"/>
              </a:rPr>
              <a:t> </a:t>
            </a:r>
            <a:r>
              <a:rPr spc="-10" dirty="0">
                <a:sym typeface="+mn-ea"/>
              </a:rPr>
              <a:t>SOLUTION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R="567055">
              <a:lnSpc>
                <a:spcPct val="155000"/>
              </a:lnSpc>
              <a:spcBef>
                <a:spcPts val="95"/>
              </a:spcBef>
              <a:tabLst>
                <a:tab pos="298450" algn="l"/>
              </a:tabLst>
            </a:pP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b="1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FORMATTING: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pc="114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THIS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BLANK</a:t>
            </a:r>
            <a:r>
              <a:rPr spc="8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CELLS</a:t>
            </a:r>
            <a:r>
              <a:rPr spc="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pc="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FOUND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8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HIGHLIGHTED.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 marR="5080">
              <a:lnSpc>
                <a:spcPts val="5030"/>
              </a:lnSpc>
              <a:spcBef>
                <a:spcPts val="455"/>
              </a:spcBef>
              <a:tabLst>
                <a:tab pos="298450" algn="l"/>
              </a:tabLst>
            </a:pP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FILTER:</a:t>
            </a:r>
            <a:r>
              <a:rPr b="1" spc="8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pc="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FILTER</a:t>
            </a: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BLANK</a:t>
            </a:r>
            <a:r>
              <a:rPr spc="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VALUES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pc="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REMOVED.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 marR="589280">
              <a:lnSpc>
                <a:spcPts val="5030"/>
              </a:lnSpc>
              <a:spcBef>
                <a:spcPts val="5"/>
              </a:spcBef>
              <a:tabLst>
                <a:tab pos="298450" algn="l"/>
                <a:tab pos="2287270" algn="l"/>
              </a:tabLst>
            </a:pPr>
            <a:r>
              <a:rPr b="1" spc="-10" dirty="0">
                <a:latin typeface="Times New Roman" panose="02020603050405020304"/>
                <a:cs typeface="Times New Roman" panose="02020603050405020304"/>
                <a:sym typeface="+mn-ea"/>
              </a:rPr>
              <a:t>FORMULA</a:t>
            </a: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	USED</a:t>
            </a:r>
            <a:r>
              <a:rPr b="1" spc="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b="1" spc="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IDENTIFY</a:t>
            </a:r>
            <a:r>
              <a:rPr b="1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10" dirty="0">
                <a:latin typeface="Times New Roman" panose="02020603050405020304"/>
                <a:cs typeface="Times New Roman" panose="02020603050405020304"/>
                <a:sym typeface="+mn-ea"/>
              </a:rPr>
              <a:t>PERFORMANCE </a:t>
            </a: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LEVEL:</a:t>
            </a:r>
            <a:r>
              <a:rPr b="1" spc="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25" dirty="0">
                <a:latin typeface="Times New Roman" panose="02020603050405020304"/>
                <a:cs typeface="Times New Roman" panose="02020603050405020304"/>
                <a:sym typeface="+mn-ea"/>
              </a:rPr>
              <a:t>IFS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 marR="406400">
              <a:lnSpc>
                <a:spcPts val="5030"/>
              </a:lnSpc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EG</a:t>
            </a:r>
            <a:r>
              <a:rPr spc="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r>
              <a:rPr spc="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=</a:t>
            </a:r>
            <a:r>
              <a:rPr spc="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IFS(Z8&gt;=5,“VERY HIGH”,Z8&gt;=4,“HIGH”,Z8&gt;=3,“MEDIUM”,TRUE,“LOW”)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557"/>
  <p:tag name="KSO_WM_TAG_VERSION" val="1.0"/>
  <p:tag name="KSO_WM_SLIDE_ID" val="custom16055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b"/>
  <p:tag name="KSO_WM_UNIT_INDEX" val="1"/>
  <p:tag name="KSO_WM_UNIT_ID" val="custom160557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Theme">
  <a:themeElements>
    <a:clrScheme name="160557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A90D"/>
      </a:accent1>
      <a:accent2>
        <a:srgbClr val="D55A33"/>
      </a:accent2>
      <a:accent3>
        <a:srgbClr val="BAB772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5098</Words>
  <Application>WPS Presentation</Application>
  <PresentationFormat>宽屏</PresentationFormat>
  <Paragraphs>113</Paragraphs>
  <Slides>13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Times New Roman</vt:lpstr>
      <vt:lpstr>Microsoft YaHei</vt:lpstr>
      <vt:lpstr>Arial Unicode MS</vt:lpstr>
      <vt:lpstr>黑体</vt:lpstr>
      <vt:lpstr>Calibri</vt:lpstr>
      <vt:lpstr>Office Theme</vt:lpstr>
      <vt:lpstr>PowerPoint 演示文稿</vt:lpstr>
      <vt:lpstr>Employee Performance Analysis using Excel</vt:lpstr>
      <vt:lpstr>AGENDA </vt:lpstr>
      <vt:lpstr>PROBLEM STATEMENT </vt:lpstr>
      <vt:lpstr>PROJECT OVERVIEW </vt:lpstr>
      <vt:lpstr>WHO ARE THE END USERS?</vt:lpstr>
      <vt:lpstr>OUR SOLUTION AND ITS VALUE PROPOSITION</vt:lpstr>
      <vt:lpstr>DATASET DESCRIPTION </vt:lpstr>
      <vt:lpstr>THE "WOW" IN OUR SOLUTION</vt:lpstr>
      <vt:lpstr>MODELLING</vt:lpstr>
      <vt:lpstr>MODELLING </vt:lpstr>
      <vt:lpstr>RESULT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quan</dc:creator>
  <cp:lastModifiedBy>ADMIN</cp:lastModifiedBy>
  <cp:revision>341</cp:revision>
  <dcterms:created xsi:type="dcterms:W3CDTF">2015-09-21T03:34:00Z</dcterms:created>
  <dcterms:modified xsi:type="dcterms:W3CDTF">2024-09-05T08:15:06Z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1033-12.2.0.17562</vt:lpwstr>
  </property>
  <property fmtid="{D5CDD505-2E9C-101B-9397-08002B2CF9AE}" pid="3" name="ICV">
    <vt:lpwstr>0C99F880AC064249895B8E03AFFD9B5C_13</vt:lpwstr>
  </property>
</Properties>
</file>