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
  </p:notesMasterIdLst>
  <p:sldIdLst>
    <p:sldId id="258" r:id="rId2"/>
    <p:sldId id="259" r:id="rId3"/>
    <p:sldId id="260" r:id="rId4"/>
    <p:sldId id="261" r:id="rId5"/>
    <p:sldId id="262" r:id="rId6"/>
    <p:sldId id="264"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 M R" userId="95d73939382aafb5" providerId="LiveId" clId="{9BD37F27-D89F-4EAB-A334-2992FD4B0F5E}"/>
    <pc:docChg chg="addSld modSld">
      <pc:chgData name="Prithvi M R" userId="95d73939382aafb5" providerId="LiveId" clId="{9BD37F27-D89F-4EAB-A334-2992FD4B0F5E}" dt="2021-04-23T13:11:36.120" v="73" actId="20577"/>
      <pc:docMkLst>
        <pc:docMk/>
      </pc:docMkLst>
      <pc:sldChg chg="modAnim">
        <pc:chgData name="Prithvi M R" userId="95d73939382aafb5" providerId="LiveId" clId="{9BD37F27-D89F-4EAB-A334-2992FD4B0F5E}" dt="2021-04-23T13:03:39.023" v="39"/>
        <pc:sldMkLst>
          <pc:docMk/>
          <pc:sldMk cId="3259015401" sldId="258"/>
        </pc:sldMkLst>
      </pc:sldChg>
      <pc:sldChg chg="modTransition modAnim">
        <pc:chgData name="Prithvi M R" userId="95d73939382aafb5" providerId="LiveId" clId="{9BD37F27-D89F-4EAB-A334-2992FD4B0F5E}" dt="2021-04-23T13:04:50.405" v="43"/>
        <pc:sldMkLst>
          <pc:docMk/>
          <pc:sldMk cId="1251064403" sldId="259"/>
        </pc:sldMkLst>
      </pc:sldChg>
      <pc:sldChg chg="modTransition modAnim">
        <pc:chgData name="Prithvi M R" userId="95d73939382aafb5" providerId="LiveId" clId="{9BD37F27-D89F-4EAB-A334-2992FD4B0F5E}" dt="2021-04-23T13:05:08.263" v="45"/>
        <pc:sldMkLst>
          <pc:docMk/>
          <pc:sldMk cId="1998848075" sldId="260"/>
        </pc:sldMkLst>
      </pc:sldChg>
      <pc:sldChg chg="modAnim">
        <pc:chgData name="Prithvi M R" userId="95d73939382aafb5" providerId="LiveId" clId="{9BD37F27-D89F-4EAB-A334-2992FD4B0F5E}" dt="2021-04-23T13:05:27.270" v="47"/>
        <pc:sldMkLst>
          <pc:docMk/>
          <pc:sldMk cId="3519215155" sldId="261"/>
        </pc:sldMkLst>
      </pc:sldChg>
      <pc:sldChg chg="modTransition modAnim">
        <pc:chgData name="Prithvi M R" userId="95d73939382aafb5" providerId="LiveId" clId="{9BD37F27-D89F-4EAB-A334-2992FD4B0F5E}" dt="2021-04-23T13:05:36.559" v="49"/>
        <pc:sldMkLst>
          <pc:docMk/>
          <pc:sldMk cId="2315801612" sldId="262"/>
        </pc:sldMkLst>
      </pc:sldChg>
      <pc:sldChg chg="modTransition modAnim">
        <pc:chgData name="Prithvi M R" userId="95d73939382aafb5" providerId="LiveId" clId="{9BD37F27-D89F-4EAB-A334-2992FD4B0F5E}" dt="2021-04-23T13:06:01.433" v="54"/>
        <pc:sldMkLst>
          <pc:docMk/>
          <pc:sldMk cId="2347552606" sldId="263"/>
        </pc:sldMkLst>
      </pc:sldChg>
      <pc:sldChg chg="modSp modTransition modAnim">
        <pc:chgData name="Prithvi M R" userId="95d73939382aafb5" providerId="LiveId" clId="{9BD37F27-D89F-4EAB-A334-2992FD4B0F5E}" dt="2021-04-23T13:11:36.120" v="73" actId="20577"/>
        <pc:sldMkLst>
          <pc:docMk/>
          <pc:sldMk cId="4090818534" sldId="264"/>
        </pc:sldMkLst>
        <pc:spChg chg="mod">
          <ac:chgData name="Prithvi M R" userId="95d73939382aafb5" providerId="LiveId" clId="{9BD37F27-D89F-4EAB-A334-2992FD4B0F5E}" dt="2021-04-23T13:11:36.120" v="73" actId="20577"/>
          <ac:spMkLst>
            <pc:docMk/>
            <pc:sldMk cId="4090818534" sldId="264"/>
            <ac:spMk id="5" creationId="{26AFA110-8121-408B-AC71-BDA7757AF15F}"/>
          </ac:spMkLst>
        </pc:spChg>
      </pc:sldChg>
      <pc:sldChg chg="modTransition modAnim">
        <pc:chgData name="Prithvi M R" userId="95d73939382aafb5" providerId="LiveId" clId="{9BD37F27-D89F-4EAB-A334-2992FD4B0F5E}" dt="2021-04-23T13:06:11.244" v="56"/>
        <pc:sldMkLst>
          <pc:docMk/>
          <pc:sldMk cId="2115046697" sldId="265"/>
        </pc:sldMkLst>
      </pc:sldChg>
      <pc:sldChg chg="modTransition modAnim">
        <pc:chgData name="Prithvi M R" userId="95d73939382aafb5" providerId="LiveId" clId="{9BD37F27-D89F-4EAB-A334-2992FD4B0F5E}" dt="2021-04-23T13:06:22.642" v="59"/>
        <pc:sldMkLst>
          <pc:docMk/>
          <pc:sldMk cId="2247594929" sldId="266"/>
        </pc:sldMkLst>
      </pc:sldChg>
      <pc:sldChg chg="modTransition modAnim">
        <pc:chgData name="Prithvi M R" userId="95d73939382aafb5" providerId="LiveId" clId="{9BD37F27-D89F-4EAB-A334-2992FD4B0F5E}" dt="2021-04-23T13:06:31.057" v="61"/>
        <pc:sldMkLst>
          <pc:docMk/>
          <pc:sldMk cId="1158932375" sldId="267"/>
        </pc:sldMkLst>
      </pc:sldChg>
      <pc:sldChg chg="modTransition modAnim">
        <pc:chgData name="Prithvi M R" userId="95d73939382aafb5" providerId="LiveId" clId="{9BD37F27-D89F-4EAB-A334-2992FD4B0F5E}" dt="2021-04-23T13:06:45.849" v="64"/>
        <pc:sldMkLst>
          <pc:docMk/>
          <pc:sldMk cId="1850019974" sldId="268"/>
        </pc:sldMkLst>
      </pc:sldChg>
      <pc:sldChg chg="modTransition modAnim">
        <pc:chgData name="Prithvi M R" userId="95d73939382aafb5" providerId="LiveId" clId="{9BD37F27-D89F-4EAB-A334-2992FD4B0F5E}" dt="2021-04-23T13:07:01.049" v="67"/>
        <pc:sldMkLst>
          <pc:docMk/>
          <pc:sldMk cId="1728593677" sldId="269"/>
        </pc:sldMkLst>
      </pc:sldChg>
      <pc:sldChg chg="addSp modSp new mod modTransition">
        <pc:chgData name="Prithvi M R" userId="95d73939382aafb5" providerId="LiveId" clId="{9BD37F27-D89F-4EAB-A334-2992FD4B0F5E}" dt="2021-04-23T13:07:20.690" v="69"/>
        <pc:sldMkLst>
          <pc:docMk/>
          <pc:sldMk cId="1378234063" sldId="270"/>
        </pc:sldMkLst>
        <pc:spChg chg="add mod">
          <ac:chgData name="Prithvi M R" userId="95d73939382aafb5" providerId="LiveId" clId="{9BD37F27-D89F-4EAB-A334-2992FD4B0F5E}" dt="2021-04-23T13:03:00.365" v="38" actId="14100"/>
          <ac:spMkLst>
            <pc:docMk/>
            <pc:sldMk cId="1378234063" sldId="270"/>
            <ac:spMk id="2" creationId="{E5C641B3-4FAB-409A-84AB-D05A75D6B7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8175F-60B3-4384-A275-127E12C9B882}" type="datetimeFigureOut">
              <a:rPr lang="en-IN" smtClean="0"/>
              <a:t>23-04-2021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DBF21-2F5C-46D3-B595-28C13CC92222}" type="slidenum">
              <a:rPr lang="en-IN" smtClean="0"/>
              <a:t>‹#›</a:t>
            </a:fld>
            <a:endParaRPr lang="en-IN"/>
          </a:p>
        </p:txBody>
      </p:sp>
    </p:spTree>
    <p:extLst>
      <p:ext uri="{BB962C8B-B14F-4D97-AF65-F5344CB8AC3E}">
        <p14:creationId xmlns:p14="http://schemas.microsoft.com/office/powerpoint/2010/main" val="208569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26CD4CA-E201-4333-BDC5-E00CDC4C6CE3}" type="datetimeFigureOut">
              <a:rPr lang="en-IN" smtClean="0"/>
              <a:t>23-04-2021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9F7C30A-0A67-40F7-95A2-60213E409E3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280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6CD4CA-E201-4333-BDC5-E00CDC4C6CE3}"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14487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6CD4CA-E201-4333-BDC5-E00CDC4C6CE3}"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30979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6CD4CA-E201-4333-BDC5-E00CDC4C6CE3}"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294074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6CD4CA-E201-4333-BDC5-E00CDC4C6CE3}"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7C30A-0A67-40F7-95A2-60213E409E3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717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CD4CA-E201-4333-BDC5-E00CDC4C6CE3}"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43960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6CD4CA-E201-4333-BDC5-E00CDC4C6CE3}"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238435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6CD4CA-E201-4333-BDC5-E00CDC4C6CE3}"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201680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CD4CA-E201-4333-BDC5-E00CDC4C6CE3}"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400742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6CD4CA-E201-4333-BDC5-E00CDC4C6CE3}"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127849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6CD4CA-E201-4333-BDC5-E00CDC4C6CE3}"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7C30A-0A67-40F7-95A2-60213E409E3B}" type="slidenum">
              <a:rPr lang="en-IN" smtClean="0"/>
              <a:t>‹#›</a:t>
            </a:fld>
            <a:endParaRPr lang="en-IN"/>
          </a:p>
        </p:txBody>
      </p:sp>
    </p:spTree>
    <p:extLst>
      <p:ext uri="{BB962C8B-B14F-4D97-AF65-F5344CB8AC3E}">
        <p14:creationId xmlns:p14="http://schemas.microsoft.com/office/powerpoint/2010/main" val="378819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26CD4CA-E201-4333-BDC5-E00CDC4C6CE3}" type="datetimeFigureOut">
              <a:rPr lang="en-IN" smtClean="0"/>
              <a:t>23-04-2021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9F7C30A-0A67-40F7-95A2-60213E409E3B}" type="slidenum">
              <a:rPr lang="en-IN" smtClean="0"/>
              <a:t>‹#›</a:t>
            </a:fld>
            <a:endParaRPr lang="en-IN"/>
          </a:p>
        </p:txBody>
      </p:sp>
    </p:spTree>
    <p:extLst>
      <p:ext uri="{BB962C8B-B14F-4D97-AF65-F5344CB8AC3E}">
        <p14:creationId xmlns:p14="http://schemas.microsoft.com/office/powerpoint/2010/main" val="40889630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6BBEEA-CABC-4939-BF8C-1912D035AB5F}"/>
              </a:ext>
            </a:extLst>
          </p:cNvPr>
          <p:cNvSpPr txBox="1">
            <a:spLocks/>
          </p:cNvSpPr>
          <p:nvPr/>
        </p:nvSpPr>
        <p:spPr>
          <a:xfrm>
            <a:off x="2062316" y="420489"/>
            <a:ext cx="8067368" cy="884898"/>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5400" dirty="0">
                <a:solidFill>
                  <a:srgbClr val="00FFFF"/>
                </a:solidFill>
                <a:latin typeface="DIN-RegularItalic" panose="02000506020000020003" pitchFamily="2" charset="0"/>
              </a:rPr>
              <a:t>DBMS PROJECT REVIEW</a:t>
            </a:r>
          </a:p>
        </p:txBody>
      </p:sp>
      <p:sp>
        <p:nvSpPr>
          <p:cNvPr id="5" name="Subtitle 2">
            <a:extLst>
              <a:ext uri="{FF2B5EF4-FFF2-40B4-BE49-F238E27FC236}">
                <a16:creationId xmlns:a16="http://schemas.microsoft.com/office/drawing/2014/main" id="{94383576-21A6-4621-B372-3647708ECA80}"/>
              </a:ext>
            </a:extLst>
          </p:cNvPr>
          <p:cNvSpPr txBox="1">
            <a:spLocks/>
          </p:cNvSpPr>
          <p:nvPr/>
        </p:nvSpPr>
        <p:spPr>
          <a:xfrm>
            <a:off x="3299319" y="4491303"/>
            <a:ext cx="8096864" cy="1815171"/>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None/>
            </a:pPr>
            <a:r>
              <a:rPr lang="en-US" dirty="0">
                <a:solidFill>
                  <a:srgbClr val="00FFFF"/>
                </a:solidFill>
                <a:latin typeface="DIN-RegularItalic" panose="02000506020000020003" pitchFamily="2" charset="0"/>
              </a:rPr>
              <a:t>By:</a:t>
            </a:r>
          </a:p>
          <a:p>
            <a:pPr marL="0" indent="0" algn="r">
              <a:buNone/>
            </a:pPr>
            <a:r>
              <a:rPr lang="en-US" dirty="0">
                <a:solidFill>
                  <a:srgbClr val="00FFFF"/>
                </a:solidFill>
                <a:latin typeface="DIN-RegularItalic" panose="02000506020000020003" pitchFamily="2" charset="0"/>
              </a:rPr>
              <a:t>PIYUSH MUDGAL</a:t>
            </a:r>
          </a:p>
          <a:p>
            <a:pPr marL="0" indent="0" algn="r">
              <a:buNone/>
            </a:pPr>
            <a:r>
              <a:rPr lang="en-US" dirty="0">
                <a:solidFill>
                  <a:srgbClr val="00FFFF"/>
                </a:solidFill>
                <a:latin typeface="DIN-RegularItalic" panose="02000506020000020003" pitchFamily="2" charset="0"/>
              </a:rPr>
              <a:t>PRITHVI M R</a:t>
            </a:r>
          </a:p>
          <a:p>
            <a:pPr marL="0" indent="0" algn="r">
              <a:buNone/>
            </a:pPr>
            <a:r>
              <a:rPr lang="en-US" dirty="0">
                <a:solidFill>
                  <a:srgbClr val="00FFFF"/>
                </a:solidFill>
                <a:latin typeface="DIN-RegularItalic" panose="02000506020000020003" pitchFamily="2" charset="0"/>
              </a:rPr>
              <a:t>DESHARAJU SAI ABHISHEK</a:t>
            </a:r>
          </a:p>
        </p:txBody>
      </p:sp>
      <p:sp>
        <p:nvSpPr>
          <p:cNvPr id="6" name="TextBox 5">
            <a:extLst>
              <a:ext uri="{FF2B5EF4-FFF2-40B4-BE49-F238E27FC236}">
                <a16:creationId xmlns:a16="http://schemas.microsoft.com/office/drawing/2014/main" id="{842E4FFB-640B-4F86-AEB7-A540E4FB4A2A}"/>
              </a:ext>
            </a:extLst>
          </p:cNvPr>
          <p:cNvSpPr txBox="1"/>
          <p:nvPr/>
        </p:nvSpPr>
        <p:spPr>
          <a:xfrm>
            <a:off x="2615609" y="2513624"/>
            <a:ext cx="6960781" cy="769441"/>
          </a:xfrm>
          <a:prstGeom prst="rect">
            <a:avLst/>
          </a:prstGeom>
          <a:noFill/>
        </p:spPr>
        <p:txBody>
          <a:bodyPr wrap="square" rtlCol="0">
            <a:spAutoFit/>
          </a:bodyPr>
          <a:lstStyle/>
          <a:p>
            <a:pPr algn="ctr"/>
            <a:r>
              <a:rPr lang="en-US" sz="4400" b="1" dirty="0">
                <a:latin typeface="DIN-RegularItalic" panose="02000506020000020003" pitchFamily="2" charset="0"/>
              </a:rPr>
              <a:t>HOUSE PRICE PREDICTION</a:t>
            </a:r>
            <a:endParaRPr lang="en-IN" sz="4400" b="1" dirty="0">
              <a:latin typeface="DIN-RegularItalic" panose="02000506020000020003" pitchFamily="2" charset="0"/>
            </a:endParaRPr>
          </a:p>
        </p:txBody>
      </p:sp>
    </p:spTree>
    <p:extLst>
      <p:ext uri="{BB962C8B-B14F-4D97-AF65-F5344CB8AC3E}">
        <p14:creationId xmlns:p14="http://schemas.microsoft.com/office/powerpoint/2010/main" val="325901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F9111-B9E3-4947-927F-19BD05F7007D}"/>
              </a:ext>
            </a:extLst>
          </p:cNvPr>
          <p:cNvSpPr txBox="1"/>
          <p:nvPr/>
        </p:nvSpPr>
        <p:spPr>
          <a:xfrm>
            <a:off x="97654" y="213064"/>
            <a:ext cx="11034944" cy="710963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Package used: </a:t>
            </a:r>
            <a:r>
              <a:rPr lang="en-US" sz="2400" dirty="0" err="1">
                <a:solidFill>
                  <a:srgbClr val="FF0000"/>
                </a:solidFill>
                <a:latin typeface="DIN-RegularItalic" panose="02000506020000020003" pitchFamily="2" charset="0"/>
              </a:rPr>
              <a:t>sklearn</a:t>
            </a:r>
            <a:r>
              <a:rPr lang="en-US" sz="2400" dirty="0">
                <a:solidFill>
                  <a:srgbClr val="FF0000"/>
                </a:solidFill>
                <a:latin typeface="DIN-RegularItalic" panose="02000506020000020003" pitchFamily="2" charset="0"/>
              </a:rPr>
              <a:t> (scikit-learn)</a:t>
            </a:r>
          </a:p>
          <a:p>
            <a:pPr marL="285750" indent="-285750">
              <a:buFont typeface="Wingdings" panose="05000000000000000000" pitchFamily="2" charset="2"/>
              <a:buChar char="Ø"/>
            </a:pPr>
            <a:r>
              <a:rPr lang="en-IN" sz="2400" dirty="0">
                <a:solidFill>
                  <a:srgbClr val="FF0000"/>
                </a:solidFill>
                <a:latin typeface="DIN-RegularItalic" panose="02000506020000020003" pitchFamily="2" charset="0"/>
              </a:rPr>
              <a:t>Modules used: </a:t>
            </a:r>
            <a:r>
              <a:rPr lang="en-IN" sz="2400" dirty="0" err="1">
                <a:solidFill>
                  <a:srgbClr val="FF0000"/>
                </a:solidFill>
                <a:latin typeface="DIN-RegularItalic" panose="02000506020000020003" pitchFamily="2" charset="0"/>
              </a:rPr>
              <a:t>OneHotEncoder</a:t>
            </a:r>
            <a:r>
              <a:rPr lang="en-IN" sz="2400" dirty="0">
                <a:solidFill>
                  <a:srgbClr val="FF0000"/>
                </a:solidFill>
                <a:latin typeface="DIN-RegularItalic" panose="02000506020000020003" pitchFamily="2" charset="0"/>
              </a:rPr>
              <a:t>, </a:t>
            </a:r>
            <a:r>
              <a:rPr lang="en-IN" sz="2400" dirty="0" err="1">
                <a:solidFill>
                  <a:srgbClr val="FF0000"/>
                </a:solidFill>
                <a:latin typeface="DIN-RegularItalic" panose="02000506020000020003" pitchFamily="2" charset="0"/>
              </a:rPr>
              <a:t>StandardScaler</a:t>
            </a:r>
            <a:r>
              <a:rPr lang="en-IN" sz="2400" dirty="0">
                <a:solidFill>
                  <a:srgbClr val="FF0000"/>
                </a:solidFill>
                <a:latin typeface="DIN-RegularItalic" panose="02000506020000020003" pitchFamily="2" charset="0"/>
              </a:rPr>
              <a:t>, </a:t>
            </a:r>
            <a:r>
              <a:rPr lang="en-IN" sz="2400" dirty="0" err="1">
                <a:solidFill>
                  <a:srgbClr val="FF0000"/>
                </a:solidFill>
                <a:latin typeface="DIN-RegularItalic" panose="02000506020000020003" pitchFamily="2" charset="0"/>
              </a:rPr>
              <a:t>SimpleImputer</a:t>
            </a:r>
            <a:r>
              <a:rPr lang="en-IN" sz="2400" dirty="0">
                <a:solidFill>
                  <a:srgbClr val="FF0000"/>
                </a:solidFill>
                <a:latin typeface="DIN-RegularItalic" panose="02000506020000020003" pitchFamily="2" charset="0"/>
              </a:rPr>
              <a:t>, </a:t>
            </a:r>
            <a:r>
              <a:rPr lang="en-IN" sz="2400" dirty="0" err="1">
                <a:solidFill>
                  <a:srgbClr val="FF0000"/>
                </a:solidFill>
                <a:latin typeface="DIN-RegularItalic" panose="02000506020000020003" pitchFamily="2" charset="0"/>
              </a:rPr>
              <a:t>ColumnTransformer</a:t>
            </a:r>
            <a:r>
              <a:rPr lang="en-IN" sz="2400" dirty="0">
                <a:solidFill>
                  <a:srgbClr val="FF0000"/>
                </a:solidFill>
                <a:latin typeface="DIN-RegularItalic" panose="02000506020000020003" pitchFamily="2" charset="0"/>
              </a:rPr>
              <a:t> and Pipeline</a:t>
            </a:r>
          </a:p>
          <a:p>
            <a:pPr marL="285750" indent="-285750">
              <a:buFont typeface="Wingdings" panose="05000000000000000000" pitchFamily="2" charset="2"/>
              <a:buChar char="Ø"/>
            </a:pPr>
            <a:endParaRPr lang="en-IN" sz="2400" dirty="0">
              <a:solidFill>
                <a:srgbClr val="FF0000"/>
              </a:solidFill>
              <a:latin typeface="DIN-RegularItalic" panose="02000506020000020003" pitchFamily="2" charset="0"/>
            </a:endParaRPr>
          </a:p>
          <a:p>
            <a:pPr algn="l" fontAlgn="base"/>
            <a:r>
              <a:rPr lang="en-IN" sz="2400" dirty="0" err="1">
                <a:solidFill>
                  <a:srgbClr val="FF0000"/>
                </a:solidFill>
                <a:latin typeface="DIN-RegularItalic" panose="02000506020000020003" pitchFamily="2" charset="0"/>
              </a:rPr>
              <a:t>OneHotEncoder</a:t>
            </a:r>
            <a:r>
              <a:rPr lang="en-IN" sz="2400" dirty="0">
                <a:solidFill>
                  <a:srgbClr val="FF0000"/>
                </a:solidFill>
                <a:latin typeface="DIN-RegularItalic" panose="02000506020000020003" pitchFamily="2" charset="0"/>
              </a:rPr>
              <a:t> </a:t>
            </a:r>
            <a:r>
              <a:rPr lang="en-IN" sz="2400" dirty="0">
                <a:latin typeface="DIN-RegularItalic" panose="02000506020000020003" pitchFamily="2" charset="0"/>
              </a:rPr>
              <a:t>performs one hot encoding on the given dataset.</a:t>
            </a:r>
            <a:r>
              <a:rPr lang="en-US" sz="2400" b="0" dirty="0">
                <a:solidFill>
                  <a:srgbClr val="555555"/>
                </a:solidFill>
                <a:effectLst/>
                <a:latin typeface="Helvetica Neue"/>
              </a:rPr>
              <a:t> </a:t>
            </a:r>
            <a:r>
              <a:rPr lang="en-US" sz="2400" b="0" dirty="0">
                <a:effectLst/>
                <a:latin typeface="DIN-RegularItalic" panose="02000506020000020003" pitchFamily="2" charset="0"/>
              </a:rPr>
              <a:t>A one hot encoding is a representation of categorical variables as binary vectors. This first requires that the categorical values be mapped to integer values. Then, each integer value is represented as a binary vector that is all 0 values except the index of the integer, which is marked with a 1.</a:t>
            </a:r>
          </a:p>
          <a:p>
            <a:pPr algn="l" fontAlgn="base"/>
            <a:r>
              <a:rPr lang="en-US" sz="2400" dirty="0">
                <a:latin typeface="DIN-RegularItalic" panose="02000506020000020003" pitchFamily="2" charset="0"/>
              </a:rPr>
              <a:t>It </a:t>
            </a:r>
            <a:r>
              <a:rPr lang="en-US" sz="2400" b="0" i="0" dirty="0">
                <a:effectLst/>
                <a:latin typeface="DIN-RegularItalic" panose="02000506020000020003" pitchFamily="2" charset="0"/>
              </a:rPr>
              <a:t>allows the representation of categorical data to be more expressive and since many machine learning algorithms cannot work with categorical data directly, it is important to perform this operation.</a:t>
            </a:r>
          </a:p>
          <a:p>
            <a:pPr algn="l" fontAlgn="base"/>
            <a:endParaRPr lang="en-US" sz="2400" dirty="0">
              <a:latin typeface="DIN-RegularItalic" panose="02000506020000020003" pitchFamily="2" charset="0"/>
            </a:endParaRPr>
          </a:p>
          <a:p>
            <a:pPr algn="l" fontAlgn="base"/>
            <a:r>
              <a:rPr lang="en-IN" sz="2400" dirty="0" err="1">
                <a:solidFill>
                  <a:srgbClr val="FF0000"/>
                </a:solidFill>
                <a:latin typeface="DIN-RegularItalic" panose="02000506020000020003" pitchFamily="2" charset="0"/>
              </a:rPr>
              <a:t>StandardScaler</a:t>
            </a:r>
            <a:r>
              <a:rPr lang="en-US" sz="2400" dirty="0">
                <a:solidFill>
                  <a:srgbClr val="FF0000"/>
                </a:solidFill>
                <a:latin typeface="DIN-RegularItalic" panose="02000506020000020003" pitchFamily="2" charset="0"/>
              </a:rPr>
              <a:t>: </a:t>
            </a:r>
            <a:r>
              <a:rPr lang="en-US" sz="2400" b="0" i="0" dirty="0">
                <a:effectLst/>
                <a:latin typeface="DIN-RegularItalic" panose="02000506020000020003" pitchFamily="2" charset="0"/>
              </a:rPr>
              <a:t>Many machine learning algorithms like linear regression perform better when numerical input variables are scaled to a standard range. </a:t>
            </a:r>
            <a:r>
              <a:rPr lang="en-US" sz="2400" b="0" i="0" dirty="0">
                <a:solidFill>
                  <a:srgbClr val="FF0000"/>
                </a:solidFill>
                <a:effectLst/>
                <a:latin typeface="DIN-RegularItalic" panose="02000506020000020003" pitchFamily="2" charset="0"/>
              </a:rPr>
              <a:t>Standardization</a:t>
            </a:r>
            <a:r>
              <a:rPr lang="en-US" sz="2400" b="0" i="0" dirty="0">
                <a:effectLst/>
                <a:latin typeface="DIN-RegularItalic" panose="02000506020000020003" pitchFamily="2" charset="0"/>
              </a:rPr>
              <a:t> is one of the most popular techniques for scaling numerical data prior to modeling</a:t>
            </a:r>
            <a:endParaRPr lang="en-US" sz="2400" dirty="0">
              <a:latin typeface="DIN-RegularItalic" panose="02000506020000020003" pitchFamily="2" charset="0"/>
            </a:endParaRPr>
          </a:p>
          <a:p>
            <a:pPr algn="l" fontAlgn="base"/>
            <a:endParaRPr lang="en-US" sz="2400" b="0" dirty="0">
              <a:effectLst/>
              <a:latin typeface="DIN-RegularItalic" panose="02000506020000020003" pitchFamily="2" charset="0"/>
            </a:endParaRPr>
          </a:p>
          <a:p>
            <a:endParaRPr lang="en-US" sz="2400" dirty="0">
              <a:solidFill>
                <a:srgbClr val="FF0000"/>
              </a:solidFill>
              <a:latin typeface="DIN-RegularItalic" panose="02000506020000020003" pitchFamily="2" charset="0"/>
            </a:endParaRPr>
          </a:p>
        </p:txBody>
      </p:sp>
    </p:spTree>
    <p:extLst>
      <p:ext uri="{BB962C8B-B14F-4D97-AF65-F5344CB8AC3E}">
        <p14:creationId xmlns:p14="http://schemas.microsoft.com/office/powerpoint/2010/main" val="1158932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80D7456-4542-4298-986A-679BE8E25EB4}"/>
                  </a:ext>
                </a:extLst>
              </p:cNvPr>
              <p:cNvSpPr txBox="1"/>
              <p:nvPr/>
            </p:nvSpPr>
            <p:spPr>
              <a:xfrm>
                <a:off x="0" y="585926"/>
                <a:ext cx="11123720" cy="5963043"/>
              </a:xfrm>
              <a:prstGeom prst="rect">
                <a:avLst/>
              </a:prstGeom>
              <a:noFill/>
            </p:spPr>
            <p:txBody>
              <a:bodyPr wrap="square" rtlCol="0">
                <a:spAutoFit/>
              </a:bodyPr>
              <a:lstStyle/>
              <a:p>
                <a:r>
                  <a:rPr lang="en-US" sz="2400" b="1" i="0" dirty="0">
                    <a:solidFill>
                      <a:schemeClr val="tx1"/>
                    </a:solidFill>
                    <a:effectLst/>
                    <a:latin typeface="DIN-RegularItalic" panose="02000506020000020003" pitchFamily="2" charset="0"/>
                  </a:rPr>
                  <a:t>Standardization</a:t>
                </a:r>
                <a:r>
                  <a:rPr lang="en-US" sz="2400" b="0" i="0" dirty="0">
                    <a:solidFill>
                      <a:schemeClr val="tx1"/>
                    </a:solidFill>
                    <a:effectLst/>
                    <a:latin typeface="DIN-RegularItalic" panose="02000506020000020003" pitchFamily="2" charset="0"/>
                  </a:rPr>
                  <a:t> scales each input variable separately by subtracting the mean (</a:t>
                </a:r>
                <a14:m>
                  <m:oMath xmlns:m="http://schemas.openxmlformats.org/officeDocument/2006/math">
                    <m:r>
                      <a:rPr lang="en-US" sz="2400" b="0" i="1" smtClean="0">
                        <a:solidFill>
                          <a:schemeClr val="tx1"/>
                        </a:solidFill>
                        <a:latin typeface="Cambria Math" panose="02040503050406030204" pitchFamily="18" charset="0"/>
                      </a:rPr>
                      <m:t>µ</m:t>
                    </m:r>
                  </m:oMath>
                </a14:m>
                <a:r>
                  <a:rPr lang="en-US" sz="2400" b="0" i="0" dirty="0">
                    <a:solidFill>
                      <a:schemeClr val="tx1"/>
                    </a:solidFill>
                    <a:effectLst/>
                    <a:latin typeface="DIN-RegularItalic" panose="02000506020000020003" pitchFamily="2" charset="0"/>
                  </a:rPr>
                  <a:t>) (called centering) and dividing by the standard deviation (</a:t>
                </a:r>
                <a14:m>
                  <m:oMath xmlns:m="http://schemas.openxmlformats.org/officeDocument/2006/math">
                    <m:r>
                      <m:rPr>
                        <m:nor/>
                      </m:rPr>
                      <a:rPr lang="el-GR" sz="2400" dirty="0">
                        <a:solidFill>
                          <a:schemeClr val="tx1"/>
                        </a:solidFill>
                        <a:latin typeface="Cambria Math" panose="02040503050406030204" pitchFamily="18" charset="0"/>
                        <a:ea typeface="Cambria Math" panose="02040503050406030204" pitchFamily="18" charset="0"/>
                      </a:rPr>
                      <m:t>σ</m:t>
                    </m:r>
                  </m:oMath>
                </a14:m>
                <a:r>
                  <a:rPr lang="en-US" sz="2400" b="0" i="0" dirty="0">
                    <a:solidFill>
                      <a:schemeClr val="tx1"/>
                    </a:solidFill>
                    <a:effectLst/>
                    <a:latin typeface="DIN-RegularItalic" panose="02000506020000020003" pitchFamily="2" charset="0"/>
                  </a:rPr>
                  <a:t>) to shift the distribution to have a mean of zero and a standard deviation of one.</a:t>
                </a:r>
              </a:p>
              <a:p>
                <a:endParaRPr lang="en-US" sz="2400" b="0" i="0" dirty="0">
                  <a:solidFill>
                    <a:schemeClr val="tx1"/>
                  </a:solidFill>
                  <a:effectLst/>
                  <a:latin typeface="DIN-RegularItalic" panose="02000506020000020003" pitchFamily="2" charset="0"/>
                </a:endParaRPr>
              </a:p>
              <a:p>
                <a:pPr algn="ctr"/>
                <a:r>
                  <a:rPr lang="en-US" sz="2800" dirty="0">
                    <a:solidFill>
                      <a:srgbClr val="555555"/>
                    </a:solidFill>
                    <a:latin typeface="Cambria Math" panose="02040503050406030204" pitchFamily="18" charset="0"/>
                    <a:ea typeface="Cambria Math" panose="02040503050406030204" pitchFamily="18" charset="0"/>
                  </a:rPr>
                  <a:t>x =</a:t>
                </a:r>
                <a:r>
                  <a:rPr lang="en-US" sz="2800" b="0" i="0" dirty="0">
                    <a:solidFill>
                      <a:srgbClr val="555555"/>
                    </a:solidFill>
                    <a:effectLst/>
                    <a:latin typeface="Cambria Math" panose="02040503050406030204" pitchFamily="18" charset="0"/>
                    <a:ea typeface="Cambria Math" panose="02040503050406030204" pitchFamily="18" charset="0"/>
                  </a:rPr>
                  <a:t> </a:t>
                </a:r>
                <a14:m>
                  <m:oMath xmlns:m="http://schemas.openxmlformats.org/officeDocument/2006/math">
                    <m:f>
                      <m:fPr>
                        <m:ctrlPr>
                          <a:rPr lang="en-IN"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−µ</m:t>
                        </m:r>
                      </m:num>
                      <m:den>
                        <m:r>
                          <m:rPr>
                            <m:nor/>
                          </m:rPr>
                          <a:rPr lang="el-GR" sz="2800" dirty="0">
                            <a:solidFill>
                              <a:srgbClr val="555555"/>
                            </a:solidFill>
                            <a:latin typeface="Cambria Math" panose="02040503050406030204" pitchFamily="18" charset="0"/>
                            <a:ea typeface="Cambria Math" panose="02040503050406030204" pitchFamily="18" charset="0"/>
                          </a:rPr>
                          <m:t>σ</m:t>
                        </m:r>
                        <m:r>
                          <m:rPr>
                            <m:nor/>
                          </m:rPr>
                          <a:rPr lang="en-US" sz="2800" dirty="0">
                            <a:solidFill>
                              <a:srgbClr val="555555"/>
                            </a:solidFill>
                            <a:latin typeface="Helvetica Neue"/>
                          </a:rPr>
                          <m:t> </m:t>
                        </m:r>
                      </m:den>
                    </m:f>
                  </m:oMath>
                </a14:m>
                <a:endParaRPr lang="en-US" sz="2800" b="1" dirty="0">
                  <a:solidFill>
                    <a:srgbClr val="40424E"/>
                  </a:solidFill>
                  <a:latin typeface="urw-din"/>
                </a:endParaRPr>
              </a:p>
              <a:p>
                <a:pPr algn="ctr"/>
                <a:endParaRPr lang="en-US" sz="2800" b="1" dirty="0">
                  <a:solidFill>
                    <a:srgbClr val="40424E"/>
                  </a:solidFill>
                  <a:latin typeface="urw-din"/>
                </a:endParaRPr>
              </a:p>
              <a:p>
                <a:r>
                  <a:rPr lang="en-US" sz="2400" i="0" dirty="0" err="1">
                    <a:solidFill>
                      <a:srgbClr val="FF0000"/>
                    </a:solidFill>
                    <a:effectLst/>
                    <a:latin typeface="DIN-RegularItalic" panose="02000506020000020003" pitchFamily="2" charset="0"/>
                  </a:rPr>
                  <a:t>SimpleImputer</a:t>
                </a:r>
                <a:r>
                  <a:rPr lang="en-US" sz="2400" b="0" i="0" dirty="0">
                    <a:effectLst/>
                    <a:latin typeface="DIN-RegularItalic" panose="02000506020000020003" pitchFamily="2" charset="0"/>
                  </a:rPr>
                  <a:t> is a scikit-learn module which is helpful in </a:t>
                </a:r>
                <a:r>
                  <a:rPr lang="en-US" sz="2400" b="0" i="0" dirty="0">
                    <a:solidFill>
                      <a:srgbClr val="FF0000"/>
                    </a:solidFill>
                    <a:effectLst/>
                    <a:latin typeface="DIN-RegularItalic" panose="02000506020000020003" pitchFamily="2" charset="0"/>
                  </a:rPr>
                  <a:t>handling the missing data </a:t>
                </a:r>
                <a:r>
                  <a:rPr lang="en-US" sz="2400" b="0" i="0" dirty="0">
                    <a:effectLst/>
                    <a:latin typeface="DIN-RegularItalic" panose="02000506020000020003" pitchFamily="2" charset="0"/>
                  </a:rPr>
                  <a:t>in the predictive model dataset. It replaces the </a:t>
                </a:r>
                <a:r>
                  <a:rPr lang="en-US" sz="2400" b="0" i="0" dirty="0" err="1">
                    <a:effectLst/>
                    <a:latin typeface="DIN-RegularItalic" panose="02000506020000020003" pitchFamily="2" charset="0"/>
                  </a:rPr>
                  <a:t>NaN</a:t>
                </a:r>
                <a:r>
                  <a:rPr lang="en-US" sz="2400" b="0" i="0" dirty="0">
                    <a:effectLst/>
                    <a:latin typeface="DIN-RegularItalic" panose="02000506020000020003" pitchFamily="2" charset="0"/>
                  </a:rPr>
                  <a:t> values with a specified placeholder.</a:t>
                </a:r>
              </a:p>
              <a:p>
                <a:endParaRPr lang="en-US" sz="2400" dirty="0">
                  <a:latin typeface="DIN-RegularItalic" panose="02000506020000020003" pitchFamily="2" charset="0"/>
                </a:endParaRPr>
              </a:p>
              <a:p>
                <a:r>
                  <a:rPr lang="en-US" sz="2400" i="0" dirty="0" err="1">
                    <a:solidFill>
                      <a:srgbClr val="FF0000"/>
                    </a:solidFill>
                    <a:effectLst/>
                    <a:latin typeface="DIN-RegularItalic" panose="02000506020000020003" pitchFamily="2" charset="0"/>
                  </a:rPr>
                  <a:t>ColumnTransformer</a:t>
                </a:r>
                <a:r>
                  <a:rPr lang="en-US" sz="2400" b="0" i="0" dirty="0">
                    <a:effectLst/>
                    <a:latin typeface="DIN-RegularItalic" panose="02000506020000020003" pitchFamily="2" charset="0"/>
                  </a:rPr>
                  <a:t> allows us to selectively apply data transforms to different columns in the dataset because when we have mixed data types in the dataset, it becomes challenging to apply the transforms to some but not all input features.</a:t>
                </a:r>
              </a:p>
              <a:p>
                <a:endParaRPr lang="en-US" sz="2400" dirty="0">
                  <a:latin typeface="DIN-RegularItalic" panose="02000506020000020003" pitchFamily="2" charset="0"/>
                </a:endParaRPr>
              </a:p>
              <a:p>
                <a:pPr algn="ctr"/>
                <a:endParaRPr lang="en-IN" sz="2800" dirty="0"/>
              </a:p>
            </p:txBody>
          </p:sp>
        </mc:Choice>
        <mc:Fallback>
          <p:sp>
            <p:nvSpPr>
              <p:cNvPr id="2" name="TextBox 1">
                <a:extLst>
                  <a:ext uri="{FF2B5EF4-FFF2-40B4-BE49-F238E27FC236}">
                    <a16:creationId xmlns:a16="http://schemas.microsoft.com/office/drawing/2014/main" id="{380D7456-4542-4298-986A-679BE8E25EB4}"/>
                  </a:ext>
                </a:extLst>
              </p:cNvPr>
              <p:cNvSpPr txBox="1">
                <a:spLocks noRot="1" noChangeAspect="1" noMove="1" noResize="1" noEditPoints="1" noAdjustHandles="1" noChangeArrowheads="1" noChangeShapeType="1" noTextEdit="1"/>
              </p:cNvSpPr>
              <p:nvPr/>
            </p:nvSpPr>
            <p:spPr>
              <a:xfrm>
                <a:off x="0" y="585926"/>
                <a:ext cx="11123720" cy="5963043"/>
              </a:xfrm>
              <a:prstGeom prst="rect">
                <a:avLst/>
              </a:prstGeom>
              <a:blipFill>
                <a:blip r:embed="rId2"/>
                <a:stretch>
                  <a:fillRect l="-822" t="-818" r="-712"/>
                </a:stretch>
              </a:blipFill>
            </p:spPr>
            <p:txBody>
              <a:bodyPr/>
              <a:lstStyle/>
              <a:p>
                <a:r>
                  <a:rPr lang="en-IN">
                    <a:noFill/>
                  </a:rPr>
                  <a:t> </a:t>
                </a:r>
              </a:p>
            </p:txBody>
          </p:sp>
        </mc:Fallback>
      </mc:AlternateContent>
    </p:spTree>
    <p:extLst>
      <p:ext uri="{BB962C8B-B14F-4D97-AF65-F5344CB8AC3E}">
        <p14:creationId xmlns:p14="http://schemas.microsoft.com/office/powerpoint/2010/main" val="1850019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E081C-B8F3-49D2-9B12-62D93B1B06AD}"/>
              </a:ext>
            </a:extLst>
          </p:cNvPr>
          <p:cNvSpPr txBox="1"/>
          <p:nvPr/>
        </p:nvSpPr>
        <p:spPr>
          <a:xfrm>
            <a:off x="213064" y="292963"/>
            <a:ext cx="10262586" cy="1938992"/>
          </a:xfrm>
          <a:prstGeom prst="rect">
            <a:avLst/>
          </a:prstGeom>
          <a:noFill/>
        </p:spPr>
        <p:txBody>
          <a:bodyPr wrap="square" rtlCol="0">
            <a:spAutoFit/>
          </a:bodyPr>
          <a:lstStyle/>
          <a:p>
            <a:r>
              <a:rPr lang="en-US" sz="2400" dirty="0">
                <a:solidFill>
                  <a:srgbClr val="FF0000"/>
                </a:solidFill>
                <a:latin typeface="DIN-RegularItalic" panose="02000506020000020003" pitchFamily="2" charset="0"/>
              </a:rPr>
              <a:t>Pipeline: </a:t>
            </a:r>
            <a:r>
              <a:rPr lang="en-US" sz="2400" b="0" i="0" dirty="0">
                <a:effectLst/>
                <a:latin typeface="DIN-RegularItalic" panose="02000506020000020003" pitchFamily="2" charset="0"/>
              </a:rPr>
              <a:t>The execution of the workflow is in a pipe-like manner, i.e. the output of the first steps becomes the input of the second step. So, the above mentioned steps must be performed in the proper order and this is where the pipeline module is used to ensure that they do.</a:t>
            </a:r>
            <a:endParaRPr lang="en-IN" sz="2400" dirty="0">
              <a:latin typeface="DIN-RegularItalic" panose="02000506020000020003" pitchFamily="2" charset="0"/>
            </a:endParaRPr>
          </a:p>
          <a:p>
            <a:endParaRPr lang="en-IN" sz="2400" dirty="0"/>
          </a:p>
        </p:txBody>
      </p:sp>
      <p:sp>
        <p:nvSpPr>
          <p:cNvPr id="3" name="TextBox 2">
            <a:extLst>
              <a:ext uri="{FF2B5EF4-FFF2-40B4-BE49-F238E27FC236}">
                <a16:creationId xmlns:a16="http://schemas.microsoft.com/office/drawing/2014/main" id="{C1628031-4C5C-44E1-BD34-EAFC1543E008}"/>
              </a:ext>
            </a:extLst>
          </p:cNvPr>
          <p:cNvSpPr txBox="1"/>
          <p:nvPr/>
        </p:nvSpPr>
        <p:spPr>
          <a:xfrm>
            <a:off x="213064" y="2574524"/>
            <a:ext cx="1085739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FFC000"/>
                </a:solidFill>
                <a:latin typeface="DIN-RegularItalic" panose="02000506020000020003" pitchFamily="2" charset="0"/>
              </a:rPr>
              <a:t>IMPLEMENTATION OF THE LINEAR REGRESSION ALGORITHM</a:t>
            </a:r>
          </a:p>
          <a:p>
            <a:endParaRPr lang="en-US" sz="2400" b="1" dirty="0">
              <a:solidFill>
                <a:srgbClr val="FFC000"/>
              </a:solidFill>
              <a:latin typeface="DIN-RegularItalic" panose="02000506020000020003" pitchFamily="2" charset="0"/>
            </a:endParaRPr>
          </a:p>
          <a:p>
            <a:r>
              <a:rPr lang="en-US" sz="2400" dirty="0">
                <a:solidFill>
                  <a:srgbClr val="FF0000"/>
                </a:solidFill>
                <a:latin typeface="DIN-RegularItalic" panose="02000506020000020003" pitchFamily="2" charset="0"/>
              </a:rPr>
              <a:t>Package used: </a:t>
            </a:r>
            <a:r>
              <a:rPr lang="en-US" sz="2400" dirty="0" err="1">
                <a:solidFill>
                  <a:srgbClr val="FF0000"/>
                </a:solidFill>
                <a:latin typeface="DIN-RegularItalic" panose="02000506020000020003" pitchFamily="2" charset="0"/>
              </a:rPr>
              <a:t>sklearn</a:t>
            </a:r>
            <a:r>
              <a:rPr lang="en-US" sz="2400" dirty="0">
                <a:solidFill>
                  <a:srgbClr val="FF0000"/>
                </a:solidFill>
                <a:latin typeface="DIN-RegularItalic" panose="02000506020000020003" pitchFamily="2" charset="0"/>
              </a:rPr>
              <a:t> (scikit-learn)</a:t>
            </a:r>
          </a:p>
          <a:p>
            <a:r>
              <a:rPr lang="en-US" sz="2400" dirty="0">
                <a:solidFill>
                  <a:srgbClr val="FF0000"/>
                </a:solidFill>
                <a:latin typeface="DIN-RegularItalic" panose="02000506020000020003" pitchFamily="2" charset="0"/>
              </a:rPr>
              <a:t>Model used: Linear regression</a:t>
            </a:r>
          </a:p>
          <a:p>
            <a:endParaRPr lang="en-US" sz="2400" dirty="0">
              <a:solidFill>
                <a:srgbClr val="FF0000"/>
              </a:solidFill>
              <a:latin typeface="DIN-RegularItalic" panose="02000506020000020003" pitchFamily="2" charset="0"/>
            </a:endParaRPr>
          </a:p>
          <a:p>
            <a:r>
              <a:rPr lang="en-US" sz="2400" b="0" i="0" dirty="0">
                <a:solidFill>
                  <a:srgbClr val="FF0000"/>
                </a:solidFill>
                <a:effectLst/>
                <a:latin typeface="DIN-RegularItalic" panose="02000506020000020003" pitchFamily="2" charset="0"/>
              </a:rPr>
              <a:t>Linear Regression </a:t>
            </a:r>
            <a:r>
              <a:rPr lang="en-US" sz="2400" b="0" i="0" dirty="0">
                <a:effectLst/>
                <a:latin typeface="DIN-RegularItalic" panose="02000506020000020003" pitchFamily="2" charset="0"/>
              </a:rPr>
              <a:t>is a machine learning algorithm based on supervised learning. It performs a regression task. </a:t>
            </a:r>
            <a:r>
              <a:rPr lang="en-US" sz="2400" dirty="0">
                <a:latin typeface="DIN-RegularItalic" panose="02000506020000020003" pitchFamily="2" charset="0"/>
              </a:rPr>
              <a:t>It </a:t>
            </a:r>
            <a:r>
              <a:rPr lang="en-US" sz="2400" b="0" i="0" dirty="0">
                <a:effectLst/>
                <a:latin typeface="DIN-RegularItalic" panose="02000506020000020003" pitchFamily="2" charset="0"/>
              </a:rPr>
              <a:t>models a target prediction value based on independent variables.</a:t>
            </a:r>
            <a:r>
              <a:rPr lang="en-US" sz="2400" b="0" i="0" dirty="0">
                <a:solidFill>
                  <a:srgbClr val="40424E"/>
                </a:solidFill>
                <a:effectLst/>
                <a:latin typeface="urw-din"/>
              </a:rPr>
              <a:t> </a:t>
            </a:r>
            <a:r>
              <a:rPr lang="en-US" sz="2400" b="0" i="0" dirty="0">
                <a:effectLst/>
                <a:latin typeface="DIN-RegularItalic" panose="02000506020000020003" pitchFamily="2" charset="0"/>
              </a:rPr>
              <a:t>It is mostly used for finding out the relationship between variables and forecasting.</a:t>
            </a:r>
            <a:endParaRPr lang="en-IN" sz="2400" dirty="0">
              <a:latin typeface="DIN-RegularItalic" panose="02000506020000020003" pitchFamily="2" charset="0"/>
            </a:endParaRPr>
          </a:p>
        </p:txBody>
      </p:sp>
    </p:spTree>
    <p:extLst>
      <p:ext uri="{BB962C8B-B14F-4D97-AF65-F5344CB8AC3E}">
        <p14:creationId xmlns:p14="http://schemas.microsoft.com/office/powerpoint/2010/main" val="1728593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641B3-4FAB-409A-84AB-D05A75D6B7A6}"/>
              </a:ext>
            </a:extLst>
          </p:cNvPr>
          <p:cNvSpPr txBox="1"/>
          <p:nvPr/>
        </p:nvSpPr>
        <p:spPr>
          <a:xfrm>
            <a:off x="736847" y="2015230"/>
            <a:ext cx="9614517" cy="2215991"/>
          </a:xfrm>
          <a:prstGeom prst="rect">
            <a:avLst/>
          </a:prstGeom>
          <a:noFill/>
        </p:spPr>
        <p:txBody>
          <a:bodyPr wrap="square" rtlCol="0">
            <a:spAutoFit/>
          </a:bodyPr>
          <a:lstStyle/>
          <a:p>
            <a:pPr algn="ctr"/>
            <a:r>
              <a:rPr lang="en-US" sz="13800" dirty="0">
                <a:solidFill>
                  <a:srgbClr val="00B0F0"/>
                </a:solidFill>
                <a:latin typeface="DIN-RegularItalic" panose="02000506020000020003" pitchFamily="2" charset="0"/>
              </a:rPr>
              <a:t>THANK YOU!</a:t>
            </a:r>
            <a:endParaRPr lang="en-IN" dirty="0">
              <a:solidFill>
                <a:srgbClr val="00B0F0"/>
              </a:solidFill>
              <a:latin typeface="DIN-RegularItalic" panose="02000506020000020003" pitchFamily="2" charset="0"/>
            </a:endParaRPr>
          </a:p>
        </p:txBody>
      </p:sp>
    </p:spTree>
    <p:extLst>
      <p:ext uri="{BB962C8B-B14F-4D97-AF65-F5344CB8AC3E}">
        <p14:creationId xmlns:p14="http://schemas.microsoft.com/office/powerpoint/2010/main" val="13782340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230A-6607-465B-9F77-9D9FF54DACBF}"/>
              </a:ext>
            </a:extLst>
          </p:cNvPr>
          <p:cNvSpPr txBox="1">
            <a:spLocks/>
          </p:cNvSpPr>
          <p:nvPr/>
        </p:nvSpPr>
        <p:spPr>
          <a:xfrm>
            <a:off x="106533" y="274321"/>
            <a:ext cx="7269480" cy="994172"/>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b="1" dirty="0">
                <a:latin typeface="DIN-RegularItalic" panose="02000506020000020003" pitchFamily="2" charset="0"/>
              </a:rPr>
              <a:t>INTRODUCTION</a:t>
            </a:r>
          </a:p>
        </p:txBody>
      </p:sp>
      <p:sp>
        <p:nvSpPr>
          <p:cNvPr id="3" name="Content Placeholder 2">
            <a:extLst>
              <a:ext uri="{FF2B5EF4-FFF2-40B4-BE49-F238E27FC236}">
                <a16:creationId xmlns:a16="http://schemas.microsoft.com/office/drawing/2014/main" id="{920BF2F1-6396-42E8-ABE4-56AB1AF036D7}"/>
              </a:ext>
            </a:extLst>
          </p:cNvPr>
          <p:cNvSpPr txBox="1">
            <a:spLocks/>
          </p:cNvSpPr>
          <p:nvPr/>
        </p:nvSpPr>
        <p:spPr>
          <a:xfrm>
            <a:off x="106533" y="1579211"/>
            <a:ext cx="11008310" cy="2160507"/>
          </a:xfrm>
          <a:prstGeom prst="rect">
            <a:avLst/>
          </a:prstGeom>
        </p:spPr>
        <p:txBody>
          <a:bodyPr>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3200" b="1" dirty="0">
                <a:latin typeface="DIN-RegularItalic" panose="02000506020000020003" pitchFamily="2" charset="0"/>
              </a:rPr>
              <a:t>WHY?</a:t>
            </a:r>
          </a:p>
          <a:p>
            <a:pPr marL="0" indent="0">
              <a:buFont typeface="Arial" pitchFamily="34" charset="0"/>
              <a:buNone/>
            </a:pPr>
            <a:r>
              <a:rPr lang="en-US" sz="2400" dirty="0">
                <a:latin typeface="DIN-RegularItalic" panose="02000506020000020003" pitchFamily="2" charset="0"/>
              </a:rPr>
              <a:t>Well, </a:t>
            </a:r>
            <a:r>
              <a:rPr lang="en-GB" sz="2400" dirty="0">
                <a:latin typeface="DIN-RegularItalic" panose="02000506020000020003" pitchFamily="2" charset="0"/>
                <a:cs typeface="Times New Roman" panose="02020603050405020304" pitchFamily="18" charset="0"/>
              </a:rPr>
              <a:t>h</a:t>
            </a:r>
            <a:r>
              <a:rPr lang="en-GB" sz="2400" dirty="0">
                <a:latin typeface="DIN-RegularItalic" panose="02000506020000020003" pitchFamily="2" charset="0"/>
                <a:ea typeface="Times New Roman" panose="02020603050405020304" pitchFamily="18" charset="0"/>
                <a:cs typeface="Times New Roman" panose="02020603050405020304" pitchFamily="18" charset="0"/>
              </a:rPr>
              <a:t>ouse prices increase every year, so there is a need for a system to predict house prices in the future. It can help the developer determine the selling price of a house and can help the customer to arrange the right time to purchase a house.</a:t>
            </a:r>
          </a:p>
          <a:p>
            <a:pPr marL="0" indent="0">
              <a:buFont typeface="Arial" pitchFamily="34" charset="0"/>
              <a:buNone/>
            </a:pPr>
            <a:r>
              <a:rPr lang="en-GB" sz="2400" dirty="0">
                <a:latin typeface="DIN-RegularItalic" panose="02000506020000020003" pitchFamily="2" charset="0"/>
                <a:cs typeface="Times New Roman" panose="02020603050405020304" pitchFamily="18" charset="0"/>
              </a:rPr>
              <a:t>Influencing factors: location, size, proximity to areas of interest/convenience.</a:t>
            </a:r>
            <a:endParaRPr lang="en-US" sz="1400" dirty="0">
              <a:latin typeface="DIN-RegularItalic" panose="02000506020000020003" pitchFamily="2" charset="0"/>
            </a:endParaRPr>
          </a:p>
        </p:txBody>
      </p:sp>
      <p:sp>
        <p:nvSpPr>
          <p:cNvPr id="4" name="TextBox 3">
            <a:extLst>
              <a:ext uri="{FF2B5EF4-FFF2-40B4-BE49-F238E27FC236}">
                <a16:creationId xmlns:a16="http://schemas.microsoft.com/office/drawing/2014/main" id="{E3151921-A452-4502-A88D-EB37E91FDF8C}"/>
              </a:ext>
            </a:extLst>
          </p:cNvPr>
          <p:cNvSpPr txBox="1"/>
          <p:nvPr/>
        </p:nvSpPr>
        <p:spPr>
          <a:xfrm>
            <a:off x="106533" y="4358707"/>
            <a:ext cx="7945515" cy="1508105"/>
          </a:xfrm>
          <a:prstGeom prst="rect">
            <a:avLst/>
          </a:prstGeom>
          <a:noFill/>
        </p:spPr>
        <p:txBody>
          <a:bodyPr wrap="square" rtlCol="0">
            <a:spAutoFit/>
          </a:bodyPr>
          <a:lstStyle/>
          <a:p>
            <a:r>
              <a:rPr lang="en-US" sz="3200" b="1" dirty="0">
                <a:latin typeface="DIN-RegularItalic" panose="02000506020000020003" pitchFamily="2" charset="0"/>
              </a:rPr>
              <a:t>HOW?</a:t>
            </a:r>
          </a:p>
          <a:p>
            <a:endParaRPr lang="en-US" dirty="0"/>
          </a:p>
          <a:p>
            <a:pPr marL="285750" indent="-285750">
              <a:buFont typeface="Arial" panose="020B0604020202020204" pitchFamily="34" charset="0"/>
              <a:buChar char="•"/>
            </a:pPr>
            <a:r>
              <a:rPr lang="en-US" sz="2400" dirty="0">
                <a:latin typeface="DIN-RegularItalic" panose="02000506020000020003" pitchFamily="2" charset="0"/>
              </a:rPr>
              <a:t>Data mining model to predict house prices </a:t>
            </a:r>
          </a:p>
          <a:p>
            <a:endParaRPr lang="en-IN" dirty="0"/>
          </a:p>
        </p:txBody>
      </p:sp>
      <p:pic>
        <p:nvPicPr>
          <p:cNvPr id="6" name="Graphic 5" descr="Lightbulb and gear">
            <a:extLst>
              <a:ext uri="{FF2B5EF4-FFF2-40B4-BE49-F238E27FC236}">
                <a16:creationId xmlns:a16="http://schemas.microsoft.com/office/drawing/2014/main" id="{09E3F55B-D74D-47B6-874B-83940C0A82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2063" y="354093"/>
            <a:ext cx="914400" cy="914400"/>
          </a:xfrm>
          <a:prstGeom prst="rect">
            <a:avLst/>
          </a:prstGeom>
        </p:spPr>
      </p:pic>
    </p:spTree>
    <p:extLst>
      <p:ext uri="{BB962C8B-B14F-4D97-AF65-F5344CB8AC3E}">
        <p14:creationId xmlns:p14="http://schemas.microsoft.com/office/powerpoint/2010/main" val="125106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13FC3DB-AA2A-4FEC-BF09-4795AB713307}"/>
              </a:ext>
            </a:extLst>
          </p:cNvPr>
          <p:cNvSpPr txBox="1">
            <a:spLocks/>
          </p:cNvSpPr>
          <p:nvPr/>
        </p:nvSpPr>
        <p:spPr>
          <a:xfrm>
            <a:off x="443022" y="310489"/>
            <a:ext cx="1435289" cy="673069"/>
          </a:xfrm>
          <a:prstGeom prst="rect">
            <a:avLst/>
          </a:prstGeom>
        </p:spPr>
        <p:txBody>
          <a:bodyPr>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endParaRPr lang="en-US" b="1" dirty="0"/>
          </a:p>
        </p:txBody>
      </p:sp>
      <p:sp>
        <p:nvSpPr>
          <p:cNvPr id="4" name="TextBox 3">
            <a:extLst>
              <a:ext uri="{FF2B5EF4-FFF2-40B4-BE49-F238E27FC236}">
                <a16:creationId xmlns:a16="http://schemas.microsoft.com/office/drawing/2014/main" id="{42C191F3-5341-49F4-B9C4-EC2347903B3B}"/>
              </a:ext>
            </a:extLst>
          </p:cNvPr>
          <p:cNvSpPr txBox="1"/>
          <p:nvPr/>
        </p:nvSpPr>
        <p:spPr>
          <a:xfrm>
            <a:off x="186431" y="189823"/>
            <a:ext cx="11003286" cy="7540526"/>
          </a:xfrm>
          <a:prstGeom prst="rect">
            <a:avLst/>
          </a:prstGeom>
          <a:noFill/>
        </p:spPr>
        <p:txBody>
          <a:bodyPr wrap="square" rtlCol="0">
            <a:spAutoFit/>
          </a:bodyPr>
          <a:lstStyle/>
          <a:p>
            <a:r>
              <a:rPr lang="en-US" sz="4400" b="1" dirty="0">
                <a:latin typeface="DIN-RegularItalic" panose="02000506020000020003" pitchFamily="2" charset="0"/>
              </a:rPr>
              <a:t>DATASET DESCRIPTION</a:t>
            </a:r>
          </a:p>
          <a:p>
            <a:endParaRPr lang="en-US" sz="3200" b="1" dirty="0">
              <a:latin typeface="DIN-RegularItalic" panose="02000506020000020003" pitchFamily="2" charset="0"/>
            </a:endParaRPr>
          </a:p>
          <a:p>
            <a:endParaRPr lang="en-US" sz="3200" b="1" dirty="0">
              <a:latin typeface="DIN-RegularItalic" panose="02000506020000020003" pitchFamily="2" charset="0"/>
            </a:endParaRPr>
          </a:p>
          <a:p>
            <a:pPr marL="285750" indent="-285750">
              <a:buFont typeface="Arial" panose="020B0604020202020204" pitchFamily="34" charset="0"/>
              <a:buChar char="•"/>
            </a:pPr>
            <a:r>
              <a:rPr lang="en-US" sz="2400" dirty="0">
                <a:latin typeface="DIN-RegularItalic" panose="02000506020000020003" pitchFamily="2" charset="0"/>
              </a:rPr>
              <a:t>10 ATTRIBUTES (9 NUMERIC + 1 TEXT)</a:t>
            </a:r>
          </a:p>
          <a:p>
            <a:endParaRPr lang="en-US" sz="2400" dirty="0">
              <a:latin typeface="DIN-RegularItalic" panose="02000506020000020003" pitchFamily="2" charset="0"/>
            </a:endParaRPr>
          </a:p>
          <a:p>
            <a:pPr marL="285750" indent="-285750">
              <a:buFont typeface="Arial" panose="020B0604020202020204" pitchFamily="34" charset="0"/>
              <a:buChar char="•"/>
            </a:pPr>
            <a:r>
              <a:rPr lang="en-US" sz="2400" dirty="0">
                <a:latin typeface="DIN-RegularItalic" panose="02000506020000020003" pitchFamily="2" charset="0"/>
              </a:rPr>
              <a:t>ATTRIBUTE LIST: longitude, latitude, </a:t>
            </a:r>
            <a:r>
              <a:rPr lang="en-US" sz="2400" dirty="0" err="1">
                <a:latin typeface="DIN-RegularItalic" panose="02000506020000020003" pitchFamily="2" charset="0"/>
              </a:rPr>
              <a:t>housing_median_age</a:t>
            </a:r>
            <a:r>
              <a:rPr lang="en-US" sz="2400" dirty="0">
                <a:latin typeface="DIN-RegularItalic" panose="02000506020000020003" pitchFamily="2" charset="0"/>
              </a:rPr>
              <a:t>, </a:t>
            </a:r>
            <a:r>
              <a:rPr lang="en-US" sz="2400" dirty="0" err="1">
                <a:latin typeface="DIN-RegularItalic" panose="02000506020000020003" pitchFamily="2" charset="0"/>
              </a:rPr>
              <a:t>total_rooms</a:t>
            </a:r>
            <a:r>
              <a:rPr lang="en-US" sz="2400" dirty="0">
                <a:latin typeface="DIN-RegularItalic" panose="02000506020000020003" pitchFamily="2" charset="0"/>
              </a:rPr>
              <a:t>, </a:t>
            </a:r>
            <a:r>
              <a:rPr lang="en-US" sz="2400" dirty="0" err="1">
                <a:latin typeface="DIN-RegularItalic" panose="02000506020000020003" pitchFamily="2" charset="0"/>
              </a:rPr>
              <a:t>total_bedrooms</a:t>
            </a:r>
            <a:r>
              <a:rPr lang="en-US" sz="2400" dirty="0">
                <a:latin typeface="DIN-RegularItalic" panose="02000506020000020003" pitchFamily="2" charset="0"/>
              </a:rPr>
              <a:t>, population, households, </a:t>
            </a:r>
            <a:r>
              <a:rPr lang="en-US" sz="2400" dirty="0" err="1">
                <a:latin typeface="DIN-RegularItalic" panose="02000506020000020003" pitchFamily="2" charset="0"/>
              </a:rPr>
              <a:t>median_income</a:t>
            </a:r>
            <a:r>
              <a:rPr lang="en-US" sz="2400" dirty="0">
                <a:latin typeface="DIN-RegularItalic" panose="02000506020000020003" pitchFamily="2" charset="0"/>
              </a:rPr>
              <a:t>, </a:t>
            </a:r>
            <a:r>
              <a:rPr lang="en-US" sz="2400" dirty="0" err="1">
                <a:latin typeface="DIN-RegularItalic" panose="02000506020000020003" pitchFamily="2" charset="0"/>
              </a:rPr>
              <a:t>median_house_value</a:t>
            </a:r>
            <a:r>
              <a:rPr lang="en-US" sz="2400" dirty="0">
                <a:latin typeface="DIN-RegularItalic" panose="02000506020000020003" pitchFamily="2" charset="0"/>
              </a:rPr>
              <a:t> and ocean proximity.</a:t>
            </a:r>
          </a:p>
          <a:p>
            <a:pPr marL="285750" indent="-285750">
              <a:buFont typeface="Arial" panose="020B0604020202020204" pitchFamily="34" charset="0"/>
              <a:buChar char="•"/>
            </a:pPr>
            <a:endParaRPr lang="en-US" sz="2400" dirty="0">
              <a:latin typeface="DIN-RegularItalic" panose="02000506020000020003" pitchFamily="2" charset="0"/>
            </a:endParaRPr>
          </a:p>
          <a:p>
            <a:pPr marL="285750" indent="-285750">
              <a:buFont typeface="Arial" panose="020B0604020202020204" pitchFamily="34" charset="0"/>
              <a:buChar char="•"/>
            </a:pPr>
            <a:r>
              <a:rPr lang="en-US" sz="2400" dirty="0">
                <a:latin typeface="DIN-RegularItalic" panose="02000506020000020003" pitchFamily="2" charset="0"/>
              </a:rPr>
              <a:t>20,640 RECORDS WITH 20,433 NON-ZERO VALUES</a:t>
            </a:r>
          </a:p>
          <a:p>
            <a:endParaRPr lang="en-US" sz="2400" dirty="0">
              <a:latin typeface="DIN-RegularItalic" panose="02000506020000020003" pitchFamily="2" charset="0"/>
            </a:endParaRPr>
          </a:p>
          <a:p>
            <a:pPr marL="285750" indent="-285750">
              <a:buFont typeface="Arial" panose="020B0604020202020204" pitchFamily="34" charset="0"/>
              <a:buChar char="•"/>
            </a:pPr>
            <a:r>
              <a:rPr lang="en-US" sz="2400" dirty="0">
                <a:solidFill>
                  <a:srgbClr val="FF0000"/>
                </a:solidFill>
                <a:latin typeface="DIN-RegularItalic" panose="02000506020000020003" pitchFamily="2" charset="0"/>
              </a:rPr>
              <a:t>207 MISSING VALUES </a:t>
            </a:r>
            <a:r>
              <a:rPr lang="en-US" sz="2400" dirty="0">
                <a:latin typeface="DIN-RegularItalic" panose="02000506020000020003" pitchFamily="2" charset="0"/>
              </a:rPr>
              <a:t>IN ‘</a:t>
            </a:r>
            <a:r>
              <a:rPr lang="en-US" sz="2400" dirty="0" err="1">
                <a:latin typeface="DIN-RegularItalic" panose="02000506020000020003" pitchFamily="2" charset="0"/>
              </a:rPr>
              <a:t>total_bedrooms</a:t>
            </a:r>
            <a:r>
              <a:rPr lang="en-US" sz="2400" dirty="0">
                <a:latin typeface="DIN-RegularItalic" panose="02000506020000020003" pitchFamily="2" charset="0"/>
              </a:rPr>
              <a:t>’ attribute.</a:t>
            </a:r>
            <a:endParaRPr lang="en-US" sz="2400" b="1" dirty="0">
              <a:latin typeface="DIN-RegularItalic" panose="02000506020000020003" pitchFamily="2" charset="0"/>
            </a:endParaRPr>
          </a:p>
          <a:p>
            <a:endParaRPr lang="en-US" sz="3200" b="1" dirty="0">
              <a:latin typeface="DIN-RegularItalic" panose="02000506020000020003" pitchFamily="2" charset="0"/>
            </a:endParaRPr>
          </a:p>
          <a:p>
            <a:endParaRPr lang="en-US" sz="3200" b="1" dirty="0">
              <a:latin typeface="DIN-RegularItalic" panose="02000506020000020003" pitchFamily="2" charset="0"/>
            </a:endParaRPr>
          </a:p>
          <a:p>
            <a:endParaRPr lang="en-US" sz="3200" b="1" dirty="0">
              <a:latin typeface="DIN-RegularItalic" panose="02000506020000020003" pitchFamily="2" charset="0"/>
            </a:endParaRPr>
          </a:p>
          <a:p>
            <a:endParaRPr lang="en-US" sz="3200" b="1" dirty="0">
              <a:latin typeface="DIN-RegularItalic" panose="02000506020000020003" pitchFamily="2" charset="0"/>
            </a:endParaRPr>
          </a:p>
          <a:p>
            <a:endParaRPr lang="en-IN" sz="3200" b="1" dirty="0">
              <a:latin typeface="DIN-RegularItalic" panose="02000506020000020003" pitchFamily="2" charset="0"/>
            </a:endParaRPr>
          </a:p>
        </p:txBody>
      </p:sp>
      <p:pic>
        <p:nvPicPr>
          <p:cNvPr id="8" name="Graphic 7" descr="Table">
            <a:extLst>
              <a:ext uri="{FF2B5EF4-FFF2-40B4-BE49-F238E27FC236}">
                <a16:creationId xmlns:a16="http://schemas.microsoft.com/office/drawing/2014/main" id="{005313DA-5AE6-4D32-804E-E838FC6B7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42628" y="189823"/>
            <a:ext cx="914400" cy="914400"/>
          </a:xfrm>
          <a:prstGeom prst="rect">
            <a:avLst/>
          </a:prstGeom>
        </p:spPr>
      </p:pic>
    </p:spTree>
    <p:extLst>
      <p:ext uri="{BB962C8B-B14F-4D97-AF65-F5344CB8AC3E}">
        <p14:creationId xmlns:p14="http://schemas.microsoft.com/office/powerpoint/2010/main" val="1998848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CAB42-F47D-4C47-81BD-5B63AF89C27E}"/>
              </a:ext>
            </a:extLst>
          </p:cNvPr>
          <p:cNvSpPr txBox="1"/>
          <p:nvPr/>
        </p:nvSpPr>
        <p:spPr>
          <a:xfrm>
            <a:off x="191386" y="141769"/>
            <a:ext cx="9627317" cy="769441"/>
          </a:xfrm>
          <a:prstGeom prst="rect">
            <a:avLst/>
          </a:prstGeom>
          <a:noFill/>
        </p:spPr>
        <p:txBody>
          <a:bodyPr wrap="square" rtlCol="0">
            <a:spAutoFit/>
          </a:bodyPr>
          <a:lstStyle/>
          <a:p>
            <a:r>
              <a:rPr lang="en-US" sz="4400" b="1" dirty="0">
                <a:latin typeface="DIN-RegularItalic" panose="02000506020000020003" pitchFamily="2" charset="0"/>
              </a:rPr>
              <a:t>METHODOLOGY AND ALGORITHM USED</a:t>
            </a:r>
            <a:endParaRPr lang="en-IN" sz="4400" b="1" dirty="0">
              <a:latin typeface="DIN-RegularItalic" panose="02000506020000020003" pitchFamily="2" charset="0"/>
            </a:endParaRPr>
          </a:p>
        </p:txBody>
      </p:sp>
      <p:sp>
        <p:nvSpPr>
          <p:cNvPr id="3" name="TextBox 2">
            <a:extLst>
              <a:ext uri="{FF2B5EF4-FFF2-40B4-BE49-F238E27FC236}">
                <a16:creationId xmlns:a16="http://schemas.microsoft.com/office/drawing/2014/main" id="{824D0AED-8940-48D0-B7A8-B2E5895739F4}"/>
              </a:ext>
            </a:extLst>
          </p:cNvPr>
          <p:cNvSpPr txBox="1"/>
          <p:nvPr/>
        </p:nvSpPr>
        <p:spPr>
          <a:xfrm>
            <a:off x="129242" y="1056169"/>
            <a:ext cx="11056622" cy="5909310"/>
          </a:xfrm>
          <a:prstGeom prst="rect">
            <a:avLst/>
          </a:prstGeom>
          <a:noFill/>
        </p:spPr>
        <p:txBody>
          <a:bodyPr wrap="square" rtlCol="0">
            <a:spAutoFit/>
          </a:bodyPr>
          <a:lstStyle/>
          <a:p>
            <a:r>
              <a:rPr lang="en-US" sz="2400" dirty="0">
                <a:latin typeface="DIN-RegularItalic" panose="02000506020000020003" pitchFamily="2" charset="0"/>
              </a:rPr>
              <a:t>ALGORITHM: LINEAR REGRESSION</a:t>
            </a:r>
          </a:p>
          <a:p>
            <a:endParaRPr lang="en-US" sz="2400" dirty="0">
              <a:latin typeface="DIN-RegularItalic" panose="02000506020000020003" pitchFamily="2" charset="0"/>
            </a:endParaRPr>
          </a:p>
          <a:p>
            <a:r>
              <a:rPr lang="en-US" sz="2400" dirty="0">
                <a:latin typeface="DIN-RegularItalic" panose="02000506020000020003" pitchFamily="2" charset="0"/>
              </a:rPr>
              <a:t>METHODOLOGY:</a:t>
            </a:r>
          </a:p>
          <a:p>
            <a:endParaRPr lang="en-US" sz="2400" dirty="0">
              <a:latin typeface="DIN-RegularItalic" panose="02000506020000020003" pitchFamily="2" charset="0"/>
            </a:endParaRPr>
          </a:p>
          <a:p>
            <a:pPr marL="285750" indent="-285750">
              <a:buFont typeface="Wingdings" panose="05000000000000000000" pitchFamily="2" charset="2"/>
              <a:buChar char="q"/>
            </a:pPr>
            <a:r>
              <a:rPr lang="en-US" sz="2400" b="1" dirty="0">
                <a:solidFill>
                  <a:srgbClr val="FFC000"/>
                </a:solidFill>
                <a:latin typeface="DIN-RegularItalic" panose="02000506020000020003" pitchFamily="2" charset="0"/>
              </a:rPr>
              <a:t>VISUALIZING THE DATA IN VARIOUS WAYS AND UNDERSTANDING IT BETTER</a:t>
            </a:r>
          </a:p>
          <a:p>
            <a:pPr marL="285750" indent="-285750">
              <a:buFont typeface="Arial" panose="020B0604020202020204" pitchFamily="34" charset="0"/>
              <a:buChar char="•"/>
            </a:pPr>
            <a:endParaRPr lang="en-US" sz="2400" dirty="0">
              <a:latin typeface="DIN-RegularItalic" panose="02000506020000020003" pitchFamily="2" charset="0"/>
            </a:endParaRPr>
          </a:p>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Packages used: pandas, matplotlib, </a:t>
            </a:r>
            <a:r>
              <a:rPr lang="en-US" sz="2400" dirty="0" err="1">
                <a:solidFill>
                  <a:srgbClr val="FF0000"/>
                </a:solidFill>
                <a:latin typeface="DIN-RegularItalic" panose="02000506020000020003" pitchFamily="2" charset="0"/>
              </a:rPr>
              <a:t>numpy</a:t>
            </a:r>
            <a:endParaRPr lang="en-US" sz="2400" dirty="0">
              <a:solidFill>
                <a:srgbClr val="FF0000"/>
              </a:solidFill>
              <a:latin typeface="DIN-RegularItalic" panose="02000506020000020003" pitchFamily="2" charset="0"/>
            </a:endParaRPr>
          </a:p>
          <a:p>
            <a:pPr marL="285750" indent="-285750">
              <a:buFont typeface="Wingdings" panose="05000000000000000000" pitchFamily="2" charset="2"/>
              <a:buChar char="Ø"/>
            </a:pPr>
            <a:endParaRPr lang="en-US" sz="2400" dirty="0">
              <a:latin typeface="DIN-RegularItalic" panose="02000506020000020003" pitchFamily="2" charset="0"/>
            </a:endParaRPr>
          </a:p>
          <a:p>
            <a:r>
              <a:rPr lang="en-US" sz="2400" b="0" i="0" dirty="0">
                <a:solidFill>
                  <a:srgbClr val="FF0000"/>
                </a:solidFill>
                <a:effectLst/>
                <a:latin typeface="DIN-RegularItalic" panose="02000506020000020003" pitchFamily="2" charset="0"/>
              </a:rPr>
              <a:t>Pandas</a:t>
            </a:r>
            <a:r>
              <a:rPr lang="en-US" sz="2400" b="0" i="0" dirty="0">
                <a:effectLst/>
                <a:latin typeface="DIN-RegularItalic" panose="02000506020000020003" pitchFamily="2" charset="0"/>
              </a:rPr>
              <a:t> is an open source Python package that is most widely used for data          science/data analysis and machine learning tasks. It is built on top of another package named </a:t>
            </a:r>
            <a:r>
              <a:rPr lang="en-US" sz="2400" b="0" i="0" dirty="0" err="1">
                <a:effectLst/>
                <a:latin typeface="DIN-RegularItalic" panose="02000506020000020003" pitchFamily="2" charset="0"/>
              </a:rPr>
              <a:t>Numpy</a:t>
            </a:r>
            <a:r>
              <a:rPr lang="en-US" sz="2400" b="0" i="0" dirty="0">
                <a:effectLst/>
                <a:latin typeface="DIN-RegularItalic" panose="02000506020000020003" pitchFamily="2" charset="0"/>
              </a:rPr>
              <a:t>, which provides support for multi-dimensional arrays.</a:t>
            </a:r>
          </a:p>
          <a:p>
            <a:endParaRPr lang="en-US" sz="2400" dirty="0">
              <a:latin typeface="DIN-RegularItalic" panose="02000506020000020003" pitchFamily="2" charset="0"/>
            </a:endParaRPr>
          </a:p>
          <a:p>
            <a:r>
              <a:rPr lang="en-US" sz="2400" b="0" i="0" dirty="0">
                <a:solidFill>
                  <a:srgbClr val="FF0000"/>
                </a:solidFill>
                <a:effectLst/>
                <a:latin typeface="DIN-RegularItalic" panose="02000506020000020003" pitchFamily="2" charset="0"/>
              </a:rPr>
              <a:t>Matplotlib</a:t>
            </a:r>
            <a:r>
              <a:rPr lang="en-US" sz="2400" b="0" i="0" dirty="0">
                <a:effectLst/>
                <a:latin typeface="DIN-RegularItalic" panose="02000506020000020003" pitchFamily="2" charset="0"/>
              </a:rPr>
              <a:t> is </a:t>
            </a:r>
            <a:r>
              <a:rPr lang="en-US" sz="2400" dirty="0">
                <a:latin typeface="DIN-RegularItalic" panose="02000506020000020003" pitchFamily="2" charset="0"/>
              </a:rPr>
              <a:t>a </a:t>
            </a:r>
            <a:r>
              <a:rPr lang="en-US" sz="2400" b="0" i="0" dirty="0">
                <a:effectLst/>
                <a:latin typeface="DIN-RegularItalic" panose="02000506020000020003" pitchFamily="2" charset="0"/>
              </a:rPr>
              <a:t>visualization library in Python for 2D plots of arrays. Matplotlib is a multi-platform data visualization library built on NumPy arrays. It consists of several plots like line, bar, scatter, histogram etc.</a:t>
            </a:r>
          </a:p>
          <a:p>
            <a:endParaRPr lang="en-US" dirty="0">
              <a:latin typeface="DIN-RegularItalic" panose="02000506020000020003" pitchFamily="2" charset="0"/>
            </a:endParaRPr>
          </a:p>
        </p:txBody>
      </p:sp>
      <p:pic>
        <p:nvPicPr>
          <p:cNvPr id="5" name="Graphic 4" descr="Programmer">
            <a:extLst>
              <a:ext uri="{FF2B5EF4-FFF2-40B4-BE49-F238E27FC236}">
                <a16:creationId xmlns:a16="http://schemas.microsoft.com/office/drawing/2014/main" id="{8B644CFF-2249-4DCD-9640-291C8B96A2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2125" y="902059"/>
            <a:ext cx="914400" cy="914400"/>
          </a:xfrm>
          <a:prstGeom prst="rect">
            <a:avLst/>
          </a:prstGeom>
        </p:spPr>
      </p:pic>
    </p:spTree>
    <p:extLst>
      <p:ext uri="{BB962C8B-B14F-4D97-AF65-F5344CB8AC3E}">
        <p14:creationId xmlns:p14="http://schemas.microsoft.com/office/powerpoint/2010/main" val="351921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CC1CB-8BAC-4E8D-8D31-70747357FF92}"/>
              </a:ext>
            </a:extLst>
          </p:cNvPr>
          <p:cNvSpPr txBox="1"/>
          <p:nvPr/>
        </p:nvSpPr>
        <p:spPr>
          <a:xfrm>
            <a:off x="63796" y="309592"/>
            <a:ext cx="11113190" cy="6278642"/>
          </a:xfrm>
          <a:prstGeom prst="rect">
            <a:avLst/>
          </a:prstGeom>
          <a:noFill/>
        </p:spPr>
        <p:txBody>
          <a:bodyPr wrap="square" rtlCol="0">
            <a:spAutoFit/>
          </a:bodyPr>
          <a:lstStyle/>
          <a:p>
            <a:r>
              <a:rPr lang="en-US" sz="2400" i="0" dirty="0">
                <a:solidFill>
                  <a:srgbClr val="FF0000"/>
                </a:solidFill>
                <a:effectLst/>
                <a:latin typeface="DIN-RegularItalic" panose="02000506020000020003" pitchFamily="2" charset="0"/>
              </a:rPr>
              <a:t>NumPy</a:t>
            </a:r>
            <a:r>
              <a:rPr lang="en-US" sz="2400" i="0" dirty="0">
                <a:solidFill>
                  <a:srgbClr val="202124"/>
                </a:solidFill>
                <a:effectLst/>
                <a:latin typeface="DIN-RegularItalic" panose="02000506020000020003" pitchFamily="2" charset="0"/>
              </a:rPr>
              <a:t> is a Python library that provides a simple yet powerful data structure: the n-dimensional array. This is the foundation on which almost all the power of Python's data science toolkit is built.</a:t>
            </a:r>
          </a:p>
          <a:p>
            <a:endParaRPr lang="en-US" sz="2400" dirty="0">
              <a:latin typeface="DIN-RegularItalic" panose="02000506020000020003" pitchFamily="2" charset="0"/>
            </a:endParaRPr>
          </a:p>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Modules used: </a:t>
            </a:r>
            <a:r>
              <a:rPr lang="en-US" sz="2400" dirty="0" err="1">
                <a:solidFill>
                  <a:srgbClr val="FF0000"/>
                </a:solidFill>
                <a:latin typeface="DIN-RegularItalic" panose="02000506020000020003" pitchFamily="2" charset="0"/>
              </a:rPr>
              <a:t>pyplot</a:t>
            </a:r>
            <a:endParaRPr lang="en-US" sz="2400" dirty="0">
              <a:solidFill>
                <a:srgbClr val="FF0000"/>
              </a:solidFill>
              <a:latin typeface="DIN-RegularItalic" panose="02000506020000020003" pitchFamily="2" charset="0"/>
            </a:endParaRPr>
          </a:p>
          <a:p>
            <a:r>
              <a:rPr lang="en-US" sz="2400" dirty="0">
                <a:solidFill>
                  <a:srgbClr val="FF0000"/>
                </a:solidFill>
                <a:latin typeface="DIN-RegularItalic" panose="02000506020000020003" pitchFamily="2" charset="0"/>
              </a:rPr>
              <a:t> </a:t>
            </a:r>
            <a:r>
              <a:rPr lang="en-US" sz="2400" dirty="0" err="1">
                <a:solidFill>
                  <a:srgbClr val="FF0000"/>
                </a:solidFill>
                <a:latin typeface="DIN-RegularItalic" panose="02000506020000020003" pitchFamily="2" charset="0"/>
              </a:rPr>
              <a:t>pyplot</a:t>
            </a:r>
            <a:r>
              <a:rPr lang="en-US" sz="2400" dirty="0">
                <a:solidFill>
                  <a:srgbClr val="FF0000"/>
                </a:solidFill>
                <a:latin typeface="DIN-RegularItalic" panose="02000506020000020003" pitchFamily="2" charset="0"/>
              </a:rPr>
              <a:t> </a:t>
            </a:r>
            <a:r>
              <a:rPr lang="en-US" sz="2400" dirty="0">
                <a:latin typeface="DIN-RegularItalic" panose="02000506020000020003" pitchFamily="2" charset="0"/>
              </a:rPr>
              <a:t>is a module of matplotlib library </a:t>
            </a:r>
            <a:r>
              <a:rPr lang="en-US" sz="2400" b="0" i="0" dirty="0">
                <a:solidFill>
                  <a:srgbClr val="202124"/>
                </a:solidFill>
                <a:effectLst/>
                <a:latin typeface="DIN-RegularItalic" panose="02000506020000020003" pitchFamily="2" charset="0"/>
              </a:rPr>
              <a:t>which provides a MATLAB-like interface with a number of functions to create figures, plot areas etc. </a:t>
            </a:r>
            <a:endParaRPr lang="en-US" sz="2400" dirty="0">
              <a:latin typeface="DIN-RegularItalic" panose="02000506020000020003" pitchFamily="2" charset="0"/>
            </a:endParaRPr>
          </a:p>
          <a:p>
            <a:pPr marL="285750" indent="-285750">
              <a:buFont typeface="Wingdings" panose="05000000000000000000" pitchFamily="2" charset="2"/>
              <a:buChar char="Ø"/>
            </a:pPr>
            <a:endParaRPr lang="en-US" sz="2400" dirty="0">
              <a:latin typeface="DIN-RegularItalic" panose="02000506020000020003" pitchFamily="2" charset="0"/>
            </a:endParaRPr>
          </a:p>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FUNCTIONS USED:</a:t>
            </a:r>
          </a:p>
          <a:p>
            <a:pPr marL="285750" indent="-285750">
              <a:buFont typeface="Arial" panose="020B0604020202020204" pitchFamily="34" charset="0"/>
              <a:buChar char="•"/>
            </a:pPr>
            <a:r>
              <a:rPr lang="en-IN" sz="2400" dirty="0">
                <a:solidFill>
                  <a:srgbClr val="FF0000"/>
                </a:solidFill>
                <a:latin typeface="DIN-RegularItalic" panose="02000506020000020003" pitchFamily="2" charset="0"/>
              </a:rPr>
              <a:t>.head() </a:t>
            </a:r>
            <a:r>
              <a:rPr lang="en-IN" sz="2400" dirty="0">
                <a:latin typeface="DIN-RegularItalic" panose="02000506020000020003" pitchFamily="2" charset="0"/>
              </a:rPr>
              <a:t>– It </a:t>
            </a:r>
            <a:r>
              <a:rPr lang="en-US" sz="2400" b="0" i="0" dirty="0">
                <a:effectLst/>
                <a:latin typeface="DIN-RegularItalic" panose="02000506020000020003" pitchFamily="2" charset="0"/>
              </a:rPr>
              <a:t>is used to get the first n rows. This function returns the first n rows for the object based on position. It is useful for quickly testing if your object has the right type of data in it</a:t>
            </a:r>
            <a:r>
              <a:rPr lang="en-US" sz="2400" dirty="0">
                <a:latin typeface="DIN-RegularItalic" panose="02000506020000020003" pitchFamily="2" charset="0"/>
              </a:rPr>
              <a:t>.</a:t>
            </a:r>
          </a:p>
          <a:p>
            <a:endParaRPr lang="en-US" sz="2400" dirty="0">
              <a:latin typeface="DIN-RegularItalic" panose="02000506020000020003" pitchFamily="2" charset="0"/>
            </a:endParaRPr>
          </a:p>
          <a:p>
            <a:pPr marL="285750" indent="-285750">
              <a:buFont typeface="Arial" panose="020B0604020202020204" pitchFamily="34" charset="0"/>
              <a:buChar char="•"/>
            </a:pPr>
            <a:r>
              <a:rPr lang="en-US" sz="2400" dirty="0">
                <a:solidFill>
                  <a:srgbClr val="FF0000"/>
                </a:solidFill>
                <a:latin typeface="DIN-RegularItalic" panose="02000506020000020003" pitchFamily="2" charset="0"/>
              </a:rPr>
              <a:t>.info() </a:t>
            </a:r>
            <a:r>
              <a:rPr lang="en-US" sz="2400" dirty="0">
                <a:latin typeface="DIN-RegularItalic" panose="02000506020000020003" pitchFamily="2" charset="0"/>
              </a:rPr>
              <a:t>– It </a:t>
            </a:r>
            <a:r>
              <a:rPr lang="en-US" sz="2400" b="0" i="0" dirty="0">
                <a:effectLst/>
                <a:latin typeface="DIN-RegularItalic" panose="02000506020000020003" pitchFamily="2" charset="0"/>
              </a:rPr>
              <a:t>is used to print a concise summary of a </a:t>
            </a:r>
            <a:r>
              <a:rPr lang="en-US" sz="2400" b="0" i="0" dirty="0" err="1">
                <a:effectLst/>
                <a:latin typeface="DIN-RegularItalic" panose="02000506020000020003" pitchFamily="2" charset="0"/>
              </a:rPr>
              <a:t>DataFrame</a:t>
            </a:r>
            <a:r>
              <a:rPr lang="en-US" sz="2400" b="0" i="0" dirty="0">
                <a:effectLst/>
                <a:latin typeface="DIN-RegularItalic" panose="02000506020000020003" pitchFamily="2" charset="0"/>
              </a:rPr>
              <a:t>. This method prints information about a </a:t>
            </a:r>
            <a:r>
              <a:rPr lang="en-US" sz="2400" b="0" i="0" dirty="0" err="1">
                <a:effectLst/>
                <a:latin typeface="DIN-RegularItalic" panose="02000506020000020003" pitchFamily="2" charset="0"/>
              </a:rPr>
              <a:t>DataFrame</a:t>
            </a:r>
            <a:r>
              <a:rPr lang="en-US" sz="2400" b="0" i="0" dirty="0">
                <a:effectLst/>
                <a:latin typeface="DIN-RegularItalic" panose="02000506020000020003" pitchFamily="2" charset="0"/>
              </a:rPr>
              <a:t> including the index </a:t>
            </a:r>
            <a:r>
              <a:rPr lang="en-US" sz="2400" b="0" i="0" dirty="0" err="1">
                <a:effectLst/>
                <a:latin typeface="DIN-RegularItalic" panose="02000506020000020003" pitchFamily="2" charset="0"/>
              </a:rPr>
              <a:t>dtype</a:t>
            </a:r>
            <a:r>
              <a:rPr lang="en-US" sz="2400" b="0" i="0" dirty="0">
                <a:effectLst/>
                <a:latin typeface="DIN-RegularItalic" panose="02000506020000020003" pitchFamily="2" charset="0"/>
              </a:rPr>
              <a:t> and column </a:t>
            </a:r>
            <a:r>
              <a:rPr lang="en-US" sz="2400" b="0" i="0" dirty="0" err="1">
                <a:effectLst/>
                <a:latin typeface="DIN-RegularItalic" panose="02000506020000020003" pitchFamily="2" charset="0"/>
              </a:rPr>
              <a:t>dtypes</a:t>
            </a:r>
            <a:r>
              <a:rPr lang="en-US" sz="2400" b="0" i="0" dirty="0">
                <a:effectLst/>
                <a:latin typeface="DIN-RegularItalic" panose="02000506020000020003" pitchFamily="2" charset="0"/>
              </a:rPr>
              <a:t>, non-null values and memory usage.</a:t>
            </a:r>
          </a:p>
          <a:p>
            <a:pPr marL="285750" indent="-285750">
              <a:buFont typeface="Arial" panose="020B0604020202020204" pitchFamily="34" charset="0"/>
              <a:buChar char="•"/>
            </a:pPr>
            <a:endParaRPr lang="en-IN" dirty="0">
              <a:latin typeface="DIN-RegularItalic" panose="02000506020000020003" pitchFamily="2" charset="0"/>
            </a:endParaRPr>
          </a:p>
        </p:txBody>
      </p:sp>
    </p:spTree>
    <p:extLst>
      <p:ext uri="{BB962C8B-B14F-4D97-AF65-F5344CB8AC3E}">
        <p14:creationId xmlns:p14="http://schemas.microsoft.com/office/powerpoint/2010/main" val="2315801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2B71E-26A6-4CCC-8FD2-319E2A75C3B4}"/>
              </a:ext>
            </a:extLst>
          </p:cNvPr>
          <p:cNvSpPr txBox="1"/>
          <p:nvPr/>
        </p:nvSpPr>
        <p:spPr>
          <a:xfrm>
            <a:off x="124286" y="124288"/>
            <a:ext cx="11114843" cy="332398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FF0000"/>
                </a:solidFill>
                <a:latin typeface="DIN-RegularItalic" panose="02000506020000020003" pitchFamily="2" charset="0"/>
              </a:rPr>
              <a:t>.</a:t>
            </a:r>
            <a:r>
              <a:rPr lang="en-US" sz="2400" dirty="0" err="1">
                <a:solidFill>
                  <a:srgbClr val="FF0000"/>
                </a:solidFill>
                <a:latin typeface="DIN-RegularItalic" panose="02000506020000020003" pitchFamily="2" charset="0"/>
              </a:rPr>
              <a:t>valuecounts</a:t>
            </a:r>
            <a:r>
              <a:rPr lang="en-US" sz="2400" dirty="0">
                <a:solidFill>
                  <a:srgbClr val="FF0000"/>
                </a:solidFill>
                <a:latin typeface="DIN-RegularItalic" panose="02000506020000020003" pitchFamily="2" charset="0"/>
              </a:rPr>
              <a:t>() </a:t>
            </a:r>
            <a:r>
              <a:rPr lang="en-US" sz="2400" dirty="0">
                <a:latin typeface="DIN-RegularItalic" panose="02000506020000020003" pitchFamily="2" charset="0"/>
              </a:rPr>
              <a:t>– It </a:t>
            </a:r>
            <a:r>
              <a:rPr lang="en-US" sz="2400" b="0" i="0" dirty="0">
                <a:effectLst/>
                <a:latin typeface="DIN-RegularItalic" panose="02000506020000020003" pitchFamily="2" charset="0"/>
              </a:rPr>
              <a:t>is used to get a Series containing counts of unique values. The resulting object will be in descending order so that the first element is the most frequently-occurring element.</a:t>
            </a:r>
          </a:p>
          <a:p>
            <a:endParaRPr lang="en-IN" sz="2400" dirty="0">
              <a:latin typeface="DIN-RegularItalic" panose="02000506020000020003" pitchFamily="2" charset="0"/>
            </a:endParaRPr>
          </a:p>
          <a:p>
            <a:pPr marL="285750" indent="-285750">
              <a:buFont typeface="Arial" panose="020B0604020202020204" pitchFamily="34" charset="0"/>
              <a:buChar char="•"/>
            </a:pPr>
            <a:r>
              <a:rPr lang="en-IN" sz="2400" dirty="0">
                <a:solidFill>
                  <a:srgbClr val="FF0000"/>
                </a:solidFill>
                <a:latin typeface="DIN-RegularItalic" panose="02000506020000020003" pitchFamily="2" charset="0"/>
              </a:rPr>
              <a:t>.hist() </a:t>
            </a:r>
            <a:r>
              <a:rPr lang="en-IN" sz="2400" dirty="0">
                <a:latin typeface="DIN-RegularItalic" panose="02000506020000020003" pitchFamily="2" charset="0"/>
              </a:rPr>
              <a:t>– It </a:t>
            </a:r>
            <a:r>
              <a:rPr lang="en-US" sz="2400" b="0" i="0" dirty="0">
                <a:solidFill>
                  <a:srgbClr val="202124"/>
                </a:solidFill>
                <a:effectLst/>
                <a:latin typeface="DIN-RegularItalic" panose="02000506020000020003" pitchFamily="2" charset="0"/>
              </a:rPr>
              <a:t>is used to plot a </a:t>
            </a:r>
            <a:r>
              <a:rPr lang="en-US" sz="2400" i="0" dirty="0">
                <a:solidFill>
                  <a:srgbClr val="202124"/>
                </a:solidFill>
                <a:effectLst/>
                <a:latin typeface="DIN-RegularItalic" panose="02000506020000020003" pitchFamily="2" charset="0"/>
              </a:rPr>
              <a:t>histogram.</a:t>
            </a:r>
          </a:p>
          <a:p>
            <a:pPr marL="285750" indent="-285750">
              <a:buFont typeface="Arial" panose="020B0604020202020204" pitchFamily="34" charset="0"/>
              <a:buChar char="•"/>
            </a:pPr>
            <a:endParaRPr lang="en-US" sz="2400" dirty="0">
              <a:solidFill>
                <a:srgbClr val="202124"/>
              </a:solidFill>
              <a:latin typeface="DIN-RegularItalic" panose="02000506020000020003" pitchFamily="2" charset="0"/>
            </a:endParaRPr>
          </a:p>
          <a:p>
            <a:pPr marL="285750" indent="-285750">
              <a:buFont typeface="Arial" panose="020B0604020202020204" pitchFamily="34" charset="0"/>
              <a:buChar char="•"/>
            </a:pPr>
            <a:r>
              <a:rPr lang="en-US" sz="2400" dirty="0">
                <a:solidFill>
                  <a:srgbClr val="FF0000"/>
                </a:solidFill>
                <a:latin typeface="DIN-RegularItalic" panose="02000506020000020003" pitchFamily="2" charset="0"/>
              </a:rPr>
              <a:t>.show() </a:t>
            </a:r>
            <a:r>
              <a:rPr lang="en-US" sz="2400" dirty="0">
                <a:solidFill>
                  <a:srgbClr val="202124"/>
                </a:solidFill>
                <a:latin typeface="DIN-RegularItalic" panose="02000506020000020003" pitchFamily="2" charset="0"/>
              </a:rPr>
              <a:t>– It </a:t>
            </a:r>
            <a:r>
              <a:rPr lang="en-US" sz="2400" b="0" i="0" dirty="0">
                <a:solidFill>
                  <a:srgbClr val="202124"/>
                </a:solidFill>
                <a:effectLst/>
                <a:latin typeface="DIN-RegularItalic" panose="02000506020000020003" pitchFamily="2" charset="0"/>
              </a:rPr>
              <a:t>is used to display all figures.</a:t>
            </a:r>
          </a:p>
          <a:p>
            <a:pPr marL="285750" indent="-285750">
              <a:buFont typeface="Arial" panose="020B0604020202020204" pitchFamily="34" charset="0"/>
              <a:buChar char="•"/>
            </a:pPr>
            <a:endParaRPr lang="en-US" sz="2400" dirty="0">
              <a:solidFill>
                <a:srgbClr val="202124"/>
              </a:solidFill>
              <a:latin typeface="DIN-RegularItalic" panose="02000506020000020003" pitchFamily="2" charset="0"/>
            </a:endParaRPr>
          </a:p>
          <a:p>
            <a:endParaRPr lang="en-IN" dirty="0">
              <a:latin typeface="DIN-RegularItalic" panose="02000506020000020003" pitchFamily="2" charset="0"/>
            </a:endParaRPr>
          </a:p>
        </p:txBody>
      </p:sp>
      <p:sp>
        <p:nvSpPr>
          <p:cNvPr id="5" name="TextBox 4">
            <a:extLst>
              <a:ext uri="{FF2B5EF4-FFF2-40B4-BE49-F238E27FC236}">
                <a16:creationId xmlns:a16="http://schemas.microsoft.com/office/drawing/2014/main" id="{26AFA110-8121-408B-AC71-BDA7757AF15F}"/>
              </a:ext>
            </a:extLst>
          </p:cNvPr>
          <p:cNvSpPr txBox="1"/>
          <p:nvPr/>
        </p:nvSpPr>
        <p:spPr>
          <a:xfrm>
            <a:off x="124286" y="3448275"/>
            <a:ext cx="11026067" cy="2585323"/>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rgbClr val="FFC000"/>
                </a:solidFill>
                <a:latin typeface="DIN-RegularItalic" panose="02000506020000020003" pitchFamily="2" charset="0"/>
              </a:rPr>
              <a:t>SPLITTING THE DATA INTO TRAINING AND TEST SETS</a:t>
            </a:r>
          </a:p>
          <a:p>
            <a:endParaRPr lang="en-IN" sz="2400" dirty="0">
              <a:solidFill>
                <a:srgbClr val="FFC000"/>
              </a:solidFill>
              <a:latin typeface="DIN-RegularItalic" panose="02000506020000020003" pitchFamily="2" charset="0"/>
            </a:endParaRPr>
          </a:p>
          <a:p>
            <a:pPr marL="285750" indent="-285750">
              <a:buFont typeface="Arial" panose="020B0604020202020204" pitchFamily="34" charset="0"/>
              <a:buChar char="•"/>
            </a:pPr>
            <a:r>
              <a:rPr lang="en-IN" sz="2400" dirty="0">
                <a:latin typeface="DIN-RegularItalic" panose="02000506020000020003" pitchFamily="2" charset="0"/>
              </a:rPr>
              <a:t>80% of the original data – training set</a:t>
            </a:r>
          </a:p>
          <a:p>
            <a:pPr marL="285750" indent="-285750">
              <a:buFont typeface="Arial" panose="020B0604020202020204" pitchFamily="34" charset="0"/>
              <a:buChar char="•"/>
            </a:pPr>
            <a:r>
              <a:rPr lang="en-IN" sz="2400" dirty="0">
                <a:latin typeface="DIN-RegularItalic" panose="02000506020000020003" pitchFamily="2" charset="0"/>
              </a:rPr>
              <a:t>2</a:t>
            </a:r>
            <a:r>
              <a:rPr lang="en-IN" sz="2400">
                <a:latin typeface="DIN-RegularItalic" panose="02000506020000020003" pitchFamily="2" charset="0"/>
              </a:rPr>
              <a:t>0</a:t>
            </a:r>
            <a:r>
              <a:rPr lang="en-IN" sz="2400" dirty="0">
                <a:latin typeface="DIN-RegularItalic" panose="02000506020000020003" pitchFamily="2" charset="0"/>
              </a:rPr>
              <a:t>% of the original data – test set</a:t>
            </a:r>
          </a:p>
          <a:p>
            <a:endParaRPr lang="en-IN" sz="2400" dirty="0">
              <a:latin typeface="DIN-RegularItalic" panose="02000506020000020003" pitchFamily="2" charset="0"/>
            </a:endParaRPr>
          </a:p>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Package used – </a:t>
            </a:r>
            <a:r>
              <a:rPr lang="en-US" sz="2400" dirty="0" err="1">
                <a:solidFill>
                  <a:srgbClr val="FF0000"/>
                </a:solidFill>
                <a:latin typeface="DIN-RegularItalic" panose="02000506020000020003" pitchFamily="2" charset="0"/>
              </a:rPr>
              <a:t>sklearn</a:t>
            </a:r>
            <a:r>
              <a:rPr lang="en-US" sz="2400" dirty="0">
                <a:solidFill>
                  <a:srgbClr val="FF0000"/>
                </a:solidFill>
                <a:latin typeface="DIN-RegularItalic" panose="02000506020000020003" pitchFamily="2" charset="0"/>
              </a:rPr>
              <a:t> (scikit-learn)</a:t>
            </a:r>
          </a:p>
          <a:p>
            <a:endParaRPr lang="en-IN" dirty="0"/>
          </a:p>
        </p:txBody>
      </p:sp>
    </p:spTree>
    <p:extLst>
      <p:ext uri="{BB962C8B-B14F-4D97-AF65-F5344CB8AC3E}">
        <p14:creationId xmlns:p14="http://schemas.microsoft.com/office/powerpoint/2010/main" val="409081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9564D-A8A0-44A5-956D-3524DDC0D664}"/>
              </a:ext>
            </a:extLst>
          </p:cNvPr>
          <p:cNvSpPr txBox="1"/>
          <p:nvPr/>
        </p:nvSpPr>
        <p:spPr>
          <a:xfrm>
            <a:off x="79899" y="177553"/>
            <a:ext cx="11088210" cy="6647974"/>
          </a:xfrm>
          <a:prstGeom prst="rect">
            <a:avLst/>
          </a:prstGeom>
          <a:noFill/>
        </p:spPr>
        <p:txBody>
          <a:bodyPr wrap="square" rtlCol="0">
            <a:spAutoFit/>
          </a:bodyPr>
          <a:lstStyle/>
          <a:p>
            <a:r>
              <a:rPr lang="en-US" sz="2400" b="0" i="0" dirty="0">
                <a:solidFill>
                  <a:srgbClr val="FF0000"/>
                </a:solidFill>
                <a:effectLst/>
                <a:latin typeface="DIN-RegularItalic" panose="02000506020000020003" pitchFamily="2" charset="0"/>
              </a:rPr>
              <a:t>Scikit-learn </a:t>
            </a:r>
            <a:r>
              <a:rPr lang="en-US" sz="2400" b="0" i="0" dirty="0">
                <a:effectLst/>
                <a:latin typeface="DIN-RegularItalic" panose="02000506020000020003" pitchFamily="2" charset="0"/>
              </a:rPr>
              <a:t>is probably the most useful library for machine learning in Python. The </a:t>
            </a:r>
            <a:r>
              <a:rPr lang="en-US" sz="2400" b="0" i="0" dirty="0" err="1">
                <a:effectLst/>
                <a:latin typeface="DIN-RegularItalic" panose="02000506020000020003" pitchFamily="2" charset="0"/>
              </a:rPr>
              <a:t>sklearn</a:t>
            </a:r>
            <a:r>
              <a:rPr lang="en-US" sz="2400" b="0" i="0" dirty="0">
                <a:effectLst/>
                <a:latin typeface="DIN-RegularItalic" panose="02000506020000020003" pitchFamily="2" charset="0"/>
              </a:rPr>
              <a:t> library contains a lot of efficient tools for machine learning and statistical modeling including classification, regression, clustering and dimensionality reduction. Basically, it is used to build machine learning models.</a:t>
            </a:r>
          </a:p>
          <a:p>
            <a:endParaRPr lang="en-US" sz="2400" dirty="0">
              <a:latin typeface="DIN-RegularItalic" panose="02000506020000020003" pitchFamily="2" charset="0"/>
            </a:endParaRPr>
          </a:p>
          <a:p>
            <a:pPr marL="285750" indent="-285750">
              <a:buFont typeface="Wingdings" panose="05000000000000000000" pitchFamily="2" charset="2"/>
              <a:buChar char="Ø"/>
            </a:pPr>
            <a:r>
              <a:rPr lang="en-US" sz="2400" dirty="0">
                <a:solidFill>
                  <a:srgbClr val="FF0000"/>
                </a:solidFill>
                <a:latin typeface="DIN-RegularItalic" panose="02000506020000020003" pitchFamily="2" charset="0"/>
              </a:rPr>
              <a:t>Modules used: </a:t>
            </a:r>
            <a:r>
              <a:rPr lang="en-US" sz="2400" dirty="0" err="1">
                <a:solidFill>
                  <a:srgbClr val="FF0000"/>
                </a:solidFill>
                <a:latin typeface="DIN-RegularItalic" panose="02000506020000020003" pitchFamily="2" charset="0"/>
              </a:rPr>
              <a:t>model_selection</a:t>
            </a:r>
            <a:r>
              <a:rPr lang="en-US" sz="2400" dirty="0">
                <a:solidFill>
                  <a:srgbClr val="FF0000"/>
                </a:solidFill>
                <a:latin typeface="DIN-RegularItalic" panose="02000506020000020003" pitchFamily="2" charset="0"/>
              </a:rPr>
              <a:t>-&gt;</a:t>
            </a:r>
            <a:r>
              <a:rPr lang="en-US" sz="2400" dirty="0" err="1">
                <a:solidFill>
                  <a:srgbClr val="FF0000"/>
                </a:solidFill>
                <a:latin typeface="DIN-RegularItalic" panose="02000506020000020003" pitchFamily="2" charset="0"/>
              </a:rPr>
              <a:t>train_test_split</a:t>
            </a:r>
            <a:endParaRPr lang="en-US" sz="2400" dirty="0">
              <a:solidFill>
                <a:srgbClr val="FF0000"/>
              </a:solidFill>
              <a:latin typeface="DIN-RegularItalic" panose="02000506020000020003" pitchFamily="2" charset="0"/>
            </a:endParaRPr>
          </a:p>
          <a:p>
            <a:endParaRPr lang="en-US" sz="2400" dirty="0">
              <a:solidFill>
                <a:srgbClr val="FF0000"/>
              </a:solidFill>
              <a:latin typeface="DIN-RegularItalic" panose="02000506020000020003" pitchFamily="2" charset="0"/>
            </a:endParaRPr>
          </a:p>
          <a:p>
            <a:r>
              <a:rPr lang="en-US" sz="2400" dirty="0" err="1">
                <a:solidFill>
                  <a:srgbClr val="FF0000"/>
                </a:solidFill>
                <a:latin typeface="DIN-RegularItalic" panose="02000506020000020003" pitchFamily="2" charset="0"/>
              </a:rPr>
              <a:t>model_selection</a:t>
            </a:r>
            <a:r>
              <a:rPr lang="en-US" sz="2400" dirty="0">
                <a:solidFill>
                  <a:srgbClr val="FF0000"/>
                </a:solidFill>
                <a:latin typeface="DIN-RegularItalic" panose="02000506020000020003" pitchFamily="2" charset="0"/>
              </a:rPr>
              <a:t>-&gt;</a:t>
            </a:r>
            <a:r>
              <a:rPr lang="en-US" sz="2400" dirty="0" err="1">
                <a:solidFill>
                  <a:srgbClr val="FF0000"/>
                </a:solidFill>
                <a:latin typeface="DIN-RegularItalic" panose="02000506020000020003" pitchFamily="2" charset="0"/>
              </a:rPr>
              <a:t>train_test_split</a:t>
            </a:r>
            <a:r>
              <a:rPr lang="en-US" sz="2400" dirty="0">
                <a:solidFill>
                  <a:srgbClr val="FF0000"/>
                </a:solidFill>
                <a:latin typeface="DIN-RegularItalic" panose="02000506020000020003" pitchFamily="2" charset="0"/>
              </a:rPr>
              <a:t> </a:t>
            </a:r>
            <a:r>
              <a:rPr lang="en-US" sz="2400" dirty="0">
                <a:solidFill>
                  <a:srgbClr val="212529"/>
                </a:solidFill>
                <a:latin typeface="DIN-RegularItalic" panose="02000506020000020003" pitchFamily="2" charset="0"/>
              </a:rPr>
              <a:t>s</a:t>
            </a:r>
            <a:r>
              <a:rPr lang="en-US" sz="2400" b="0" i="0" dirty="0">
                <a:solidFill>
                  <a:srgbClr val="212529"/>
                </a:solidFill>
                <a:effectLst/>
                <a:latin typeface="DIN-RegularItalic" panose="02000506020000020003" pitchFamily="2" charset="0"/>
              </a:rPr>
              <a:t>plits arrays or matrices into random train and test subsets</a:t>
            </a:r>
            <a:endParaRPr lang="en-US" sz="2400" dirty="0">
              <a:solidFill>
                <a:srgbClr val="FF0000"/>
              </a:solidFill>
              <a:latin typeface="DIN-RegularItalic" panose="02000506020000020003" pitchFamily="2" charset="0"/>
            </a:endParaRPr>
          </a:p>
          <a:p>
            <a:endParaRPr lang="en-US" sz="2400" dirty="0">
              <a:solidFill>
                <a:srgbClr val="FF0000"/>
              </a:solidFill>
              <a:latin typeface="DIN-RegularItalic" panose="02000506020000020003" pitchFamily="2" charset="0"/>
            </a:endParaRPr>
          </a:p>
          <a:p>
            <a:pPr marL="285750" indent="-285750">
              <a:buFont typeface="Arial" panose="020B0604020202020204" pitchFamily="34" charset="0"/>
              <a:buChar char="•"/>
            </a:pPr>
            <a:r>
              <a:rPr lang="en-US" sz="2400" dirty="0">
                <a:latin typeface="DIN-RegularItalic" panose="02000506020000020003" pitchFamily="2" charset="0"/>
              </a:rPr>
              <a:t>The sample of the data used to fit the model is called the </a:t>
            </a:r>
            <a:r>
              <a:rPr lang="en-US" sz="2400" b="1" dirty="0">
                <a:solidFill>
                  <a:srgbClr val="FF0000"/>
                </a:solidFill>
                <a:latin typeface="DIN-RegularItalic" panose="02000506020000020003" pitchFamily="2" charset="0"/>
              </a:rPr>
              <a:t>TRAINING DATASET.</a:t>
            </a:r>
          </a:p>
          <a:p>
            <a:endParaRPr lang="en-US" sz="2400" b="1" dirty="0">
              <a:solidFill>
                <a:srgbClr val="FF0000"/>
              </a:solidFill>
              <a:latin typeface="DIN-RegularItalic" panose="02000506020000020003" pitchFamily="2" charset="0"/>
            </a:endParaRPr>
          </a:p>
          <a:p>
            <a:pPr marL="285750" indent="-285750">
              <a:buFont typeface="Arial" panose="020B0604020202020204" pitchFamily="34" charset="0"/>
              <a:buChar char="•"/>
            </a:pPr>
            <a:r>
              <a:rPr lang="en-US" sz="2400" dirty="0">
                <a:latin typeface="DIN-RegularItalic" panose="02000506020000020003" pitchFamily="2" charset="0"/>
              </a:rPr>
              <a:t>The sample of data used to provide an unbiased evaluation of a final model fit on the training dataset is called the </a:t>
            </a:r>
            <a:r>
              <a:rPr lang="en-US" sz="2400" b="1" dirty="0">
                <a:solidFill>
                  <a:srgbClr val="FF0000"/>
                </a:solidFill>
                <a:latin typeface="DIN-RegularItalic" panose="02000506020000020003" pitchFamily="2" charset="0"/>
              </a:rPr>
              <a:t>TEST DATASET.</a:t>
            </a:r>
            <a:r>
              <a:rPr lang="en-US" sz="2400" b="0" i="0" dirty="0">
                <a:solidFill>
                  <a:srgbClr val="292929"/>
                </a:solidFill>
                <a:effectLst/>
                <a:latin typeface="charter"/>
              </a:rPr>
              <a:t> </a:t>
            </a:r>
            <a:r>
              <a:rPr lang="en-US" sz="2400" b="0" i="0" dirty="0">
                <a:solidFill>
                  <a:srgbClr val="292929"/>
                </a:solidFill>
                <a:effectLst/>
                <a:latin typeface="DIN-RegularItalic" panose="02000506020000020003" pitchFamily="2" charset="0"/>
              </a:rPr>
              <a:t>It is only used once a model is completely trained and </a:t>
            </a:r>
            <a:r>
              <a:rPr lang="en-IN" sz="2400" b="0" i="0" dirty="0">
                <a:solidFill>
                  <a:srgbClr val="292929"/>
                </a:solidFill>
                <a:effectLst/>
                <a:latin typeface="DIN-RegularItalic" panose="02000506020000020003" pitchFamily="2" charset="0"/>
              </a:rPr>
              <a:t>to evaluate competing models.</a:t>
            </a:r>
            <a:r>
              <a:rPr lang="en-US" sz="2400" b="0" i="0" dirty="0">
                <a:solidFill>
                  <a:srgbClr val="292929"/>
                </a:solidFill>
                <a:effectLst/>
                <a:latin typeface="charter"/>
              </a:rPr>
              <a:t> </a:t>
            </a:r>
            <a:r>
              <a:rPr lang="en-US" sz="2400" b="0" i="0" dirty="0">
                <a:solidFill>
                  <a:srgbClr val="292929"/>
                </a:solidFill>
                <a:effectLst/>
                <a:latin typeface="DIN-RegularItalic" panose="02000506020000020003" pitchFamily="2" charset="0"/>
              </a:rPr>
              <a:t>It contains carefully sampled data that spans the various classes that the model would face, when used in the real world.</a:t>
            </a:r>
            <a:endParaRPr lang="en-US" sz="2400" b="1" dirty="0">
              <a:solidFill>
                <a:srgbClr val="FF0000"/>
              </a:solidFill>
              <a:latin typeface="DIN-RegularItalic" panose="02000506020000020003" pitchFamily="2" charset="0"/>
            </a:endParaRPr>
          </a:p>
          <a:p>
            <a:endParaRPr lang="en-IN" dirty="0"/>
          </a:p>
        </p:txBody>
      </p:sp>
    </p:spTree>
    <p:extLst>
      <p:ext uri="{BB962C8B-B14F-4D97-AF65-F5344CB8AC3E}">
        <p14:creationId xmlns:p14="http://schemas.microsoft.com/office/powerpoint/2010/main" val="2347552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BD34F-3C3F-4BCF-B1CE-1FEA81EAAF52}"/>
              </a:ext>
            </a:extLst>
          </p:cNvPr>
          <p:cNvSpPr txBox="1"/>
          <p:nvPr/>
        </p:nvSpPr>
        <p:spPr>
          <a:xfrm>
            <a:off x="124287" y="257452"/>
            <a:ext cx="11043822" cy="6001643"/>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FFC000"/>
                </a:solidFill>
                <a:latin typeface="DIN-RegularItalic" panose="02000506020000020003" pitchFamily="2" charset="0"/>
              </a:rPr>
              <a:t>STRATIFIED SAMPLING ON THE DATASET</a:t>
            </a:r>
          </a:p>
          <a:p>
            <a:endParaRPr lang="en-US" sz="2400" b="1" dirty="0">
              <a:solidFill>
                <a:srgbClr val="FFC000"/>
              </a:solidFill>
              <a:latin typeface="DIN-RegularItalic" panose="02000506020000020003" pitchFamily="2" charset="0"/>
            </a:endParaRPr>
          </a:p>
          <a:p>
            <a:pPr marL="342900" indent="-342900">
              <a:buFont typeface="Wingdings" panose="05000000000000000000" pitchFamily="2" charset="2"/>
              <a:buChar char="Ø"/>
            </a:pPr>
            <a:r>
              <a:rPr lang="en-US" sz="2400" dirty="0">
                <a:solidFill>
                  <a:srgbClr val="FF0000"/>
                </a:solidFill>
                <a:latin typeface="DIN-RegularItalic" panose="02000506020000020003" pitchFamily="2" charset="0"/>
              </a:rPr>
              <a:t>Package used: </a:t>
            </a:r>
            <a:r>
              <a:rPr lang="en-US" sz="2400" dirty="0" err="1">
                <a:solidFill>
                  <a:srgbClr val="FF0000"/>
                </a:solidFill>
                <a:latin typeface="DIN-RegularItalic" panose="02000506020000020003" pitchFamily="2" charset="0"/>
              </a:rPr>
              <a:t>sklearn</a:t>
            </a:r>
            <a:r>
              <a:rPr lang="en-US" sz="2400" dirty="0">
                <a:solidFill>
                  <a:srgbClr val="FF0000"/>
                </a:solidFill>
                <a:latin typeface="DIN-RegularItalic" panose="02000506020000020003" pitchFamily="2" charset="0"/>
              </a:rPr>
              <a:t> (scikit-learn)</a:t>
            </a:r>
          </a:p>
          <a:p>
            <a:pPr marL="342900" indent="-342900">
              <a:buFont typeface="Wingdings" panose="05000000000000000000" pitchFamily="2" charset="2"/>
              <a:buChar char="Ø"/>
            </a:pPr>
            <a:r>
              <a:rPr lang="en-US" sz="2400" dirty="0">
                <a:solidFill>
                  <a:srgbClr val="FF0000"/>
                </a:solidFill>
                <a:latin typeface="DIN-RegularItalic" panose="02000506020000020003" pitchFamily="2" charset="0"/>
              </a:rPr>
              <a:t>Module used: </a:t>
            </a:r>
            <a:r>
              <a:rPr lang="en-US" sz="2400" dirty="0" err="1">
                <a:solidFill>
                  <a:srgbClr val="FF0000"/>
                </a:solidFill>
                <a:latin typeface="DIN-RegularItalic" panose="02000506020000020003" pitchFamily="2" charset="0"/>
              </a:rPr>
              <a:t>model_selection</a:t>
            </a:r>
            <a:r>
              <a:rPr lang="en-US" sz="2400" dirty="0">
                <a:solidFill>
                  <a:srgbClr val="FF0000"/>
                </a:solidFill>
                <a:latin typeface="DIN-RegularItalic" panose="02000506020000020003" pitchFamily="2" charset="0"/>
              </a:rPr>
              <a:t>-&gt;</a:t>
            </a:r>
            <a:r>
              <a:rPr lang="en-US" sz="2400" dirty="0" err="1">
                <a:solidFill>
                  <a:srgbClr val="FF0000"/>
                </a:solidFill>
                <a:latin typeface="DIN-RegularItalic" panose="02000506020000020003" pitchFamily="2" charset="0"/>
              </a:rPr>
              <a:t>StratifiedShuffleSplit</a:t>
            </a:r>
            <a:endParaRPr lang="en-US" sz="2400" dirty="0">
              <a:solidFill>
                <a:srgbClr val="FF0000"/>
              </a:solidFill>
              <a:latin typeface="DIN-RegularItalic" panose="02000506020000020003" pitchFamily="2" charset="0"/>
            </a:endParaRPr>
          </a:p>
          <a:p>
            <a:endParaRPr lang="en-US" sz="2400" b="1" dirty="0">
              <a:solidFill>
                <a:srgbClr val="FFC000"/>
              </a:solidFill>
              <a:latin typeface="DIN-RegularItalic" panose="02000506020000020003" pitchFamily="2" charset="0"/>
            </a:endParaRPr>
          </a:p>
          <a:p>
            <a:pPr marL="342900" indent="-342900">
              <a:buFont typeface="Arial" panose="020B0604020202020204" pitchFamily="34" charset="0"/>
              <a:buChar char="•"/>
            </a:pPr>
            <a:r>
              <a:rPr lang="en-US" sz="2400" dirty="0">
                <a:latin typeface="DIN-RegularItalic" panose="02000506020000020003" pitchFamily="2" charset="0"/>
              </a:rPr>
              <a:t>S</a:t>
            </a:r>
            <a:r>
              <a:rPr lang="en-US" sz="2400" i="0" dirty="0">
                <a:effectLst/>
                <a:latin typeface="DIN-RegularItalic" panose="02000506020000020003" pitchFamily="2" charset="0"/>
              </a:rPr>
              <a:t>tratified sampling is a method of </a:t>
            </a:r>
            <a:r>
              <a:rPr lang="en-US" sz="2400" dirty="0">
                <a:latin typeface="DIN-RegularItalic" panose="02000506020000020003" pitchFamily="2" charset="0"/>
              </a:rPr>
              <a:t>sampling</a:t>
            </a:r>
            <a:r>
              <a:rPr lang="en-US" sz="2400" dirty="0">
                <a:effectLst/>
                <a:latin typeface="DIN-RegularItalic" panose="02000506020000020003" pitchFamily="2" charset="0"/>
              </a:rPr>
              <a:t> </a:t>
            </a:r>
            <a:r>
              <a:rPr lang="en-US" sz="2400" i="0" dirty="0">
                <a:effectLst/>
                <a:latin typeface="DIN-RegularItalic" panose="02000506020000020003" pitchFamily="2" charset="0"/>
              </a:rPr>
              <a:t>from a dataset which can be </a:t>
            </a:r>
            <a:r>
              <a:rPr lang="en-US" sz="2400" dirty="0">
                <a:latin typeface="DIN-RegularItalic" panose="02000506020000020003" pitchFamily="2" charset="0"/>
              </a:rPr>
              <a:t>partitioned</a:t>
            </a:r>
            <a:r>
              <a:rPr lang="en-US" sz="2400" i="0" dirty="0">
                <a:effectLst/>
                <a:latin typeface="DIN-RegularItalic" panose="02000506020000020003" pitchFamily="2" charset="0"/>
              </a:rPr>
              <a:t> into </a:t>
            </a:r>
            <a:r>
              <a:rPr lang="en-US" sz="2400" dirty="0">
                <a:latin typeface="DIN-RegularItalic" panose="02000506020000020003" pitchFamily="2" charset="0"/>
              </a:rPr>
              <a:t>subsets</a:t>
            </a:r>
            <a:r>
              <a:rPr lang="en-US" sz="2400" i="0" dirty="0">
                <a:effectLst/>
                <a:latin typeface="DIN-RegularItalic" panose="02000506020000020003" pitchFamily="2" charset="0"/>
              </a:rPr>
              <a:t>. When subsets within an overall dataset vary, it could be advantageous to sample each subset (stratum) independently. </a:t>
            </a:r>
          </a:p>
          <a:p>
            <a:pPr marL="342900" indent="-342900">
              <a:buFont typeface="Arial" panose="020B0604020202020204" pitchFamily="34" charset="0"/>
              <a:buChar char="•"/>
            </a:pPr>
            <a:endParaRPr lang="en-US" sz="2400" i="0" dirty="0">
              <a:effectLst/>
              <a:latin typeface="DIN-RegularItalic" panose="02000506020000020003" pitchFamily="2" charset="0"/>
            </a:endParaRPr>
          </a:p>
          <a:p>
            <a:pPr marL="342900" indent="-342900">
              <a:buFont typeface="Arial" panose="020B0604020202020204" pitchFamily="34" charset="0"/>
              <a:buChar char="•"/>
            </a:pPr>
            <a:r>
              <a:rPr lang="en-US" sz="2400" i="0" dirty="0">
                <a:effectLst/>
                <a:latin typeface="DIN-RegularItalic" panose="02000506020000020003" pitchFamily="2" charset="0"/>
              </a:rPr>
              <a:t>Stratification is the process of dividing elements of the dataset into homogeneous subgroups before sampling.</a:t>
            </a:r>
          </a:p>
          <a:p>
            <a:endParaRPr lang="en-US" sz="2400" i="0" dirty="0">
              <a:effectLst/>
              <a:latin typeface="DIN-RegularItalic" panose="02000506020000020003" pitchFamily="2" charset="0"/>
            </a:endParaRPr>
          </a:p>
          <a:p>
            <a:pPr marL="342900" indent="-342900">
              <a:buFont typeface="Arial" panose="020B0604020202020204" pitchFamily="34" charset="0"/>
              <a:buChar char="•"/>
            </a:pPr>
            <a:r>
              <a:rPr lang="en-US" sz="2400" i="0" dirty="0">
                <a:effectLst/>
                <a:latin typeface="DIN-RegularItalic" panose="02000506020000020003" pitchFamily="2" charset="0"/>
              </a:rPr>
              <a:t>The objective is to improve the precision of the sample by reducing </a:t>
            </a:r>
            <a:r>
              <a:rPr lang="en-US" sz="2400" dirty="0">
                <a:latin typeface="DIN-RegularItalic" panose="02000506020000020003" pitchFamily="2" charset="0"/>
              </a:rPr>
              <a:t>sampling error</a:t>
            </a:r>
            <a:r>
              <a:rPr lang="en-US" sz="2400" i="0" dirty="0">
                <a:effectLst/>
                <a:latin typeface="DIN-RegularItalic" panose="02000506020000020003" pitchFamily="2" charset="0"/>
              </a:rPr>
              <a:t>. It can produce a </a:t>
            </a:r>
            <a:r>
              <a:rPr lang="en-US" sz="2400" dirty="0">
                <a:latin typeface="DIN-RegularItalic" panose="02000506020000020003" pitchFamily="2" charset="0"/>
              </a:rPr>
              <a:t>weighted mean</a:t>
            </a:r>
            <a:r>
              <a:rPr lang="en-US" sz="2400" i="0" dirty="0">
                <a:effectLst/>
                <a:latin typeface="DIN-RegularItalic" panose="02000506020000020003" pitchFamily="2" charset="0"/>
              </a:rPr>
              <a:t> that has less variability than the </a:t>
            </a:r>
            <a:r>
              <a:rPr lang="en-US" sz="2400" dirty="0">
                <a:latin typeface="DIN-RegularItalic" panose="02000506020000020003" pitchFamily="2" charset="0"/>
              </a:rPr>
              <a:t>arithmetic mean</a:t>
            </a:r>
            <a:r>
              <a:rPr lang="en-US" sz="2400" i="0" dirty="0">
                <a:effectLst/>
                <a:latin typeface="DIN-RegularItalic" panose="02000506020000020003" pitchFamily="2" charset="0"/>
              </a:rPr>
              <a:t> of a </a:t>
            </a:r>
            <a:r>
              <a:rPr lang="en-US" sz="2400" dirty="0">
                <a:latin typeface="DIN-RegularItalic" panose="02000506020000020003" pitchFamily="2" charset="0"/>
              </a:rPr>
              <a:t>simple random sample</a:t>
            </a:r>
            <a:r>
              <a:rPr lang="en-US" sz="2400" i="0" dirty="0">
                <a:effectLst/>
                <a:latin typeface="DIN-RegularItalic" panose="02000506020000020003" pitchFamily="2" charset="0"/>
              </a:rPr>
              <a:t> of the population.</a:t>
            </a:r>
          </a:p>
          <a:p>
            <a:endParaRPr lang="en-US" sz="2400" i="0" dirty="0">
              <a:effectLst/>
              <a:latin typeface="DIN-RegularItalic" panose="02000506020000020003" pitchFamily="2" charset="0"/>
            </a:endParaRPr>
          </a:p>
        </p:txBody>
      </p:sp>
    </p:spTree>
    <p:extLst>
      <p:ext uri="{BB962C8B-B14F-4D97-AF65-F5344CB8AC3E}">
        <p14:creationId xmlns:p14="http://schemas.microsoft.com/office/powerpoint/2010/main" val="2115046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D2DE1-EC2A-46CB-B42B-8D7552F9EA76}"/>
              </a:ext>
            </a:extLst>
          </p:cNvPr>
          <p:cNvSpPr txBox="1"/>
          <p:nvPr/>
        </p:nvSpPr>
        <p:spPr>
          <a:xfrm>
            <a:off x="71021" y="177553"/>
            <a:ext cx="11097088" cy="1846659"/>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DIN-RegularItalic" panose="02000506020000020003" pitchFamily="2" charset="0"/>
              </a:rPr>
              <a:t>The weighted arithmetic mean is similar to an ordinary </a:t>
            </a:r>
            <a:r>
              <a:rPr lang="en-US" sz="2400" dirty="0">
                <a:latin typeface="DIN-RegularItalic" panose="02000506020000020003" pitchFamily="2" charset="0"/>
              </a:rPr>
              <a:t>arithmetic mean</a:t>
            </a:r>
            <a:r>
              <a:rPr lang="en-US" sz="2400" i="0" dirty="0">
                <a:effectLst/>
                <a:latin typeface="DIN-RegularItalic" panose="02000506020000020003" pitchFamily="2" charset="0"/>
              </a:rPr>
              <a:t> (the most common type of </a:t>
            </a:r>
            <a:r>
              <a:rPr lang="en-US" sz="2400" dirty="0">
                <a:latin typeface="DIN-RegularItalic" panose="02000506020000020003" pitchFamily="2" charset="0"/>
              </a:rPr>
              <a:t>average</a:t>
            </a:r>
            <a:r>
              <a:rPr lang="en-US" sz="2400" i="0" dirty="0">
                <a:effectLst/>
                <a:latin typeface="DIN-RegularItalic" panose="02000506020000020003" pitchFamily="2" charset="0"/>
              </a:rPr>
              <a:t>), except that instead of each of the data points contributing equally to the final average, some data points contribute more than others.</a:t>
            </a:r>
            <a:endParaRPr lang="en-IN" sz="2400" dirty="0">
              <a:latin typeface="DIN-RegularItalic" panose="02000506020000020003" pitchFamily="2" charset="0"/>
            </a:endParaRPr>
          </a:p>
          <a:p>
            <a:endParaRPr lang="en-IN" dirty="0"/>
          </a:p>
        </p:txBody>
      </p:sp>
      <p:sp>
        <p:nvSpPr>
          <p:cNvPr id="3" name="TextBox 2">
            <a:extLst>
              <a:ext uri="{FF2B5EF4-FFF2-40B4-BE49-F238E27FC236}">
                <a16:creationId xmlns:a16="http://schemas.microsoft.com/office/drawing/2014/main" id="{B788F6FF-B8C5-4176-869A-4EC82851B1FE}"/>
              </a:ext>
            </a:extLst>
          </p:cNvPr>
          <p:cNvSpPr txBox="1"/>
          <p:nvPr/>
        </p:nvSpPr>
        <p:spPr>
          <a:xfrm>
            <a:off x="168675" y="2441463"/>
            <a:ext cx="10901779" cy="3785652"/>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FFC000"/>
                </a:solidFill>
                <a:latin typeface="DIN-RegularItalic" panose="02000506020000020003" pitchFamily="2" charset="0"/>
              </a:rPr>
              <a:t>DATA PREPARATION (PRE-PROCESSING)</a:t>
            </a:r>
          </a:p>
          <a:p>
            <a:endParaRPr lang="en-US" sz="2400" b="1" dirty="0">
              <a:solidFill>
                <a:srgbClr val="FFC000"/>
              </a:solidFill>
              <a:latin typeface="DIN-RegularItalic" panose="02000506020000020003" pitchFamily="2" charset="0"/>
            </a:endParaRPr>
          </a:p>
          <a:p>
            <a:pPr marL="342900" indent="-342900">
              <a:buFont typeface="Arial" panose="020B0604020202020204" pitchFamily="34" charset="0"/>
              <a:buChar char="•"/>
            </a:pPr>
            <a:r>
              <a:rPr lang="en-US" sz="2400" b="0" i="0" dirty="0">
                <a:effectLst/>
                <a:latin typeface="DIN-RegularItalic" panose="02000506020000020003" pitchFamily="2" charset="0"/>
              </a:rPr>
              <a:t>This is the most important step before training a machine learning model where we perform all necessary data transformations in the correct order.</a:t>
            </a:r>
          </a:p>
          <a:p>
            <a:pPr marL="342900" indent="-342900">
              <a:buFont typeface="Arial" panose="020B0604020202020204" pitchFamily="34" charset="0"/>
              <a:buChar char="•"/>
            </a:pPr>
            <a:endParaRPr lang="en-US" sz="2400" b="0" i="0" dirty="0">
              <a:effectLst/>
              <a:latin typeface="DIN-RegularItalic" panose="02000506020000020003" pitchFamily="2" charset="0"/>
            </a:endParaRPr>
          </a:p>
          <a:p>
            <a:pPr marL="342900" indent="-342900">
              <a:buFont typeface="Arial" panose="020B0604020202020204" pitchFamily="34" charset="0"/>
              <a:buChar char="•"/>
            </a:pPr>
            <a:r>
              <a:rPr lang="en-US" sz="2400" b="0" i="0" dirty="0">
                <a:effectLst/>
                <a:latin typeface="DIN-RegularItalic" panose="02000506020000020003" pitchFamily="2" charset="0"/>
              </a:rPr>
              <a:t>Many machine learning algorithms make assumptions about the data they receive. So, it is often a very good idea to prepare </a:t>
            </a:r>
            <a:r>
              <a:rPr lang="en-US" sz="2400" dirty="0">
                <a:latin typeface="DIN-RegularItalic" panose="02000506020000020003" pitchFamily="2" charset="0"/>
              </a:rPr>
              <a:t>the </a:t>
            </a:r>
            <a:r>
              <a:rPr lang="en-US" sz="2400" b="0" i="0" dirty="0">
                <a:effectLst/>
                <a:latin typeface="DIN-RegularItalic" panose="02000506020000020003" pitchFamily="2" charset="0"/>
              </a:rPr>
              <a:t>data in a way to best expose the structure of the problem to the machine learning algorithms that we intend to use.</a:t>
            </a:r>
          </a:p>
          <a:p>
            <a:pPr marL="342900" indent="-342900">
              <a:buFont typeface="Arial" panose="020B0604020202020204" pitchFamily="34" charset="0"/>
              <a:buChar char="•"/>
            </a:pPr>
            <a:endParaRPr lang="en-IN" sz="2400" b="1" dirty="0">
              <a:solidFill>
                <a:srgbClr val="FFC000"/>
              </a:solidFill>
              <a:latin typeface="DIN-RegularItalic" panose="02000506020000020003" pitchFamily="2" charset="0"/>
            </a:endParaRPr>
          </a:p>
        </p:txBody>
      </p:sp>
    </p:spTree>
    <p:extLst>
      <p:ext uri="{BB962C8B-B14F-4D97-AF65-F5344CB8AC3E}">
        <p14:creationId xmlns:p14="http://schemas.microsoft.com/office/powerpoint/2010/main" val="2247594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1298</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Cambria Math</vt:lpstr>
      <vt:lpstr>Century Schoolbook</vt:lpstr>
      <vt:lpstr>charter</vt:lpstr>
      <vt:lpstr>DIN-RegularItalic</vt:lpstr>
      <vt:lpstr>Helvetica Neue</vt:lpstr>
      <vt:lpstr>urw-din</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 M R</dc:creator>
  <cp:lastModifiedBy>Prithvi M R</cp:lastModifiedBy>
  <cp:revision>13</cp:revision>
  <dcterms:created xsi:type="dcterms:W3CDTF">2021-04-23T08:42:06Z</dcterms:created>
  <dcterms:modified xsi:type="dcterms:W3CDTF">2021-04-23T13:11:39Z</dcterms:modified>
</cp:coreProperties>
</file>