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0058400" cy="7772400"/>
  <p:notesSz cx="10058400" cy="777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15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80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300" b="1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6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68808" y="1435608"/>
            <a:ext cx="3055620" cy="78105"/>
          </a:xfrm>
          <a:custGeom>
            <a:avLst/>
            <a:gdLst/>
            <a:ahLst/>
            <a:cxnLst/>
            <a:rect l="l" t="t" r="r" b="b"/>
            <a:pathLst>
              <a:path w="3055620" h="78105">
                <a:moveTo>
                  <a:pt x="3055619" y="77724"/>
                </a:moveTo>
                <a:lnTo>
                  <a:pt x="0" y="77724"/>
                </a:lnTo>
                <a:lnTo>
                  <a:pt x="0" y="0"/>
                </a:lnTo>
                <a:lnTo>
                  <a:pt x="3055619" y="0"/>
                </a:lnTo>
                <a:lnTo>
                  <a:pt x="3055619" y="77724"/>
                </a:lnTo>
                <a:close/>
              </a:path>
            </a:pathLst>
          </a:custGeom>
          <a:solidFill>
            <a:srgbClr val="46525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635496" y="1432559"/>
            <a:ext cx="3055620" cy="81280"/>
          </a:xfrm>
          <a:custGeom>
            <a:avLst/>
            <a:gdLst/>
            <a:ahLst/>
            <a:cxnLst/>
            <a:rect l="l" t="t" r="r" b="b"/>
            <a:pathLst>
              <a:path w="3055620" h="81280">
                <a:moveTo>
                  <a:pt x="3055619" y="80772"/>
                </a:moveTo>
                <a:lnTo>
                  <a:pt x="0" y="80772"/>
                </a:lnTo>
                <a:lnTo>
                  <a:pt x="0" y="0"/>
                </a:lnTo>
                <a:lnTo>
                  <a:pt x="3055619" y="0"/>
                </a:lnTo>
                <a:lnTo>
                  <a:pt x="3055619" y="80772"/>
                </a:lnTo>
                <a:close/>
              </a:path>
            </a:pathLst>
          </a:custGeom>
          <a:solidFill>
            <a:srgbClr val="959EA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00627" y="1435608"/>
            <a:ext cx="3054350" cy="74930"/>
          </a:xfrm>
          <a:custGeom>
            <a:avLst/>
            <a:gdLst/>
            <a:ahLst/>
            <a:cxnLst/>
            <a:rect l="l" t="t" r="r" b="b"/>
            <a:pathLst>
              <a:path w="3054350" h="74930">
                <a:moveTo>
                  <a:pt x="3054095" y="74675"/>
                </a:moveTo>
                <a:lnTo>
                  <a:pt x="0" y="74675"/>
                </a:lnTo>
                <a:lnTo>
                  <a:pt x="0" y="0"/>
                </a:lnTo>
                <a:lnTo>
                  <a:pt x="3054095" y="0"/>
                </a:lnTo>
                <a:lnTo>
                  <a:pt x="3054095" y="74675"/>
                </a:lnTo>
                <a:close/>
              </a:path>
            </a:pathLst>
          </a:custGeom>
          <a:solidFill>
            <a:srgbClr val="1CACE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645652" y="6365748"/>
            <a:ext cx="936147" cy="29952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5378" y="1509807"/>
            <a:ext cx="4928292" cy="649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0" i="0">
                <a:solidFill>
                  <a:srgbClr val="1CACE4"/>
                </a:solidFill>
                <a:latin typeface="Franklin Gothic Medium"/>
                <a:cs typeface="Franklin Gothic Medi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3524" y="2214784"/>
            <a:ext cx="8108315" cy="39090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300" b="1" i="0">
                <a:solidFill>
                  <a:srgbClr val="3F3F3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8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42048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74443" y="2853872"/>
            <a:ext cx="4841240" cy="4794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950" b="1" spc="-10" dirty="0">
                <a:solidFill>
                  <a:srgbClr val="1CACE4"/>
                </a:solidFill>
                <a:latin typeface="Arial"/>
                <a:cs typeface="Arial"/>
              </a:rPr>
              <a:t>TRAVEL</a:t>
            </a:r>
            <a:r>
              <a:rPr sz="2950" b="1" spc="-75" dirty="0">
                <a:solidFill>
                  <a:srgbClr val="1CACE4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1CACE4"/>
                </a:solidFill>
                <a:latin typeface="Arial"/>
                <a:cs typeface="Arial"/>
              </a:rPr>
              <a:t>PLANNER</a:t>
            </a:r>
            <a:r>
              <a:rPr sz="2950" b="1" spc="-130" dirty="0">
                <a:solidFill>
                  <a:srgbClr val="1CACE4"/>
                </a:solidFill>
                <a:latin typeface="Arial"/>
                <a:cs typeface="Arial"/>
              </a:rPr>
              <a:t> </a:t>
            </a:r>
            <a:r>
              <a:rPr sz="2950" b="1" spc="-10" dirty="0">
                <a:solidFill>
                  <a:srgbClr val="1CACE4"/>
                </a:solidFill>
                <a:latin typeface="Arial"/>
                <a:cs typeface="Arial"/>
              </a:rPr>
              <a:t>AGENT</a:t>
            </a:r>
            <a:endParaRPr sz="295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06050" y="1927276"/>
            <a:ext cx="4545330" cy="4279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sz="2650" b="1" spc="-8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650" b="1" spc="-30" dirty="0">
                <a:solidFill>
                  <a:srgbClr val="1382AC"/>
                </a:solidFill>
                <a:latin typeface="Arial"/>
                <a:cs typeface="Arial"/>
              </a:rPr>
              <a:t>HACKATHON</a:t>
            </a:r>
            <a:r>
              <a:rPr sz="2650" b="1" spc="-8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sz="2650" b="1" spc="-10" dirty="0">
                <a:solidFill>
                  <a:srgbClr val="1382AC"/>
                </a:solidFill>
                <a:latin typeface="Arial"/>
                <a:cs typeface="Arial"/>
              </a:rPr>
              <a:t>PROJECT</a:t>
            </a:r>
            <a:endParaRPr sz="2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8808" y="3604259"/>
            <a:ext cx="9322435" cy="2631490"/>
          </a:xfrm>
          <a:prstGeom prst="rect">
            <a:avLst/>
          </a:prstGeom>
          <a:solidFill>
            <a:srgbClr val="465259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650" dirty="0">
              <a:latin typeface="Times New Roman"/>
              <a:cs typeface="Times New Roman"/>
            </a:endParaRPr>
          </a:p>
          <a:p>
            <a:pPr marL="1333500" marR="2499360">
              <a:lnSpc>
                <a:spcPct val="100000"/>
              </a:lnSpc>
            </a:pPr>
            <a:endParaRPr lang="en-US" sz="1650" b="1" dirty="0">
              <a:solidFill>
                <a:srgbClr val="1382AC"/>
              </a:solidFill>
              <a:latin typeface="Arial"/>
              <a:cs typeface="Arial"/>
            </a:endParaRPr>
          </a:p>
          <a:p>
            <a:pPr marL="1333500" marR="2499360">
              <a:lnSpc>
                <a:spcPct val="100000"/>
              </a:lnSpc>
            </a:pPr>
            <a:endParaRPr lang="en-US" sz="1650" b="1" dirty="0">
              <a:solidFill>
                <a:srgbClr val="1382AC"/>
              </a:solidFill>
              <a:latin typeface="Arial"/>
              <a:cs typeface="Arial"/>
            </a:endParaRPr>
          </a:p>
          <a:p>
            <a:pPr marL="1333500" marR="2499360">
              <a:lnSpc>
                <a:spcPct val="100000"/>
              </a:lnSpc>
            </a:pP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b="1" spc="-7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By:</a:t>
            </a:r>
            <a:r>
              <a:rPr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b="1" spc="-25" dirty="0">
                <a:solidFill>
                  <a:srgbClr val="1382AC"/>
                </a:solidFill>
                <a:latin typeface="Arial"/>
                <a:cs typeface="Arial"/>
              </a:rPr>
              <a:t>PRITHVI RAJ PATEL                        </a:t>
            </a:r>
            <a:r>
              <a:rPr b="1" spc="-1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b="1" spc="-5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b="1" spc="-4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b="1" spc="-45" dirty="0">
                <a:solidFill>
                  <a:srgbClr val="1382AC"/>
                </a:solidFill>
                <a:latin typeface="Arial"/>
                <a:cs typeface="Arial"/>
              </a:rPr>
              <a:t>PRITHVI RAJ PATEL</a:t>
            </a:r>
            <a:endParaRPr dirty="0">
              <a:latin typeface="Arial"/>
              <a:cs typeface="Arial"/>
            </a:endParaRPr>
          </a:p>
          <a:p>
            <a:pPr marL="1333500" marR="924560">
              <a:lnSpc>
                <a:spcPct val="100000"/>
              </a:lnSpc>
            </a:pP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b="1" spc="-3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b="1" spc="-6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b="1" spc="-7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b="1" spc="-2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b="1" spc="-25" dirty="0">
                <a:solidFill>
                  <a:srgbClr val="1382AC"/>
                </a:solidFill>
                <a:latin typeface="Arial"/>
                <a:cs typeface="Arial"/>
              </a:rPr>
              <a:t>NOIDA INSTITUTE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b="1" spc="-4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b="1" spc="-6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spc="-50" dirty="0">
                <a:solidFill>
                  <a:srgbClr val="1382AC"/>
                </a:solidFill>
                <a:latin typeface="Arial"/>
                <a:cs typeface="Arial"/>
              </a:rPr>
              <a:t>&amp;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TECHNOLOGY</a:t>
            </a:r>
            <a:r>
              <a:rPr b="1" spc="-90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382AC"/>
                </a:solidFill>
                <a:latin typeface="Arial"/>
                <a:cs typeface="Arial"/>
              </a:rPr>
              <a:t>–</a:t>
            </a:r>
            <a:r>
              <a:rPr b="1" spc="-35" dirty="0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lang="en-US" b="1" spc="-35" dirty="0">
                <a:solidFill>
                  <a:srgbClr val="1382AC"/>
                </a:solidFill>
                <a:latin typeface="Arial"/>
                <a:cs typeface="Arial"/>
              </a:rPr>
              <a:t>( </a:t>
            </a:r>
            <a:r>
              <a:rPr b="1" spc="-20" dirty="0">
                <a:solidFill>
                  <a:srgbClr val="1382AC"/>
                </a:solidFill>
                <a:latin typeface="Arial"/>
                <a:cs typeface="Arial"/>
              </a:rPr>
              <a:t>CSE</a:t>
            </a:r>
            <a:r>
              <a:rPr lang="en-US" b="1" spc="-20" dirty="0">
                <a:solidFill>
                  <a:srgbClr val="1382AC"/>
                </a:solidFill>
                <a:latin typeface="Arial"/>
                <a:cs typeface="Arial"/>
              </a:rPr>
              <a:t>. )</a:t>
            </a:r>
          </a:p>
          <a:p>
            <a:pPr marL="1333500" marR="924560">
              <a:lnSpc>
                <a:spcPct val="100000"/>
              </a:lnSpc>
            </a:pPr>
            <a:endParaRPr lang="en-US" sz="1650" dirty="0">
              <a:latin typeface="Arial"/>
              <a:cs typeface="Arial"/>
            </a:endParaRPr>
          </a:p>
          <a:p>
            <a:pPr marL="1333500" marR="924560">
              <a:lnSpc>
                <a:spcPct val="100000"/>
              </a:lnSpc>
            </a:pPr>
            <a:endParaRPr lang="en-US" sz="1650" dirty="0">
              <a:latin typeface="Arial"/>
              <a:cs typeface="Arial"/>
            </a:endParaRPr>
          </a:p>
          <a:p>
            <a:pPr marL="1333500" marR="924560">
              <a:lnSpc>
                <a:spcPct val="100000"/>
              </a:lnSpc>
            </a:pPr>
            <a:endParaRPr sz="16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70" dirty="0"/>
              <a:t>QUICK</a:t>
            </a:r>
            <a:r>
              <a:rPr spc="80" dirty="0"/>
              <a:t> </a:t>
            </a:r>
            <a:r>
              <a:rPr dirty="0"/>
              <a:t>START</a:t>
            </a:r>
            <a:r>
              <a:rPr spc="110" dirty="0"/>
              <a:t> </a:t>
            </a:r>
            <a:r>
              <a:rPr dirty="0"/>
              <a:t>QUESTIONS</a:t>
            </a:r>
            <a:r>
              <a:rPr spc="80" dirty="0"/>
              <a:t> </a:t>
            </a:r>
            <a:r>
              <a:rPr spc="-10" dirty="0"/>
              <a:t>PREVIEW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6693"/>
          <a:stretch/>
        </p:blipFill>
        <p:spPr>
          <a:xfrm>
            <a:off x="505378" y="2159251"/>
            <a:ext cx="8737091" cy="410334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TOOLS</a:t>
            </a:r>
            <a:r>
              <a:rPr spc="5" dirty="0"/>
              <a:t> </a:t>
            </a:r>
            <a:r>
              <a:rPr spc="55" dirty="0"/>
              <a:t>USED</a:t>
            </a:r>
            <a:r>
              <a:rPr spc="-10" dirty="0"/>
              <a:t> </a:t>
            </a:r>
            <a:r>
              <a:rPr dirty="0"/>
              <a:t>&amp;</a:t>
            </a:r>
            <a:r>
              <a:rPr spc="15" dirty="0"/>
              <a:t> </a:t>
            </a:r>
            <a:r>
              <a:rPr spc="-10" dirty="0"/>
              <a:t>TESTING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6151"/>
          <a:stretch/>
        </p:blipFill>
        <p:spPr>
          <a:xfrm>
            <a:off x="740663" y="2159251"/>
            <a:ext cx="8578596" cy="398246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DEPLOYMENT</a:t>
            </a:r>
            <a:r>
              <a:rPr spc="80" dirty="0"/>
              <a:t> </a:t>
            </a:r>
            <a:r>
              <a:rPr dirty="0"/>
              <a:t>&amp;</a:t>
            </a:r>
            <a:r>
              <a:rPr spc="60" dirty="0"/>
              <a:t> </a:t>
            </a:r>
            <a:r>
              <a:rPr spc="-10" dirty="0"/>
              <a:t>PREVIEW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6835"/>
          <a:stretch/>
        </p:blipFill>
        <p:spPr>
          <a:xfrm>
            <a:off x="685800" y="2159251"/>
            <a:ext cx="8511539" cy="408431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API</a:t>
            </a:r>
            <a:r>
              <a:rPr spc="40" dirty="0"/>
              <a:t> </a:t>
            </a:r>
            <a:r>
              <a:rPr spc="60" dirty="0"/>
              <a:t>REFERENCE</a:t>
            </a:r>
            <a:r>
              <a:rPr spc="15" dirty="0"/>
              <a:t> </a:t>
            </a:r>
            <a:r>
              <a:rPr spc="50" dirty="0"/>
              <a:t>AFTER</a:t>
            </a:r>
            <a:r>
              <a:rPr spc="25" dirty="0"/>
              <a:t> </a:t>
            </a:r>
            <a:r>
              <a:rPr spc="-10" dirty="0"/>
              <a:t>DEPLOYMENT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4377"/>
          <a:stretch/>
        </p:blipFill>
        <p:spPr>
          <a:xfrm>
            <a:off x="670560" y="2159252"/>
            <a:ext cx="8710492" cy="389864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50" dirty="0"/>
              <a:t>RESOURCES</a:t>
            </a:r>
            <a:r>
              <a:rPr spc="-10" dirty="0"/>
              <a:t> </a:t>
            </a:r>
            <a:r>
              <a:rPr spc="-20" dirty="0"/>
              <a:t>LIST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4574"/>
          <a:stretch/>
        </p:blipFill>
        <p:spPr>
          <a:xfrm>
            <a:off x="731520" y="2362200"/>
            <a:ext cx="8595360" cy="36880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6930"/>
          <a:stretch/>
        </p:blipFill>
        <p:spPr>
          <a:xfrm>
            <a:off x="2133600" y="2159252"/>
            <a:ext cx="5334000" cy="46012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5915"/>
          <a:stretch/>
        </p:blipFill>
        <p:spPr>
          <a:xfrm>
            <a:off x="2514600" y="2362200"/>
            <a:ext cx="5334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06040" y="2159251"/>
            <a:ext cx="4846319" cy="463143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-10" dirty="0"/>
              <a:t>RESULTS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6254"/>
          <a:stretch/>
        </p:blipFill>
        <p:spPr>
          <a:xfrm>
            <a:off x="1981200" y="3124200"/>
            <a:ext cx="5579364" cy="30434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02290" y="2350976"/>
            <a:ext cx="2233295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solidFill>
                  <a:srgbClr val="2683C6"/>
                </a:solidFill>
                <a:latin typeface="Calibri"/>
                <a:cs typeface="Calibri"/>
              </a:rPr>
              <a:t>Deployed</a:t>
            </a:r>
            <a:r>
              <a:rPr sz="2300" spc="-35" dirty="0">
                <a:solidFill>
                  <a:srgbClr val="2683C6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2683C6"/>
                </a:solidFill>
                <a:latin typeface="Calibri"/>
                <a:cs typeface="Calibri"/>
              </a:rPr>
              <a:t>AI</a:t>
            </a:r>
            <a:r>
              <a:rPr sz="2300" spc="-20" dirty="0">
                <a:solidFill>
                  <a:srgbClr val="2683C6"/>
                </a:solidFill>
                <a:latin typeface="Calibri"/>
                <a:cs typeface="Calibri"/>
              </a:rPr>
              <a:t> Agent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24" y="1663761"/>
            <a:ext cx="8948420" cy="387032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spc="-1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CONCLUSION</a:t>
            </a:r>
            <a:endParaRPr sz="23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2300">
              <a:latin typeface="Franklin Gothic Medium"/>
              <a:cs typeface="Franklin Gothic Medium"/>
            </a:endParaRPr>
          </a:p>
          <a:p>
            <a:pPr marL="262890" marR="5080" indent="-250825">
              <a:lnSpc>
                <a:spcPct val="110400"/>
              </a:lnSpc>
              <a:buClr>
                <a:srgbClr val="1CACE4"/>
              </a:buClr>
              <a:buSzPct val="91304"/>
              <a:buFont typeface="Times New Roman"/>
              <a:buChar char="▪"/>
              <a:tabLst>
                <a:tab pos="264160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Planner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Agent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significantly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reduces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complexity</a:t>
            </a:r>
            <a:r>
              <a:rPr sz="23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23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planning 	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trip.</a:t>
            </a:r>
            <a:endParaRPr sz="2300">
              <a:latin typeface="Calibri"/>
              <a:cs typeface="Calibri"/>
            </a:endParaRPr>
          </a:p>
          <a:p>
            <a:pPr marL="262890" marR="314960" indent="-250825">
              <a:lnSpc>
                <a:spcPct val="110400"/>
              </a:lnSpc>
              <a:spcBef>
                <a:spcPts val="104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4160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23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leveraging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23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AI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services,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agent</a:t>
            </a:r>
            <a:r>
              <a:rPr sz="23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delivers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real-time, 	personalized,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adaptive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solutions,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helping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users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enjoy</a:t>
            </a:r>
            <a:r>
              <a:rPr sz="23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well- 	organized</a:t>
            </a:r>
            <a:r>
              <a:rPr sz="23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journey.</a:t>
            </a:r>
            <a:endParaRPr sz="2300">
              <a:latin typeface="Calibri"/>
              <a:cs typeface="Calibri"/>
            </a:endParaRPr>
          </a:p>
          <a:p>
            <a:pPr marL="262890" marR="666115" indent="-250825">
              <a:lnSpc>
                <a:spcPct val="110400"/>
              </a:lnSpc>
              <a:spcBef>
                <a:spcPts val="105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4160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shows</a:t>
            </a:r>
            <a:r>
              <a:rPr sz="23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practical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application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AI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in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solving</a:t>
            </a: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real-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life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logistical 	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challenges</a:t>
            </a:r>
            <a:r>
              <a:rPr sz="230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while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keeping</a:t>
            </a:r>
            <a:r>
              <a:rPr sz="23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experience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user-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friendly</a:t>
            </a:r>
            <a:r>
              <a:rPr sz="23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efficient.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3105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14"/>
              </a:spcBef>
            </a:pPr>
            <a:r>
              <a:rPr b="1" spc="-10" dirty="0">
                <a:solidFill>
                  <a:srgbClr val="001F60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4966" y="2200113"/>
            <a:ext cx="2209165" cy="4321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95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Problem</a:t>
            </a:r>
            <a:r>
              <a:rPr sz="1000" b="1" spc="-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Statement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Technology</a:t>
            </a:r>
            <a:r>
              <a:rPr sz="1000" b="1" spc="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IBM</a:t>
            </a:r>
            <a:r>
              <a:rPr sz="1000" b="1" spc="-4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Cloud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services</a:t>
            </a:r>
            <a:r>
              <a:rPr sz="1000" b="1" spc="-6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25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Wow</a:t>
            </a:r>
            <a:r>
              <a:rPr sz="1000" b="1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factor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End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users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5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Setting</a:t>
            </a:r>
            <a:r>
              <a:rPr sz="1000" b="1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25" dirty="0">
                <a:solidFill>
                  <a:srgbClr val="3F3F3F"/>
                </a:solidFill>
                <a:latin typeface="Arial"/>
                <a:cs typeface="Arial"/>
              </a:rPr>
              <a:t>up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Agent</a:t>
            </a:r>
            <a:r>
              <a:rPr sz="1000" b="1" spc="-6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Instructions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Quick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Start</a:t>
            </a:r>
            <a:r>
              <a:rPr sz="1000" b="1" spc="-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Questions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Tools</a:t>
            </a:r>
            <a:r>
              <a:rPr sz="1000" b="1" spc="-5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used</a:t>
            </a:r>
            <a:r>
              <a:rPr sz="1000" b="1" spc="-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&amp;</a:t>
            </a:r>
            <a:r>
              <a:rPr sz="1000" b="1" spc="-3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Testing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35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Deployment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&amp;</a:t>
            </a:r>
            <a:r>
              <a:rPr sz="1000" b="1" spc="1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Preview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5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API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Reference</a:t>
            </a:r>
            <a:r>
              <a:rPr sz="1000" b="1" spc="-8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After</a:t>
            </a:r>
            <a:r>
              <a:rPr sz="1000" b="1" spc="-2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Deployment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35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Resources 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List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Results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Conclusion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Git-</a:t>
            </a: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hub</a:t>
            </a:r>
            <a:r>
              <a:rPr sz="1000" b="1" spc="-20" dirty="0">
                <a:solidFill>
                  <a:srgbClr val="3F3F3F"/>
                </a:solidFill>
                <a:latin typeface="Arial"/>
                <a:cs typeface="Arial"/>
              </a:rPr>
              <a:t> Link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Future</a:t>
            </a:r>
            <a:r>
              <a:rPr sz="1000" b="1" spc="-65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scope</a:t>
            </a:r>
            <a:endParaRPr sz="1000">
              <a:latin typeface="Arial"/>
              <a:cs typeface="Arial"/>
            </a:endParaRPr>
          </a:p>
          <a:p>
            <a:pPr marL="263525" indent="-250825">
              <a:lnSpc>
                <a:spcPct val="100000"/>
              </a:lnSpc>
              <a:spcBef>
                <a:spcPts val="840"/>
              </a:spcBef>
              <a:buClr>
                <a:srgbClr val="1CACE4"/>
              </a:buClr>
              <a:buSzPct val="90000"/>
              <a:buFont typeface="Times New Roman"/>
              <a:buChar char="▪"/>
              <a:tabLst>
                <a:tab pos="263525" algn="l"/>
              </a:tabLst>
            </a:pPr>
            <a:r>
              <a:rPr sz="1000" b="1" dirty="0">
                <a:solidFill>
                  <a:srgbClr val="3F3F3F"/>
                </a:solidFill>
                <a:latin typeface="Arial"/>
                <a:cs typeface="Arial"/>
              </a:rPr>
              <a:t>IBM</a:t>
            </a:r>
            <a:r>
              <a:rPr sz="1000" b="1" spc="-40" dirty="0">
                <a:solidFill>
                  <a:srgbClr val="3F3F3F"/>
                </a:solidFill>
                <a:latin typeface="Arial"/>
                <a:cs typeface="Arial"/>
              </a:rPr>
              <a:t> </a:t>
            </a:r>
            <a:r>
              <a:rPr sz="1000" b="1" spc="-10" dirty="0">
                <a:solidFill>
                  <a:srgbClr val="3F3F3F"/>
                </a:solidFill>
                <a:latin typeface="Arial"/>
                <a:cs typeface="Arial"/>
              </a:rPr>
              <a:t>Certifications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50" dirty="0"/>
              <a:t>GITHUB</a:t>
            </a:r>
            <a:r>
              <a:rPr spc="-15" dirty="0"/>
              <a:t> </a:t>
            </a:r>
            <a:r>
              <a:rPr spc="-20" dirty="0"/>
              <a:t>LINK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5378" y="3617548"/>
            <a:ext cx="6809822" cy="26865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05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5430" algn="l"/>
              </a:tabLst>
            </a:pPr>
            <a:r>
              <a:rPr lang="en-US" sz="1600" b="1" dirty="0">
                <a:latin typeface="Franklin Gothic Medium"/>
                <a:cs typeface="Franklin Gothic Medium"/>
              </a:rPr>
              <a:t>https://github.com/PrithviRajPatel/TRAVEL-PLANNER-AI-AGENT-PROJECT</a:t>
            </a:r>
            <a:endParaRPr sz="1600" b="1" dirty="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795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16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Voice</a:t>
            </a:r>
            <a:r>
              <a:rPr spc="-65" dirty="0"/>
              <a:t> </a:t>
            </a:r>
            <a:r>
              <a:rPr dirty="0"/>
              <a:t>Assistant</a:t>
            </a:r>
            <a:r>
              <a:rPr spc="-75" dirty="0"/>
              <a:t> </a:t>
            </a:r>
            <a:r>
              <a:rPr spc="-10" dirty="0"/>
              <a:t>Integration</a:t>
            </a:r>
            <a:r>
              <a:rPr spc="-70" dirty="0"/>
              <a:t> </a:t>
            </a:r>
            <a:r>
              <a:rPr b="0" dirty="0">
                <a:latin typeface="Calibri"/>
                <a:cs typeface="Calibri"/>
              </a:rPr>
              <a:t>(Alexa,</a:t>
            </a:r>
            <a:r>
              <a:rPr b="0" spc="-8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Siri,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etc.)</a:t>
            </a:r>
          </a:p>
          <a:p>
            <a:pPr marL="263525" indent="-250825">
              <a:lnSpc>
                <a:spcPct val="100000"/>
              </a:lnSpc>
              <a:spcBef>
                <a:spcPts val="106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Multilingual</a:t>
            </a:r>
            <a:r>
              <a:rPr spc="-65" dirty="0"/>
              <a:t> </a:t>
            </a:r>
            <a:r>
              <a:rPr spc="-20" dirty="0"/>
              <a:t>Travel</a:t>
            </a:r>
            <a:r>
              <a:rPr spc="-25" dirty="0"/>
              <a:t> </a:t>
            </a:r>
            <a:r>
              <a:rPr dirty="0"/>
              <a:t>Support</a:t>
            </a:r>
            <a:r>
              <a:rPr spc="-75" dirty="0"/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Watson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Language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Translator</a:t>
            </a:r>
          </a:p>
          <a:p>
            <a:pPr marL="263525" indent="-250825">
              <a:lnSpc>
                <a:spcPct val="100000"/>
              </a:lnSpc>
              <a:spcBef>
                <a:spcPts val="106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pc="-10" dirty="0"/>
              <a:t>Integration</a:t>
            </a:r>
            <a:r>
              <a:rPr spc="-4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dirty="0"/>
              <a:t>Booking</a:t>
            </a:r>
            <a:r>
              <a:rPr spc="-35" dirty="0"/>
              <a:t> </a:t>
            </a:r>
            <a:r>
              <a:rPr dirty="0"/>
              <a:t>Platforms</a:t>
            </a:r>
            <a:r>
              <a:rPr spc="-25" dirty="0"/>
              <a:t> </a:t>
            </a:r>
            <a:r>
              <a:rPr b="0" dirty="0">
                <a:latin typeface="Calibri"/>
                <a:cs typeface="Calibri"/>
              </a:rPr>
              <a:t>(e.g.,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Skyscanner,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Airbnb)</a:t>
            </a:r>
          </a:p>
          <a:p>
            <a:pPr marL="263525" indent="-250825">
              <a:lnSpc>
                <a:spcPct val="100000"/>
              </a:lnSpc>
              <a:spcBef>
                <a:spcPts val="106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Emergency</a:t>
            </a:r>
            <a:r>
              <a:rPr spc="-60" dirty="0"/>
              <a:t> </a:t>
            </a:r>
            <a:r>
              <a:rPr dirty="0"/>
              <a:t>Support</a:t>
            </a:r>
            <a:r>
              <a:rPr spc="-40" dirty="0"/>
              <a:t> </a:t>
            </a:r>
            <a:r>
              <a:rPr dirty="0"/>
              <a:t>Services</a:t>
            </a:r>
            <a:r>
              <a:rPr spc="-15" dirty="0"/>
              <a:t> </a:t>
            </a:r>
            <a:r>
              <a:rPr b="0" dirty="0">
                <a:latin typeface="Calibri"/>
                <a:cs typeface="Calibri"/>
              </a:rPr>
              <a:t>(based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1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location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&amp;</a:t>
            </a:r>
            <a:r>
              <a:rPr b="0" spc="-10" dirty="0">
                <a:latin typeface="Calibri"/>
                <a:cs typeface="Calibri"/>
              </a:rPr>
              <a:t> alerts)</a:t>
            </a:r>
          </a:p>
          <a:p>
            <a:pPr marL="263525" indent="-250825">
              <a:lnSpc>
                <a:spcPct val="100000"/>
              </a:lnSpc>
              <a:spcBef>
                <a:spcPts val="105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Offline</a:t>
            </a:r>
            <a:r>
              <a:rPr spc="-40" dirty="0"/>
              <a:t> </a:t>
            </a:r>
            <a:r>
              <a:rPr dirty="0"/>
              <a:t>Mode</a:t>
            </a:r>
            <a:r>
              <a:rPr spc="-35" dirty="0"/>
              <a:t> </a:t>
            </a:r>
            <a:r>
              <a:rPr dirty="0"/>
              <a:t>Access</a:t>
            </a:r>
            <a:r>
              <a:rPr spc="-40" dirty="0"/>
              <a:t> </a:t>
            </a:r>
            <a:r>
              <a:rPr b="0" dirty="0">
                <a:latin typeface="Calibri"/>
                <a:cs typeface="Calibri"/>
              </a:rPr>
              <a:t>for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remote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areas</a:t>
            </a:r>
            <a:r>
              <a:rPr b="0" spc="-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low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connectivity</a:t>
            </a:r>
          </a:p>
          <a:p>
            <a:pPr marL="263525" indent="-250825">
              <a:lnSpc>
                <a:spcPct val="100000"/>
              </a:lnSpc>
              <a:spcBef>
                <a:spcPts val="105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AR-Based</a:t>
            </a:r>
            <a:r>
              <a:rPr spc="-25" dirty="0"/>
              <a:t> </a:t>
            </a:r>
            <a:r>
              <a:rPr dirty="0"/>
              <a:t>Virtual</a:t>
            </a:r>
            <a:r>
              <a:rPr spc="-20" dirty="0"/>
              <a:t> </a:t>
            </a:r>
            <a:r>
              <a:rPr dirty="0"/>
              <a:t>Destination</a:t>
            </a:r>
            <a:r>
              <a:rPr spc="-50" dirty="0"/>
              <a:t> </a:t>
            </a:r>
            <a:r>
              <a:rPr spc="-10" dirty="0"/>
              <a:t>Previews</a:t>
            </a:r>
          </a:p>
          <a:p>
            <a:pPr marL="263525" indent="-250825">
              <a:lnSpc>
                <a:spcPct val="100000"/>
              </a:lnSpc>
              <a:spcBef>
                <a:spcPts val="107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dirty="0"/>
              <a:t>AI</a:t>
            </a:r>
            <a:r>
              <a:rPr spc="-35" dirty="0"/>
              <a:t> </a:t>
            </a:r>
            <a:r>
              <a:rPr dirty="0"/>
              <a:t>Budget</a:t>
            </a:r>
            <a:r>
              <a:rPr spc="-60" dirty="0"/>
              <a:t> </a:t>
            </a:r>
            <a:r>
              <a:rPr dirty="0"/>
              <a:t>Optimizer</a:t>
            </a:r>
            <a:r>
              <a:rPr spc="-40" dirty="0"/>
              <a:t> </a:t>
            </a:r>
            <a:r>
              <a:rPr b="0" dirty="0">
                <a:latin typeface="Calibri"/>
                <a:cs typeface="Calibri"/>
              </a:rPr>
              <a:t>to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fit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best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experience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under</a:t>
            </a:r>
            <a:r>
              <a:rPr b="0" spc="-1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user’s </a:t>
            </a:r>
            <a:r>
              <a:rPr b="0" spc="-10" dirty="0">
                <a:latin typeface="Calibri"/>
                <a:cs typeface="Calibri"/>
              </a:rPr>
              <a:t>budget</a:t>
            </a:r>
          </a:p>
          <a:p>
            <a:pPr marL="263525" indent="-250825">
              <a:lnSpc>
                <a:spcPct val="100000"/>
              </a:lnSpc>
              <a:spcBef>
                <a:spcPts val="105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pc="-25" dirty="0"/>
              <a:t>Travel </a:t>
            </a:r>
            <a:r>
              <a:rPr dirty="0"/>
              <a:t>Community</a:t>
            </a:r>
            <a:r>
              <a:rPr spc="-60" dirty="0"/>
              <a:t> </a:t>
            </a:r>
            <a:r>
              <a:rPr dirty="0"/>
              <a:t>Features</a:t>
            </a:r>
            <a:r>
              <a:rPr spc="-45" dirty="0"/>
              <a:t> </a:t>
            </a:r>
            <a:r>
              <a:rPr b="0" dirty="0">
                <a:latin typeface="Calibri"/>
                <a:cs typeface="Calibri"/>
              </a:rPr>
              <a:t>– </a:t>
            </a:r>
            <a:r>
              <a:rPr b="0" spc="-10" dirty="0">
                <a:latin typeface="Calibri"/>
                <a:cs typeface="Calibri"/>
              </a:rPr>
              <a:t>recommendations</a:t>
            </a:r>
            <a:r>
              <a:rPr b="0" spc="-6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from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other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users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46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700" b="1" dirty="0">
                <a:latin typeface="Arial"/>
                <a:cs typeface="Arial"/>
              </a:rPr>
              <a:t>FUTURE</a:t>
            </a:r>
            <a:r>
              <a:rPr sz="2700" b="1" spc="-20" dirty="0">
                <a:latin typeface="Arial"/>
                <a:cs typeface="Arial"/>
              </a:rPr>
              <a:t> </a:t>
            </a:r>
            <a:r>
              <a:rPr sz="2700" b="1" spc="-10" dirty="0">
                <a:latin typeface="Arial"/>
                <a:cs typeface="Arial"/>
              </a:rPr>
              <a:t>SCOPE</a:t>
            </a:r>
            <a:endParaRPr sz="2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95" dirty="0"/>
              <a:t>IBM</a:t>
            </a:r>
            <a:r>
              <a:rPr spc="1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D8979-C79B-4419-AC06-F2F68F107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724650" cy="50577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95" dirty="0"/>
              <a:t>IBM</a:t>
            </a:r>
            <a:r>
              <a:rPr spc="10" dirty="0"/>
              <a:t> </a:t>
            </a:r>
            <a:r>
              <a:rPr spc="-10" dirty="0"/>
              <a:t>CERTIFICATIONS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4F422F-083A-404A-8FF6-D3F1F68D7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286000"/>
            <a:ext cx="6724650" cy="50482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3096" rIns="0" bIns="0" rtlCol="0">
            <a:spAutoFit/>
          </a:bodyPr>
          <a:lstStyle/>
          <a:p>
            <a:pPr marL="45720">
              <a:lnSpc>
                <a:spcPct val="100000"/>
              </a:lnSpc>
              <a:spcBef>
                <a:spcPts val="114"/>
              </a:spcBef>
            </a:pPr>
            <a:r>
              <a:rPr spc="95" dirty="0"/>
              <a:t>IBM</a:t>
            </a:r>
            <a:r>
              <a:rPr spc="60" dirty="0"/>
              <a:t> </a:t>
            </a:r>
            <a:r>
              <a:rPr dirty="0"/>
              <a:t>LAB</a:t>
            </a:r>
            <a:r>
              <a:rPr spc="60" dirty="0"/>
              <a:t> </a:t>
            </a:r>
            <a:r>
              <a:rPr spc="35" dirty="0"/>
              <a:t>CERTIFICATE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2A1E08-8F45-49F9-BF9B-662E59F6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62200"/>
            <a:ext cx="6972300" cy="44005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1577" y="4022842"/>
            <a:ext cx="1767839" cy="3784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b="1" dirty="0">
                <a:solidFill>
                  <a:srgbClr val="001F60"/>
                </a:solidFill>
                <a:latin typeface="Arial"/>
                <a:cs typeface="Arial"/>
              </a:rPr>
              <a:t>THANK</a:t>
            </a:r>
            <a:r>
              <a:rPr b="1" spc="-55" dirty="0">
                <a:solidFill>
                  <a:srgbClr val="001F60"/>
                </a:solidFill>
                <a:latin typeface="Arial"/>
                <a:cs typeface="Arial"/>
              </a:rPr>
              <a:t> </a:t>
            </a:r>
            <a:r>
              <a:rPr b="1" spc="-25" dirty="0">
                <a:solidFill>
                  <a:srgbClr val="001F60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06" y="1509807"/>
            <a:ext cx="47364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dirty="0">
                <a:latin typeface="Arial"/>
                <a:cs typeface="Arial"/>
              </a:rPr>
              <a:t>PROBLEM</a:t>
            </a:r>
            <a:r>
              <a:rPr sz="3300" b="1" spc="-95" dirty="0">
                <a:latin typeface="Arial"/>
                <a:cs typeface="Arial"/>
              </a:rPr>
              <a:t> </a:t>
            </a:r>
            <a:r>
              <a:rPr sz="3300" b="1" spc="-45" dirty="0">
                <a:latin typeface="Arial"/>
                <a:cs typeface="Arial"/>
              </a:rPr>
              <a:t>STATEMENT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6884" y="2015240"/>
            <a:ext cx="9227820" cy="387350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Design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develop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an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AI-powered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spc="-2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Planner</a:t>
            </a:r>
            <a:r>
              <a:rPr sz="1650" b="1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Agent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650" b="1" spc="-50" dirty="0">
                <a:solidFill>
                  <a:srgbClr val="3F3F3F"/>
                </a:solidFill>
                <a:latin typeface="Calibri"/>
                <a:cs typeface="Calibri"/>
              </a:rPr>
              <a:t> :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Plans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trips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preferences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Suggests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destinations,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builds</a:t>
            </a:r>
            <a:r>
              <a:rPr sz="165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itineraries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8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5430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Recommends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transport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accommodations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Uses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real-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(weather,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maps,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events)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Manages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bookings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alerts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Times New Roman"/>
              <a:buChar char="▪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Optimizes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schedules</a:t>
            </a:r>
            <a:r>
              <a:rPr sz="1650" spc="-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dynamically</a:t>
            </a:r>
            <a:endParaRPr sz="1650" dirty="0">
              <a:latin typeface="Calibri"/>
              <a:cs typeface="Calibri"/>
            </a:endParaRPr>
          </a:p>
          <a:p>
            <a:pPr marL="12700">
              <a:lnSpc>
                <a:spcPts val="1885"/>
              </a:lnSpc>
              <a:spcBef>
                <a:spcPts val="685"/>
              </a:spcBef>
            </a:pP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Proposed</a:t>
            </a:r>
            <a:r>
              <a:rPr sz="1650" b="1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b="1" dirty="0">
                <a:solidFill>
                  <a:srgbClr val="3F3F3F"/>
                </a:solidFill>
                <a:latin typeface="Calibri"/>
                <a:cs typeface="Calibri"/>
              </a:rPr>
              <a:t>Solution</a:t>
            </a:r>
            <a:r>
              <a:rPr sz="1650" b="1" spc="-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:</a:t>
            </a:r>
            <a:endParaRPr sz="1650" dirty="0">
              <a:latin typeface="Calibri"/>
              <a:cs typeface="Calibri"/>
            </a:endParaRPr>
          </a:p>
          <a:p>
            <a:pPr marL="12700" marR="5080">
              <a:lnSpc>
                <a:spcPct val="90000"/>
              </a:lnSpc>
              <a:spcBef>
                <a:spcPts val="100"/>
              </a:spcBef>
            </a:pP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address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challenge,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we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propose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building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AI-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powered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Planner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Agent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using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Lite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services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Granite.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This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smart</a:t>
            </a:r>
            <a:r>
              <a:rPr sz="1650" spc="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assistant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help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users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plan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trips</a:t>
            </a:r>
            <a:r>
              <a:rPr sz="165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understanding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their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preferences,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budget,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dates,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constraints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through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natural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input.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core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functionality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will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be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delivered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via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conversational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interface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powered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Watson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Assistant,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integrated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with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Granite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provide intelligent,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real-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time, and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personalized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165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recommendations.</a:t>
            </a:r>
            <a:endParaRPr sz="16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3506" y="1509807"/>
            <a:ext cx="43688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193415" algn="l"/>
              </a:tabLst>
            </a:pPr>
            <a:r>
              <a:rPr sz="3300" b="1" spc="-10" dirty="0">
                <a:latin typeface="Arial"/>
                <a:cs typeface="Arial"/>
              </a:rPr>
              <a:t>TECHNOLOGY</a:t>
            </a:r>
            <a:r>
              <a:rPr sz="3300" b="1" dirty="0">
                <a:latin typeface="Arial"/>
                <a:cs typeface="Arial"/>
              </a:rPr>
              <a:t>	</a:t>
            </a:r>
            <a:r>
              <a:rPr sz="3300" b="1" spc="-20" dirty="0">
                <a:latin typeface="Arial"/>
                <a:cs typeface="Arial"/>
              </a:rPr>
              <a:t>USED</a:t>
            </a:r>
            <a:endParaRPr sz="33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29197" y="2583713"/>
            <a:ext cx="4400550" cy="2626995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265430" indent="-252729">
              <a:lnSpc>
                <a:spcPct val="100000"/>
              </a:lnSpc>
              <a:spcBef>
                <a:spcPts val="1425"/>
              </a:spcBef>
              <a:buClr>
                <a:srgbClr val="1CACE4"/>
              </a:buClr>
              <a:buSzPct val="91304"/>
              <a:buFont typeface="Wingdings"/>
              <a:buChar char=""/>
              <a:tabLst>
                <a:tab pos="265430" algn="l"/>
              </a:tabLst>
            </a:pPr>
            <a:r>
              <a:rPr sz="2300" dirty="0">
                <a:latin typeface="Calibri"/>
                <a:cs typeface="Calibri"/>
              </a:rPr>
              <a:t>IBM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cloud</a:t>
            </a:r>
            <a:r>
              <a:rPr sz="2300" spc="-1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lite</a:t>
            </a:r>
            <a:r>
              <a:rPr sz="2300" spc="-1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services</a:t>
            </a:r>
            <a:endParaRPr sz="230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1335"/>
              </a:spcBef>
              <a:buClr>
                <a:srgbClr val="1CACE4"/>
              </a:buClr>
              <a:buSzPct val="91304"/>
              <a:buFont typeface="Wingdings"/>
              <a:buChar char=""/>
              <a:tabLst>
                <a:tab pos="265430" algn="l"/>
              </a:tabLst>
            </a:pPr>
            <a:r>
              <a:rPr sz="2300" dirty="0">
                <a:latin typeface="Calibri"/>
                <a:cs typeface="Calibri"/>
              </a:rPr>
              <a:t>Natural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Language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Processing</a:t>
            </a:r>
            <a:r>
              <a:rPr sz="2300" spc="-7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(NLP)</a:t>
            </a:r>
            <a:endParaRPr sz="230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1340"/>
              </a:spcBef>
              <a:buClr>
                <a:srgbClr val="1CACE4"/>
              </a:buClr>
              <a:buSzPct val="91304"/>
              <a:buFont typeface="Wingdings"/>
              <a:buChar char=""/>
              <a:tabLst>
                <a:tab pos="265430" algn="l"/>
              </a:tabLst>
            </a:pPr>
            <a:r>
              <a:rPr sz="2300" dirty="0">
                <a:latin typeface="Calibri"/>
                <a:cs typeface="Calibri"/>
              </a:rPr>
              <a:t>Large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Language</a:t>
            </a:r>
            <a:r>
              <a:rPr sz="2300" spc="-45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models</a:t>
            </a:r>
            <a:r>
              <a:rPr sz="2300" spc="-5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(LLM)</a:t>
            </a:r>
            <a:endParaRPr sz="230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1335"/>
              </a:spcBef>
              <a:buClr>
                <a:srgbClr val="1CACE4"/>
              </a:buClr>
              <a:buSzPct val="91304"/>
              <a:buFont typeface="Wingdings"/>
              <a:buChar char=""/>
              <a:tabLst>
                <a:tab pos="265430" algn="l"/>
              </a:tabLst>
            </a:pPr>
            <a:r>
              <a:rPr sz="2300" dirty="0">
                <a:latin typeface="Calibri"/>
                <a:cs typeface="Calibri"/>
              </a:rPr>
              <a:t>IBM</a:t>
            </a:r>
            <a:r>
              <a:rPr sz="2300" spc="-50" dirty="0">
                <a:latin typeface="Calibri"/>
                <a:cs typeface="Calibri"/>
              </a:rPr>
              <a:t> </a:t>
            </a:r>
            <a:r>
              <a:rPr sz="2300" dirty="0">
                <a:latin typeface="Calibri"/>
                <a:cs typeface="Calibri"/>
              </a:rPr>
              <a:t>Granite</a:t>
            </a:r>
            <a:r>
              <a:rPr sz="2300" spc="-70" dirty="0">
                <a:latin typeface="Calibri"/>
                <a:cs typeface="Calibri"/>
              </a:rPr>
              <a:t> </a:t>
            </a:r>
            <a:r>
              <a:rPr sz="2300" spc="-20" dirty="0">
                <a:latin typeface="Calibri"/>
                <a:cs typeface="Calibri"/>
              </a:rPr>
              <a:t>model</a:t>
            </a:r>
            <a:endParaRPr sz="230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1345"/>
              </a:spcBef>
              <a:buClr>
                <a:srgbClr val="1CACE4"/>
              </a:buClr>
              <a:buSzPct val="91304"/>
              <a:buFont typeface="Wingdings"/>
              <a:buChar char=""/>
              <a:tabLst>
                <a:tab pos="265430" algn="l"/>
              </a:tabLst>
            </a:pPr>
            <a:r>
              <a:rPr sz="2300" dirty="0">
                <a:latin typeface="Calibri"/>
                <a:cs typeface="Calibri"/>
              </a:rPr>
              <a:t>IBM App</a:t>
            </a:r>
            <a:r>
              <a:rPr sz="2300" spc="5" dirty="0">
                <a:latin typeface="Calibri"/>
                <a:cs typeface="Calibri"/>
              </a:rPr>
              <a:t> </a:t>
            </a:r>
            <a:r>
              <a:rPr sz="2300" spc="-10" dirty="0">
                <a:latin typeface="Calibri"/>
                <a:cs typeface="Calibri"/>
              </a:rPr>
              <a:t>Connect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spc="95" dirty="0"/>
              <a:t>IBM</a:t>
            </a:r>
            <a:r>
              <a:rPr spc="70" dirty="0"/>
              <a:t> </a:t>
            </a:r>
            <a:r>
              <a:rPr dirty="0"/>
              <a:t>CLOUD</a:t>
            </a:r>
            <a:r>
              <a:rPr spc="80" dirty="0"/>
              <a:t> </a:t>
            </a:r>
            <a:r>
              <a:rPr spc="50" dirty="0"/>
              <a:t>SERVICES</a:t>
            </a:r>
            <a:r>
              <a:rPr spc="45" dirty="0"/>
              <a:t> </a:t>
            </a:r>
            <a:r>
              <a:rPr spc="30" dirty="0"/>
              <a:t>USED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3517" y="2787573"/>
            <a:ext cx="2802890" cy="2409190"/>
          </a:xfrm>
          <a:prstGeom prst="rect">
            <a:avLst/>
          </a:prstGeom>
        </p:spPr>
        <p:txBody>
          <a:bodyPr vert="horz" wrap="square" lIns="0" tIns="139065" rIns="0" bIns="0" rtlCol="0">
            <a:spAutoFit/>
          </a:bodyPr>
          <a:lstStyle/>
          <a:p>
            <a:pPr marL="263525" indent="-250825">
              <a:lnSpc>
                <a:spcPct val="100000"/>
              </a:lnSpc>
              <a:spcBef>
                <a:spcPts val="1095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3525" algn="l"/>
              </a:tabLst>
            </a:pP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4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Watsonx</a:t>
            </a:r>
            <a:r>
              <a:rPr sz="1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AI</a:t>
            </a:r>
            <a:r>
              <a:rPr sz="1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Studio</a:t>
            </a:r>
            <a:endParaRPr sz="14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994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3525" algn="l"/>
              </a:tabLst>
            </a:pP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4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Watsonx</a:t>
            </a:r>
            <a:r>
              <a:rPr sz="14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AI</a:t>
            </a:r>
            <a:r>
              <a:rPr sz="1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runtime</a:t>
            </a:r>
            <a:endParaRPr sz="14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005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3525" algn="l"/>
              </a:tabLst>
            </a:pP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Functions</a:t>
            </a:r>
            <a:endParaRPr sz="14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000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3525" algn="l"/>
              </a:tabLst>
            </a:pP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40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service</a:t>
            </a:r>
            <a:endParaRPr sz="14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005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3525" algn="l"/>
              </a:tabLst>
            </a:pP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Granite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(via</a:t>
            </a:r>
            <a:r>
              <a:rPr sz="140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watsonx.ai</a:t>
            </a:r>
            <a:r>
              <a:rPr sz="140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studio)</a:t>
            </a:r>
            <a:endParaRPr sz="14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010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3525" algn="l"/>
              </a:tabLst>
            </a:pP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4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Object</a:t>
            </a:r>
            <a:r>
              <a:rPr sz="1400" spc="-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Storage</a:t>
            </a:r>
            <a:endParaRPr sz="14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994"/>
              </a:spcBef>
              <a:buClr>
                <a:srgbClr val="1CACE4"/>
              </a:buClr>
              <a:buSzPct val="92857"/>
              <a:buFont typeface="Times New Roman"/>
              <a:buChar char="▪"/>
              <a:tabLst>
                <a:tab pos="263525" algn="l"/>
              </a:tabLst>
            </a:pP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4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3F3F3F"/>
                </a:solidFill>
                <a:latin typeface="Calibri"/>
                <a:cs typeface="Calibri"/>
              </a:rPr>
              <a:t>AI</a:t>
            </a:r>
            <a:r>
              <a:rPr sz="1400" spc="-10" dirty="0">
                <a:solidFill>
                  <a:srgbClr val="3F3F3F"/>
                </a:solidFill>
                <a:latin typeface="Calibri"/>
                <a:cs typeface="Calibri"/>
              </a:rPr>
              <a:t> Tools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3851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0"/>
              </a:spcBef>
            </a:pPr>
            <a:r>
              <a:rPr sz="2650" b="1" dirty="0">
                <a:latin typeface="Arial"/>
                <a:cs typeface="Arial"/>
              </a:rPr>
              <a:t>WOW</a:t>
            </a:r>
            <a:r>
              <a:rPr sz="2650" b="1" spc="-70" dirty="0">
                <a:latin typeface="Arial"/>
                <a:cs typeface="Arial"/>
              </a:rPr>
              <a:t> </a:t>
            </a:r>
            <a:r>
              <a:rPr sz="2650" b="1" spc="-25" dirty="0">
                <a:latin typeface="Arial"/>
                <a:cs typeface="Arial"/>
              </a:rPr>
              <a:t>FACTORS</a:t>
            </a:r>
            <a:endParaRPr sz="26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43580" y="2232140"/>
            <a:ext cx="8965565" cy="3786504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00"/>
              </a:spcBef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Travel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Planner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Agent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offers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impressive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features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such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as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real-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itinerary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updates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weather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conditions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delays,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ensuring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smooth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journey.</a:t>
            </a:r>
            <a:r>
              <a:rPr sz="1650" spc="-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It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uses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Granite’s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advanced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AI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understand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inputs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deliver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highly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personalized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plans.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The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agent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intelligently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recommends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destinations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routes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tailored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to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interests,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budgets,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constraints.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Seamless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integration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across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Cloud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services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enables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natural,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conversational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experience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that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simplifies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complex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travel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planning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into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an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effortless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task.</a:t>
            </a:r>
            <a:endParaRPr sz="16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b="1" dirty="0">
                <a:solidFill>
                  <a:srgbClr val="0F0F0F"/>
                </a:solidFill>
                <a:latin typeface="Calibri"/>
                <a:cs typeface="Calibri"/>
              </a:rPr>
              <a:t>Unique</a:t>
            </a:r>
            <a:r>
              <a:rPr sz="1650" b="1" spc="-25" dirty="0">
                <a:solidFill>
                  <a:srgbClr val="0F0F0F"/>
                </a:solidFill>
                <a:latin typeface="Calibri"/>
                <a:cs typeface="Calibri"/>
              </a:rPr>
              <a:t> </a:t>
            </a:r>
            <a:r>
              <a:rPr sz="1650" b="1" spc="-10" dirty="0">
                <a:solidFill>
                  <a:srgbClr val="0F0F0F"/>
                </a:solidFill>
                <a:latin typeface="Calibri"/>
                <a:cs typeface="Calibri"/>
              </a:rPr>
              <a:t>features</a:t>
            </a:r>
            <a:r>
              <a:rPr sz="1650" spc="-10" dirty="0">
                <a:solidFill>
                  <a:srgbClr val="0F0F0F"/>
                </a:solidFill>
                <a:latin typeface="Calibri"/>
                <a:cs typeface="Calibri"/>
              </a:rPr>
              <a:t>: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Wingdings"/>
              <a:buChar char=""/>
              <a:tabLst>
                <a:tab pos="265430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Real-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time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itinerary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adjustment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live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weather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updates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Wingdings"/>
              <a:buChar char="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Natural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language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understanding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using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Granite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personalized</a:t>
            </a:r>
            <a:r>
              <a:rPr sz="1650" spc="-7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suggestions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Wingdings"/>
              <a:buChar char=""/>
              <a:tabLst>
                <a:tab pos="265430" algn="l"/>
              </a:tabLst>
            </a:pP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Tailored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recommendations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on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user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interests,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budget,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trip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duration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85"/>
              </a:spcBef>
              <a:buClr>
                <a:srgbClr val="1CACE4"/>
              </a:buClr>
              <a:buSzPct val="90909"/>
              <a:buFont typeface="Wingdings"/>
              <a:buChar char="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Smart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 integration</a:t>
            </a:r>
            <a:r>
              <a:rPr sz="165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of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maps,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weather,</a:t>
            </a:r>
            <a:r>
              <a:rPr sz="165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booking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data</a:t>
            </a:r>
            <a:r>
              <a:rPr sz="1650" spc="-2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seamless</a:t>
            </a:r>
            <a:r>
              <a:rPr sz="165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planning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695"/>
              </a:spcBef>
              <a:buClr>
                <a:srgbClr val="1CACE4"/>
              </a:buClr>
              <a:buSzPct val="90909"/>
              <a:buFont typeface="Wingdings"/>
              <a:buChar char=""/>
              <a:tabLst>
                <a:tab pos="265430" algn="l"/>
              </a:tabLst>
            </a:pP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Chat-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interactive</a:t>
            </a:r>
            <a:r>
              <a:rPr sz="165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experience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powered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by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Watson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Assistant</a:t>
            </a:r>
            <a:endParaRPr sz="1650" dirty="0">
              <a:latin typeface="Calibri"/>
              <a:cs typeface="Calibri"/>
            </a:endParaRPr>
          </a:p>
          <a:p>
            <a:pPr marL="265430" indent="-252729">
              <a:lnSpc>
                <a:spcPct val="100000"/>
              </a:lnSpc>
              <a:spcBef>
                <a:spcPts val="700"/>
              </a:spcBef>
              <a:buClr>
                <a:srgbClr val="1CACE4"/>
              </a:buClr>
              <a:buSzPct val="90909"/>
              <a:buFont typeface="Wingdings"/>
              <a:buChar char=""/>
              <a:tabLst>
                <a:tab pos="265430" algn="l"/>
              </a:tabLst>
            </a:pP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Serverless</a:t>
            </a:r>
            <a:r>
              <a:rPr sz="1650" spc="-2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backend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logic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using</a:t>
            </a:r>
            <a:r>
              <a:rPr sz="165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IBM</a:t>
            </a:r>
            <a:r>
              <a:rPr sz="1650" spc="-4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Cloud</a:t>
            </a:r>
            <a:r>
              <a:rPr sz="165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Functions</a:t>
            </a:r>
            <a:r>
              <a:rPr sz="165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3F3F3F"/>
                </a:solidFill>
                <a:latin typeface="Calibri"/>
                <a:cs typeface="Calibri"/>
              </a:rPr>
              <a:t>for</a:t>
            </a:r>
            <a:r>
              <a:rPr sz="1650" spc="-4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1650" spc="-10" dirty="0">
                <a:solidFill>
                  <a:srgbClr val="3F3F3F"/>
                </a:solidFill>
                <a:latin typeface="Calibri"/>
                <a:cs typeface="Calibri"/>
              </a:rPr>
              <a:t>efficiency</a:t>
            </a:r>
            <a:endParaRPr sz="16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3524" y="1663761"/>
            <a:ext cx="5974715" cy="36169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30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END</a:t>
            </a:r>
            <a:r>
              <a:rPr sz="2300" spc="40" dirty="0">
                <a:solidFill>
                  <a:srgbClr val="1CACE4"/>
                </a:solidFill>
                <a:latin typeface="Franklin Gothic Medium"/>
                <a:cs typeface="Franklin Gothic Medium"/>
              </a:rPr>
              <a:t> </a:t>
            </a:r>
            <a:r>
              <a:rPr sz="2300" spc="35" dirty="0">
                <a:solidFill>
                  <a:srgbClr val="1CACE4"/>
                </a:solidFill>
                <a:latin typeface="Franklin Gothic Medium"/>
                <a:cs typeface="Franklin Gothic Medium"/>
              </a:rPr>
              <a:t>USERS</a:t>
            </a:r>
            <a:endParaRPr sz="23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</a:pPr>
            <a:endParaRPr sz="2300">
              <a:latin typeface="Franklin Gothic Medium"/>
              <a:cs typeface="Franklin Gothic Medium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2300">
              <a:latin typeface="Franklin Gothic Medium"/>
              <a:cs typeface="Franklin Gothic Medium"/>
            </a:endParaRPr>
          </a:p>
          <a:p>
            <a:pPr marL="263525" indent="-250825">
              <a:lnSpc>
                <a:spcPct val="100000"/>
              </a:lnSpc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Individual</a:t>
            </a:r>
            <a:r>
              <a:rPr sz="2300" spc="-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Travellers</a:t>
            </a:r>
            <a:endParaRPr sz="23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33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2300" spc="-6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bloggers</a:t>
            </a:r>
            <a:r>
              <a:rPr sz="2300" spc="-8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and</a:t>
            </a:r>
            <a:r>
              <a:rPr sz="2300" spc="-3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influencers</a:t>
            </a:r>
            <a:endParaRPr sz="23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34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Travel</a:t>
            </a:r>
            <a:r>
              <a:rPr sz="2300" spc="-5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agencies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offering</a:t>
            </a:r>
            <a:r>
              <a:rPr sz="2300" spc="-8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customized</a:t>
            </a:r>
            <a:r>
              <a:rPr sz="2300" spc="-6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experiences</a:t>
            </a:r>
            <a:endParaRPr sz="23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330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Business</a:t>
            </a:r>
            <a:r>
              <a:rPr sz="23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executives</a:t>
            </a:r>
            <a:r>
              <a:rPr sz="2300" spc="-3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planning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multi-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city</a:t>
            </a:r>
            <a:r>
              <a:rPr sz="2300" spc="-5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trips</a:t>
            </a:r>
            <a:endParaRPr sz="2300">
              <a:latin typeface="Calibri"/>
              <a:cs typeface="Calibri"/>
            </a:endParaRPr>
          </a:p>
          <a:p>
            <a:pPr marL="263525" indent="-250825">
              <a:lnSpc>
                <a:spcPct val="100000"/>
              </a:lnSpc>
              <a:spcBef>
                <a:spcPts val="1345"/>
              </a:spcBef>
              <a:buClr>
                <a:srgbClr val="1CACE4"/>
              </a:buClr>
              <a:buSzPct val="91304"/>
              <a:buFont typeface="Times New Roman"/>
              <a:buChar char="▪"/>
              <a:tabLst>
                <a:tab pos="263525" algn="l"/>
              </a:tabLst>
            </a:pP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Academic</a:t>
            </a:r>
            <a:r>
              <a:rPr sz="2300" spc="15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or </a:t>
            </a:r>
            <a:r>
              <a:rPr sz="2300" spc="-20" dirty="0">
                <a:solidFill>
                  <a:srgbClr val="3F3F3F"/>
                </a:solidFill>
                <a:latin typeface="Calibri"/>
                <a:cs typeface="Calibri"/>
              </a:rPr>
              <a:t>research-</a:t>
            </a:r>
            <a:r>
              <a:rPr sz="2300" dirty="0">
                <a:solidFill>
                  <a:srgbClr val="3F3F3F"/>
                </a:solidFill>
                <a:latin typeface="Calibri"/>
                <a:cs typeface="Calibri"/>
              </a:rPr>
              <a:t>based</a:t>
            </a:r>
            <a:r>
              <a:rPr sz="2300" spc="10" dirty="0">
                <a:solidFill>
                  <a:srgbClr val="3F3F3F"/>
                </a:solidFill>
                <a:latin typeface="Calibri"/>
                <a:cs typeface="Calibri"/>
              </a:rPr>
              <a:t> </a:t>
            </a:r>
            <a:r>
              <a:rPr sz="2300" spc="-10" dirty="0">
                <a:solidFill>
                  <a:srgbClr val="3F3F3F"/>
                </a:solidFill>
                <a:latin typeface="Calibri"/>
                <a:cs typeface="Calibri"/>
              </a:rPr>
              <a:t>travelers</a:t>
            </a:r>
            <a:endParaRPr sz="23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SETTING</a:t>
            </a:r>
            <a:r>
              <a:rPr spc="130" dirty="0"/>
              <a:t> </a:t>
            </a:r>
            <a:r>
              <a:rPr spc="50" dirty="0"/>
              <a:t>UP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5941"/>
          <a:stretch/>
        </p:blipFill>
        <p:spPr>
          <a:xfrm>
            <a:off x="865631" y="2286000"/>
            <a:ext cx="8516112" cy="39765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8558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r>
              <a:rPr dirty="0"/>
              <a:t>AGENT</a:t>
            </a:r>
            <a:r>
              <a:rPr spc="15" dirty="0"/>
              <a:t> </a:t>
            </a:r>
            <a:r>
              <a:rPr spc="-10" dirty="0"/>
              <a:t>INSTRUCTIONS</a:t>
            </a:r>
          </a:p>
        </p:txBody>
      </p:sp>
      <p:pic>
        <p:nvPicPr>
          <p:cNvPr id="3" name="object 3"/>
          <p:cNvPicPr/>
          <p:nvPr/>
        </p:nvPicPr>
        <p:blipFill rotWithShape="1">
          <a:blip r:embed="rId2" cstate="print"/>
          <a:srcRect t="5095" b="1"/>
          <a:stretch/>
        </p:blipFill>
        <p:spPr>
          <a:xfrm>
            <a:off x="757427" y="2159251"/>
            <a:ext cx="8545067" cy="41033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616</Words>
  <Application>Microsoft Office PowerPoint</Application>
  <PresentationFormat>Custom</PresentationFormat>
  <Paragraphs>99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Franklin Gothic Medium</vt:lpstr>
      <vt:lpstr>Times New Roman</vt:lpstr>
      <vt:lpstr>Wingdings</vt:lpstr>
      <vt:lpstr>Office Theme</vt:lpstr>
      <vt:lpstr>IBM HACKATHON PROJECT</vt:lpstr>
      <vt:lpstr>OUTLINE</vt:lpstr>
      <vt:lpstr>PROBLEM STATEMENT</vt:lpstr>
      <vt:lpstr>TECHNOLOGY USED</vt:lpstr>
      <vt:lpstr>IBM CLOUD SERVICES USED</vt:lpstr>
      <vt:lpstr>WOW FACTORS</vt:lpstr>
      <vt:lpstr>PowerPoint Presentation</vt:lpstr>
      <vt:lpstr>SETTING UP</vt:lpstr>
      <vt:lpstr>AGENT INSTRUCTIONS</vt:lpstr>
      <vt:lpstr>QUICK START QUESTIONS PREVIEW</vt:lpstr>
      <vt:lpstr>TOOLS USED &amp; TESTING</vt:lpstr>
      <vt:lpstr>DEPLOYMENT &amp; PREVIEW</vt:lpstr>
      <vt:lpstr>API REFERENCE AFTER DEPLOYMENT</vt:lpstr>
      <vt:lpstr>RESOURCES LIST</vt:lpstr>
      <vt:lpstr>RESULTS</vt:lpstr>
      <vt:lpstr>RESULTS</vt:lpstr>
      <vt:lpstr>RESULTS</vt:lpstr>
      <vt:lpstr>RESULTS</vt:lpstr>
      <vt:lpstr>PowerPoint Presentation</vt:lpstr>
      <vt:lpstr>GITHUB LINK</vt:lpstr>
      <vt:lpstr>FUTURE SCOPE</vt:lpstr>
      <vt:lpstr>IBM CERTIFICATIONS</vt:lpstr>
      <vt:lpstr>IBM CERTIFICATIONS</vt:lpstr>
      <vt:lpstr>IBM LAB CERTIFICATE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Project template for AI Agent case study</dc:title>
  <dc:creator>THARUN KUMAR REDDY CHALAMALA</dc:creator>
  <cp:lastModifiedBy>USER</cp:lastModifiedBy>
  <cp:revision>8</cp:revision>
  <dcterms:created xsi:type="dcterms:W3CDTF">2025-07-31T13:13:29Z</dcterms:created>
  <dcterms:modified xsi:type="dcterms:W3CDTF">2025-07-31T16:15:44Z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2025-07-31T00:00:00Z</vt:filetime>
  </property>
  <property fmtid="{D5CDD505-2E9C-101B-9397-08002B2CF9AE}" pid="4" name="Producer">
    <vt:lpwstr>Microsoft: Print To PDF</vt:lpwstr>
  </property>
</Properties>
</file>