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765" y="296092"/>
            <a:ext cx="7766936" cy="20116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Garamond" panose="02020404030301010803" pitchFamily="18" charset="0"/>
              </a:rPr>
              <a:t>College Admissions </a:t>
            </a:r>
            <a:br>
              <a:rPr lang="en-US" sz="4400" dirty="0" smtClean="0">
                <a:latin typeface="Garamond" panose="02020404030301010803" pitchFamily="18" charset="0"/>
              </a:rPr>
            </a:br>
            <a:r>
              <a:rPr lang="en-US" sz="4400" dirty="0" smtClean="0">
                <a:latin typeface="Garamond" panose="02020404030301010803" pitchFamily="18" charset="0"/>
              </a:rPr>
              <a:t>&amp;</a:t>
            </a:r>
            <a:br>
              <a:rPr lang="en-US" sz="4400" dirty="0" smtClean="0">
                <a:latin typeface="Garamond" panose="02020404030301010803" pitchFamily="18" charset="0"/>
              </a:rPr>
            </a:br>
            <a:r>
              <a:rPr lang="en-US" sz="4400" dirty="0" smtClean="0">
                <a:latin typeface="Garamond" panose="02020404030301010803" pitchFamily="18" charset="0"/>
              </a:rPr>
              <a:t>the Stability of Marriage</a:t>
            </a:r>
            <a:endParaRPr lang="en-US" sz="4400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484" y="3587930"/>
            <a:ext cx="7767562" cy="260386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N students apply to L colleges, where </a:t>
            </a:r>
            <a:r>
              <a:rPr lang="en-US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baseline="300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college can at max have q</a:t>
            </a:r>
            <a:r>
              <a:rPr lang="en-US" sz="1900" baseline="-30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students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We need to find the best matching where every student gets what he ‘deserves’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Here, I will be talking about the paper by Gale and Shapley titled: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“Colleges Admissions and the Stability of Marriages”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Where they have proposed an algorithm to prove that we can always find a “stable”  and “optimal” Solution through the Deferred Acceptance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483" y="2989607"/>
            <a:ext cx="389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The Ultimate Question: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3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66" y="609600"/>
            <a:ext cx="6150186" cy="52251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Stable Vs Unstable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566" y="1140822"/>
            <a:ext cx="8596668" cy="1872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Unstable Pair: Student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and College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are </a:t>
            </a:r>
            <a:r>
              <a:rPr lang="en-US" u="sng" dirty="0" smtClean="0">
                <a:solidFill>
                  <a:schemeClr val="tx1"/>
                </a:solidFill>
                <a:latin typeface="Garamond" panose="02020404030301010803" pitchFamily="18" charset="0"/>
              </a:rPr>
              <a:t>Unstable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if:</a:t>
            </a:r>
            <a:endParaRPr lang="en-US" u="sng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prefers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over his assigned college, and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prefers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over at least one of it’s students.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7150" indent="0">
              <a:buNone/>
            </a:pP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An Assignment with no unstable pairs is called as a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table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ssignment.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9566" y="3631419"/>
            <a:ext cx="2606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What is OPTIMAL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566" y="4093084"/>
            <a:ext cx="8089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A Stable assignment is called as Optimal if every applicant is at least as well off under it </a:t>
            </a:r>
          </a:p>
          <a:p>
            <a:r>
              <a:rPr lang="en-US" dirty="0">
                <a:latin typeface="Garamond" panose="02020404030301010803" pitchFamily="18" charset="0"/>
              </a:rPr>
              <a:t>a</a:t>
            </a:r>
            <a:r>
              <a:rPr lang="en-US" dirty="0" smtClean="0">
                <a:latin typeface="Garamond" panose="02020404030301010803" pitchFamily="18" charset="0"/>
              </a:rPr>
              <a:t>s under any other stable assignment.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0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Stable Marriages</a:t>
            </a:r>
            <a:endParaRPr lang="en-US" sz="2400" dirty="0">
              <a:latin typeface="Garamond" panose="02020404030301010803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40423"/>
              </p:ext>
            </p:extLst>
          </p:nvPr>
        </p:nvGraphicFramePr>
        <p:xfrm>
          <a:off x="3281196" y="4497030"/>
          <a:ext cx="345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00">
                  <a:extLst>
                    <a:ext uri="{9D8B030D-6E8A-4147-A177-3AD203B41FA5}">
                      <a16:colId xmlns:a16="http://schemas.microsoft.com/office/drawing/2014/main" val="3629999209"/>
                    </a:ext>
                  </a:extLst>
                </a:gridCol>
                <a:gridCol w="690000">
                  <a:extLst>
                    <a:ext uri="{9D8B030D-6E8A-4147-A177-3AD203B41FA5}">
                      <a16:colId xmlns:a16="http://schemas.microsoft.com/office/drawing/2014/main" val="2412608166"/>
                    </a:ext>
                  </a:extLst>
                </a:gridCol>
                <a:gridCol w="690000">
                  <a:extLst>
                    <a:ext uri="{9D8B030D-6E8A-4147-A177-3AD203B41FA5}">
                      <a16:colId xmlns:a16="http://schemas.microsoft.com/office/drawing/2014/main" val="3623731546"/>
                    </a:ext>
                  </a:extLst>
                </a:gridCol>
                <a:gridCol w="690000">
                  <a:extLst>
                    <a:ext uri="{9D8B030D-6E8A-4147-A177-3AD203B41FA5}">
                      <a16:colId xmlns:a16="http://schemas.microsoft.com/office/drawing/2014/main" val="1299307836"/>
                    </a:ext>
                  </a:extLst>
                </a:gridCol>
                <a:gridCol w="690000">
                  <a:extLst>
                    <a:ext uri="{9D8B030D-6E8A-4147-A177-3AD203B41FA5}">
                      <a16:colId xmlns:a16="http://schemas.microsoft.com/office/drawing/2014/main" val="1095199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9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5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7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0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6194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529943" y="5172893"/>
            <a:ext cx="35705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27670" y="6290269"/>
            <a:ext cx="35705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136572" y="5939246"/>
            <a:ext cx="35705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44045" y="5525589"/>
            <a:ext cx="35705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334" y="1080710"/>
            <a:ext cx="8665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This is a simplified version of the College admissions problem.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Here, there are N men and N women, and 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each person has his/her preference order of the other gender.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In the graph theory sense, we are trying to find a stable matching for a bipartite graph.</a:t>
            </a:r>
          </a:p>
          <a:p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Theorem 1:</a:t>
            </a:r>
            <a:r>
              <a:rPr lang="en-US" dirty="0" smtClean="0">
                <a:latin typeface="Garamond" panose="02020404030301010803" pitchFamily="18" charset="0"/>
              </a:rPr>
              <a:t> There always exists a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</a:t>
            </a:r>
            <a:r>
              <a:rPr lang="en-US" dirty="0" smtClean="0">
                <a:latin typeface="Garamond" panose="02020404030301010803" pitchFamily="18" charset="0"/>
              </a:rPr>
              <a:t>table set of marriages. 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The proof to theorem 1 is given by the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G</a:t>
            </a:r>
            <a:r>
              <a:rPr lang="en-US" dirty="0" smtClean="0">
                <a:latin typeface="Garamond" panose="02020404030301010803" pitchFamily="18" charset="0"/>
              </a:rPr>
              <a:t>ale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</a:t>
            </a:r>
            <a:r>
              <a:rPr lang="en-US" dirty="0" smtClean="0">
                <a:latin typeface="Garamond" panose="02020404030301010803" pitchFamily="18" charset="0"/>
              </a:rPr>
              <a:t>hapley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P</a:t>
            </a:r>
            <a:r>
              <a:rPr lang="en-US" dirty="0" smtClean="0">
                <a:latin typeface="Garamond" panose="02020404030301010803" pitchFamily="18" charset="0"/>
              </a:rPr>
              <a:t>roposal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</a:t>
            </a:r>
            <a:r>
              <a:rPr lang="en-US" dirty="0" smtClean="0">
                <a:latin typeface="Garamond" panose="02020404030301010803" pitchFamily="18" charset="0"/>
              </a:rPr>
              <a:t>lgorithm.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Below is a 4 Men, 4 Women preference list, listed as a matrix H where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 err="1" smtClean="0">
                <a:latin typeface="Garamond" panose="02020404030301010803" pitchFamily="18" charset="0"/>
              </a:rPr>
              <a:t>h</a:t>
            </a:r>
            <a:r>
              <a:rPr lang="en-US" baseline="-30000" dirty="0" err="1" smtClean="0">
                <a:latin typeface="Garamond" panose="02020404030301010803" pitchFamily="18" charset="0"/>
              </a:rPr>
              <a:t>ij</a:t>
            </a:r>
            <a:r>
              <a:rPr lang="en-US" dirty="0" smtClean="0">
                <a:latin typeface="Garamond" panose="02020404030301010803" pitchFamily="18" charset="0"/>
              </a:rPr>
              <a:t> represents </a:t>
            </a:r>
            <a:r>
              <a:rPr lang="en-US" dirty="0" err="1" smtClean="0">
                <a:latin typeface="Garamond" panose="02020404030301010803" pitchFamily="18" charset="0"/>
              </a:rPr>
              <a:t>i</a:t>
            </a:r>
            <a:r>
              <a:rPr lang="en-US" baseline="30000" dirty="0" err="1" smtClean="0">
                <a:latin typeface="Garamond" panose="02020404030301010803" pitchFamily="18" charset="0"/>
              </a:rPr>
              <a:t>th</a:t>
            </a:r>
            <a:r>
              <a:rPr lang="en-US" dirty="0" smtClean="0">
                <a:latin typeface="Garamond" panose="02020404030301010803" pitchFamily="18" charset="0"/>
              </a:rPr>
              <a:t> preference of j , </a:t>
            </a:r>
            <a:r>
              <a:rPr lang="en-US" dirty="0" err="1" smtClean="0">
                <a:latin typeface="Garamond" panose="02020404030301010803" pitchFamily="18" charset="0"/>
              </a:rPr>
              <a:t>j</a:t>
            </a:r>
            <a:r>
              <a:rPr lang="en-US" baseline="30000" dirty="0" err="1" smtClean="0">
                <a:latin typeface="Garamond" panose="02020404030301010803" pitchFamily="18" charset="0"/>
              </a:rPr>
              <a:t>th</a:t>
            </a:r>
            <a:r>
              <a:rPr lang="en-US" dirty="0" smtClean="0">
                <a:latin typeface="Garamond" panose="02020404030301010803" pitchFamily="18" charset="0"/>
              </a:rPr>
              <a:t> preference of I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The Underlined </a:t>
            </a:r>
            <a:r>
              <a:rPr lang="en-US" dirty="0" err="1">
                <a:latin typeface="Garamond" panose="02020404030301010803" pitchFamily="18" charset="0"/>
              </a:rPr>
              <a:t>h</a:t>
            </a:r>
            <a:r>
              <a:rPr lang="en-US" baseline="-30000" dirty="0" err="1">
                <a:latin typeface="Garamond" panose="02020404030301010803" pitchFamily="18" charset="0"/>
              </a:rPr>
              <a:t>ij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</a:rPr>
              <a:t>represents a pair (</a:t>
            </a:r>
            <a:r>
              <a:rPr lang="en-US" dirty="0" err="1" smtClean="0">
                <a:latin typeface="Garamond" panose="02020404030301010803" pitchFamily="18" charset="0"/>
              </a:rPr>
              <a:t>i,j</a:t>
            </a:r>
            <a:r>
              <a:rPr lang="en-US" dirty="0" smtClean="0">
                <a:latin typeface="Garamond" panose="02020404030301010803" pitchFamily="18" charset="0"/>
              </a:rPr>
              <a:t>).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Note that this matching is a stable matching.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81875"/>
              </p:ext>
            </p:extLst>
          </p:nvPr>
        </p:nvGraphicFramePr>
        <p:xfrm>
          <a:off x="9765212" y="6487115"/>
          <a:ext cx="5488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859">
                  <a:extLst>
                    <a:ext uri="{9D8B030D-6E8A-4147-A177-3AD203B41FA5}">
                      <a16:colId xmlns:a16="http://schemas.microsoft.com/office/drawing/2014/main" val="135790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8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Gale Shapley Proposal Algorithm: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2114"/>
            <a:ext cx="8596668" cy="281286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Every man Proposes to his 1</a:t>
            </a:r>
            <a:r>
              <a:rPr lang="en-US" baseline="30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st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preference.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very girl who was proposed says </a:t>
            </a:r>
            <a:r>
              <a:rPr lang="en-US" u="sng" dirty="0" smtClean="0">
                <a:solidFill>
                  <a:schemeClr val="tx1"/>
                </a:solidFill>
                <a:latin typeface="Garamond" panose="02020404030301010803" pitchFamily="18" charset="0"/>
              </a:rPr>
              <a:t>maybe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to one man. This man is the one who is placed highest among all those who proposed to her in her list of preferences.</a:t>
            </a:r>
          </a:p>
          <a:p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Else, all men , who have been rejected propose to the next girl in their priority.</a:t>
            </a:r>
          </a:p>
          <a:p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Each girl who has been proposed compares the current proposal to the one whom she has said maybe to, and decides based on her preferences.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If every girl has said maybe to a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man (at present),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then we have achieved a </a:t>
            </a:r>
            <a:r>
              <a:rPr lang="en-US" dirty="0">
                <a:solidFill>
                  <a:srgbClr val="00B050"/>
                </a:solidFill>
                <a:latin typeface="Garamond" panose="02020404030301010803" pitchFamily="18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table assignment of </a:t>
            </a:r>
            <a:r>
              <a:rPr lang="en-US" dirty="0">
                <a:solidFill>
                  <a:srgbClr val="00B050"/>
                </a:solidFill>
                <a:latin typeface="Garamond" panose="02020404030301010803" pitchFamily="18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arriages and, the algorithm terminates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4" y="3944983"/>
            <a:ext cx="848152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Proof that the Algorithm gives a stable assignment: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Firstly, the algorithm terminates because, at every stage of proposals, the number of women who haven’t said maybe is non- increasing and </a:t>
            </a:r>
            <a:r>
              <a:rPr lang="en-US" dirty="0" err="1" smtClean="0">
                <a:latin typeface="Garamond" panose="02020404030301010803" pitchFamily="18" charset="0"/>
              </a:rPr>
              <a:t>infact</a:t>
            </a:r>
            <a:r>
              <a:rPr lang="en-US" dirty="0" smtClean="0">
                <a:latin typeface="Garamond" panose="02020404030301010803" pitchFamily="18" charset="0"/>
              </a:rPr>
              <a:t>, the maximum number of stages required to terminate the proposal is n</a:t>
            </a:r>
            <a:r>
              <a:rPr lang="en-US" baseline="30000" dirty="0" smtClean="0">
                <a:latin typeface="Garamond" panose="02020404030301010803" pitchFamily="18" charset="0"/>
              </a:rPr>
              <a:t>2</a:t>
            </a:r>
            <a:r>
              <a:rPr lang="en-US" dirty="0" smtClean="0">
                <a:latin typeface="Garamond" panose="02020404030301010803" pitchFamily="18" charset="0"/>
              </a:rPr>
              <a:t> – 2n + 3.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The Assignment is stable since, 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If John prefers </a:t>
            </a:r>
            <a:r>
              <a:rPr lang="en-US" dirty="0">
                <a:latin typeface="Garamond" panose="02020404030301010803" pitchFamily="18" charset="0"/>
              </a:rPr>
              <a:t>M</a:t>
            </a:r>
            <a:r>
              <a:rPr lang="en-US" dirty="0" smtClean="0">
                <a:latin typeface="Garamond" panose="02020404030301010803" pitchFamily="18" charset="0"/>
              </a:rPr>
              <a:t>ary over his wife, then he must have proposed but gotten rejected.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But this is possible only when, Mary was proposed by a man whom Mary preferred more than John.</a:t>
            </a:r>
            <a:r>
              <a:rPr lang="en-US" dirty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So, if John is Unhappy, then Mary is happy.</a:t>
            </a:r>
            <a:r>
              <a:rPr lang="en-US" dirty="0" smtClean="0">
                <a:latin typeface="Garamond" panose="02020404030301010803" pitchFamily="18" charset="0"/>
              </a:rPr>
              <a:t> Note Ladies and Gentleman: all women are like this! 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This implies that there can’t be an unstable pair.</a:t>
            </a:r>
            <a:endParaRPr lang="en-US" dirty="0" smtClean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3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4621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Garamond" panose="02020404030301010803" pitchFamily="18" charset="0"/>
              </a:rPr>
              <a:t>Getting Closer to College Admissions:</a:t>
            </a:r>
            <a:br>
              <a:rPr lang="en-US" sz="2400" dirty="0" smtClean="0">
                <a:latin typeface="Garamond" panose="02020404030301010803" pitchFamily="18" charset="0"/>
              </a:rPr>
            </a:br>
            <a:r>
              <a:rPr lang="en-US" sz="2400" dirty="0" smtClean="0">
                <a:latin typeface="Garamond" panose="02020404030301010803" pitchFamily="18" charset="0"/>
              </a:rPr>
              <a:t>An extension of Stable Marriage Problem</a:t>
            </a:r>
            <a:br>
              <a:rPr lang="en-US" sz="2400" dirty="0" smtClean="0">
                <a:latin typeface="Garamond" panose="02020404030301010803" pitchFamily="18" charset="0"/>
              </a:rPr>
            </a:br>
            <a:r>
              <a:rPr lang="en-US" sz="2400" dirty="0" smtClean="0">
                <a:latin typeface="Garamond" panose="02020404030301010803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The number of Men M is not equal to the number of Women W</a:t>
            </a:r>
            <a:r>
              <a:rPr lang="en-US" sz="200" dirty="0" smtClean="0">
                <a:solidFill>
                  <a:schemeClr val="tx1"/>
                </a:solidFill>
                <a:latin typeface="Garamond" panose="02020404030301010803" pitchFamily="18" charset="0"/>
              </a:rPr>
              <a:t/>
            </a:r>
            <a:br>
              <a:rPr lang="en-US" sz="200" dirty="0" smtClean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odifying the Gale Shapley Proposal algorithm still provides us a Stable solution to both cases 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20635265">
            <a:off x="677334" y="2773957"/>
            <a:ext cx="4184035" cy="167118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M&lt;W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The procedure ends when all the M men have been accepted by their respective women i.e., the algorithm terminates when the first </a:t>
            </a:r>
            <a:r>
              <a:rPr lang="en-US" u="sng" dirty="0" smtClean="0">
                <a:solidFill>
                  <a:schemeClr val="tx1"/>
                </a:solidFill>
                <a:latin typeface="Garamond" panose="02020404030301010803" pitchFamily="18" charset="0"/>
              </a:rPr>
              <a:t>M women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have been proposed to.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20700000">
            <a:off x="5089968" y="3596330"/>
            <a:ext cx="4184034" cy="13925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M&gt;W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The procedure ends when for each man, he has been either accepted by a woman or he has been rejected by all women.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2593" y="5667685"/>
            <a:ext cx="6306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If men propose, then the stable assignment is optimal for men 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  <a:latin typeface="Garamond" panose="02020404030301010803" pitchFamily="18" charset="0"/>
              </a:rPr>
              <a:t>And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If women propose, then the stable assignment is optimal for women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33020" cy="132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	Final Objective</a:t>
            </a:r>
            <a:br>
              <a:rPr lang="en-US" sz="2400" dirty="0" smtClean="0">
                <a:latin typeface="Garamond" panose="02020404030301010803" pitchFamily="18" charset="0"/>
              </a:rPr>
            </a:br>
            <a:r>
              <a:rPr lang="en-US" sz="2400" dirty="0" smtClean="0">
                <a:latin typeface="Garamond" panose="02020404030301010803" pitchFamily="18" charset="0"/>
              </a:rPr>
              <a:t>						College Admissions</a:t>
            </a:r>
            <a:br>
              <a:rPr lang="en-US" sz="2400" dirty="0" smtClean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latin typeface="Garamond" panose="02020404030301010803" pitchFamily="18" charset="0"/>
              </a:rPr>
              <a:t>										Deferred Acceptance Algorithm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88" y="2160589"/>
            <a:ext cx="9892937" cy="43011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The Deferred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cceptance Algorithm is an extension to the Gale Shapley proposal Algorithm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The algorithm goes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All students apply to their respective first choice college. The </a:t>
            </a:r>
            <a:r>
              <a:rPr lang="en-US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baseline="300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college selects students less than or equal to their maximum capacity q</a:t>
            </a:r>
            <a:r>
              <a:rPr lang="en-US" baseline="-25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from among all it’s applicants and puts them in it’s ‘waiting list’. This is done by all colleges which received an application.</a:t>
            </a:r>
            <a:endParaRPr lang="en-US" baseline="-250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The students not selected earlier apply to their 2</a:t>
            </a:r>
            <a:r>
              <a:rPr lang="en-US" baseline="30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nd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choice college.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gain, each  </a:t>
            </a:r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baseline="30000" dirty="0" err="1">
                <a:solidFill>
                  <a:schemeClr val="tx1"/>
                </a:solidFill>
                <a:latin typeface="Garamond" panose="02020404030301010803" pitchFamily="18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college (</a:t>
            </a:r>
            <a:r>
              <a:rPr lang="en-US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less than or equal to the number of colleges) selects students (according to it’s preferences)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less than or equal to their maximum capacity q</a:t>
            </a:r>
            <a:r>
              <a:rPr lang="en-US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from among all it’s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applicants (including the ones already in the waiting list)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and puts them in it’s ‘waiting list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’.</a:t>
            </a:r>
            <a:endParaRPr lang="en-US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The procedure continues until every applicant is either on a waiting list or has been rejected by all the colleges he/she has applied 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At this point, every college admits everyone on it’s waiting list and the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table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ssignment has been achieved. Proof: Similar to the stable marriage case.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294" y="539931"/>
            <a:ext cx="1255969" cy="418011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Garamond" panose="02020404030301010803" pitchFamily="18" charset="0"/>
              </a:rPr>
              <a:t>Theorem 2: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4" y="2291106"/>
            <a:ext cx="8596668" cy="45668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Assume that, up to a given point in the procedure, no applicant has yet been turned away from a college that is possible for him.</a:t>
            </a:r>
          </a:p>
          <a:p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At this point, suppose, college A having received a full quota of better qualified applicants b</a:t>
            </a:r>
            <a:r>
              <a:rPr lang="en-US" baseline="-25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b</a:t>
            </a:r>
            <a:r>
              <a:rPr lang="en-US" baseline="-25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,…, </a:t>
            </a:r>
            <a:r>
              <a:rPr lang="en-US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b</a:t>
            </a:r>
            <a:r>
              <a:rPr lang="en-US" baseline="-250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rejects student ‘a’.</a:t>
            </a:r>
          </a:p>
          <a:p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For the theorem to hold true, we must show that A is impossible for ‘a’.</a:t>
            </a:r>
          </a:p>
          <a:p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We know that each b</a:t>
            </a:r>
            <a:r>
              <a:rPr lang="en-US" baseline="-25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prefers A than any other college that has not rejected him (the colleges that are not impossible for him/her).</a:t>
            </a:r>
          </a:p>
          <a:p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Now, consider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hypothetical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assignment where ‘a’ is sent to A and every one else to the colleges that are possible for them.</a:t>
            </a:r>
          </a:p>
          <a:p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This implies, at least one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must go to a college less desirable to it. Which further implies that this hypothetical assignment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unstable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as both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and A prefer each other more than their current assignment.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This proves that the hypothetical assignment is unstable and A is impossible for ‘a’.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1051" y="539931"/>
            <a:ext cx="776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This Deferred acceptance procedure not only yield a stable assignment of applicants,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but it also yields an optimal assignment of applicants, i.e., every applicant is at least 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as well off under this assignment as he would be under any other stable assignment.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668" y="152422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Proof</a:t>
            </a:r>
            <a:r>
              <a:rPr lang="en-US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:</a:t>
            </a:r>
            <a:endParaRPr lang="en-US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921" y="1584498"/>
            <a:ext cx="75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The proof follows by induction. Lets call a college “possible” for an applicant, if there is a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</a:t>
            </a:r>
            <a:r>
              <a:rPr lang="en-US" dirty="0" smtClean="0">
                <a:latin typeface="Garamond" panose="02020404030301010803" pitchFamily="18" charset="0"/>
              </a:rPr>
              <a:t>table </a:t>
            </a:r>
            <a:r>
              <a:rPr lang="en-US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</a:t>
            </a:r>
            <a:r>
              <a:rPr lang="en-US" dirty="0" smtClean="0">
                <a:latin typeface="Garamond" panose="02020404030301010803" pitchFamily="18" charset="0"/>
              </a:rPr>
              <a:t>ssignment that sends him there.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47323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Conclusion:</a:t>
            </a:r>
            <a:br>
              <a:rPr lang="en-US" sz="2400" dirty="0" smtClean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latin typeface="Garamond" panose="02020404030301010803" pitchFamily="18" charset="0"/>
              </a:rPr>
              <a:t>		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O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ur Procedure only rejects applicants from colleges which they couldn’t be admitted to in any stable assignment.</a:t>
            </a:r>
            <a:b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sz="2400" dirty="0" smtClean="0">
                <a:latin typeface="Garamond" panose="02020404030301010803" pitchFamily="18" charset="0"/>
              </a:rPr>
              <a:t>Hence,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	The resulting </a:t>
            </a:r>
            <a:r>
              <a:rPr lang="en-US" sz="2400" dirty="0" smtClean="0">
                <a:latin typeface="Garamond" panose="02020404030301010803" pitchFamily="18" charset="0"/>
              </a:rPr>
              <a:t>Stable assignment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(from the deferred acceptance procedure) is </a:t>
            </a:r>
            <a:r>
              <a:rPr lang="en-US" sz="2400" dirty="0" smtClean="0">
                <a:latin typeface="Garamond" panose="02020404030301010803" pitchFamily="18" charset="0"/>
              </a:rPr>
              <a:t>Optimal.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2981" y="5556067"/>
            <a:ext cx="2065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aramond" panose="02020404030301010803" pitchFamily="18" charset="0"/>
              </a:rPr>
              <a:t>Thank You!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91667E-6 2.22222E-6 L -0.00091 -0.12269 " pathEditMode="relative" rAng="0" ptsTypes="AA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134"/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1111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Garamond</vt:lpstr>
      <vt:lpstr>Trebuchet MS</vt:lpstr>
      <vt:lpstr>Wingdings</vt:lpstr>
      <vt:lpstr>Wingdings 3</vt:lpstr>
      <vt:lpstr>Facet</vt:lpstr>
      <vt:lpstr>College Admissions  &amp; the Stability of Marriage</vt:lpstr>
      <vt:lpstr>Stable Vs Unstable</vt:lpstr>
      <vt:lpstr>Stable Marriages</vt:lpstr>
      <vt:lpstr>Gale Shapley Proposal Algorithm:</vt:lpstr>
      <vt:lpstr>Getting Closer to College Admissions: An extension of Stable Marriage Problem  The number of Men M is not equal to the number of Women W  Modifying the Gale Shapley Proposal algorithm still provides us a Stable solution to both cases </vt:lpstr>
      <vt:lpstr> Final Objective       College Admissions            Deferred Acceptance Algorithm</vt:lpstr>
      <vt:lpstr>Theorem 2:</vt:lpstr>
      <vt:lpstr>Conclusion:    Our Procedure only rejects applicants from colleges which they couldn’t be admitted to in any stable assignment. Hence,  The resulting Stable assignment (from the deferred acceptance procedure) is Optimal.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Admissions  &amp; the Stability of Marriages</dc:title>
  <dc:creator>Prithvi Sriram</dc:creator>
  <cp:lastModifiedBy>Prithvi Sriram</cp:lastModifiedBy>
  <cp:revision>31</cp:revision>
  <dcterms:created xsi:type="dcterms:W3CDTF">2016-11-18T11:14:11Z</dcterms:created>
  <dcterms:modified xsi:type="dcterms:W3CDTF">2016-11-18T16:22:02Z</dcterms:modified>
</cp:coreProperties>
</file>