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81" r:id="rId2"/>
    <p:sldId id="272" r:id="rId3"/>
    <p:sldId id="301" r:id="rId4"/>
    <p:sldId id="269" r:id="rId5"/>
    <p:sldId id="270" r:id="rId6"/>
    <p:sldId id="273" r:id="rId7"/>
    <p:sldId id="284" r:id="rId8"/>
    <p:sldId id="296" r:id="rId9"/>
    <p:sldId id="289" r:id="rId10"/>
    <p:sldId id="285" r:id="rId11"/>
    <p:sldId id="286" r:id="rId12"/>
    <p:sldId id="287" r:id="rId13"/>
    <p:sldId id="288" r:id="rId14"/>
    <p:sldId id="297" r:id="rId15"/>
    <p:sldId id="298" r:id="rId16"/>
    <p:sldId id="299" r:id="rId17"/>
    <p:sldId id="263" r:id="rId18"/>
    <p:sldId id="290" r:id="rId19"/>
    <p:sldId id="291" r:id="rId20"/>
    <p:sldId id="292" r:id="rId21"/>
    <p:sldId id="293" r:id="rId22"/>
    <p:sldId id="256" r:id="rId23"/>
    <p:sldId id="267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77"/>
  </p:normalViewPr>
  <p:slideViewPr>
    <p:cSldViewPr snapToGrid="0">
      <p:cViewPr varScale="1">
        <p:scale>
          <a:sx n="116" d="100"/>
          <a:sy n="116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31F98-9DCD-8143-9234-342CE292C730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64DBD-06F7-C441-878F-884956770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F968-BDF7-0AD7-31BA-1E720FE8D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B46C-3D6A-0A2B-DFD7-FA72AA622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79DF5-FBC6-4850-766E-6DF7030D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9546-80F2-7F29-D713-3B3DF4C7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46EE-A51D-AE25-6C54-D2F01FC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3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F425-B0E6-1E8C-2381-8122E553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D053F-30C8-7148-CD6A-94FB5376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0030E-880C-DA05-CA1D-9C29B79D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CCA1-E01B-D90D-89BF-37CC1864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B594-31B8-49BC-EB5B-0D81C7CB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7E0D4-1C4B-A8D0-5EDC-7CE4D231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A9108-576D-DACB-EF1D-66DC3C030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AA72-A9F3-3BB7-2318-029BFD2D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2547-8C4D-F5E3-6993-CDD9E261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DB73-73B4-C456-A2FF-D49DE6C7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1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DBC4-8D0D-FFB9-A9FD-205BDE0B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F03A-BCCE-E5A9-05BE-D71859F0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B3E73-9FAB-4B04-C95C-A535B7E7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A2B0-E857-37B9-F1A1-7CEBC42D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6E611-7E4A-1ED1-3C90-8391DD8E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57C2-1003-8CFF-28C8-DDCB4450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ADCD-14A2-8E58-669A-78990F18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628B-61E5-E35F-F683-39AAB298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43DB-A020-0186-DCCA-E7B0ACBC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7276-DB7B-8F9C-28E2-CA5E36E6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004A-3307-7A91-8802-C8968FED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2F7B-6240-4B79-FC2F-C54C29FA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CF91-2450-A1B8-AE65-785E9026A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FCAFA-9E5C-32DA-2047-43986BFD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DDAC8-07F8-71D8-42A3-B4D50D49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0AA7-CB96-FFC8-E2D8-EE0F4542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3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B459-CDF8-A4CB-2957-8108FC40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1651-9E05-B3CA-9FF8-9385B2EA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5AEE7-B3A7-4BBA-FB38-AD772DA6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4B75B-CDA6-7495-7736-F52BAD46A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ABF21-7486-79AF-BAB1-AD8E6C5D8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F48AD-690B-D26B-2633-66232004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128EB-8BF3-6DAB-34C8-EB9231FC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47DB3-0A6F-47D0-E8A2-120D381B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8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92E2-BEA1-0258-234C-F28C34B3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95A22-2147-049D-0B79-C3B97669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C6604-B706-6284-0FEC-6CA59F06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0630B-3B1B-B316-4319-37EC8929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B878-DB47-4787-B830-75E76409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0076A-CF2B-9DD5-DD90-C4DE2B3E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66846-01BE-6441-B531-A32DD441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EB1B-2226-9194-A9E2-D424689D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A066-6FD6-3D7D-F083-7B526870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66F9F-A486-4AA6-46CF-D8417DF6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639E5-7C9F-2805-B9A5-EC5A7B75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3344C-DA37-F3B1-68FD-2CBE3D65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2F48-7A1F-3B66-4877-394E0A94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E369-A9F0-F11C-8B4E-14F520A2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A6535-39CE-3569-257C-6007B2B98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380B9-77CB-F4DB-7493-C1202DC0F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EE916-7A5F-BE91-E670-CAC74BA5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AEA6-AC97-9D2D-49F7-602224D3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7180-7BFC-F5EA-517A-8BF40B34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445E6-37D9-DDBD-CE8B-560CA6D5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64C2F-C033-7D00-EF3F-C98B713B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71-86FD-B03D-FBF0-93FFB5F1C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17FB8-067F-7B4A-B433-FB49D149F20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14D1-87C5-D5E3-8E04-35E3C3E34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3DB9-1BA0-AB0F-52F1-4F6084C65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459F1-5235-A74B-A8A3-D1A685F5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F7718-8AE3-79E0-16E0-311285F9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ggy bank next to a cellphone&#10;&#10;Description automatically generated">
            <a:extLst>
              <a:ext uri="{FF2B5EF4-FFF2-40B4-BE49-F238E27FC236}">
                <a16:creationId xmlns:a16="http://schemas.microsoft.com/office/drawing/2014/main" id="{DA614135-C526-F09F-3F10-8A623246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4" y="1089808"/>
            <a:ext cx="11914410" cy="55977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B157BC-BE44-8BDC-8A64-441955D1857E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41E868-20FB-4943-D74F-FF1DBCBF0083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39A974-0FE1-213F-9876-AD68232EBA3D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AC0201-0414-1A23-6E83-00B9E25F56A5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90D0C5-B258-EC7E-10C3-237934FCD03F}"/>
              </a:ext>
            </a:extLst>
          </p:cNvPr>
          <p:cNvSpPr/>
          <p:nvPr/>
        </p:nvSpPr>
        <p:spPr>
          <a:xfrm>
            <a:off x="9044847" y="6078582"/>
            <a:ext cx="2762703" cy="570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By:- Prithviraj Singh </a:t>
            </a:r>
            <a:endParaRPr lang="en-US" sz="2200" b="1" dirty="0">
              <a:solidFill>
                <a:schemeClr val="tx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F927E48-FBD1-A50C-4B1E-74BA2B967397}"/>
              </a:ext>
            </a:extLst>
          </p:cNvPr>
          <p:cNvSpPr/>
          <p:nvPr/>
        </p:nvSpPr>
        <p:spPr>
          <a:xfrm>
            <a:off x="142328" y="208622"/>
            <a:ext cx="11897905" cy="8390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Return Propensity Model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872109E-3CF6-30C3-037A-33138B8804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9" b="25331"/>
          <a:stretch/>
        </p:blipFill>
        <p:spPr bwMode="auto">
          <a:xfrm>
            <a:off x="7795802" y="128852"/>
            <a:ext cx="3881120" cy="99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850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74D66-0F06-394B-F9B5-3B331494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15695E-E23B-9480-A5EF-BA6BCBE3DFF3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773312-8937-6547-39EF-60D1E0831DC0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11D06-998D-3435-FAA5-AC86857D8FF9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75FEB7-2D3D-52CC-8D97-B0BEB93A5BFE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FA9EC199-46CB-D0ED-30F8-B6C21B08F7C7}"/>
              </a:ext>
            </a:extLst>
          </p:cNvPr>
          <p:cNvSpPr/>
          <p:nvPr/>
        </p:nvSpPr>
        <p:spPr>
          <a:xfrm>
            <a:off x="943050" y="700466"/>
            <a:ext cx="4433181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Valuable insights to explore the data: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102B3-90FF-386F-B512-30CB3128D756}"/>
              </a:ext>
            </a:extLst>
          </p:cNvPr>
          <p:cNvSpPr txBox="1"/>
          <p:nvPr/>
        </p:nvSpPr>
        <p:spPr>
          <a:xfrm>
            <a:off x="943049" y="1757941"/>
            <a:ext cx="10282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</a:rPr>
              <a:t>Checked for return percentage 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</a:rPr>
              <a:t>Checked unique customer 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</a:rPr>
              <a:t>Checked order placed vs return against each customer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</a:rPr>
              <a:t>Checked the impact of voucher on return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</a:rPr>
              <a:t>Checked if price &gt; </a:t>
            </a:r>
            <a:r>
              <a:rPr lang="en-IN" sz="1800" dirty="0" err="1">
                <a:effectLst/>
                <a:ea typeface="Calibri" panose="020F0502020204030204" pitchFamily="34" charset="0"/>
              </a:rPr>
              <a:t>rrp</a:t>
            </a:r>
            <a:r>
              <a:rPr lang="en-IN" sz="1800" dirty="0">
                <a:effectLst/>
                <a:ea typeface="Calibri" panose="020F0502020204030204" pitchFamily="34" charset="0"/>
              </a:rPr>
              <a:t> (retail recommended price)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</a:rPr>
              <a:t>Checked relation between payment type and return 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endParaRPr lang="en-IN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7CF8-0B98-72C6-72DE-5EF93F5C2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41964B-D97C-9711-7B08-9FB63CAD679D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5FC2B-CBE6-EF5A-9B0D-E9CB9BCA777B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9E3512-E3BA-284C-751E-8942699B2E2E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6B1A6-0584-BDDC-84D6-56AD139EE9CF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79CFC6B2-2918-018D-1D31-33D63BB14AE6}"/>
              </a:ext>
            </a:extLst>
          </p:cNvPr>
          <p:cNvSpPr/>
          <p:nvPr/>
        </p:nvSpPr>
        <p:spPr>
          <a:xfrm>
            <a:off x="943050" y="700466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Correlation: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213FB-3DBB-C4B7-4BBB-5A83EE60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49" y="1463040"/>
            <a:ext cx="10156360" cy="46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B33DA-6ACD-3E11-2F23-4D32CF799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355975-AB1D-3D9D-9590-22B4EBD37DC0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C995B7-818C-CA98-6447-71E1946F190A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4CBA5-1BD7-8988-555E-14B7D14F1EC1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0B531-2072-9966-52F8-F83608FE3794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A328C992-0282-953B-D818-E468AE4A4879}"/>
              </a:ext>
            </a:extLst>
          </p:cNvPr>
          <p:cNvSpPr/>
          <p:nvPr/>
        </p:nvSpPr>
        <p:spPr>
          <a:xfrm>
            <a:off x="943050" y="700466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Handling Categorical Columns: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2" name="Picture 1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E8496C3B-AB8F-C4F1-B974-D2532014D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0" y="1757941"/>
            <a:ext cx="5731510" cy="1881505"/>
          </a:xfrm>
          <a:prstGeom prst="rect">
            <a:avLst/>
          </a:prstGeom>
        </p:spPr>
      </p:pic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D2CC42FF-6B73-4DF7-C758-CA6327962B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62" y="1703331"/>
            <a:ext cx="5731510" cy="1936115"/>
          </a:xfrm>
          <a:prstGeom prst="rect">
            <a:avLst/>
          </a:prstGeom>
        </p:spPr>
      </p:pic>
      <p:pic>
        <p:nvPicPr>
          <p:cNvPr id="4" name="Picture 3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C745C040-99DE-D7D0-517F-1150AC5D1E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1" y="3895554"/>
            <a:ext cx="5331759" cy="1852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C4EAFF-3F02-ACAE-AA86-C1B2184B76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5554"/>
            <a:ext cx="5669172" cy="18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CB226-DFBB-A523-6729-2DDB2E796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5230AD-C2DD-9C4B-690A-3731F9529356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B4D7EF-BE4D-2550-3ACA-C97763DF411E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08F42A-B228-35A1-EE3C-FDD8FDE9E9A4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5640F5-9CE9-3F75-E219-6F889CC65478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2F59DC9F-D687-75DB-2234-CF8201F5070E}"/>
              </a:ext>
            </a:extLst>
          </p:cNvPr>
          <p:cNvSpPr/>
          <p:nvPr/>
        </p:nvSpPr>
        <p:spPr>
          <a:xfrm>
            <a:off x="943050" y="700466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Feature Engineering: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6AD64-4B7D-C80F-17C5-52FBA2E2E3E1}"/>
              </a:ext>
            </a:extLst>
          </p:cNvPr>
          <p:cNvSpPr txBox="1"/>
          <p:nvPr/>
        </p:nvSpPr>
        <p:spPr>
          <a:xfrm>
            <a:off x="863110" y="1884600"/>
            <a:ext cx="39292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Making new data frames by grouping the data on different parameters like </a:t>
            </a:r>
            <a:r>
              <a:rPr lang="en-IN" dirty="0" err="1"/>
              <a:t>customerID</a:t>
            </a:r>
            <a:r>
              <a:rPr lang="en-IN" dirty="0"/>
              <a:t>, </a:t>
            </a:r>
            <a:r>
              <a:rPr lang="en-IN" dirty="0" err="1"/>
              <a:t>productGroup</a:t>
            </a:r>
            <a:r>
              <a:rPr lang="en-IN" dirty="0"/>
              <a:t>, </a:t>
            </a:r>
            <a:r>
              <a:rPr lang="en-IN" dirty="0" err="1"/>
              <a:t>paymentMethod</a:t>
            </a:r>
            <a:r>
              <a:rPr lang="en-IN" dirty="0"/>
              <a:t> and finally generate RFM for whole data according to unique customer.</a:t>
            </a:r>
          </a:p>
          <a:p>
            <a:endParaRPr lang="en-IN" b="1" u="sng" dirty="0">
              <a:ea typeface="+mn-lt"/>
              <a:cs typeface="+mn-lt"/>
            </a:endParaRPr>
          </a:p>
          <a:p>
            <a:endParaRPr lang="en-IN" b="1" u="sng" dirty="0">
              <a:ea typeface="+mn-lt"/>
              <a:cs typeface="+mn-lt"/>
            </a:endParaRPr>
          </a:p>
          <a:p>
            <a:r>
              <a:rPr lang="en-IN" dirty="0"/>
              <a:t>After that, finalized to make the feature engineering on three levels: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dirty="0"/>
              <a:t>Customer level feature engineering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dirty="0"/>
              <a:t>Order level feature engineering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dirty="0"/>
              <a:t>Article level feature engineering </a:t>
            </a:r>
          </a:p>
          <a:p>
            <a:pPr algn="just"/>
            <a:endParaRPr lang="en-IN" b="1" u="sng" dirty="0">
              <a:ea typeface="+mn-lt"/>
              <a:cs typeface="+mn-lt"/>
            </a:endParaRPr>
          </a:p>
        </p:txBody>
      </p: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D8312DD-3DAA-ECE9-1020-F9EBBCA8C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9" y="1215971"/>
            <a:ext cx="6184582" cy="49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7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00EA8-0936-0C91-6379-F8093B86C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42801F3-C2A8-4204-CACB-B2FB5F044C70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6DBEC8-492E-2090-BB16-089633543461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05E7FF-620A-F6C7-E5E0-198E79124E0F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BD8894-27C5-9DEE-8D53-BF232A2C215C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16D64C38-C123-C2A4-9A39-0F00E60CD172}"/>
              </a:ext>
            </a:extLst>
          </p:cNvPr>
          <p:cNvSpPr/>
          <p:nvPr/>
        </p:nvSpPr>
        <p:spPr>
          <a:xfrm>
            <a:off x="943050" y="700466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Feature Engineering: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B7028-A871-0DD5-99AA-E4AFEAC13BF5}"/>
              </a:ext>
            </a:extLst>
          </p:cNvPr>
          <p:cNvSpPr txBox="1"/>
          <p:nvPr/>
        </p:nvSpPr>
        <p:spPr>
          <a:xfrm>
            <a:off x="943050" y="1652530"/>
            <a:ext cx="38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Level Feature Engineering:</a:t>
            </a:r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15A8F8E-31BD-1108-3F32-2DA3802D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49" y="2458421"/>
            <a:ext cx="10294155" cy="31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07949-DB69-7B4D-0CE7-78C2021BB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5C92C3C-7A4A-297A-6C96-B1C42DAECF43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4D08F-092C-6115-723F-8F2EFB84D4EC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FF5466-4649-3CB2-4497-2A8DA6E6BBBC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A18195-6617-D74F-DB92-E99222EDCE11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CBE5083B-F7A8-58F0-C051-B613E073FCF7}"/>
              </a:ext>
            </a:extLst>
          </p:cNvPr>
          <p:cNvSpPr/>
          <p:nvPr/>
        </p:nvSpPr>
        <p:spPr>
          <a:xfrm>
            <a:off x="943050" y="700466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Feature Engineering: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C0369-88EF-D873-14A0-7C5EB22EF07B}"/>
              </a:ext>
            </a:extLst>
          </p:cNvPr>
          <p:cNvSpPr txBox="1"/>
          <p:nvPr/>
        </p:nvSpPr>
        <p:spPr>
          <a:xfrm>
            <a:off x="943050" y="1652530"/>
            <a:ext cx="34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Level Feature Engineering:</a:t>
            </a:r>
          </a:p>
        </p:txBody>
      </p:sp>
      <p:pic>
        <p:nvPicPr>
          <p:cNvPr id="3" name="Picture 2" descr="A screenshot of a white sheet&#10;&#10;Description automatically generated">
            <a:extLst>
              <a:ext uri="{FF2B5EF4-FFF2-40B4-BE49-F238E27FC236}">
                <a16:creationId xmlns:a16="http://schemas.microsoft.com/office/drawing/2014/main" id="{798232F5-E547-3261-FA58-D836B2A1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3" y="2458421"/>
            <a:ext cx="10676993" cy="32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6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7ECF6-93DD-E040-B997-1F5B2D95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4B4635-3C21-7A2B-D7F6-5245463AA05F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EB1855-4BEF-0CE7-7871-078A461C4E57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D6B4F-8364-B0CA-12B1-C149DD28D657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D7BE5A-C677-77C7-5135-693DD2B1549C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CDF04BB-4EB5-055F-FBB4-0FA950243365}"/>
              </a:ext>
            </a:extLst>
          </p:cNvPr>
          <p:cNvSpPr/>
          <p:nvPr/>
        </p:nvSpPr>
        <p:spPr>
          <a:xfrm>
            <a:off x="943050" y="700466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Feature Engineering: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3A5A0-995C-0EBF-406B-3B543B5ABB5C}"/>
              </a:ext>
            </a:extLst>
          </p:cNvPr>
          <p:cNvSpPr txBox="1"/>
          <p:nvPr/>
        </p:nvSpPr>
        <p:spPr>
          <a:xfrm>
            <a:off x="943050" y="1652530"/>
            <a:ext cx="347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 Level Feature Engineering:</a:t>
            </a:r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FEE8EFA-0E73-35CC-F598-25908E92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2120365"/>
            <a:ext cx="7340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77FA9D-F4E0-8D31-79DE-A2E99110A8AE}"/>
              </a:ext>
            </a:extLst>
          </p:cNvPr>
          <p:cNvSpPr txBox="1"/>
          <p:nvPr/>
        </p:nvSpPr>
        <p:spPr>
          <a:xfrm>
            <a:off x="642683" y="5458754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F72C21-ED29-DFE9-3E5F-4E79A4F9BEC3}"/>
              </a:ext>
            </a:extLst>
          </p:cNvPr>
          <p:cNvSpPr/>
          <p:nvPr/>
        </p:nvSpPr>
        <p:spPr>
          <a:xfrm>
            <a:off x="642682" y="374027"/>
            <a:ext cx="4565044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u="sng" dirty="0">
                <a:solidFill>
                  <a:schemeClr val="tx1"/>
                </a:solidFill>
              </a:rPr>
              <a:t>Model Building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42BFA-274D-E945-BF73-1B58FEEDD6E6}"/>
              </a:ext>
            </a:extLst>
          </p:cNvPr>
          <p:cNvSpPr txBox="1"/>
          <p:nvPr/>
        </p:nvSpPr>
        <p:spPr>
          <a:xfrm>
            <a:off x="6327648" y="280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13FC5D1-963E-6EFF-F426-BB1612280C60}"/>
              </a:ext>
            </a:extLst>
          </p:cNvPr>
          <p:cNvSpPr/>
          <p:nvPr/>
        </p:nvSpPr>
        <p:spPr>
          <a:xfrm>
            <a:off x="624196" y="948017"/>
            <a:ext cx="10415461" cy="7876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Decision Tree and Random Forest were used on Customer Level, Order Level and combing all features.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D7839C4-B482-C541-1C31-2FEDA45850C3}"/>
              </a:ext>
            </a:extLst>
          </p:cNvPr>
          <p:cNvSpPr/>
          <p:nvPr/>
        </p:nvSpPr>
        <p:spPr>
          <a:xfrm>
            <a:off x="642682" y="1924493"/>
            <a:ext cx="3996373" cy="5446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Customer Level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9B19C88-883F-516D-17B0-A0C2D3CF411B}"/>
              </a:ext>
            </a:extLst>
          </p:cNvPr>
          <p:cNvSpPr/>
          <p:nvPr/>
        </p:nvSpPr>
        <p:spPr>
          <a:xfrm>
            <a:off x="642682" y="2635953"/>
            <a:ext cx="11113889" cy="36731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FBBEE-FCBD-9C54-F304-B5B5B048B89C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52A96-D249-B54D-76C9-8825407B5A86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A3185-3026-91D2-FD6D-D59113A08A8B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37E63D-6E71-5672-B1DC-8B4C818F8B36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084D38-3E38-1270-2636-6797C2B1E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16306"/>
              </p:ext>
            </p:extLst>
          </p:nvPr>
        </p:nvGraphicFramePr>
        <p:xfrm>
          <a:off x="1674129" y="3487061"/>
          <a:ext cx="3892550" cy="219456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3714735365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157194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Hyperparameter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928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Criterion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25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Max Depth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97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Min Samples Leaf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634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Min Samples Split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49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Splitter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best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29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BD7F5F-E410-1674-485B-D809D9DC143E}"/>
              </a:ext>
            </a:extLst>
          </p:cNvPr>
          <p:cNvGraphicFramePr>
            <a:graphicFrameLocks noGrp="1"/>
          </p:cNvGraphicFramePr>
          <p:nvPr/>
        </p:nvGraphicFramePr>
        <p:xfrm>
          <a:off x="6199626" y="3570669"/>
          <a:ext cx="4626760" cy="1828800"/>
        </p:xfrm>
        <a:graphic>
          <a:graphicData uri="http://schemas.openxmlformats.org/drawingml/2006/table">
            <a:tbl>
              <a:tblPr/>
              <a:tblGrid>
                <a:gridCol w="2313380">
                  <a:extLst>
                    <a:ext uri="{9D8B030D-6E8A-4147-A177-3AD203B41FA5}">
                      <a16:colId xmlns:a16="http://schemas.microsoft.com/office/drawing/2014/main" val="3336960901"/>
                    </a:ext>
                  </a:extLst>
                </a:gridCol>
                <a:gridCol w="2313380">
                  <a:extLst>
                    <a:ext uri="{9D8B030D-6E8A-4147-A177-3AD203B41FA5}">
                      <a16:colId xmlns:a16="http://schemas.microsoft.com/office/drawing/2014/main" val="64757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Evaluation Metric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925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0.754728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Precision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0.875636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05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Recall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0.749028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247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F1-Score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0.807399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24471"/>
                  </a:ext>
                </a:extLst>
              </a:tr>
            </a:tbl>
          </a:graphicData>
        </a:graphic>
      </p:graphicFrame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CA64B6AB-9E80-870C-DA07-08B47FCFC150}"/>
              </a:ext>
            </a:extLst>
          </p:cNvPr>
          <p:cNvSpPr/>
          <p:nvPr/>
        </p:nvSpPr>
        <p:spPr>
          <a:xfrm>
            <a:off x="4336869" y="2736165"/>
            <a:ext cx="3412448" cy="5446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7574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73563-5EEE-6942-6668-594572FB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7D6723-4E88-7A2A-D06D-F7E9103FEB94}"/>
              </a:ext>
            </a:extLst>
          </p:cNvPr>
          <p:cNvSpPr txBox="1"/>
          <p:nvPr/>
        </p:nvSpPr>
        <p:spPr>
          <a:xfrm>
            <a:off x="642683" y="5458754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0F654-B995-1301-05F3-D24F46F776FB}"/>
              </a:ext>
            </a:extLst>
          </p:cNvPr>
          <p:cNvSpPr/>
          <p:nvPr/>
        </p:nvSpPr>
        <p:spPr>
          <a:xfrm>
            <a:off x="642682" y="374027"/>
            <a:ext cx="4565044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u="sng" dirty="0">
                <a:solidFill>
                  <a:schemeClr val="tx1"/>
                </a:solidFill>
              </a:rPr>
              <a:t>Model Building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DE12F-97CC-7FE4-2769-39B21C2182F7}"/>
              </a:ext>
            </a:extLst>
          </p:cNvPr>
          <p:cNvSpPr txBox="1"/>
          <p:nvPr/>
        </p:nvSpPr>
        <p:spPr>
          <a:xfrm>
            <a:off x="6327648" y="280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80A6AC-BB3F-08B4-5E3B-C31AF63ED8F3}"/>
              </a:ext>
            </a:extLst>
          </p:cNvPr>
          <p:cNvSpPr/>
          <p:nvPr/>
        </p:nvSpPr>
        <p:spPr>
          <a:xfrm>
            <a:off x="624196" y="948017"/>
            <a:ext cx="10415461" cy="7876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Decision Tree and Random Forest were used on Customer Level, Order Level and combing all features.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36C7CA6-0F7E-A026-B4AA-67AF41707D48}"/>
              </a:ext>
            </a:extLst>
          </p:cNvPr>
          <p:cNvSpPr/>
          <p:nvPr/>
        </p:nvSpPr>
        <p:spPr>
          <a:xfrm>
            <a:off x="642682" y="1924493"/>
            <a:ext cx="3996373" cy="5446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Customer Level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EA35A2-3C41-BF6D-CE34-B396F55CE805}"/>
              </a:ext>
            </a:extLst>
          </p:cNvPr>
          <p:cNvSpPr/>
          <p:nvPr/>
        </p:nvSpPr>
        <p:spPr>
          <a:xfrm>
            <a:off x="642682" y="2657987"/>
            <a:ext cx="11113889" cy="36731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336FB-42EE-E611-1A43-1EE8ADD678D4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DCD083-B451-D1CD-009C-1D52B48B0594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F84246-6069-6903-9995-374C4C784AF9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0BC452-0481-74F8-2D02-5482DA7E9180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4592D194-C110-D54F-615A-50BDB8230E0A}"/>
              </a:ext>
            </a:extLst>
          </p:cNvPr>
          <p:cNvSpPr/>
          <p:nvPr/>
        </p:nvSpPr>
        <p:spPr>
          <a:xfrm>
            <a:off x="4336869" y="2736165"/>
            <a:ext cx="3412448" cy="5446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Random Forest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D09C01-B347-B2C7-5CC6-277E14443C89}"/>
              </a:ext>
            </a:extLst>
          </p:cNvPr>
          <p:cNvGraphicFramePr>
            <a:graphicFrameLocks noGrp="1"/>
          </p:cNvGraphicFramePr>
          <p:nvPr/>
        </p:nvGraphicFramePr>
        <p:xfrm>
          <a:off x="1658432" y="3426570"/>
          <a:ext cx="3892550" cy="256032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2136813350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2641092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Hyperparameter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27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Criterion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278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Max Depth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915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Max Features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auto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86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Min Samples Leaf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22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Min Samples Split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54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n_estimators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98739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8A4FCA-1997-8F24-A5A8-B7CD5FEB5557}"/>
              </a:ext>
            </a:extLst>
          </p:cNvPr>
          <p:cNvGraphicFramePr>
            <a:graphicFrameLocks noGrp="1"/>
          </p:cNvGraphicFramePr>
          <p:nvPr/>
        </p:nvGraphicFramePr>
        <p:xfrm>
          <a:off x="6566731" y="3517378"/>
          <a:ext cx="3892550" cy="210312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2306149046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3648839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Evaluation Metric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0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0.750293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116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Precision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0.879356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87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Recall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0.737346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05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F1-Score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0.802114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9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79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ED76A-420A-BBF5-1316-7891C2B63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C98507-2C43-19A3-1E23-7E95FD994BED}"/>
              </a:ext>
            </a:extLst>
          </p:cNvPr>
          <p:cNvSpPr txBox="1"/>
          <p:nvPr/>
        </p:nvSpPr>
        <p:spPr>
          <a:xfrm>
            <a:off x="642683" y="5458754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B84544-AD2C-7763-822E-5271928ADFBA}"/>
              </a:ext>
            </a:extLst>
          </p:cNvPr>
          <p:cNvSpPr/>
          <p:nvPr/>
        </p:nvSpPr>
        <p:spPr>
          <a:xfrm>
            <a:off x="642682" y="374027"/>
            <a:ext cx="4565044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u="sng" dirty="0">
                <a:solidFill>
                  <a:schemeClr val="tx1"/>
                </a:solidFill>
              </a:rPr>
              <a:t>Model Building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4FE44-075F-79B2-9F9E-F8CFA22C1E3D}"/>
              </a:ext>
            </a:extLst>
          </p:cNvPr>
          <p:cNvSpPr txBox="1"/>
          <p:nvPr/>
        </p:nvSpPr>
        <p:spPr>
          <a:xfrm>
            <a:off x="6327648" y="280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161003-C7DE-529F-DB6D-3E54CA3D6BEF}"/>
              </a:ext>
            </a:extLst>
          </p:cNvPr>
          <p:cNvSpPr/>
          <p:nvPr/>
        </p:nvSpPr>
        <p:spPr>
          <a:xfrm>
            <a:off x="624196" y="948017"/>
            <a:ext cx="10415461" cy="7876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Decision Tree and Random Forest were used on Customer Level, Order Level and combing all features.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ECDEA8A-B880-DAAB-85D0-A23C6783BAF2}"/>
              </a:ext>
            </a:extLst>
          </p:cNvPr>
          <p:cNvSpPr/>
          <p:nvPr/>
        </p:nvSpPr>
        <p:spPr>
          <a:xfrm>
            <a:off x="642682" y="1924493"/>
            <a:ext cx="3996373" cy="5446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Order Level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8FDA77-162E-D25C-E49B-D9DDD64325CF}"/>
              </a:ext>
            </a:extLst>
          </p:cNvPr>
          <p:cNvSpPr/>
          <p:nvPr/>
        </p:nvSpPr>
        <p:spPr>
          <a:xfrm>
            <a:off x="642682" y="2657987"/>
            <a:ext cx="11113889" cy="36731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FE4C66-D960-5443-B168-4C11307A7A7E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A3EB7-9B00-D879-72DA-E959F68C5473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9117-6646-32C8-9273-58A1BC03413E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49471-7B4B-A482-1EA2-9F47B09E03FF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39DBD678-51CF-6F4C-C256-F2BE62F069EF}"/>
              </a:ext>
            </a:extLst>
          </p:cNvPr>
          <p:cNvSpPr/>
          <p:nvPr/>
        </p:nvSpPr>
        <p:spPr>
          <a:xfrm>
            <a:off x="4336869" y="2736165"/>
            <a:ext cx="3412448" cy="5446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992D33-DA22-EDCE-2390-91CAE6282C3B}"/>
              </a:ext>
            </a:extLst>
          </p:cNvPr>
          <p:cNvGraphicFramePr>
            <a:graphicFrameLocks noGrp="1"/>
          </p:cNvGraphicFramePr>
          <p:nvPr/>
        </p:nvGraphicFramePr>
        <p:xfrm>
          <a:off x="1858582" y="3549802"/>
          <a:ext cx="3892550" cy="219456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2308122865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1583132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Hyperparameter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642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Criterion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73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Max Depth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1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Min Samples Leaf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3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Min Samples Split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38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Splitter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best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77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7673C0-2538-0327-38D1-ED8EEFF94D2A}"/>
              </a:ext>
            </a:extLst>
          </p:cNvPr>
          <p:cNvGraphicFramePr>
            <a:graphicFrameLocks noGrp="1"/>
          </p:cNvGraphicFramePr>
          <p:nvPr/>
        </p:nvGraphicFramePr>
        <p:xfrm>
          <a:off x="6536872" y="3641242"/>
          <a:ext cx="3892550" cy="210312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3031857584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2503764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Evaluation Metric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14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0.696579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711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Precision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0.844603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32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Recall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0.639837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41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F1-Score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0.728097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8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1172F2F7-E7F7-47B2-1D59-DC1F5081FF64}"/>
              </a:ext>
            </a:extLst>
          </p:cNvPr>
          <p:cNvSpPr/>
          <p:nvPr/>
        </p:nvSpPr>
        <p:spPr>
          <a:xfrm>
            <a:off x="381576" y="419729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Problem Statement: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B6B0A551-892A-59D5-EBB8-EDBF2281D237}"/>
              </a:ext>
            </a:extLst>
          </p:cNvPr>
          <p:cNvSpPr/>
          <p:nvPr/>
        </p:nvSpPr>
        <p:spPr>
          <a:xfrm>
            <a:off x="783935" y="1535225"/>
            <a:ext cx="10499454" cy="3782690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Within the dynamic retail landscape, accurate prediction of item cancellations stands as a crucial element for optimizing operations and elevating customer satisfaction. This project employs a Kaggle dataset from a fashion distributor spanning two years. The goal is to construct a predictive model for item cancellations, utilizing Decision Tree, Random Forest, and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öhne"/>
              </a:rPr>
              <a:t>XGBoost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 algorithms. The insights derived aim to refine operational strategies and enhance overall customer satisfaction in the retail sector.</a:t>
            </a:r>
          </a:p>
          <a:p>
            <a:pPr algn="l"/>
            <a:br>
              <a:rPr lang="en-IN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IN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3BC7A1-AE3E-B79D-1052-C2FFA49E14E6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DB0932-5190-B2F7-3090-1675A5B2798B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945C5-37CE-BC1F-4662-8C0D92D63C64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AE417-E339-720B-A430-9F0B196E435F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4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3B736-9345-D08A-6498-444B88212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01EF6D-691E-0E1B-9A1C-7B5C6AC5FDEF}"/>
              </a:ext>
            </a:extLst>
          </p:cNvPr>
          <p:cNvSpPr txBox="1"/>
          <p:nvPr/>
        </p:nvSpPr>
        <p:spPr>
          <a:xfrm>
            <a:off x="642683" y="5458754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0AD753-F029-4041-BD3A-75B987D5C35D}"/>
              </a:ext>
            </a:extLst>
          </p:cNvPr>
          <p:cNvSpPr/>
          <p:nvPr/>
        </p:nvSpPr>
        <p:spPr>
          <a:xfrm>
            <a:off x="642682" y="374027"/>
            <a:ext cx="4565044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u="sng" dirty="0">
                <a:solidFill>
                  <a:schemeClr val="tx1"/>
                </a:solidFill>
              </a:rPr>
              <a:t>Model Building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47F59-8FC3-A4B8-FBBC-CE9BCFE2CCA7}"/>
              </a:ext>
            </a:extLst>
          </p:cNvPr>
          <p:cNvSpPr txBox="1"/>
          <p:nvPr/>
        </p:nvSpPr>
        <p:spPr>
          <a:xfrm>
            <a:off x="6327648" y="280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8968267-EA24-6FCC-A049-DC18E08644FB}"/>
              </a:ext>
            </a:extLst>
          </p:cNvPr>
          <p:cNvSpPr/>
          <p:nvPr/>
        </p:nvSpPr>
        <p:spPr>
          <a:xfrm>
            <a:off x="624196" y="948017"/>
            <a:ext cx="10415461" cy="7876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Decision Tree and Random Forest were used on Customer Level, Order Level and combing all features.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7774E1-3831-AC4A-C127-09D773B0A778}"/>
              </a:ext>
            </a:extLst>
          </p:cNvPr>
          <p:cNvSpPr/>
          <p:nvPr/>
        </p:nvSpPr>
        <p:spPr>
          <a:xfrm>
            <a:off x="642682" y="1924493"/>
            <a:ext cx="3996373" cy="5446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Combined Features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7908C0-FF7F-893E-5FD2-D52FA1ED7FD1}"/>
              </a:ext>
            </a:extLst>
          </p:cNvPr>
          <p:cNvSpPr/>
          <p:nvPr/>
        </p:nvSpPr>
        <p:spPr>
          <a:xfrm>
            <a:off x="642682" y="2657987"/>
            <a:ext cx="11113889" cy="36731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567399-671E-B738-20CE-E0E9B9224759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187694-3655-5223-343B-C208E9B5AAA8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368C03-C623-E624-6322-EBBD77DD6828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F3056B-F1AF-0BEC-626F-916FAF5619DE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FC6670CE-B44F-97BE-B744-398766E17977}"/>
              </a:ext>
            </a:extLst>
          </p:cNvPr>
          <p:cNvSpPr/>
          <p:nvPr/>
        </p:nvSpPr>
        <p:spPr>
          <a:xfrm>
            <a:off x="4336869" y="2736165"/>
            <a:ext cx="3412448" cy="5446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Decision Tree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055CD9-F320-7CD3-F192-0585200C4282}"/>
              </a:ext>
            </a:extLst>
          </p:cNvPr>
          <p:cNvGraphicFramePr>
            <a:graphicFrameLocks noGrp="1"/>
          </p:cNvGraphicFramePr>
          <p:nvPr/>
        </p:nvGraphicFramePr>
        <p:xfrm>
          <a:off x="2004521" y="3549802"/>
          <a:ext cx="3892550" cy="219456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2612171740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1033197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Hyperparameter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68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Criterion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entropy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03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Max Depth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38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Min Samples Leaf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641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Min Samples Split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985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Splitter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best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4555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F7C127-0F42-DC9D-A077-20C688255650}"/>
              </a:ext>
            </a:extLst>
          </p:cNvPr>
          <p:cNvGraphicFramePr>
            <a:graphicFrameLocks noGrp="1"/>
          </p:cNvGraphicFramePr>
          <p:nvPr/>
        </p:nvGraphicFramePr>
        <p:xfrm>
          <a:off x="6512379" y="3669941"/>
          <a:ext cx="4527278" cy="1828800"/>
        </p:xfrm>
        <a:graphic>
          <a:graphicData uri="http://schemas.openxmlformats.org/drawingml/2006/table">
            <a:tbl>
              <a:tblPr/>
              <a:tblGrid>
                <a:gridCol w="2263639">
                  <a:extLst>
                    <a:ext uri="{9D8B030D-6E8A-4147-A177-3AD203B41FA5}">
                      <a16:colId xmlns:a16="http://schemas.microsoft.com/office/drawing/2014/main" val="2996561528"/>
                    </a:ext>
                  </a:extLst>
                </a:gridCol>
                <a:gridCol w="2263639">
                  <a:extLst>
                    <a:ext uri="{9D8B030D-6E8A-4147-A177-3AD203B41FA5}">
                      <a16:colId xmlns:a16="http://schemas.microsoft.com/office/drawing/2014/main" val="1017393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Evaluation Metric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1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0.638517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61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Precision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0.644631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22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Recall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0.679204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360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F1-Score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0.661466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56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28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86DBC-238D-641E-7CFA-C14472D62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F0016C-1788-9D0F-7E78-D7701A784DC7}"/>
              </a:ext>
            </a:extLst>
          </p:cNvPr>
          <p:cNvSpPr txBox="1"/>
          <p:nvPr/>
        </p:nvSpPr>
        <p:spPr>
          <a:xfrm>
            <a:off x="642683" y="5458754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4B5A59-98FC-1877-91BC-F003C46B39A3}"/>
              </a:ext>
            </a:extLst>
          </p:cNvPr>
          <p:cNvSpPr/>
          <p:nvPr/>
        </p:nvSpPr>
        <p:spPr>
          <a:xfrm>
            <a:off x="642682" y="374027"/>
            <a:ext cx="4565044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u="sng" dirty="0">
                <a:solidFill>
                  <a:schemeClr val="tx1"/>
                </a:solidFill>
              </a:rPr>
              <a:t>Model Building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7791B-7A06-25AB-3557-DB29084BBDBB}"/>
              </a:ext>
            </a:extLst>
          </p:cNvPr>
          <p:cNvSpPr txBox="1"/>
          <p:nvPr/>
        </p:nvSpPr>
        <p:spPr>
          <a:xfrm>
            <a:off x="6327648" y="280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47086F-0032-41A1-70DF-B46F2CC3B7B4}"/>
              </a:ext>
            </a:extLst>
          </p:cNvPr>
          <p:cNvSpPr/>
          <p:nvPr/>
        </p:nvSpPr>
        <p:spPr>
          <a:xfrm>
            <a:off x="624196" y="948017"/>
            <a:ext cx="10415461" cy="7876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Decision Tree and Random Forest were used on Customer Level, Order Level and combing all features.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44352FA-FD4B-7472-5D4F-C9F96FEB268A}"/>
              </a:ext>
            </a:extLst>
          </p:cNvPr>
          <p:cNvSpPr/>
          <p:nvPr/>
        </p:nvSpPr>
        <p:spPr>
          <a:xfrm>
            <a:off x="642682" y="1924493"/>
            <a:ext cx="3996373" cy="5446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Combined Features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0E7702C-2968-E3D9-9F9E-D6BFA65D9AD8}"/>
              </a:ext>
            </a:extLst>
          </p:cNvPr>
          <p:cNvSpPr/>
          <p:nvPr/>
        </p:nvSpPr>
        <p:spPr>
          <a:xfrm>
            <a:off x="642682" y="2657987"/>
            <a:ext cx="11113889" cy="36731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E3D0A9-3061-E354-9C20-3713F04C85E5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21263-2B06-3C9F-EEAA-551411193C1D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36B55F-5B84-A2A8-B37C-68766DD08BD1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1134EC-B3EC-B2AC-2394-E4D03EDCE664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9C68A00F-824D-B9AA-1474-87FD07D3F980}"/>
              </a:ext>
            </a:extLst>
          </p:cNvPr>
          <p:cNvSpPr/>
          <p:nvPr/>
        </p:nvSpPr>
        <p:spPr>
          <a:xfrm>
            <a:off x="4336869" y="2736165"/>
            <a:ext cx="3412448" cy="5446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Random Forest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8343A0-FF77-9676-FA70-B666ACB971F8}"/>
              </a:ext>
            </a:extLst>
          </p:cNvPr>
          <p:cNvGraphicFramePr>
            <a:graphicFrameLocks noGrp="1"/>
          </p:cNvGraphicFramePr>
          <p:nvPr/>
        </p:nvGraphicFramePr>
        <p:xfrm>
          <a:off x="1939376" y="3469659"/>
          <a:ext cx="3892550" cy="256032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1649578037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1518754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Hyperparameter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271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Criterion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entropy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590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Max Depth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0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Max Features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auto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1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Min Samples Leaf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8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Min Samples Split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9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n_estimators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181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43426B-0C3E-C22E-D873-BB78C6857C5E}"/>
              </a:ext>
            </a:extLst>
          </p:cNvPr>
          <p:cNvGraphicFramePr>
            <a:graphicFrameLocks noGrp="1"/>
          </p:cNvGraphicFramePr>
          <p:nvPr/>
        </p:nvGraphicFramePr>
        <p:xfrm>
          <a:off x="6732167" y="3649223"/>
          <a:ext cx="4307490" cy="1828800"/>
        </p:xfrm>
        <a:graphic>
          <a:graphicData uri="http://schemas.openxmlformats.org/drawingml/2006/table">
            <a:tbl>
              <a:tblPr/>
              <a:tblGrid>
                <a:gridCol w="2153745">
                  <a:extLst>
                    <a:ext uri="{9D8B030D-6E8A-4147-A177-3AD203B41FA5}">
                      <a16:colId xmlns:a16="http://schemas.microsoft.com/office/drawing/2014/main" val="674088933"/>
                    </a:ext>
                  </a:extLst>
                </a:gridCol>
                <a:gridCol w="2153745">
                  <a:extLst>
                    <a:ext uri="{9D8B030D-6E8A-4147-A177-3AD203B41FA5}">
                      <a16:colId xmlns:a16="http://schemas.microsoft.com/office/drawing/2014/main" val="78641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Evaluation Metric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269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Accuracy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0.634117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28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Precision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0.651163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3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Recall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0.638213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86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F1-Score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0.644623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78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49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89C4B8-7A18-9F17-DD78-40EEEEB3D7E4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34C978-8D60-EAEA-DF5A-85B8CB3B805B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33453-6B1F-0CE6-18ED-04DFDDA72974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D8048-D3FD-32A2-AF07-8FF074F0C656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5854A3-C742-3D6F-906C-90B5894CAC03}"/>
              </a:ext>
            </a:extLst>
          </p:cNvPr>
          <p:cNvGraphicFramePr>
            <a:graphicFrameLocks noGrp="1"/>
          </p:cNvGraphicFramePr>
          <p:nvPr/>
        </p:nvGraphicFramePr>
        <p:xfrm>
          <a:off x="651391" y="1868961"/>
          <a:ext cx="8751891" cy="4122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575">
                  <a:extLst>
                    <a:ext uri="{9D8B030D-6E8A-4147-A177-3AD203B41FA5}">
                      <a16:colId xmlns:a16="http://schemas.microsoft.com/office/drawing/2014/main" val="406664745"/>
                    </a:ext>
                  </a:extLst>
                </a:gridCol>
                <a:gridCol w="1824548">
                  <a:extLst>
                    <a:ext uri="{9D8B030D-6E8A-4147-A177-3AD203B41FA5}">
                      <a16:colId xmlns:a16="http://schemas.microsoft.com/office/drawing/2014/main" val="4030479539"/>
                    </a:ext>
                  </a:extLst>
                </a:gridCol>
                <a:gridCol w="1218442">
                  <a:extLst>
                    <a:ext uri="{9D8B030D-6E8A-4147-A177-3AD203B41FA5}">
                      <a16:colId xmlns:a16="http://schemas.microsoft.com/office/drawing/2014/main" val="1907551522"/>
                    </a:ext>
                  </a:extLst>
                </a:gridCol>
                <a:gridCol w="1218442">
                  <a:extLst>
                    <a:ext uri="{9D8B030D-6E8A-4147-A177-3AD203B41FA5}">
                      <a16:colId xmlns:a16="http://schemas.microsoft.com/office/drawing/2014/main" val="3385230564"/>
                    </a:ext>
                  </a:extLst>
                </a:gridCol>
                <a:gridCol w="1218442">
                  <a:extLst>
                    <a:ext uri="{9D8B030D-6E8A-4147-A177-3AD203B41FA5}">
                      <a16:colId xmlns:a16="http://schemas.microsoft.com/office/drawing/2014/main" val="1723216134"/>
                    </a:ext>
                  </a:extLst>
                </a:gridCol>
                <a:gridCol w="1218442">
                  <a:extLst>
                    <a:ext uri="{9D8B030D-6E8A-4147-A177-3AD203B41FA5}">
                      <a16:colId xmlns:a16="http://schemas.microsoft.com/office/drawing/2014/main" val="3036376630"/>
                    </a:ext>
                  </a:extLst>
                </a:gridCol>
              </a:tblGrid>
              <a:tr h="716547">
                <a:tc>
                  <a:txBody>
                    <a:bodyPr/>
                    <a:lstStyle/>
                    <a:p>
                      <a:pPr algn="ctr"/>
                      <a:endParaRPr lang="en-IN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solidFill>
                      <a:srgbClr val="E59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Model Type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rgbClr val="E59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rgbClr val="E59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rgbClr val="E59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rgbClr val="E59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solidFill>
                      <a:srgbClr val="E5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444727"/>
                  </a:ext>
                </a:extLst>
              </a:tr>
              <a:tr h="610260">
                <a:tc rowSpan="2">
                  <a:txBody>
                    <a:bodyPr/>
                    <a:lstStyle/>
                    <a:p>
                      <a:pPr algn="ct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Customer Level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solidFill>
                      <a:srgbClr val="E59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00" dirty="0">
                          <a:effectLst/>
                        </a:rPr>
                        <a:t>Decision Tree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0.7547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0.8756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0.7490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0.8074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16523249"/>
                  </a:ext>
                </a:extLst>
              </a:tr>
              <a:tr h="7392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00" dirty="0">
                          <a:effectLst/>
                        </a:rPr>
                        <a:t>Random Forest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0.7503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0.8794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0.7373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0.8021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779585960"/>
                  </a:ext>
                </a:extLst>
              </a:tr>
              <a:tr h="716547">
                <a:tc>
                  <a:txBody>
                    <a:bodyPr/>
                    <a:lstStyle/>
                    <a:p>
                      <a:pPr algn="ctr"/>
                      <a:endParaRPr lang="en-I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Order Level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solidFill>
                      <a:srgbClr val="E59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00" dirty="0">
                          <a:effectLst/>
                        </a:rPr>
                        <a:t>Decision Tree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0.6966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0.8446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0.6398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0.7281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52439842"/>
                  </a:ext>
                </a:extLst>
              </a:tr>
              <a:tr h="716547">
                <a:tc rowSpan="2">
                  <a:txBody>
                    <a:bodyPr/>
                    <a:lstStyle/>
                    <a:p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Combined Features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solidFill>
                      <a:srgbClr val="E59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00" dirty="0">
                          <a:effectLst/>
                        </a:rPr>
                        <a:t>Decision Tree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0.6385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0.6446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0.6792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0.6615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09615025"/>
                  </a:ext>
                </a:extLst>
              </a:tr>
              <a:tr h="6233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00" dirty="0">
                          <a:effectLst/>
                        </a:rPr>
                        <a:t>Random Forest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0.6341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>
                          <a:effectLst/>
                        </a:rPr>
                        <a:t>0.6512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0.6382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0.6446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82530276"/>
                  </a:ext>
                </a:extLst>
              </a:tr>
            </a:tbl>
          </a:graphicData>
        </a:graphic>
      </p:graphicFrame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E452EE4-53E2-60FD-7C48-5651FA6622EE}"/>
              </a:ext>
            </a:extLst>
          </p:cNvPr>
          <p:cNvSpPr/>
          <p:nvPr/>
        </p:nvSpPr>
        <p:spPr>
          <a:xfrm>
            <a:off x="651391" y="755976"/>
            <a:ext cx="4565044" cy="515505"/>
          </a:xfrm>
          <a:prstGeom prst="roundRect">
            <a:avLst/>
          </a:prstGeom>
          <a:solidFill>
            <a:srgbClr val="E59E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u="sng" dirty="0">
                <a:solidFill>
                  <a:schemeClr val="tx1"/>
                </a:solidFill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24799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1D6B56-81FA-94BD-4C89-A726B1CDAEB5}"/>
              </a:ext>
            </a:extLst>
          </p:cNvPr>
          <p:cNvSpPr/>
          <p:nvPr/>
        </p:nvSpPr>
        <p:spPr>
          <a:xfrm>
            <a:off x="969263" y="2074902"/>
            <a:ext cx="9724031" cy="13540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future scope, we aim to develop a predictive model to estimate the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number of articles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that will be returned in a cart.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By leveraging historical data on user behavior, purchase patterns, and return rates, our model will forecast the expected quantity of items to be returned.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BF5F44D0-B415-3536-24F1-13A9A4917D92}"/>
              </a:ext>
            </a:extLst>
          </p:cNvPr>
          <p:cNvSpPr/>
          <p:nvPr/>
        </p:nvSpPr>
        <p:spPr>
          <a:xfrm>
            <a:off x="651391" y="755976"/>
            <a:ext cx="4565044" cy="515505"/>
          </a:xfrm>
          <a:prstGeom prst="roundRect">
            <a:avLst/>
          </a:prstGeom>
          <a:solidFill>
            <a:srgbClr val="E59E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u="sng" dirty="0">
                <a:solidFill>
                  <a:schemeClr val="tx1"/>
                </a:solidFill>
              </a:rPr>
              <a:t>Future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C830E-9B6D-F4B5-B28A-CA89183A923E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87E8D6-6B27-7A36-D812-F655AC09F746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C8832-EB46-0853-FD82-052A7C341785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0AAFF0-75BB-4082-9FED-6B8BEFAD6BC7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B4D33-1AF5-7BAE-3182-5893F360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536D2E-CE4F-15E4-00B9-E66F30C37993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E5E256-DF82-B561-09F2-E49E78368969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22CC8-6E99-7040-E509-C7CB054D2FB3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999E7-C51F-D267-4118-36D068E3A9AE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C6FD8F9A-638D-F5CF-AE86-FEF6D1ACF724}"/>
              </a:ext>
            </a:extLst>
          </p:cNvPr>
          <p:cNvSpPr/>
          <p:nvPr/>
        </p:nvSpPr>
        <p:spPr>
          <a:xfrm>
            <a:off x="2400746" y="2701937"/>
            <a:ext cx="6490706" cy="14541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95982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788AE-C2FF-E98E-B687-91AFFF53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098EFDCD-4FFF-A66A-5726-3F3A21687F73}"/>
              </a:ext>
            </a:extLst>
          </p:cNvPr>
          <p:cNvSpPr/>
          <p:nvPr/>
        </p:nvSpPr>
        <p:spPr>
          <a:xfrm>
            <a:off x="381576" y="419729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Overview: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BD4C3D0A-5231-165D-3C45-B9E6BDCBC14F}"/>
              </a:ext>
            </a:extLst>
          </p:cNvPr>
          <p:cNvSpPr/>
          <p:nvPr/>
        </p:nvSpPr>
        <p:spPr>
          <a:xfrm>
            <a:off x="572498" y="1538457"/>
            <a:ext cx="5342146" cy="2136205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Dataset Selection and Data Preprocessing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Selecting appropriate dataset and application of several preprocessing techniques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87116830-10D9-6870-E4AA-E9E2D5FF6E6E}"/>
              </a:ext>
            </a:extLst>
          </p:cNvPr>
          <p:cNvSpPr/>
          <p:nvPr/>
        </p:nvSpPr>
        <p:spPr>
          <a:xfrm>
            <a:off x="6167182" y="1538458"/>
            <a:ext cx="5342146" cy="2136204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b="1" dirty="0"/>
              <a:t>Exploratory Data Analysis and Data Visualization</a:t>
            </a:r>
            <a:r>
              <a:rPr lang="en-US" dirty="0"/>
              <a:t> 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Analysis of dataset and visualization for fetching important insights from data</a:t>
            </a: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908D1D9D-37D4-B13F-0A85-0DA60B80B87A}"/>
              </a:ext>
            </a:extLst>
          </p:cNvPr>
          <p:cNvSpPr/>
          <p:nvPr/>
        </p:nvSpPr>
        <p:spPr>
          <a:xfrm>
            <a:off x="6247392" y="4065088"/>
            <a:ext cx="5342146" cy="1785286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 Building and Evaluation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 implementation based on different algorithm and evaluation</a:t>
            </a:r>
          </a:p>
        </p:txBody>
      </p:sp>
      <p:sp>
        <p:nvSpPr>
          <p:cNvPr id="15" name="Rounded Rectangle 11">
            <a:extLst>
              <a:ext uri="{FF2B5EF4-FFF2-40B4-BE49-F238E27FC236}">
                <a16:creationId xmlns:a16="http://schemas.microsoft.com/office/drawing/2014/main" id="{33250CFB-8CAE-B07B-1D7F-8D5C4DD5B79F}"/>
              </a:ext>
            </a:extLst>
          </p:cNvPr>
          <p:cNvSpPr/>
          <p:nvPr/>
        </p:nvSpPr>
        <p:spPr>
          <a:xfrm>
            <a:off x="532393" y="4065089"/>
            <a:ext cx="5342146" cy="1865496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 Engineering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Development of several features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6A052-5843-8050-B66E-C16BBA1C0C29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51AF5E-6A06-A31F-6D66-F9BDD28B5892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A72287-DAD9-4304-49FA-63FF0AD56961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D2DD51-03C5-F816-B4C4-834AC23DA654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D37725-30F9-79F1-8CA5-2ABA164846E1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7AC25-CFCF-C32F-EA85-74F0168B8206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5FA3BF-6291-92A4-8BDA-AA3BB30AF8A0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F700D-EA37-D74E-7E27-A16CF201041F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1EEC738-859D-9DFA-FF16-7EBAB4459DF5}"/>
              </a:ext>
            </a:extLst>
          </p:cNvPr>
          <p:cNvSpPr/>
          <p:nvPr/>
        </p:nvSpPr>
        <p:spPr>
          <a:xfrm>
            <a:off x="367508" y="419729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Workflow: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898276C2-B2EE-747B-8897-0213ABFAD2F4}"/>
              </a:ext>
            </a:extLst>
          </p:cNvPr>
          <p:cNvSpPr/>
          <p:nvPr/>
        </p:nvSpPr>
        <p:spPr>
          <a:xfrm>
            <a:off x="483933" y="1194816"/>
            <a:ext cx="11241710" cy="4423850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endParaRPr lang="en-US" dirty="0">
              <a:ea typeface="Calibri"/>
              <a:cs typeface="Calibri"/>
            </a:endParaRP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07907167-721F-0033-1161-7A4696C8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83" y="1380740"/>
            <a:ext cx="10543142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6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54D45F-8F9F-0BD4-1C85-C2F1091509CF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D54DF-1EF6-EB78-5E64-32B4A3DA311A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E48D3-F318-FE94-C8BD-347F7FC4DF78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339D3-59E1-2982-9395-627B005CFD32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0153E3E-BDC9-71EC-27B6-C5BF8A574949}"/>
              </a:ext>
            </a:extLst>
          </p:cNvPr>
          <p:cNvSpPr/>
          <p:nvPr/>
        </p:nvSpPr>
        <p:spPr>
          <a:xfrm>
            <a:off x="381576" y="359571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Introduction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4A0D6-AD91-96E8-362E-F858CEC4D7D5}"/>
              </a:ext>
            </a:extLst>
          </p:cNvPr>
          <p:cNvSpPr txBox="1"/>
          <p:nvPr/>
        </p:nvSpPr>
        <p:spPr>
          <a:xfrm>
            <a:off x="381576" y="1076151"/>
            <a:ext cx="9791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Retail Landscape</a:t>
            </a:r>
            <a:r>
              <a:rPr lang="en-US" dirty="0">
                <a:effectLst/>
              </a:rPr>
              <a:t>: Dynamic and ever-changing.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Importance</a:t>
            </a:r>
            <a:r>
              <a:rPr lang="en-US" dirty="0">
                <a:effectLst/>
              </a:rPr>
              <a:t>: Understanding factors behind </a:t>
            </a:r>
            <a:r>
              <a:rPr lang="en-US" dirty="0"/>
              <a:t>return of item</a:t>
            </a:r>
            <a:r>
              <a:rPr lang="en-US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Dataset</a:t>
            </a:r>
            <a:r>
              <a:rPr lang="en-US" dirty="0">
                <a:effectLst/>
              </a:rPr>
              <a:t>: Comprehensive data from Kaggle, spanning two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Details</a:t>
            </a:r>
            <a:r>
              <a:rPr lang="en-US" dirty="0">
                <a:effectLst/>
              </a:rPr>
              <a:t>: Customer orders, including orderID, orderDate, articleID, colorCode, sizeCode, productGroup, and financial aspects (perUnitPrice, orderPrice, returnPrice).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8C502-F1BA-EF52-5C25-7843EA6A279B}"/>
              </a:ext>
            </a:extLst>
          </p:cNvPr>
          <p:cNvSpPr txBox="1"/>
          <p:nvPr/>
        </p:nvSpPr>
        <p:spPr>
          <a:xfrm>
            <a:off x="381576" y="5022166"/>
            <a:ext cx="1137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</a:rPr>
              <a:t>Machine Learning Model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</a:t>
            </a:r>
            <a:r>
              <a:rPr lang="en-IN" b="0" i="0" dirty="0">
                <a:solidFill>
                  <a:srgbClr val="111111"/>
                </a:solidFill>
                <a:effectLst/>
              </a:rPr>
              <a:t>C</a:t>
            </a:r>
            <a:r>
              <a:rPr lang="en-IN" dirty="0">
                <a:solidFill>
                  <a:srgbClr val="111111"/>
                </a:solidFill>
              </a:rPr>
              <a:t>onstruct a robust machine learning classification model.</a:t>
            </a:r>
            <a:endParaRPr lang="en-US" dirty="0">
              <a:solidFill>
                <a:srgbClr val="11111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</a:rPr>
              <a:t>Prediction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Determine if an item will be returned or not.</a:t>
            </a:r>
          </a:p>
          <a:p>
            <a:endParaRPr lang="en-US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D3EBB82-57B2-DF94-9747-D0CFBE9C3400}"/>
              </a:ext>
            </a:extLst>
          </p:cNvPr>
          <p:cNvSpPr/>
          <p:nvPr/>
        </p:nvSpPr>
        <p:spPr>
          <a:xfrm>
            <a:off x="381576" y="4074974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Objective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48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2D3A-447D-3C17-3E9B-CF0F3EFF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03460-6233-5F73-7690-446818E46DA8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B0F056-D315-B2A0-87DF-0FC80922673B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C9CD95-C5A0-75AF-4B41-7E827CD77201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1F91D3-7497-32C3-E569-F480C15DA997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21DDE1F2-2A02-BE0B-5A1F-E4819C1AA504}"/>
              </a:ext>
            </a:extLst>
          </p:cNvPr>
          <p:cNvSpPr/>
          <p:nvPr/>
        </p:nvSpPr>
        <p:spPr>
          <a:xfrm>
            <a:off x="943050" y="700466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Data Preprocessing: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5FABD-FA11-1897-8C95-84E287D7CD58}"/>
              </a:ext>
            </a:extLst>
          </p:cNvPr>
          <p:cNvSpPr txBox="1"/>
          <p:nvPr/>
        </p:nvSpPr>
        <p:spPr>
          <a:xfrm>
            <a:off x="943049" y="1757941"/>
            <a:ext cx="1028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This involves handling missing values, outliers, and errors in the dataset. Imputing missing values, removing outliers, and correcting errors ensure that the data is reliable for analysis.</a:t>
            </a:r>
          </a:p>
          <a:p>
            <a:endParaRPr lang="en-IN" dirty="0">
              <a:latin typeface="Aptos" panose="020B0004020202020204" pitchFamily="34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</a:rPr>
              <a:t>Original Data looks like below -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39AEB3-74F7-C7DF-BD57-346141B5C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49" y="3426570"/>
            <a:ext cx="10282970" cy="273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2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2360E-35A2-6D0B-50B1-A1006AA46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F860C-38DF-552A-6279-070D2D1BCEE3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A0123-D262-A723-D24A-90A761ED0AE5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44C27-7476-A7D6-A6CC-5E59608AADCF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3AEE94-9D75-6404-A97C-4871726A5AE4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91D4113C-2F0D-6F77-DA29-50C8CD20142F}"/>
              </a:ext>
            </a:extLst>
          </p:cNvPr>
          <p:cNvSpPr/>
          <p:nvPr/>
        </p:nvSpPr>
        <p:spPr>
          <a:xfrm>
            <a:off x="943050" y="700466"/>
            <a:ext cx="2869295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Handling Missing Values: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39B23-80C3-BB2D-A95A-1964FE341C39}"/>
              </a:ext>
            </a:extLst>
          </p:cNvPr>
          <p:cNvSpPr txBox="1"/>
          <p:nvPr/>
        </p:nvSpPr>
        <p:spPr>
          <a:xfrm>
            <a:off x="943049" y="1757941"/>
            <a:ext cx="1028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Checked for  NaN values across the dataset and then remove these from it. </a:t>
            </a:r>
          </a:p>
          <a:p>
            <a:endParaRPr lang="en-IN" dirty="0"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Code snippet is as follows - 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8238065-E702-EEF5-2448-573E63DAB1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48" y="3009164"/>
            <a:ext cx="9579586" cy="274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EB176-BEAF-2B36-D1A6-A0A4F59F9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CD71A10-706C-7779-DB3C-66622AE9A5F2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5A203-944E-23AD-74E7-86CD0D3A27CC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55F47-EFCB-8503-382F-402FBBC41AFC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90684-04B4-BEAB-BBBC-56D87B16833E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235888AE-2E21-7ECB-7C51-363EBCDE21CA}"/>
              </a:ext>
            </a:extLst>
          </p:cNvPr>
          <p:cNvSpPr/>
          <p:nvPr/>
        </p:nvSpPr>
        <p:spPr>
          <a:xfrm>
            <a:off x="943050" y="700466"/>
            <a:ext cx="5909442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Adding required columns for feature engineering: 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9F09F-6170-30C3-5476-BF4E0FBC1F50}"/>
              </a:ext>
            </a:extLst>
          </p:cNvPr>
          <p:cNvSpPr txBox="1"/>
          <p:nvPr/>
        </p:nvSpPr>
        <p:spPr>
          <a:xfrm>
            <a:off x="943049" y="1757941"/>
            <a:ext cx="1028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Added two new columns (per unit price &amp; return price) into main data frame which is helpful in feature engineering. </a:t>
            </a:r>
          </a:p>
          <a:p>
            <a:endParaRPr lang="en-IN" dirty="0">
              <a:latin typeface="Aptos" panose="020B0004020202020204" pitchFamily="34" charset="0"/>
            </a:endParaRPr>
          </a:p>
          <a:p>
            <a:r>
              <a:rPr lang="en-IN" dirty="0">
                <a:latin typeface="Aptos" panose="020B0004020202020204" pitchFamily="34" charset="0"/>
                <a:ea typeface="Times New Roman" panose="02020603050405020304" pitchFamily="18" charset="0"/>
              </a:rPr>
              <a:t>Updated DataFrame</a:t>
            </a:r>
            <a:r>
              <a:rPr lang="en-IN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as follows - 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2C45CDB-DEE7-25E4-1DFB-EB65187D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49" y="3068805"/>
            <a:ext cx="10689668" cy="29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9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46578-066B-7D49-CE16-62008D982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5AE044-49E3-ABE9-DCF3-29624754951B}"/>
              </a:ext>
            </a:extLst>
          </p:cNvPr>
          <p:cNvSpPr/>
          <p:nvPr/>
        </p:nvSpPr>
        <p:spPr>
          <a:xfrm>
            <a:off x="0" y="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F9D7FA-3A71-C5A3-1334-994A5E630AD6}"/>
              </a:ext>
            </a:extLst>
          </p:cNvPr>
          <p:cNvSpPr/>
          <p:nvPr/>
        </p:nvSpPr>
        <p:spPr>
          <a:xfrm>
            <a:off x="9437" y="0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E564D-D5A6-1C3F-BBA0-BFC5E760F712}"/>
              </a:ext>
            </a:extLst>
          </p:cNvPr>
          <p:cNvSpPr/>
          <p:nvPr/>
        </p:nvSpPr>
        <p:spPr>
          <a:xfrm>
            <a:off x="12048451" y="-2430"/>
            <a:ext cx="13411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BC4945-7E77-1332-8105-2441C8D14D38}"/>
              </a:ext>
            </a:extLst>
          </p:cNvPr>
          <p:cNvSpPr/>
          <p:nvPr/>
        </p:nvSpPr>
        <p:spPr>
          <a:xfrm>
            <a:off x="9437" y="6699504"/>
            <a:ext cx="12048451" cy="1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11442ABE-8D50-2DBF-679F-064F5945F491}"/>
              </a:ext>
            </a:extLst>
          </p:cNvPr>
          <p:cNvSpPr/>
          <p:nvPr/>
        </p:nvSpPr>
        <p:spPr>
          <a:xfrm>
            <a:off x="943050" y="700466"/>
            <a:ext cx="2420699" cy="5155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Data Overview:</a:t>
            </a:r>
            <a:endParaRPr lang="en-US" b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359F8-BB7B-EF42-6B78-92EA1DE2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50" y="1899138"/>
            <a:ext cx="8067675" cy="24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779</TotalTime>
  <Words>837</Words>
  <Application>Microsoft Macintosh PowerPoint</Application>
  <PresentationFormat>Widescreen</PresentationFormat>
  <Paragraphs>240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Söhne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Snehalkapadia (24PGAI)</dc:creator>
  <cp:lastModifiedBy>Prithviraj (24PGAI)</cp:lastModifiedBy>
  <cp:revision>682</cp:revision>
  <dcterms:created xsi:type="dcterms:W3CDTF">2024-01-15T14:45:37Z</dcterms:created>
  <dcterms:modified xsi:type="dcterms:W3CDTF">2024-02-05T11:52:38Z</dcterms:modified>
</cp:coreProperties>
</file>