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7C39FD8-30EF-49BF-AB91-31FE5B011205}" type="datetimeFigureOut">
              <a:rPr lang="en-IN" smtClean="0"/>
              <a:t>10-01-2024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339E44A-6CD9-4B8E-9D71-71D4455C2B36}" type="slidenum">
              <a:rPr lang="en-IN" smtClean="0"/>
              <a:t>‹#›</a:t>
            </a:fld>
            <a:endParaRPr lang="en-IN"/>
          </a:p>
        </p:txBody>
      </p:sp>
    </p:spTree>
    <p:extLst>
      <p:ext uri="{BB962C8B-B14F-4D97-AF65-F5344CB8AC3E}">
        <p14:creationId xmlns:p14="http://schemas.microsoft.com/office/powerpoint/2010/main" val="379837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C39FD8-30EF-49BF-AB91-31FE5B011205}" type="datetimeFigureOut">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9E44A-6CD9-4B8E-9D71-71D4455C2B36}" type="slidenum">
              <a:rPr lang="en-IN" smtClean="0"/>
              <a:t>‹#›</a:t>
            </a:fld>
            <a:endParaRPr lang="en-IN"/>
          </a:p>
        </p:txBody>
      </p:sp>
    </p:spTree>
    <p:extLst>
      <p:ext uri="{BB962C8B-B14F-4D97-AF65-F5344CB8AC3E}">
        <p14:creationId xmlns:p14="http://schemas.microsoft.com/office/powerpoint/2010/main" val="54197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C39FD8-30EF-49BF-AB91-31FE5B011205}" type="datetimeFigureOut">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9E44A-6CD9-4B8E-9D71-71D4455C2B36}" type="slidenum">
              <a:rPr lang="en-IN" smtClean="0"/>
              <a:t>‹#›</a:t>
            </a:fld>
            <a:endParaRPr lang="en-IN"/>
          </a:p>
        </p:txBody>
      </p:sp>
    </p:spTree>
    <p:extLst>
      <p:ext uri="{BB962C8B-B14F-4D97-AF65-F5344CB8AC3E}">
        <p14:creationId xmlns:p14="http://schemas.microsoft.com/office/powerpoint/2010/main" val="3423557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C39FD8-30EF-49BF-AB91-31FE5B011205}" type="datetimeFigureOut">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9E44A-6CD9-4B8E-9D71-71D4455C2B3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3563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C39FD8-30EF-49BF-AB91-31FE5B011205}" type="datetimeFigureOut">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9E44A-6CD9-4B8E-9D71-71D4455C2B36}" type="slidenum">
              <a:rPr lang="en-IN" smtClean="0"/>
              <a:t>‹#›</a:t>
            </a:fld>
            <a:endParaRPr lang="en-IN"/>
          </a:p>
        </p:txBody>
      </p:sp>
    </p:spTree>
    <p:extLst>
      <p:ext uri="{BB962C8B-B14F-4D97-AF65-F5344CB8AC3E}">
        <p14:creationId xmlns:p14="http://schemas.microsoft.com/office/powerpoint/2010/main" val="1221355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C39FD8-30EF-49BF-AB91-31FE5B011205}" type="datetimeFigureOut">
              <a:rPr lang="en-IN" smtClean="0"/>
              <a:t>10-01-2024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39E44A-6CD9-4B8E-9D71-71D4455C2B36}" type="slidenum">
              <a:rPr lang="en-IN" smtClean="0"/>
              <a:t>‹#›</a:t>
            </a:fld>
            <a:endParaRPr lang="en-IN"/>
          </a:p>
        </p:txBody>
      </p:sp>
    </p:spTree>
    <p:extLst>
      <p:ext uri="{BB962C8B-B14F-4D97-AF65-F5344CB8AC3E}">
        <p14:creationId xmlns:p14="http://schemas.microsoft.com/office/powerpoint/2010/main" val="3936264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C39FD8-30EF-49BF-AB91-31FE5B011205}" type="datetimeFigureOut">
              <a:rPr lang="en-IN" smtClean="0"/>
              <a:t>10-01-2024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39E44A-6CD9-4B8E-9D71-71D4455C2B36}" type="slidenum">
              <a:rPr lang="en-IN" smtClean="0"/>
              <a:t>‹#›</a:t>
            </a:fld>
            <a:endParaRPr lang="en-IN"/>
          </a:p>
        </p:txBody>
      </p:sp>
    </p:spTree>
    <p:extLst>
      <p:ext uri="{BB962C8B-B14F-4D97-AF65-F5344CB8AC3E}">
        <p14:creationId xmlns:p14="http://schemas.microsoft.com/office/powerpoint/2010/main" val="4030107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39FD8-30EF-49BF-AB91-31FE5B011205}" type="datetimeFigureOut">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9E44A-6CD9-4B8E-9D71-71D4455C2B36}" type="slidenum">
              <a:rPr lang="en-IN" smtClean="0"/>
              <a:t>‹#›</a:t>
            </a:fld>
            <a:endParaRPr lang="en-IN"/>
          </a:p>
        </p:txBody>
      </p:sp>
    </p:spTree>
    <p:extLst>
      <p:ext uri="{BB962C8B-B14F-4D97-AF65-F5344CB8AC3E}">
        <p14:creationId xmlns:p14="http://schemas.microsoft.com/office/powerpoint/2010/main" val="4294821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39FD8-30EF-49BF-AB91-31FE5B011205}" type="datetimeFigureOut">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9E44A-6CD9-4B8E-9D71-71D4455C2B36}" type="slidenum">
              <a:rPr lang="en-IN" smtClean="0"/>
              <a:t>‹#›</a:t>
            </a:fld>
            <a:endParaRPr lang="en-IN"/>
          </a:p>
        </p:txBody>
      </p:sp>
    </p:spTree>
    <p:extLst>
      <p:ext uri="{BB962C8B-B14F-4D97-AF65-F5344CB8AC3E}">
        <p14:creationId xmlns:p14="http://schemas.microsoft.com/office/powerpoint/2010/main" val="3517535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39FD8-30EF-49BF-AB91-31FE5B011205}" type="datetimeFigureOut">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9E44A-6CD9-4B8E-9D71-71D4455C2B36}" type="slidenum">
              <a:rPr lang="en-IN" smtClean="0"/>
              <a:t>‹#›</a:t>
            </a:fld>
            <a:endParaRPr lang="en-IN"/>
          </a:p>
        </p:txBody>
      </p:sp>
    </p:spTree>
    <p:extLst>
      <p:ext uri="{BB962C8B-B14F-4D97-AF65-F5344CB8AC3E}">
        <p14:creationId xmlns:p14="http://schemas.microsoft.com/office/powerpoint/2010/main" val="392476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C39FD8-30EF-49BF-AB91-31FE5B011205}" type="datetimeFigureOut">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9E44A-6CD9-4B8E-9D71-71D4455C2B36}" type="slidenum">
              <a:rPr lang="en-IN" smtClean="0"/>
              <a:t>‹#›</a:t>
            </a:fld>
            <a:endParaRPr lang="en-IN"/>
          </a:p>
        </p:txBody>
      </p:sp>
    </p:spTree>
    <p:extLst>
      <p:ext uri="{BB962C8B-B14F-4D97-AF65-F5344CB8AC3E}">
        <p14:creationId xmlns:p14="http://schemas.microsoft.com/office/powerpoint/2010/main" val="250380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C39FD8-30EF-49BF-AB91-31FE5B011205}" type="datetimeFigureOut">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9E44A-6CD9-4B8E-9D71-71D4455C2B36}" type="slidenum">
              <a:rPr lang="en-IN" smtClean="0"/>
              <a:t>‹#›</a:t>
            </a:fld>
            <a:endParaRPr lang="en-IN"/>
          </a:p>
        </p:txBody>
      </p:sp>
    </p:spTree>
    <p:extLst>
      <p:ext uri="{BB962C8B-B14F-4D97-AF65-F5344CB8AC3E}">
        <p14:creationId xmlns:p14="http://schemas.microsoft.com/office/powerpoint/2010/main" val="119905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C39FD8-30EF-49BF-AB91-31FE5B011205}" type="datetimeFigureOut">
              <a:rPr lang="en-IN" smtClean="0"/>
              <a:t>10-01-2024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39E44A-6CD9-4B8E-9D71-71D4455C2B36}" type="slidenum">
              <a:rPr lang="en-IN" smtClean="0"/>
              <a:t>‹#›</a:t>
            </a:fld>
            <a:endParaRPr lang="en-IN"/>
          </a:p>
        </p:txBody>
      </p:sp>
    </p:spTree>
    <p:extLst>
      <p:ext uri="{BB962C8B-B14F-4D97-AF65-F5344CB8AC3E}">
        <p14:creationId xmlns:p14="http://schemas.microsoft.com/office/powerpoint/2010/main" val="1510055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C39FD8-30EF-49BF-AB91-31FE5B011205}" type="datetimeFigureOut">
              <a:rPr lang="en-IN" smtClean="0"/>
              <a:t>10-01-2024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39E44A-6CD9-4B8E-9D71-71D4455C2B36}" type="slidenum">
              <a:rPr lang="en-IN" smtClean="0"/>
              <a:t>‹#›</a:t>
            </a:fld>
            <a:endParaRPr lang="en-IN"/>
          </a:p>
        </p:txBody>
      </p:sp>
    </p:spTree>
    <p:extLst>
      <p:ext uri="{BB962C8B-B14F-4D97-AF65-F5344CB8AC3E}">
        <p14:creationId xmlns:p14="http://schemas.microsoft.com/office/powerpoint/2010/main" val="1232059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39FD8-30EF-49BF-AB91-31FE5B011205}" type="datetimeFigureOut">
              <a:rPr lang="en-IN" smtClean="0"/>
              <a:t>10-01-2024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39E44A-6CD9-4B8E-9D71-71D4455C2B36}" type="slidenum">
              <a:rPr lang="en-IN" smtClean="0"/>
              <a:t>‹#›</a:t>
            </a:fld>
            <a:endParaRPr lang="en-IN"/>
          </a:p>
        </p:txBody>
      </p:sp>
    </p:spTree>
    <p:extLst>
      <p:ext uri="{BB962C8B-B14F-4D97-AF65-F5344CB8AC3E}">
        <p14:creationId xmlns:p14="http://schemas.microsoft.com/office/powerpoint/2010/main" val="263546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C39FD8-30EF-49BF-AB91-31FE5B011205}" type="datetimeFigureOut">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9E44A-6CD9-4B8E-9D71-71D4455C2B36}" type="slidenum">
              <a:rPr lang="en-IN" smtClean="0"/>
              <a:t>‹#›</a:t>
            </a:fld>
            <a:endParaRPr lang="en-IN"/>
          </a:p>
        </p:txBody>
      </p:sp>
    </p:spTree>
    <p:extLst>
      <p:ext uri="{BB962C8B-B14F-4D97-AF65-F5344CB8AC3E}">
        <p14:creationId xmlns:p14="http://schemas.microsoft.com/office/powerpoint/2010/main" val="230263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C39FD8-30EF-49BF-AB91-31FE5B011205}" type="datetimeFigureOut">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9E44A-6CD9-4B8E-9D71-71D4455C2B36}" type="slidenum">
              <a:rPr lang="en-IN" smtClean="0"/>
              <a:t>‹#›</a:t>
            </a:fld>
            <a:endParaRPr lang="en-IN"/>
          </a:p>
        </p:txBody>
      </p:sp>
    </p:spTree>
    <p:extLst>
      <p:ext uri="{BB962C8B-B14F-4D97-AF65-F5344CB8AC3E}">
        <p14:creationId xmlns:p14="http://schemas.microsoft.com/office/powerpoint/2010/main" val="1646960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C39FD8-30EF-49BF-AB91-31FE5B011205}" type="datetimeFigureOut">
              <a:rPr lang="en-IN" smtClean="0"/>
              <a:t>10-01-2024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39E44A-6CD9-4B8E-9D71-71D4455C2B36}" type="slidenum">
              <a:rPr lang="en-IN" smtClean="0"/>
              <a:t>‹#›</a:t>
            </a:fld>
            <a:endParaRPr lang="en-IN"/>
          </a:p>
        </p:txBody>
      </p:sp>
    </p:spTree>
    <p:extLst>
      <p:ext uri="{BB962C8B-B14F-4D97-AF65-F5344CB8AC3E}">
        <p14:creationId xmlns:p14="http://schemas.microsoft.com/office/powerpoint/2010/main" val="2902167438"/>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esaiprithviraj15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E60BFB-73F8-1B96-DB23-E6A377C674DD}"/>
              </a:ext>
            </a:extLst>
          </p:cNvPr>
          <p:cNvSpPr>
            <a:spLocks noGrp="1"/>
          </p:cNvSpPr>
          <p:nvPr>
            <p:ph type="ctrTitle"/>
          </p:nvPr>
        </p:nvSpPr>
        <p:spPr>
          <a:xfrm>
            <a:off x="1524000" y="412377"/>
            <a:ext cx="9045388" cy="762000"/>
          </a:xfrm>
          <a:solidFill>
            <a:schemeClr val="bg2">
              <a:lumMod val="20000"/>
              <a:lumOff val="80000"/>
            </a:schemeClr>
          </a:solidFill>
        </p:spPr>
        <p:txBody>
          <a:bodyPr>
            <a:normAutofit fontScale="90000"/>
          </a:bodyPr>
          <a:lstStyle/>
          <a:p>
            <a:pPr algn="ctr"/>
            <a:r>
              <a:rPr lang="en-US" sz="1800" b="1" dirty="0">
                <a:latin typeface="Times New Roman" panose="02020603050405020304" pitchFamily="18" charset="0"/>
                <a:cs typeface="Times New Roman" panose="02020603050405020304" pitchFamily="18" charset="0"/>
              </a:rPr>
              <a:t>Name : prithviraj </a:t>
            </a:r>
            <a:r>
              <a:rPr lang="en-US" sz="1800" b="1" dirty="0" err="1">
                <a:latin typeface="Times New Roman" panose="02020603050405020304" pitchFamily="18" charset="0"/>
                <a:cs typeface="Times New Roman" panose="02020603050405020304" pitchFamily="18" charset="0"/>
              </a:rPr>
              <a:t>ashok</a:t>
            </a:r>
            <a:r>
              <a:rPr lang="en-US" sz="1800" b="1" dirty="0">
                <a:latin typeface="Times New Roman" panose="02020603050405020304" pitchFamily="18" charset="0"/>
                <a:cs typeface="Times New Roman" panose="02020603050405020304" pitchFamily="18" charset="0"/>
              </a:rPr>
              <a:t> desai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email</a:t>
            </a:r>
            <a:r>
              <a:rPr lang="en-US" sz="18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desaiprithviraj153@gmail.com</a:t>
            </a:r>
            <a:b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task :Instagram user analytics</a:t>
            </a:r>
            <a:endParaRPr lang="en-IN" sz="1800" b="1" dirty="0">
              <a:latin typeface="Times New Roman" panose="02020603050405020304" pitchFamily="18" charset="0"/>
              <a:cs typeface="Times New Roman" panose="02020603050405020304" pitchFamily="18" charset="0"/>
            </a:endParaRPr>
          </a:p>
        </p:txBody>
      </p:sp>
      <p:sp>
        <p:nvSpPr>
          <p:cNvPr id="8" name="Subtitle 7">
            <a:extLst>
              <a:ext uri="{FF2B5EF4-FFF2-40B4-BE49-F238E27FC236}">
                <a16:creationId xmlns:a16="http://schemas.microsoft.com/office/drawing/2014/main" id="{5F9DCF29-E7AC-CEE9-DDEC-0E5663CC63CF}"/>
              </a:ext>
            </a:extLst>
          </p:cNvPr>
          <p:cNvSpPr>
            <a:spLocks noGrp="1"/>
          </p:cNvSpPr>
          <p:nvPr>
            <p:ph type="subTitle" idx="1"/>
          </p:nvPr>
        </p:nvSpPr>
        <p:spPr>
          <a:xfrm>
            <a:off x="1981200" y="1389529"/>
            <a:ext cx="5325035" cy="5325036"/>
          </a:xfrm>
          <a:solidFill>
            <a:schemeClr val="bg2">
              <a:lumMod val="20000"/>
              <a:lumOff val="80000"/>
            </a:schemeClr>
          </a:solidFill>
        </p:spPr>
        <p:txBody>
          <a:bodyPr>
            <a:noAutofit/>
          </a:bodyPr>
          <a:lstStyle/>
          <a:p>
            <a:pPr marL="6350" indent="-6350">
              <a:lnSpc>
                <a:spcPct val="107000"/>
              </a:lnSpc>
              <a:spcAft>
                <a:spcPts val="2050"/>
              </a:spcAft>
            </a:pPr>
            <a:r>
              <a:rPr lang="en-IN" sz="1600" b="1"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Analysis done on the following points:-</a:t>
            </a:r>
            <a:endParaRPr lang="en-IN" sz="16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endParaRPr>
          </a:p>
          <a:p>
            <a:pPr marL="6350" indent="-6350">
              <a:lnSpc>
                <a:spcPct val="107000"/>
              </a:lnSpc>
              <a:spcAft>
                <a:spcPts val="50"/>
              </a:spcAft>
            </a:pPr>
            <a:r>
              <a:rPr lang="en-IN" sz="1600" b="1"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Part (A). </a:t>
            </a:r>
            <a:r>
              <a:rPr lang="en-IN" sz="1600" b="1" u="sng"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Marketing </a:t>
            </a:r>
            <a:r>
              <a:rPr lang="en-IN" sz="1600" b="1"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a:t>
            </a:r>
            <a:endParaRPr lang="en-IN" sz="16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endParaRPr>
          </a:p>
          <a:p>
            <a:pPr marL="342900" lvl="0" indent="-342900" fontAlgn="base">
              <a:lnSpc>
                <a:spcPct val="107000"/>
              </a:lnSpc>
              <a:spcAft>
                <a:spcPts val="50"/>
              </a:spcAft>
              <a:buClr>
                <a:srgbClr val="000000"/>
              </a:buClr>
              <a:buSzPts val="1800"/>
              <a:buFont typeface="Wingdings" panose="05000000000000000000" pitchFamily="2" charset="2"/>
              <a:buChar char="Ø"/>
            </a:pPr>
            <a:r>
              <a:rPr lang="en-IN" sz="1600"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Rewarding Most Loyal Users</a:t>
            </a:r>
            <a:endParaRPr lang="en-IN" sz="1600"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endParaRPr>
          </a:p>
          <a:p>
            <a:pPr marL="342900" lvl="0" indent="-342900" fontAlgn="base">
              <a:lnSpc>
                <a:spcPct val="107000"/>
              </a:lnSpc>
              <a:spcAft>
                <a:spcPts val="50"/>
              </a:spcAft>
              <a:buClr>
                <a:srgbClr val="000000"/>
              </a:buClr>
              <a:buSzPts val="1800"/>
              <a:buFont typeface="Wingdings" panose="05000000000000000000" pitchFamily="2" charset="2"/>
              <a:buChar char="Ø"/>
            </a:pPr>
            <a:r>
              <a:rPr lang="en-IN" sz="1600"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Remind Inactive Users to Start Posting</a:t>
            </a:r>
            <a:endParaRPr lang="en-IN" sz="1600"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endParaRPr>
          </a:p>
          <a:p>
            <a:pPr marL="342900" lvl="0" indent="-342900" fontAlgn="base">
              <a:lnSpc>
                <a:spcPct val="107000"/>
              </a:lnSpc>
              <a:spcAft>
                <a:spcPts val="50"/>
              </a:spcAft>
              <a:buClr>
                <a:srgbClr val="000000"/>
              </a:buClr>
              <a:buSzPts val="1800"/>
              <a:buFont typeface="Wingdings" panose="05000000000000000000" pitchFamily="2" charset="2"/>
              <a:buChar char="Ø"/>
            </a:pPr>
            <a:r>
              <a:rPr lang="en-IN" sz="1600"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Declaring the contest winners</a:t>
            </a:r>
            <a:endParaRPr lang="en-IN" sz="1600"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endParaRPr>
          </a:p>
          <a:p>
            <a:pPr marL="342900" lvl="0" indent="-342900" fontAlgn="base">
              <a:lnSpc>
                <a:spcPct val="107000"/>
              </a:lnSpc>
              <a:spcAft>
                <a:spcPts val="50"/>
              </a:spcAft>
              <a:buClr>
                <a:srgbClr val="000000"/>
              </a:buClr>
              <a:buSzPts val="1800"/>
              <a:buFont typeface="Wingdings" panose="05000000000000000000" pitchFamily="2" charset="2"/>
              <a:buChar char="Ø"/>
            </a:pPr>
            <a:r>
              <a:rPr lang="en-IN" sz="1600"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Hashtag Researching</a:t>
            </a:r>
            <a:endParaRPr lang="en-IN" sz="1600"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endParaRPr>
          </a:p>
          <a:p>
            <a:pPr marL="342900" lvl="0" indent="-342900" fontAlgn="base">
              <a:lnSpc>
                <a:spcPct val="107000"/>
              </a:lnSpc>
              <a:spcAft>
                <a:spcPts val="2050"/>
              </a:spcAft>
              <a:buClr>
                <a:srgbClr val="000000"/>
              </a:buClr>
              <a:buSzPts val="1800"/>
              <a:buFont typeface="Wingdings" panose="05000000000000000000" pitchFamily="2" charset="2"/>
              <a:buChar char="Ø"/>
            </a:pPr>
            <a:r>
              <a:rPr lang="en-IN" sz="1600"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Launch AD Campaign</a:t>
            </a:r>
            <a:endParaRPr lang="en-IN" sz="1600"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endParaRPr>
          </a:p>
          <a:p>
            <a:pPr marL="6350" indent="-6350">
              <a:lnSpc>
                <a:spcPct val="107000"/>
              </a:lnSpc>
              <a:spcAft>
                <a:spcPts val="50"/>
              </a:spcAft>
            </a:pPr>
            <a:r>
              <a:rPr lang="en-IN" sz="1600" b="1"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Part (B). </a:t>
            </a:r>
            <a:r>
              <a:rPr lang="en-IN" sz="1600" b="1" u="sng"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Investor Metrics </a:t>
            </a:r>
            <a:r>
              <a:rPr lang="en-IN" sz="1600" b="1"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a:t>
            </a:r>
            <a:endParaRPr lang="en-IN" sz="16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endParaRPr>
          </a:p>
          <a:p>
            <a:pPr marL="342900" lvl="0" indent="-342900" fontAlgn="base">
              <a:lnSpc>
                <a:spcPct val="107000"/>
              </a:lnSpc>
              <a:spcAft>
                <a:spcPts val="50"/>
              </a:spcAft>
              <a:buClr>
                <a:srgbClr val="000000"/>
              </a:buClr>
              <a:buSzPts val="1800"/>
              <a:buFont typeface="Wingdings" panose="05000000000000000000" pitchFamily="2" charset="2"/>
              <a:buChar char="Ø"/>
            </a:pPr>
            <a:r>
              <a:rPr lang="en-IN" sz="1600"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User Engagement</a:t>
            </a:r>
          </a:p>
          <a:p>
            <a:pPr marL="342900" indent="-342900" fontAlgn="base">
              <a:lnSpc>
                <a:spcPct val="107000"/>
              </a:lnSpc>
              <a:spcAft>
                <a:spcPts val="50"/>
              </a:spcAft>
              <a:buClr>
                <a:srgbClr val="000000"/>
              </a:buClr>
              <a:buSzPts val="1800"/>
              <a:buFont typeface="Wingdings" panose="05000000000000000000" pitchFamily="2" charset="2"/>
              <a:buChar char="Ø"/>
            </a:pPr>
            <a:r>
              <a:rPr lang="en-IN" sz="1600" b="1"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Bots and Fake Accounts</a:t>
            </a:r>
          </a:p>
          <a:p>
            <a:pPr fontAlgn="base">
              <a:lnSpc>
                <a:spcPct val="107000"/>
              </a:lnSpc>
              <a:spcAft>
                <a:spcPts val="50"/>
              </a:spcAft>
              <a:buClr>
                <a:srgbClr val="000000"/>
              </a:buClr>
              <a:buSzPts val="1800"/>
            </a:pPr>
            <a:endParaRPr lang="en-IN" sz="1600" cap="none" dirty="0">
              <a:latin typeface="Times New Roman" panose="02020603050405020304" pitchFamily="18" charset="0"/>
              <a:cs typeface="Times New Roman" panose="02020603050405020304" pitchFamily="18" charset="0"/>
            </a:endParaRPr>
          </a:p>
          <a:p>
            <a:pPr lvl="0" fontAlgn="base">
              <a:lnSpc>
                <a:spcPct val="107000"/>
              </a:lnSpc>
              <a:spcAft>
                <a:spcPts val="50"/>
              </a:spcAft>
              <a:buClr>
                <a:srgbClr val="000000"/>
              </a:buClr>
              <a:buSzPts val="1800"/>
            </a:pPr>
            <a:r>
              <a:rPr lang="en-IN" sz="1600" b="1" u="sng" strike="noStrike" kern="100" cap="none"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SOFTWARE USED </a:t>
            </a:r>
            <a:r>
              <a:rPr lang="en-IN" sz="1600" b="1" u="none" strike="noStrike" kern="100" cap="none"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:MYSQL WORKBENCH 8.0 CE</a:t>
            </a:r>
          </a:p>
          <a:p>
            <a:pPr lvl="0" fontAlgn="base">
              <a:lnSpc>
                <a:spcPct val="107000"/>
              </a:lnSpc>
              <a:spcAft>
                <a:spcPts val="50"/>
              </a:spcAft>
              <a:buClr>
                <a:srgbClr val="000000"/>
              </a:buClr>
              <a:buSzPts val="1800"/>
            </a:pPr>
            <a:endParaRPr lang="en-IN" sz="1200"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endParaRPr>
          </a:p>
          <a:p>
            <a:pPr marL="342900" lvl="0" indent="-342900" fontAlgn="base">
              <a:lnSpc>
                <a:spcPct val="107000"/>
              </a:lnSpc>
              <a:spcAft>
                <a:spcPts val="50"/>
              </a:spcAft>
              <a:buClr>
                <a:srgbClr val="000000"/>
              </a:buClr>
              <a:buSzPts val="1800"/>
              <a:buFont typeface="Wingdings" panose="05000000000000000000" pitchFamily="2" charset="2"/>
              <a:buChar char="Ø"/>
            </a:pPr>
            <a:endParaRPr lang="en-IN" sz="1200"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3519080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94AB51-B228-B452-5CA5-7EB26D25FFCB}"/>
              </a:ext>
            </a:extLst>
          </p:cNvPr>
          <p:cNvSpPr txBox="1"/>
          <p:nvPr/>
        </p:nvSpPr>
        <p:spPr>
          <a:xfrm>
            <a:off x="4918914" y="125506"/>
            <a:ext cx="2354171" cy="646331"/>
          </a:xfrm>
          <a:prstGeom prst="rect">
            <a:avLst/>
          </a:prstGeom>
          <a:solidFill>
            <a:schemeClr val="bg2">
              <a:lumMod val="20000"/>
              <a:lumOff val="80000"/>
            </a:schemeClr>
          </a:solid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(A)Marketing</a:t>
            </a:r>
          </a:p>
          <a:p>
            <a:pPr algn="ctr"/>
            <a:r>
              <a:rPr lang="en-US" b="1" dirty="0">
                <a:latin typeface="Times New Roman" panose="02020603050405020304" pitchFamily="18" charset="0"/>
                <a:cs typeface="Times New Roman" panose="02020603050405020304" pitchFamily="18" charset="0"/>
              </a:rPr>
              <a:t>Hashtag Researching</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B34E6DB-C137-3131-881F-F2E1181F7BD6}"/>
              </a:ext>
            </a:extLst>
          </p:cNvPr>
          <p:cNvSpPr txBox="1"/>
          <p:nvPr/>
        </p:nvSpPr>
        <p:spPr>
          <a:xfrm>
            <a:off x="1201271" y="804102"/>
            <a:ext cx="1206292" cy="369332"/>
          </a:xfrm>
          <a:prstGeom prst="rect">
            <a:avLst/>
          </a:prstGeom>
          <a:solidFill>
            <a:schemeClr val="bg2">
              <a:lumMod val="20000"/>
              <a:lumOff val="80000"/>
            </a:schemeClr>
          </a:solidFill>
        </p:spPr>
        <p:txBody>
          <a:bodyPr wrap="none" rtlCol="0">
            <a:spAutoFit/>
          </a:bodyPr>
          <a:lstStyle/>
          <a:p>
            <a:r>
              <a:rPr lang="en-US" b="1" dirty="0">
                <a:latin typeface="Times New Roman" panose="02020603050405020304" pitchFamily="18" charset="0"/>
                <a:cs typeface="Times New Roman" panose="02020603050405020304" pitchFamily="18" charset="0"/>
              </a:rPr>
              <a:t>OUTPUT:</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C97E076-91D5-4923-3F35-26C675319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271" y="1335739"/>
            <a:ext cx="6463553" cy="4987771"/>
          </a:xfrm>
          <a:prstGeom prst="rect">
            <a:avLst/>
          </a:prstGeom>
          <a:ln>
            <a:noFill/>
          </a:ln>
          <a:effectLst>
            <a:outerShdw blurRad="292100" dist="139700" dir="2700000" algn="tl" rotWithShape="0">
              <a:srgbClr val="333333">
                <a:alpha val="65000"/>
              </a:srgbClr>
            </a:outerShdw>
          </a:effectLst>
        </p:spPr>
      </p:pic>
      <p:graphicFrame>
        <p:nvGraphicFramePr>
          <p:cNvPr id="6" name="Table 5">
            <a:extLst>
              <a:ext uri="{FF2B5EF4-FFF2-40B4-BE49-F238E27FC236}">
                <a16:creationId xmlns:a16="http://schemas.microsoft.com/office/drawing/2014/main" id="{1577F208-047F-C4DA-EDF2-F09A5DCA4F96}"/>
              </a:ext>
            </a:extLst>
          </p:cNvPr>
          <p:cNvGraphicFramePr>
            <a:graphicFrameLocks noGrp="1"/>
          </p:cNvGraphicFramePr>
          <p:nvPr>
            <p:extLst>
              <p:ext uri="{D42A27DB-BD31-4B8C-83A1-F6EECF244321}">
                <p14:modId xmlns:p14="http://schemas.microsoft.com/office/powerpoint/2010/main" val="1608652960"/>
              </p:ext>
            </p:extLst>
          </p:nvPr>
        </p:nvGraphicFramePr>
        <p:xfrm>
          <a:off x="8119035" y="2064373"/>
          <a:ext cx="3194424" cy="2225040"/>
        </p:xfrm>
        <a:graphic>
          <a:graphicData uri="http://schemas.openxmlformats.org/drawingml/2006/table">
            <a:tbl>
              <a:tblPr firstRow="1" bandRow="1">
                <a:tableStyleId>{7DF18680-E054-41AD-8BC1-D1AEF772440D}</a:tableStyleId>
              </a:tblPr>
              <a:tblGrid>
                <a:gridCol w="1903506">
                  <a:extLst>
                    <a:ext uri="{9D8B030D-6E8A-4147-A177-3AD203B41FA5}">
                      <a16:colId xmlns:a16="http://schemas.microsoft.com/office/drawing/2014/main" val="1438924059"/>
                    </a:ext>
                  </a:extLst>
                </a:gridCol>
                <a:gridCol w="1290918">
                  <a:extLst>
                    <a:ext uri="{9D8B030D-6E8A-4147-A177-3AD203B41FA5}">
                      <a16:colId xmlns:a16="http://schemas.microsoft.com/office/drawing/2014/main" val="2646797565"/>
                    </a:ext>
                  </a:extLst>
                </a:gridCol>
              </a:tblGrid>
              <a:tr h="370840">
                <a:tc>
                  <a:txBody>
                    <a:bodyPr/>
                    <a:lstStyle/>
                    <a:p>
                      <a:r>
                        <a:rPr lang="en-US" dirty="0"/>
                        <a:t>TAG_NAME</a:t>
                      </a:r>
                      <a:endParaRPr lang="en-IN" dirty="0"/>
                    </a:p>
                  </a:txBody>
                  <a:tcPr/>
                </a:tc>
                <a:tc>
                  <a:txBody>
                    <a:bodyPr/>
                    <a:lstStyle/>
                    <a:p>
                      <a:r>
                        <a:rPr lang="en-US" dirty="0"/>
                        <a:t>TIME_USED</a:t>
                      </a:r>
                    </a:p>
                  </a:txBody>
                  <a:tcPr/>
                </a:tc>
                <a:extLst>
                  <a:ext uri="{0D108BD9-81ED-4DB2-BD59-A6C34878D82A}">
                    <a16:rowId xmlns:a16="http://schemas.microsoft.com/office/drawing/2014/main" val="55130775"/>
                  </a:ext>
                </a:extLst>
              </a:tr>
              <a:tr h="370840">
                <a:tc>
                  <a:txBody>
                    <a:bodyPr/>
                    <a:lstStyle/>
                    <a:p>
                      <a:r>
                        <a:rPr lang="en-IN" dirty="0">
                          <a:latin typeface="Times New Roman" panose="02020603050405020304" pitchFamily="18" charset="0"/>
                          <a:cs typeface="Times New Roman" panose="02020603050405020304" pitchFamily="18" charset="0"/>
                        </a:rPr>
                        <a:t>smile</a:t>
                      </a:r>
                    </a:p>
                  </a:txBody>
                  <a:tcPr anchor="ctr"/>
                </a:tc>
                <a:tc>
                  <a:txBody>
                    <a:bodyPr/>
                    <a:lstStyle/>
                    <a:p>
                      <a:r>
                        <a:rPr lang="en-IN">
                          <a:latin typeface="Times New Roman" panose="02020603050405020304" pitchFamily="18" charset="0"/>
                          <a:cs typeface="Times New Roman" panose="02020603050405020304" pitchFamily="18" charset="0"/>
                        </a:rPr>
                        <a:t>59</a:t>
                      </a:r>
                    </a:p>
                  </a:txBody>
                  <a:tcPr anchor="ctr"/>
                </a:tc>
                <a:extLst>
                  <a:ext uri="{0D108BD9-81ED-4DB2-BD59-A6C34878D82A}">
                    <a16:rowId xmlns:a16="http://schemas.microsoft.com/office/drawing/2014/main" val="3109147899"/>
                  </a:ext>
                </a:extLst>
              </a:tr>
              <a:tr h="370840">
                <a:tc>
                  <a:txBody>
                    <a:bodyPr/>
                    <a:lstStyle/>
                    <a:p>
                      <a:r>
                        <a:rPr lang="en-IN">
                          <a:latin typeface="Times New Roman" panose="02020603050405020304" pitchFamily="18" charset="0"/>
                          <a:cs typeface="Times New Roman" panose="02020603050405020304" pitchFamily="18" charset="0"/>
                        </a:rPr>
                        <a:t>beach</a:t>
                      </a:r>
                    </a:p>
                  </a:txBody>
                  <a:tcPr anchor="ctr"/>
                </a:tc>
                <a:tc>
                  <a:txBody>
                    <a:bodyPr/>
                    <a:lstStyle/>
                    <a:p>
                      <a:r>
                        <a:rPr lang="en-IN">
                          <a:latin typeface="Times New Roman" panose="02020603050405020304" pitchFamily="18" charset="0"/>
                          <a:cs typeface="Times New Roman" panose="02020603050405020304" pitchFamily="18" charset="0"/>
                        </a:rPr>
                        <a:t>42</a:t>
                      </a:r>
                    </a:p>
                  </a:txBody>
                  <a:tcPr anchor="ctr"/>
                </a:tc>
                <a:extLst>
                  <a:ext uri="{0D108BD9-81ED-4DB2-BD59-A6C34878D82A}">
                    <a16:rowId xmlns:a16="http://schemas.microsoft.com/office/drawing/2014/main" val="3811761751"/>
                  </a:ext>
                </a:extLst>
              </a:tr>
              <a:tr h="370840">
                <a:tc>
                  <a:txBody>
                    <a:bodyPr/>
                    <a:lstStyle/>
                    <a:p>
                      <a:r>
                        <a:rPr lang="en-IN">
                          <a:latin typeface="Times New Roman" panose="02020603050405020304" pitchFamily="18" charset="0"/>
                          <a:cs typeface="Times New Roman" panose="02020603050405020304" pitchFamily="18" charset="0"/>
                        </a:rPr>
                        <a:t>party</a:t>
                      </a:r>
                    </a:p>
                  </a:txBody>
                  <a:tcPr anchor="ctr"/>
                </a:tc>
                <a:tc>
                  <a:txBody>
                    <a:bodyPr/>
                    <a:lstStyle/>
                    <a:p>
                      <a:r>
                        <a:rPr lang="en-IN">
                          <a:latin typeface="Times New Roman" panose="02020603050405020304" pitchFamily="18" charset="0"/>
                          <a:cs typeface="Times New Roman" panose="02020603050405020304" pitchFamily="18" charset="0"/>
                        </a:rPr>
                        <a:t>39</a:t>
                      </a:r>
                    </a:p>
                  </a:txBody>
                  <a:tcPr anchor="ctr"/>
                </a:tc>
                <a:extLst>
                  <a:ext uri="{0D108BD9-81ED-4DB2-BD59-A6C34878D82A}">
                    <a16:rowId xmlns:a16="http://schemas.microsoft.com/office/drawing/2014/main" val="3638484266"/>
                  </a:ext>
                </a:extLst>
              </a:tr>
              <a:tr h="370840">
                <a:tc>
                  <a:txBody>
                    <a:bodyPr/>
                    <a:lstStyle/>
                    <a:p>
                      <a:r>
                        <a:rPr lang="en-IN">
                          <a:latin typeface="Times New Roman" panose="02020603050405020304" pitchFamily="18" charset="0"/>
                          <a:cs typeface="Times New Roman" panose="02020603050405020304" pitchFamily="18" charset="0"/>
                        </a:rPr>
                        <a:t>fun</a:t>
                      </a:r>
                    </a:p>
                  </a:txBody>
                  <a:tcPr anchor="ctr"/>
                </a:tc>
                <a:tc>
                  <a:txBody>
                    <a:bodyPr/>
                    <a:lstStyle/>
                    <a:p>
                      <a:r>
                        <a:rPr lang="en-IN">
                          <a:latin typeface="Times New Roman" panose="02020603050405020304" pitchFamily="18" charset="0"/>
                          <a:cs typeface="Times New Roman" panose="02020603050405020304" pitchFamily="18" charset="0"/>
                        </a:rPr>
                        <a:t>38</a:t>
                      </a:r>
                    </a:p>
                  </a:txBody>
                  <a:tcPr anchor="ctr"/>
                </a:tc>
                <a:extLst>
                  <a:ext uri="{0D108BD9-81ED-4DB2-BD59-A6C34878D82A}">
                    <a16:rowId xmlns:a16="http://schemas.microsoft.com/office/drawing/2014/main" val="2885674449"/>
                  </a:ext>
                </a:extLst>
              </a:tr>
              <a:tr h="370840">
                <a:tc>
                  <a:txBody>
                    <a:bodyPr/>
                    <a:lstStyle/>
                    <a:p>
                      <a:r>
                        <a:rPr lang="en-IN">
                          <a:latin typeface="Times New Roman" panose="02020603050405020304" pitchFamily="18" charset="0"/>
                          <a:cs typeface="Times New Roman" panose="02020603050405020304" pitchFamily="18" charset="0"/>
                        </a:rPr>
                        <a:t>concert</a:t>
                      </a:r>
                    </a:p>
                  </a:txBody>
                  <a:tcPr anchor="ctr"/>
                </a:tc>
                <a:tc>
                  <a:txBody>
                    <a:bodyPr/>
                    <a:lstStyle/>
                    <a:p>
                      <a:r>
                        <a:rPr lang="en-IN" dirty="0">
                          <a:latin typeface="Times New Roman" panose="02020603050405020304" pitchFamily="18" charset="0"/>
                          <a:cs typeface="Times New Roman" panose="02020603050405020304" pitchFamily="18" charset="0"/>
                        </a:rPr>
                        <a:t>24</a:t>
                      </a:r>
                    </a:p>
                  </a:txBody>
                  <a:tcPr anchor="ctr"/>
                </a:tc>
                <a:extLst>
                  <a:ext uri="{0D108BD9-81ED-4DB2-BD59-A6C34878D82A}">
                    <a16:rowId xmlns:a16="http://schemas.microsoft.com/office/drawing/2014/main" val="2877204240"/>
                  </a:ext>
                </a:extLst>
              </a:tr>
            </a:tbl>
          </a:graphicData>
        </a:graphic>
      </p:graphicFrame>
      <p:sp>
        <p:nvSpPr>
          <p:cNvPr id="7" name="TextBox 6">
            <a:extLst>
              <a:ext uri="{FF2B5EF4-FFF2-40B4-BE49-F238E27FC236}">
                <a16:creationId xmlns:a16="http://schemas.microsoft.com/office/drawing/2014/main" id="{F1A0B083-959E-FD05-CF51-209C92CF2FF5}"/>
              </a:ext>
            </a:extLst>
          </p:cNvPr>
          <p:cNvSpPr txBox="1"/>
          <p:nvPr/>
        </p:nvSpPr>
        <p:spPr>
          <a:xfrm>
            <a:off x="8119035" y="1335740"/>
            <a:ext cx="2653290" cy="646331"/>
          </a:xfrm>
          <a:prstGeom prst="rect">
            <a:avLst/>
          </a:prstGeom>
          <a:solidFill>
            <a:schemeClr val="bg2">
              <a:lumMod val="20000"/>
              <a:lumOff val="80000"/>
            </a:schemeClr>
          </a:solidFill>
        </p:spPr>
        <p:txBody>
          <a:bodyPr wrap="none" rtlCol="0">
            <a:spAutoFit/>
          </a:bodyPr>
          <a:lstStyle/>
          <a:p>
            <a:r>
              <a:rPr lang="en-IN" sz="1800" b="1"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Top 5 commonly used </a:t>
            </a:r>
          </a:p>
          <a:p>
            <a:r>
              <a:rPr lang="en-IN" sz="1800" b="1"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#Hashtags on Instagram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185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E98A67-FFEE-BB6D-6480-EDC2FD8D32DA}"/>
              </a:ext>
            </a:extLst>
          </p:cNvPr>
          <p:cNvSpPr txBox="1"/>
          <p:nvPr/>
        </p:nvSpPr>
        <p:spPr>
          <a:xfrm>
            <a:off x="5317582" y="116541"/>
            <a:ext cx="1556836" cy="369332"/>
          </a:xfrm>
          <a:prstGeom prst="rect">
            <a:avLst/>
          </a:prstGeom>
          <a:solidFill>
            <a:schemeClr val="bg2">
              <a:lumMod val="20000"/>
              <a:lumOff val="80000"/>
            </a:schemeClr>
          </a:solidFill>
        </p:spPr>
        <p:txBody>
          <a:bodyPr wrap="none" rtlCol="0">
            <a:spAutoFit/>
          </a:bodyPr>
          <a:lstStyle/>
          <a:p>
            <a:r>
              <a:rPr lang="en-US" b="1" dirty="0">
                <a:latin typeface="Times New Roman" panose="02020603050405020304" pitchFamily="18" charset="0"/>
                <a:cs typeface="Times New Roman" panose="02020603050405020304" pitchFamily="18" charset="0"/>
              </a:rPr>
              <a:t>(A)Marketing</a:t>
            </a:r>
          </a:p>
        </p:txBody>
      </p:sp>
      <p:sp>
        <p:nvSpPr>
          <p:cNvPr id="3" name="TextBox 2">
            <a:extLst>
              <a:ext uri="{FF2B5EF4-FFF2-40B4-BE49-F238E27FC236}">
                <a16:creationId xmlns:a16="http://schemas.microsoft.com/office/drawing/2014/main" id="{C2BEDB21-0A2A-355F-FB41-921EA9157C9C}"/>
              </a:ext>
            </a:extLst>
          </p:cNvPr>
          <p:cNvSpPr txBox="1"/>
          <p:nvPr/>
        </p:nvSpPr>
        <p:spPr>
          <a:xfrm>
            <a:off x="1281953" y="609600"/>
            <a:ext cx="2480231" cy="369332"/>
          </a:xfrm>
          <a:prstGeom prst="rect">
            <a:avLst/>
          </a:prstGeom>
          <a:solidFill>
            <a:schemeClr val="bg2">
              <a:lumMod val="20000"/>
              <a:lumOff val="80000"/>
            </a:schemeClr>
          </a:solidFill>
        </p:spPr>
        <p:txBody>
          <a:bodyPr wrap="none" rtlCol="0">
            <a:spAutoFit/>
          </a:bodyPr>
          <a:lstStyle/>
          <a:p>
            <a:r>
              <a:rPr lang="en-IN" sz="1800" b="1"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Launch AD Campaign: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520475-01BA-1AD5-26C3-1C8D5720C2EF}"/>
              </a:ext>
            </a:extLst>
          </p:cNvPr>
          <p:cNvSpPr txBox="1"/>
          <p:nvPr/>
        </p:nvSpPr>
        <p:spPr>
          <a:xfrm>
            <a:off x="3762184" y="606007"/>
            <a:ext cx="7017755" cy="646331"/>
          </a:xfrm>
          <a:prstGeom prst="rect">
            <a:avLst/>
          </a:prstGeom>
          <a:noFill/>
        </p:spPr>
        <p:txBody>
          <a:bodyPr wrap="none" rtlCol="0">
            <a:spAutoFit/>
          </a:bodyPr>
          <a:lstStyle/>
          <a:p>
            <a:r>
              <a:rPr lang="en-IN"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The team wants to know, which day would be the best day to launch ADs.</a:t>
            </a:r>
          </a:p>
          <a:p>
            <a:r>
              <a:rPr lang="en-IN"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(What day of the week do most users register 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CEE5796-D17E-F47D-D1E5-9B078E83034D}"/>
              </a:ext>
            </a:extLst>
          </p:cNvPr>
          <p:cNvSpPr txBox="1"/>
          <p:nvPr/>
        </p:nvSpPr>
        <p:spPr>
          <a:xfrm>
            <a:off x="1281953" y="1637009"/>
            <a:ext cx="10632956" cy="2031325"/>
          </a:xfrm>
          <a:prstGeom prst="rect">
            <a:avLst/>
          </a:prstGeom>
          <a:solidFill>
            <a:schemeClr val="bg2">
              <a:lumMod val="20000"/>
              <a:lumOff val="80000"/>
            </a:schemeClr>
          </a:solid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SELECT statement retrieves the day of the week using DAYNAME(</a:t>
            </a:r>
            <a:r>
              <a:rPr lang="en-US" b="1" dirty="0" err="1">
                <a:latin typeface="Times New Roman" panose="02020603050405020304" pitchFamily="18" charset="0"/>
                <a:cs typeface="Times New Roman" panose="02020603050405020304" pitchFamily="18" charset="0"/>
              </a:rPr>
              <a:t>created_at</a:t>
            </a:r>
            <a:r>
              <a:rPr lang="en-US" b="1" dirty="0">
                <a:latin typeface="Times New Roman" panose="02020603050405020304" pitchFamily="18" charset="0"/>
                <a:cs typeface="Times New Roman" panose="02020603050405020304" pitchFamily="18" charset="0"/>
              </a:rPr>
              <a:t>) and counts the number of users registered on each day.</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GROUP BY clause groups the results based on the day of the week, creating distinct groups for each day.</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COUNT(*) function calculates the number of users registered in each group (day of the week).</a:t>
            </a:r>
          </a:p>
          <a:p>
            <a:r>
              <a:rPr lang="en-US" b="1" dirty="0">
                <a:latin typeface="Times New Roman" panose="02020603050405020304" pitchFamily="18" charset="0"/>
                <a:cs typeface="Times New Roman" panose="02020603050405020304" pitchFamily="18" charset="0"/>
              </a:rPr>
              <a:t>The ORDER BY clause sorts the results in descending order based on the number of users registered on each day.</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6E794EC-EEAF-4120-15C8-19C73DA8677F}"/>
              </a:ext>
            </a:extLst>
          </p:cNvPr>
          <p:cNvSpPr txBox="1"/>
          <p:nvPr/>
        </p:nvSpPr>
        <p:spPr>
          <a:xfrm>
            <a:off x="1281953" y="4193401"/>
            <a:ext cx="8424870" cy="1754326"/>
          </a:xfrm>
          <a:prstGeom prst="rect">
            <a:avLst/>
          </a:prstGeom>
          <a:solidFill>
            <a:schemeClr val="bg2">
              <a:lumMod val="20000"/>
              <a:lumOff val="80000"/>
            </a:schemeClr>
          </a:solidFill>
        </p:spPr>
        <p:txBody>
          <a:bodyPr wrap="none" rtlCol="0">
            <a:spAutoFit/>
          </a:bodyPr>
          <a:lstStyle/>
          <a:p>
            <a:r>
              <a:rPr lang="en-US" b="1" u="sng" dirty="0">
                <a:latin typeface="Times New Roman" panose="02020603050405020304" pitchFamily="18" charset="0"/>
                <a:cs typeface="Times New Roman" panose="02020603050405020304" pitchFamily="18" charset="0"/>
              </a:rPr>
              <a:t>QUERY:</a:t>
            </a:r>
          </a:p>
          <a:p>
            <a:endParaRPr lang="en-US" b="1" u="sng"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SELECT DAYNAME(</a:t>
            </a:r>
            <a:r>
              <a:rPr lang="en-US" b="1" dirty="0" err="1">
                <a:latin typeface="Times New Roman" panose="02020603050405020304" pitchFamily="18" charset="0"/>
                <a:cs typeface="Times New Roman" panose="02020603050405020304" pitchFamily="18" charset="0"/>
              </a:rPr>
              <a:t>created_at</a:t>
            </a:r>
            <a:r>
              <a:rPr lang="en-US" b="1" dirty="0">
                <a:latin typeface="Times New Roman" panose="02020603050405020304" pitchFamily="18" charset="0"/>
                <a:cs typeface="Times New Roman" panose="02020603050405020304" pitchFamily="18" charset="0"/>
              </a:rPr>
              <a:t>) AS </a:t>
            </a:r>
            <a:r>
              <a:rPr lang="en-US" b="1" dirty="0" err="1">
                <a:latin typeface="Times New Roman" panose="02020603050405020304" pitchFamily="18" charset="0"/>
                <a:cs typeface="Times New Roman" panose="02020603050405020304" pitchFamily="18" charset="0"/>
              </a:rPr>
              <a:t>day_of_week</a:t>
            </a:r>
            <a:r>
              <a:rPr lang="en-US" b="1" dirty="0">
                <a:latin typeface="Times New Roman" panose="02020603050405020304" pitchFamily="18" charset="0"/>
                <a:cs typeface="Times New Roman" panose="02020603050405020304" pitchFamily="18" charset="0"/>
              </a:rPr>
              <a:t>, COUNT(*) AS </a:t>
            </a:r>
            <a:r>
              <a:rPr lang="en-US" b="1" dirty="0" err="1">
                <a:latin typeface="Times New Roman" panose="02020603050405020304" pitchFamily="18" charset="0"/>
                <a:cs typeface="Times New Roman" panose="02020603050405020304" pitchFamily="18" charset="0"/>
              </a:rPr>
              <a:t>users_registered</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FROM users</a:t>
            </a:r>
          </a:p>
          <a:p>
            <a:r>
              <a:rPr lang="en-US" b="1" dirty="0">
                <a:latin typeface="Times New Roman" panose="02020603050405020304" pitchFamily="18" charset="0"/>
                <a:cs typeface="Times New Roman" panose="02020603050405020304" pitchFamily="18" charset="0"/>
              </a:rPr>
              <a:t>GROUP BY </a:t>
            </a:r>
            <a:r>
              <a:rPr lang="en-US" b="1" dirty="0" err="1">
                <a:latin typeface="Times New Roman" panose="02020603050405020304" pitchFamily="18" charset="0"/>
                <a:cs typeface="Times New Roman" panose="02020603050405020304" pitchFamily="18" charset="0"/>
              </a:rPr>
              <a:t>day_of_week</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ORDER BY </a:t>
            </a:r>
            <a:r>
              <a:rPr lang="en-US" b="1" dirty="0" err="1">
                <a:latin typeface="Times New Roman" panose="02020603050405020304" pitchFamily="18" charset="0"/>
                <a:cs typeface="Times New Roman" panose="02020603050405020304" pitchFamily="18" charset="0"/>
              </a:rPr>
              <a:t>users_registered</a:t>
            </a:r>
            <a:r>
              <a:rPr lang="en-US" b="1" dirty="0">
                <a:latin typeface="Times New Roman" panose="02020603050405020304" pitchFamily="18" charset="0"/>
                <a:cs typeface="Times New Roman" panose="02020603050405020304" pitchFamily="18" charset="0"/>
              </a:rPr>
              <a:t> DESC;</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684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AA1D58-6267-AC38-40D8-09A641F5DE46}"/>
              </a:ext>
            </a:extLst>
          </p:cNvPr>
          <p:cNvSpPr txBox="1"/>
          <p:nvPr/>
        </p:nvSpPr>
        <p:spPr>
          <a:xfrm>
            <a:off x="4894356" y="143435"/>
            <a:ext cx="2403287" cy="646331"/>
          </a:xfrm>
          <a:prstGeom prst="rect">
            <a:avLst/>
          </a:prstGeom>
          <a:solidFill>
            <a:schemeClr val="bg2">
              <a:lumMod val="20000"/>
              <a:lumOff val="80000"/>
            </a:schemeClr>
          </a:solid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(A)Marketing</a:t>
            </a:r>
          </a:p>
          <a:p>
            <a:pPr algn="ctr"/>
            <a:r>
              <a:rPr lang="en-IN" sz="1800" b="1"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Launch AD Campaign</a:t>
            </a:r>
            <a:endParaRPr lang="en-US"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E25675A-16C4-64BC-E9D2-FECD8147D4C9}"/>
              </a:ext>
            </a:extLst>
          </p:cNvPr>
          <p:cNvSpPr txBox="1"/>
          <p:nvPr/>
        </p:nvSpPr>
        <p:spPr>
          <a:xfrm>
            <a:off x="1093694" y="896471"/>
            <a:ext cx="1206292" cy="369332"/>
          </a:xfrm>
          <a:prstGeom prst="rect">
            <a:avLst/>
          </a:prstGeom>
          <a:solidFill>
            <a:schemeClr val="bg2">
              <a:lumMod val="20000"/>
              <a:lumOff val="80000"/>
            </a:schemeClr>
          </a:solidFill>
        </p:spPr>
        <p:txBody>
          <a:bodyPr wrap="none" rtlCol="0">
            <a:spAutoFit/>
          </a:bodyPr>
          <a:lstStyle/>
          <a:p>
            <a:r>
              <a:rPr lang="en-US" b="1" dirty="0">
                <a:latin typeface="Times New Roman" panose="02020603050405020304" pitchFamily="18" charset="0"/>
                <a:cs typeface="Times New Roman" panose="02020603050405020304" pitchFamily="18" charset="0"/>
              </a:rPr>
              <a:t>OUTPUT:</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979CC3C-457D-7DD6-1296-DBEDD1391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694" y="1389530"/>
            <a:ext cx="6096000" cy="4966446"/>
          </a:xfrm>
          <a:prstGeom prst="rect">
            <a:avLst/>
          </a:prstGeom>
          <a:ln>
            <a:noFill/>
          </a:ln>
          <a:effectLst>
            <a:outerShdw blurRad="292100" dist="139700" dir="2700000" algn="tl" rotWithShape="0">
              <a:srgbClr val="333333">
                <a:alpha val="65000"/>
              </a:srgbClr>
            </a:outerShdw>
          </a:effectLst>
        </p:spPr>
      </p:pic>
      <p:graphicFrame>
        <p:nvGraphicFramePr>
          <p:cNvPr id="8" name="Table 7">
            <a:extLst>
              <a:ext uri="{FF2B5EF4-FFF2-40B4-BE49-F238E27FC236}">
                <a16:creationId xmlns:a16="http://schemas.microsoft.com/office/drawing/2014/main" id="{812BA4E4-F580-C1BF-8ACC-C7F20224E6B8}"/>
              </a:ext>
            </a:extLst>
          </p:cNvPr>
          <p:cNvGraphicFramePr>
            <a:graphicFrameLocks noGrp="1"/>
          </p:cNvGraphicFramePr>
          <p:nvPr>
            <p:extLst>
              <p:ext uri="{D42A27DB-BD31-4B8C-83A1-F6EECF244321}">
                <p14:modId xmlns:p14="http://schemas.microsoft.com/office/powerpoint/2010/main" val="837478695"/>
              </p:ext>
            </p:extLst>
          </p:nvPr>
        </p:nvGraphicFramePr>
        <p:xfrm>
          <a:off x="7557246" y="1389530"/>
          <a:ext cx="4150659" cy="2966720"/>
        </p:xfrm>
        <a:graphic>
          <a:graphicData uri="http://schemas.openxmlformats.org/drawingml/2006/table">
            <a:tbl>
              <a:tblPr firstRow="1" bandRow="1">
                <a:tableStyleId>{7DF18680-E054-41AD-8BC1-D1AEF772440D}</a:tableStyleId>
              </a:tblPr>
              <a:tblGrid>
                <a:gridCol w="2034377">
                  <a:extLst>
                    <a:ext uri="{9D8B030D-6E8A-4147-A177-3AD203B41FA5}">
                      <a16:colId xmlns:a16="http://schemas.microsoft.com/office/drawing/2014/main" val="1105271661"/>
                    </a:ext>
                  </a:extLst>
                </a:gridCol>
                <a:gridCol w="2116282">
                  <a:extLst>
                    <a:ext uri="{9D8B030D-6E8A-4147-A177-3AD203B41FA5}">
                      <a16:colId xmlns:a16="http://schemas.microsoft.com/office/drawing/2014/main" val="1750817645"/>
                    </a:ext>
                  </a:extLst>
                </a:gridCol>
              </a:tblGrid>
              <a:tr h="370840">
                <a:tc>
                  <a:txBody>
                    <a:bodyPr/>
                    <a:lstStyle/>
                    <a:p>
                      <a:r>
                        <a:rPr lang="en-US" dirty="0"/>
                        <a:t>DAY_OF_WEEK</a:t>
                      </a:r>
                      <a:endParaRPr lang="en-IN" dirty="0"/>
                    </a:p>
                  </a:txBody>
                  <a:tcPr/>
                </a:tc>
                <a:tc>
                  <a:txBody>
                    <a:bodyPr/>
                    <a:lstStyle/>
                    <a:p>
                      <a:r>
                        <a:rPr lang="en-US" dirty="0"/>
                        <a:t>USERS_REGISTERED</a:t>
                      </a:r>
                      <a:endParaRPr lang="en-IN" dirty="0"/>
                    </a:p>
                  </a:txBody>
                  <a:tcPr/>
                </a:tc>
                <a:extLst>
                  <a:ext uri="{0D108BD9-81ED-4DB2-BD59-A6C34878D82A}">
                    <a16:rowId xmlns:a16="http://schemas.microsoft.com/office/drawing/2014/main" val="2857359313"/>
                  </a:ext>
                </a:extLst>
              </a:tr>
              <a:tr h="370840">
                <a:tc>
                  <a:txBody>
                    <a:bodyPr/>
                    <a:lstStyle/>
                    <a:p>
                      <a:r>
                        <a:rPr lang="en-IN" dirty="0"/>
                        <a:t>Thursday</a:t>
                      </a:r>
                    </a:p>
                  </a:txBody>
                  <a:tcPr anchor="ctr"/>
                </a:tc>
                <a:tc>
                  <a:txBody>
                    <a:bodyPr/>
                    <a:lstStyle/>
                    <a:p>
                      <a:r>
                        <a:rPr lang="en-IN"/>
                        <a:t>16</a:t>
                      </a:r>
                    </a:p>
                  </a:txBody>
                  <a:tcPr anchor="ctr"/>
                </a:tc>
                <a:extLst>
                  <a:ext uri="{0D108BD9-81ED-4DB2-BD59-A6C34878D82A}">
                    <a16:rowId xmlns:a16="http://schemas.microsoft.com/office/drawing/2014/main" val="3531173852"/>
                  </a:ext>
                </a:extLst>
              </a:tr>
              <a:tr h="370840">
                <a:tc>
                  <a:txBody>
                    <a:bodyPr/>
                    <a:lstStyle/>
                    <a:p>
                      <a:r>
                        <a:rPr lang="en-IN"/>
                        <a:t>Sunday</a:t>
                      </a:r>
                    </a:p>
                  </a:txBody>
                  <a:tcPr anchor="ctr"/>
                </a:tc>
                <a:tc>
                  <a:txBody>
                    <a:bodyPr/>
                    <a:lstStyle/>
                    <a:p>
                      <a:r>
                        <a:rPr lang="en-IN"/>
                        <a:t>16</a:t>
                      </a:r>
                    </a:p>
                  </a:txBody>
                  <a:tcPr anchor="ctr"/>
                </a:tc>
                <a:extLst>
                  <a:ext uri="{0D108BD9-81ED-4DB2-BD59-A6C34878D82A}">
                    <a16:rowId xmlns:a16="http://schemas.microsoft.com/office/drawing/2014/main" val="2093994578"/>
                  </a:ext>
                </a:extLst>
              </a:tr>
              <a:tr h="370840">
                <a:tc>
                  <a:txBody>
                    <a:bodyPr/>
                    <a:lstStyle/>
                    <a:p>
                      <a:r>
                        <a:rPr lang="en-IN"/>
                        <a:t>Friday</a:t>
                      </a:r>
                    </a:p>
                  </a:txBody>
                  <a:tcPr anchor="ctr"/>
                </a:tc>
                <a:tc>
                  <a:txBody>
                    <a:bodyPr/>
                    <a:lstStyle/>
                    <a:p>
                      <a:r>
                        <a:rPr lang="en-IN"/>
                        <a:t>15</a:t>
                      </a:r>
                    </a:p>
                  </a:txBody>
                  <a:tcPr anchor="ctr"/>
                </a:tc>
                <a:extLst>
                  <a:ext uri="{0D108BD9-81ED-4DB2-BD59-A6C34878D82A}">
                    <a16:rowId xmlns:a16="http://schemas.microsoft.com/office/drawing/2014/main" val="3095947515"/>
                  </a:ext>
                </a:extLst>
              </a:tr>
              <a:tr h="370840">
                <a:tc>
                  <a:txBody>
                    <a:bodyPr/>
                    <a:lstStyle/>
                    <a:p>
                      <a:r>
                        <a:rPr lang="en-IN"/>
                        <a:t>Tuesday</a:t>
                      </a:r>
                    </a:p>
                  </a:txBody>
                  <a:tcPr anchor="ctr"/>
                </a:tc>
                <a:tc>
                  <a:txBody>
                    <a:bodyPr/>
                    <a:lstStyle/>
                    <a:p>
                      <a:r>
                        <a:rPr lang="en-IN"/>
                        <a:t>14</a:t>
                      </a:r>
                    </a:p>
                  </a:txBody>
                  <a:tcPr anchor="ctr"/>
                </a:tc>
                <a:extLst>
                  <a:ext uri="{0D108BD9-81ED-4DB2-BD59-A6C34878D82A}">
                    <a16:rowId xmlns:a16="http://schemas.microsoft.com/office/drawing/2014/main" val="3118641108"/>
                  </a:ext>
                </a:extLst>
              </a:tr>
              <a:tr h="370840">
                <a:tc>
                  <a:txBody>
                    <a:bodyPr/>
                    <a:lstStyle/>
                    <a:p>
                      <a:r>
                        <a:rPr lang="en-IN"/>
                        <a:t>Monday</a:t>
                      </a:r>
                    </a:p>
                  </a:txBody>
                  <a:tcPr anchor="ctr"/>
                </a:tc>
                <a:tc>
                  <a:txBody>
                    <a:bodyPr/>
                    <a:lstStyle/>
                    <a:p>
                      <a:r>
                        <a:rPr lang="en-IN"/>
                        <a:t>14</a:t>
                      </a:r>
                    </a:p>
                  </a:txBody>
                  <a:tcPr anchor="ctr"/>
                </a:tc>
                <a:extLst>
                  <a:ext uri="{0D108BD9-81ED-4DB2-BD59-A6C34878D82A}">
                    <a16:rowId xmlns:a16="http://schemas.microsoft.com/office/drawing/2014/main" val="1742799468"/>
                  </a:ext>
                </a:extLst>
              </a:tr>
              <a:tr h="370840">
                <a:tc>
                  <a:txBody>
                    <a:bodyPr/>
                    <a:lstStyle/>
                    <a:p>
                      <a:r>
                        <a:rPr lang="en-IN"/>
                        <a:t>Wednesday</a:t>
                      </a:r>
                    </a:p>
                  </a:txBody>
                  <a:tcPr anchor="ctr"/>
                </a:tc>
                <a:tc>
                  <a:txBody>
                    <a:bodyPr/>
                    <a:lstStyle/>
                    <a:p>
                      <a:r>
                        <a:rPr lang="en-IN"/>
                        <a:t>13</a:t>
                      </a:r>
                    </a:p>
                  </a:txBody>
                  <a:tcPr anchor="ctr"/>
                </a:tc>
                <a:extLst>
                  <a:ext uri="{0D108BD9-81ED-4DB2-BD59-A6C34878D82A}">
                    <a16:rowId xmlns:a16="http://schemas.microsoft.com/office/drawing/2014/main" val="1467407922"/>
                  </a:ext>
                </a:extLst>
              </a:tr>
              <a:tr h="370840">
                <a:tc>
                  <a:txBody>
                    <a:bodyPr/>
                    <a:lstStyle/>
                    <a:p>
                      <a:r>
                        <a:rPr lang="en-IN"/>
                        <a:t>Saturday</a:t>
                      </a:r>
                    </a:p>
                  </a:txBody>
                  <a:tcPr anchor="ctr"/>
                </a:tc>
                <a:tc>
                  <a:txBody>
                    <a:bodyPr/>
                    <a:lstStyle/>
                    <a:p>
                      <a:r>
                        <a:rPr lang="en-IN" dirty="0"/>
                        <a:t>12</a:t>
                      </a:r>
                    </a:p>
                  </a:txBody>
                  <a:tcPr anchor="ctr"/>
                </a:tc>
                <a:extLst>
                  <a:ext uri="{0D108BD9-81ED-4DB2-BD59-A6C34878D82A}">
                    <a16:rowId xmlns:a16="http://schemas.microsoft.com/office/drawing/2014/main" val="3038925567"/>
                  </a:ext>
                </a:extLst>
              </a:tr>
            </a:tbl>
          </a:graphicData>
        </a:graphic>
      </p:graphicFrame>
      <p:sp>
        <p:nvSpPr>
          <p:cNvPr id="9" name="TextBox 8">
            <a:extLst>
              <a:ext uri="{FF2B5EF4-FFF2-40B4-BE49-F238E27FC236}">
                <a16:creationId xmlns:a16="http://schemas.microsoft.com/office/drawing/2014/main" id="{2F0B8CAB-99A6-6499-DC2E-86737FAC15D1}"/>
              </a:ext>
            </a:extLst>
          </p:cNvPr>
          <p:cNvSpPr txBox="1"/>
          <p:nvPr/>
        </p:nvSpPr>
        <p:spPr>
          <a:xfrm>
            <a:off x="7557245" y="4545140"/>
            <a:ext cx="3908613" cy="1200329"/>
          </a:xfrm>
          <a:prstGeom prst="rect">
            <a:avLst/>
          </a:prstGeom>
          <a:solidFill>
            <a:schemeClr val="bg2">
              <a:lumMod val="20000"/>
              <a:lumOff val="80000"/>
            </a:schemeClr>
          </a:solidFill>
        </p:spPr>
        <p:txBody>
          <a:bodyPr wrap="square" rtlCol="0">
            <a:spAutoFit/>
          </a:bodyPr>
          <a:lstStyle/>
          <a:p>
            <a:r>
              <a:rPr lang="en-US" b="1" dirty="0">
                <a:latin typeface="Times New Roman" panose="02020603050405020304" pitchFamily="18" charset="0"/>
                <a:cs typeface="Times New Roman" panose="02020603050405020304" pitchFamily="18" charset="0"/>
              </a:rPr>
              <a:t>Sunday's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Thursday's</a:t>
            </a:r>
            <a:r>
              <a:rPr lang="en-US" dirty="0">
                <a:latin typeface="Times New Roman" panose="02020603050405020304" pitchFamily="18" charset="0"/>
                <a:cs typeface="Times New Roman" panose="02020603050405020304" pitchFamily="18" charset="0"/>
              </a:rPr>
              <a:t> had the most amount of newly registered users.</a:t>
            </a:r>
          </a:p>
          <a:p>
            <a:r>
              <a:rPr lang="en-US" b="1" dirty="0">
                <a:latin typeface="Times New Roman" panose="02020603050405020304" pitchFamily="18" charset="0"/>
                <a:cs typeface="Times New Roman" panose="02020603050405020304" pitchFamily="18" charset="0"/>
              </a:rPr>
              <a:t>Sunday</a:t>
            </a:r>
            <a:r>
              <a:rPr lang="en-US" dirty="0">
                <a:latin typeface="Times New Roman" panose="02020603050405020304" pitchFamily="18" charset="0"/>
                <a:cs typeface="Times New Roman" panose="02020603050405020304" pitchFamily="18" charset="0"/>
              </a:rPr>
              <a:t> is ideally the best day to launch  a ad campaign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391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97F8B-0F16-93E9-CD0E-AFD55594D6A6}"/>
              </a:ext>
            </a:extLst>
          </p:cNvPr>
          <p:cNvSpPr txBox="1"/>
          <p:nvPr/>
        </p:nvSpPr>
        <p:spPr>
          <a:xfrm>
            <a:off x="5005477" y="107576"/>
            <a:ext cx="2181046" cy="368755"/>
          </a:xfrm>
          <a:prstGeom prst="rect">
            <a:avLst/>
          </a:prstGeom>
          <a:solidFill>
            <a:schemeClr val="bg2">
              <a:lumMod val="20000"/>
              <a:lumOff val="80000"/>
            </a:schemeClr>
          </a:solidFill>
        </p:spPr>
        <p:txBody>
          <a:bodyPr wrap="none" rtlCol="0">
            <a:spAutoFit/>
          </a:bodyPr>
          <a:lstStyle/>
          <a:p>
            <a:pPr marL="6350" indent="-6350">
              <a:lnSpc>
                <a:spcPct val="107000"/>
              </a:lnSpc>
              <a:spcAft>
                <a:spcPts val="50"/>
              </a:spcAft>
            </a:pPr>
            <a:r>
              <a:rPr lang="en-IN" sz="1800" b="1"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(B)</a:t>
            </a:r>
            <a:r>
              <a:rPr lang="en-IN" sz="1800" b="1"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Investor Metrics </a:t>
            </a:r>
            <a:endParaRPr lang="en-IN" sz="18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D4F51017-6A59-CE2A-C64A-3DCC84886770}"/>
              </a:ext>
            </a:extLst>
          </p:cNvPr>
          <p:cNvSpPr txBox="1"/>
          <p:nvPr/>
        </p:nvSpPr>
        <p:spPr>
          <a:xfrm>
            <a:off x="1228165" y="690283"/>
            <a:ext cx="2007922" cy="369332"/>
          </a:xfrm>
          <a:prstGeom prst="rect">
            <a:avLst/>
          </a:prstGeom>
          <a:solidFill>
            <a:schemeClr val="bg2">
              <a:lumMod val="20000"/>
              <a:lumOff val="80000"/>
            </a:schemeClr>
          </a:solidFill>
        </p:spPr>
        <p:txBody>
          <a:bodyPr wrap="none" rtlCol="0">
            <a:spAutoFit/>
          </a:bodyPr>
          <a:lstStyle/>
          <a:p>
            <a:r>
              <a:rPr lang="en-IN" sz="1800"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User Engagement:</a:t>
            </a:r>
          </a:p>
        </p:txBody>
      </p:sp>
      <p:sp>
        <p:nvSpPr>
          <p:cNvPr id="4" name="TextBox 3">
            <a:extLst>
              <a:ext uri="{FF2B5EF4-FFF2-40B4-BE49-F238E27FC236}">
                <a16:creationId xmlns:a16="http://schemas.microsoft.com/office/drawing/2014/main" id="{FD6071BA-8525-3FBF-4D9C-B224E2D88310}"/>
              </a:ext>
            </a:extLst>
          </p:cNvPr>
          <p:cNvSpPr txBox="1"/>
          <p:nvPr/>
        </p:nvSpPr>
        <p:spPr>
          <a:xfrm>
            <a:off x="3285477" y="690283"/>
            <a:ext cx="8637581" cy="923330"/>
          </a:xfrm>
          <a:prstGeom prst="rect">
            <a:avLst/>
          </a:prstGeom>
          <a:noFill/>
        </p:spPr>
        <p:txBody>
          <a:bodyPr wrap="square" rtlCol="0">
            <a:spAutoFit/>
          </a:bodyPr>
          <a:lstStyle/>
          <a:p>
            <a:r>
              <a:rPr lang="en-US" dirty="0"/>
              <a:t>Are users still as active and post on Instagram or they are making fewer posts.</a:t>
            </a:r>
          </a:p>
          <a:p>
            <a:r>
              <a:rPr lang="en-US" dirty="0"/>
              <a:t>Find how many times does average user posts on Instagram?</a:t>
            </a:r>
          </a:p>
          <a:p>
            <a:r>
              <a:rPr lang="en-US" dirty="0"/>
              <a:t>Also, provide the total number of photos on Instagram/total number of users</a:t>
            </a:r>
          </a:p>
        </p:txBody>
      </p:sp>
      <p:sp>
        <p:nvSpPr>
          <p:cNvPr id="5" name="TextBox 4">
            <a:extLst>
              <a:ext uri="{FF2B5EF4-FFF2-40B4-BE49-F238E27FC236}">
                <a16:creationId xmlns:a16="http://schemas.microsoft.com/office/drawing/2014/main" id="{8FB22CE4-F5A8-2162-68BE-67C8BD26F1E2}"/>
              </a:ext>
            </a:extLst>
          </p:cNvPr>
          <p:cNvSpPr txBox="1"/>
          <p:nvPr/>
        </p:nvSpPr>
        <p:spPr>
          <a:xfrm>
            <a:off x="1228165" y="1613613"/>
            <a:ext cx="10560423" cy="1754326"/>
          </a:xfrm>
          <a:prstGeom prst="rect">
            <a:avLst/>
          </a:prstGeom>
          <a:solidFill>
            <a:schemeClr val="bg2">
              <a:lumMod val="20000"/>
              <a:lumOff val="80000"/>
            </a:schemeClr>
          </a:solid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CTE named </a:t>
            </a:r>
            <a:r>
              <a:rPr lang="en-US" b="1" dirty="0" err="1">
                <a:latin typeface="Times New Roman" panose="02020603050405020304" pitchFamily="18" charset="0"/>
                <a:cs typeface="Times New Roman" panose="02020603050405020304" pitchFamily="18" charset="0"/>
              </a:rPr>
              <a:t>cte_query</a:t>
            </a:r>
            <a:r>
              <a:rPr lang="en-US" b="1" dirty="0">
                <a:latin typeface="Times New Roman" panose="02020603050405020304" pitchFamily="18" charset="0"/>
                <a:cs typeface="Times New Roman" panose="02020603050405020304" pitchFamily="18" charset="0"/>
              </a:rPr>
              <a:t> is created to calculate the count of photos posted by each user (posted), grouping by user ID.</a:t>
            </a:r>
          </a:p>
          <a:p>
            <a:pPr marL="285750" indent="-285750">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Average_post_per_user</a:t>
            </a:r>
            <a:r>
              <a:rPr lang="en-US" b="1" dirty="0">
                <a:latin typeface="Times New Roman" panose="02020603050405020304" pitchFamily="18" charset="0"/>
                <a:cs typeface="Times New Roman" panose="02020603050405020304" pitchFamily="18" charset="0"/>
              </a:rPr>
              <a:t>: The average number of posts per user, rounded to 2 decimal places.</a:t>
            </a:r>
          </a:p>
          <a:p>
            <a:pPr marL="285750" indent="-285750">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Total_photos</a:t>
            </a:r>
            <a:r>
              <a:rPr lang="en-US" b="1" dirty="0">
                <a:latin typeface="Times New Roman" panose="02020603050405020304" pitchFamily="18" charset="0"/>
                <a:cs typeface="Times New Roman" panose="02020603050405020304" pitchFamily="18" charset="0"/>
              </a:rPr>
              <a:t>: The total number of photos across all users.</a:t>
            </a:r>
          </a:p>
          <a:p>
            <a:pPr marL="285750" indent="-285750">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Total_users</a:t>
            </a:r>
            <a:r>
              <a:rPr lang="en-US" b="1" dirty="0">
                <a:latin typeface="Times New Roman" panose="02020603050405020304" pitchFamily="18" charset="0"/>
                <a:cs typeface="Times New Roman" panose="02020603050405020304" pitchFamily="18" charset="0"/>
              </a:rPr>
              <a:t>: The total number of distinct users.</a:t>
            </a:r>
          </a:p>
          <a:p>
            <a:pPr marL="285750" indent="-285750">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Photos_per_user</a:t>
            </a:r>
            <a:r>
              <a:rPr lang="en-US" b="1" dirty="0">
                <a:latin typeface="Times New Roman" panose="02020603050405020304" pitchFamily="18" charset="0"/>
                <a:cs typeface="Times New Roman" panose="02020603050405020304" pitchFamily="18" charset="0"/>
              </a:rPr>
              <a:t>: The average number of photos per user.</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39CF8B4-B18B-8905-C00A-9355C4E9B2F0}"/>
              </a:ext>
            </a:extLst>
          </p:cNvPr>
          <p:cNvSpPr txBox="1"/>
          <p:nvPr/>
        </p:nvSpPr>
        <p:spPr>
          <a:xfrm>
            <a:off x="1228165" y="3582394"/>
            <a:ext cx="10560423" cy="3139321"/>
          </a:xfrm>
          <a:prstGeom prst="rect">
            <a:avLst/>
          </a:prstGeom>
          <a:solidFill>
            <a:schemeClr val="bg2">
              <a:lumMod val="20000"/>
              <a:lumOff val="80000"/>
            </a:schemeClr>
          </a:solidFill>
        </p:spPr>
        <p:txBody>
          <a:bodyPr wrap="square" rtlCol="0">
            <a:spAutoFit/>
          </a:bodyPr>
          <a:lstStyle/>
          <a:p>
            <a:r>
              <a:rPr lang="en-US" b="1" u="sng" dirty="0">
                <a:latin typeface="Times New Roman" panose="02020603050405020304" pitchFamily="18" charset="0"/>
                <a:cs typeface="Times New Roman" panose="02020603050405020304" pitchFamily="18" charset="0"/>
              </a:rPr>
              <a:t>QUERY:</a:t>
            </a:r>
          </a:p>
          <a:p>
            <a:r>
              <a:rPr lang="en-IN" b="1" dirty="0">
                <a:latin typeface="Times New Roman" panose="02020603050405020304" pitchFamily="18" charset="0"/>
                <a:cs typeface="Times New Roman" panose="02020603050405020304" pitchFamily="18" charset="0"/>
              </a:rPr>
              <a:t>WITH </a:t>
            </a:r>
            <a:r>
              <a:rPr lang="en-IN" b="1" dirty="0" err="1">
                <a:latin typeface="Times New Roman" panose="02020603050405020304" pitchFamily="18" charset="0"/>
                <a:cs typeface="Times New Roman" panose="02020603050405020304" pitchFamily="18" charset="0"/>
              </a:rPr>
              <a:t>cte_query</a:t>
            </a:r>
            <a:r>
              <a:rPr lang="en-IN" b="1" dirty="0">
                <a:latin typeface="Times New Roman" panose="02020603050405020304" pitchFamily="18" charset="0"/>
                <a:cs typeface="Times New Roman" panose="02020603050405020304" pitchFamily="18" charset="0"/>
              </a:rPr>
              <a:t> AS (	</a:t>
            </a:r>
          </a:p>
          <a:p>
            <a:r>
              <a:rPr lang="en-IN" b="1" dirty="0">
                <a:latin typeface="Times New Roman" panose="02020603050405020304" pitchFamily="18" charset="0"/>
                <a:cs typeface="Times New Roman" panose="02020603050405020304" pitchFamily="18" charset="0"/>
              </a:rPr>
              <a:t>SELECT u.id, username, COUNT(p.id) AS posted	</a:t>
            </a:r>
          </a:p>
          <a:p>
            <a:r>
              <a:rPr lang="en-IN" b="1" dirty="0">
                <a:latin typeface="Times New Roman" panose="02020603050405020304" pitchFamily="18" charset="0"/>
                <a:cs typeface="Times New Roman" panose="02020603050405020304" pitchFamily="18" charset="0"/>
              </a:rPr>
              <a:t>FROM users u	</a:t>
            </a:r>
          </a:p>
          <a:p>
            <a:r>
              <a:rPr lang="en-IN" b="1" dirty="0">
                <a:latin typeface="Times New Roman" panose="02020603050405020304" pitchFamily="18" charset="0"/>
                <a:cs typeface="Times New Roman" panose="02020603050405020304" pitchFamily="18" charset="0"/>
              </a:rPr>
              <a:t>LEFT JOIN photos p ON </a:t>
            </a:r>
            <a:r>
              <a:rPr lang="en-IN" b="1" dirty="0" err="1">
                <a:latin typeface="Times New Roman" panose="02020603050405020304" pitchFamily="18" charset="0"/>
                <a:cs typeface="Times New Roman" panose="02020603050405020304" pitchFamily="18" charset="0"/>
              </a:rPr>
              <a:t>p.user_id</a:t>
            </a:r>
            <a:r>
              <a:rPr lang="en-IN" b="1" dirty="0">
                <a:latin typeface="Times New Roman" panose="02020603050405020304" pitchFamily="18" charset="0"/>
                <a:cs typeface="Times New Roman" panose="02020603050405020304" pitchFamily="18" charset="0"/>
              </a:rPr>
              <a:t> = u.id</a:t>
            </a:r>
          </a:p>
          <a:p>
            <a:r>
              <a:rPr lang="en-IN" b="1" dirty="0">
                <a:latin typeface="Times New Roman" panose="02020603050405020304" pitchFamily="18" charset="0"/>
                <a:cs typeface="Times New Roman" panose="02020603050405020304" pitchFamily="18" charset="0"/>
              </a:rPr>
              <a:t>GROUP BY u.id	</a:t>
            </a:r>
          </a:p>
          <a:p>
            <a:r>
              <a:rPr lang="en-IN" b="1" dirty="0">
                <a:latin typeface="Times New Roman" panose="02020603050405020304" pitchFamily="18" charset="0"/>
                <a:cs typeface="Times New Roman" panose="02020603050405020304" pitchFamily="18" charset="0"/>
              </a:rPr>
              <a:t>ORDER BY u.id ASC</a:t>
            </a:r>
          </a:p>
          <a:p>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SELECT ROUND(AVG(posted), 2) AS </a:t>
            </a:r>
            <a:r>
              <a:rPr lang="en-IN" b="1" dirty="0" err="1">
                <a:latin typeface="Times New Roman" panose="02020603050405020304" pitchFamily="18" charset="0"/>
                <a:cs typeface="Times New Roman" panose="02020603050405020304" pitchFamily="18" charset="0"/>
              </a:rPr>
              <a:t>average_post_per_user</a:t>
            </a:r>
            <a:r>
              <a:rPr lang="en-IN" b="1" dirty="0">
                <a:latin typeface="Times New Roman" panose="02020603050405020304" pitchFamily="18" charset="0"/>
                <a:cs typeface="Times New Roman" panose="02020603050405020304" pitchFamily="18" charset="0"/>
              </a:rPr>
              <a:t>, SUM(posted) AS </a:t>
            </a:r>
            <a:r>
              <a:rPr lang="en-IN" b="1" dirty="0" err="1">
                <a:latin typeface="Times New Roman" panose="02020603050405020304" pitchFamily="18" charset="0"/>
                <a:cs typeface="Times New Roman" panose="02020603050405020304" pitchFamily="18" charset="0"/>
              </a:rPr>
              <a:t>total_photos</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COUNT(DISTINCT id) AS </a:t>
            </a:r>
            <a:r>
              <a:rPr lang="en-IN" b="1" dirty="0" err="1">
                <a:latin typeface="Times New Roman" panose="02020603050405020304" pitchFamily="18" charset="0"/>
                <a:cs typeface="Times New Roman" panose="02020603050405020304" pitchFamily="18" charset="0"/>
              </a:rPr>
              <a:t>total_users</a:t>
            </a:r>
            <a:r>
              <a:rPr lang="en-IN" b="1" dirty="0">
                <a:latin typeface="Times New Roman" panose="02020603050405020304" pitchFamily="18" charset="0"/>
                <a:cs typeface="Times New Roman" panose="02020603050405020304" pitchFamily="18" charset="0"/>
              </a:rPr>
              <a:t>, SUM(posted) / COUNT(DISTINCT id) AS </a:t>
            </a:r>
            <a:r>
              <a:rPr lang="en-IN" b="1" dirty="0" err="1">
                <a:latin typeface="Times New Roman" panose="02020603050405020304" pitchFamily="18" charset="0"/>
                <a:cs typeface="Times New Roman" panose="02020603050405020304" pitchFamily="18" charset="0"/>
              </a:rPr>
              <a:t>photos_per_user</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FROM </a:t>
            </a:r>
            <a:r>
              <a:rPr lang="en-IN" b="1" dirty="0" err="1">
                <a:latin typeface="Times New Roman" panose="02020603050405020304" pitchFamily="18" charset="0"/>
                <a:cs typeface="Times New Roman" panose="02020603050405020304" pitchFamily="18" charset="0"/>
              </a:rPr>
              <a:t>cte_query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733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A87333-2F6B-7D96-33FD-979887300FA4}"/>
              </a:ext>
            </a:extLst>
          </p:cNvPr>
          <p:cNvSpPr txBox="1"/>
          <p:nvPr/>
        </p:nvSpPr>
        <p:spPr>
          <a:xfrm>
            <a:off x="5005477" y="107576"/>
            <a:ext cx="2181045" cy="646331"/>
          </a:xfrm>
          <a:prstGeom prst="rect">
            <a:avLst/>
          </a:prstGeom>
          <a:solidFill>
            <a:schemeClr val="bg2">
              <a:lumMod val="20000"/>
              <a:lumOff val="80000"/>
            </a:schemeClr>
          </a:solidFill>
        </p:spPr>
        <p:txBody>
          <a:bodyPr wrap="none" rtlCol="0">
            <a:spAutoFit/>
          </a:bodyPr>
          <a:lstStyle/>
          <a:p>
            <a:pPr algn="ctr"/>
            <a:r>
              <a:rPr lang="en-IN" sz="1800" b="1"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(B)</a:t>
            </a:r>
            <a:r>
              <a:rPr lang="en-IN" sz="1800" b="1"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Investor Metrics </a:t>
            </a:r>
            <a:endParaRPr lang="en-IN" sz="18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endParaRPr>
          </a:p>
          <a:p>
            <a:pPr algn="ctr"/>
            <a:r>
              <a:rPr lang="en-IN" sz="1800"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User Engagement</a:t>
            </a:r>
          </a:p>
        </p:txBody>
      </p:sp>
      <p:sp>
        <p:nvSpPr>
          <p:cNvPr id="3" name="TextBox 2">
            <a:extLst>
              <a:ext uri="{FF2B5EF4-FFF2-40B4-BE49-F238E27FC236}">
                <a16:creationId xmlns:a16="http://schemas.microsoft.com/office/drawing/2014/main" id="{A1004535-EB0A-5ECD-6DBD-8FA93265FAC2}"/>
              </a:ext>
            </a:extLst>
          </p:cNvPr>
          <p:cNvSpPr txBox="1"/>
          <p:nvPr/>
        </p:nvSpPr>
        <p:spPr>
          <a:xfrm flipH="1">
            <a:off x="1246987" y="753907"/>
            <a:ext cx="1227270" cy="369332"/>
          </a:xfrm>
          <a:prstGeom prst="rect">
            <a:avLst/>
          </a:prstGeom>
          <a:solidFill>
            <a:schemeClr val="bg2">
              <a:lumMod val="20000"/>
              <a:lumOff val="80000"/>
            </a:schemeClr>
          </a:solidFill>
        </p:spPr>
        <p:txBody>
          <a:bodyPr wrap="square" rtlCol="0">
            <a:spAutoFit/>
          </a:bodyPr>
          <a:lstStyle/>
          <a:p>
            <a:r>
              <a:rPr lang="en-US" b="1" dirty="0">
                <a:latin typeface="Times New Roman" panose="02020603050405020304" pitchFamily="18" charset="0"/>
                <a:cs typeface="Times New Roman" panose="02020603050405020304" pitchFamily="18" charset="0"/>
              </a:rPr>
              <a:t>OUTPUT:</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D0B4CF0-777C-5131-3482-D5E6E1D86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987" y="1335741"/>
            <a:ext cx="6167718" cy="3666566"/>
          </a:xfrm>
          <a:prstGeom prst="rect">
            <a:avLst/>
          </a:prstGeom>
          <a:ln>
            <a:noFill/>
          </a:ln>
          <a:effectLst>
            <a:outerShdw blurRad="292100" dist="139700" dir="2700000" algn="tl" rotWithShape="0">
              <a:srgbClr val="333333">
                <a:alpha val="65000"/>
              </a:srgbClr>
            </a:outerShdw>
          </a:effectLst>
        </p:spPr>
      </p:pic>
      <p:graphicFrame>
        <p:nvGraphicFramePr>
          <p:cNvPr id="8" name="Table 7">
            <a:extLst>
              <a:ext uri="{FF2B5EF4-FFF2-40B4-BE49-F238E27FC236}">
                <a16:creationId xmlns:a16="http://schemas.microsoft.com/office/drawing/2014/main" id="{613404ED-8393-5F32-2E37-FAFA737FA26A}"/>
              </a:ext>
            </a:extLst>
          </p:cNvPr>
          <p:cNvGraphicFramePr>
            <a:graphicFrameLocks noGrp="1"/>
          </p:cNvGraphicFramePr>
          <p:nvPr>
            <p:extLst>
              <p:ext uri="{D42A27DB-BD31-4B8C-83A1-F6EECF244321}">
                <p14:modId xmlns:p14="http://schemas.microsoft.com/office/powerpoint/2010/main" val="1025883508"/>
              </p:ext>
            </p:extLst>
          </p:nvPr>
        </p:nvGraphicFramePr>
        <p:xfrm>
          <a:off x="1246987" y="5407235"/>
          <a:ext cx="8596912" cy="803513"/>
        </p:xfrm>
        <a:graphic>
          <a:graphicData uri="http://schemas.openxmlformats.org/drawingml/2006/table">
            <a:tbl>
              <a:tblPr firstRow="1" bandRow="1">
                <a:tableStyleId>{7DF18680-E054-41AD-8BC1-D1AEF772440D}</a:tableStyleId>
              </a:tblPr>
              <a:tblGrid>
                <a:gridCol w="2858848">
                  <a:extLst>
                    <a:ext uri="{9D8B030D-6E8A-4147-A177-3AD203B41FA5}">
                      <a16:colId xmlns:a16="http://schemas.microsoft.com/office/drawing/2014/main" val="4149871102"/>
                    </a:ext>
                  </a:extLst>
                </a:gridCol>
                <a:gridCol w="1740776">
                  <a:extLst>
                    <a:ext uri="{9D8B030D-6E8A-4147-A177-3AD203B41FA5}">
                      <a16:colId xmlns:a16="http://schemas.microsoft.com/office/drawing/2014/main" val="3282446345"/>
                    </a:ext>
                  </a:extLst>
                </a:gridCol>
                <a:gridCol w="1576817">
                  <a:extLst>
                    <a:ext uri="{9D8B030D-6E8A-4147-A177-3AD203B41FA5}">
                      <a16:colId xmlns:a16="http://schemas.microsoft.com/office/drawing/2014/main" val="1776428269"/>
                    </a:ext>
                  </a:extLst>
                </a:gridCol>
                <a:gridCol w="2420471">
                  <a:extLst>
                    <a:ext uri="{9D8B030D-6E8A-4147-A177-3AD203B41FA5}">
                      <a16:colId xmlns:a16="http://schemas.microsoft.com/office/drawing/2014/main" val="1737726289"/>
                    </a:ext>
                  </a:extLst>
                </a:gridCol>
              </a:tblGrid>
              <a:tr h="437753">
                <a:tc>
                  <a:txBody>
                    <a:bodyPr/>
                    <a:lstStyle/>
                    <a:p>
                      <a:r>
                        <a:rPr lang="en-US" dirty="0"/>
                        <a:t>AVERAGE_POST_PER_USER</a:t>
                      </a:r>
                      <a:endParaRPr lang="en-IN" dirty="0"/>
                    </a:p>
                  </a:txBody>
                  <a:tcPr/>
                </a:tc>
                <a:tc>
                  <a:txBody>
                    <a:bodyPr/>
                    <a:lstStyle/>
                    <a:p>
                      <a:r>
                        <a:rPr lang="en-US" dirty="0"/>
                        <a:t>TOTAL_PHOTOS</a:t>
                      </a:r>
                      <a:endParaRPr lang="en-IN" dirty="0"/>
                    </a:p>
                  </a:txBody>
                  <a:tcPr/>
                </a:tc>
                <a:tc>
                  <a:txBody>
                    <a:bodyPr/>
                    <a:lstStyle/>
                    <a:p>
                      <a:r>
                        <a:rPr lang="en-US" dirty="0"/>
                        <a:t>TOTAL_USERS</a:t>
                      </a:r>
                      <a:endParaRPr lang="en-IN" dirty="0"/>
                    </a:p>
                  </a:txBody>
                  <a:tcPr/>
                </a:tc>
                <a:tc>
                  <a:txBody>
                    <a:bodyPr/>
                    <a:lstStyle/>
                    <a:p>
                      <a:r>
                        <a:rPr lang="en-US" dirty="0"/>
                        <a:t>PHOTOS_PER_USER</a:t>
                      </a:r>
                      <a:endParaRPr lang="en-IN" dirty="0"/>
                    </a:p>
                  </a:txBody>
                  <a:tcPr/>
                </a:tc>
                <a:extLst>
                  <a:ext uri="{0D108BD9-81ED-4DB2-BD59-A6C34878D82A}">
                    <a16:rowId xmlns:a16="http://schemas.microsoft.com/office/drawing/2014/main" val="3112046656"/>
                  </a:ext>
                </a:extLst>
              </a:tr>
              <a:tr h="348256">
                <a:tc>
                  <a:txBody>
                    <a:bodyPr/>
                    <a:lstStyle/>
                    <a:p>
                      <a:r>
                        <a:rPr lang="en-US" dirty="0">
                          <a:latin typeface="Times New Roman" panose="02020603050405020304" pitchFamily="18" charset="0"/>
                          <a:cs typeface="Times New Roman" panose="02020603050405020304" pitchFamily="18" charset="0"/>
                        </a:rPr>
                        <a:t>2.57</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257</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100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2.5700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371362"/>
                  </a:ext>
                </a:extLst>
              </a:tr>
            </a:tbl>
          </a:graphicData>
        </a:graphic>
      </p:graphicFrame>
      <p:sp>
        <p:nvSpPr>
          <p:cNvPr id="9" name="TextBox 8">
            <a:extLst>
              <a:ext uri="{FF2B5EF4-FFF2-40B4-BE49-F238E27FC236}">
                <a16:creationId xmlns:a16="http://schemas.microsoft.com/office/drawing/2014/main" id="{82425FE1-93CA-469B-D9EF-A8B5B6A15681}"/>
              </a:ext>
            </a:extLst>
          </p:cNvPr>
          <p:cNvSpPr txBox="1"/>
          <p:nvPr/>
        </p:nvSpPr>
        <p:spPr>
          <a:xfrm>
            <a:off x="7853083" y="2291861"/>
            <a:ext cx="3781805" cy="1477328"/>
          </a:xfrm>
          <a:prstGeom prst="rect">
            <a:avLst/>
          </a:prstGeom>
          <a:solidFill>
            <a:schemeClr val="bg2">
              <a:lumMod val="20000"/>
              <a:lumOff val="80000"/>
            </a:schemeClr>
          </a:solidFill>
        </p:spPr>
        <p:txBody>
          <a:bodyPr wrap="none" rtlCol="0">
            <a:spAutoFit/>
          </a:bodyPr>
          <a:lstStyle/>
          <a:p>
            <a:r>
              <a:rPr lang="en-IN" sz="18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So, there are in total </a:t>
            </a:r>
            <a:r>
              <a:rPr lang="en-IN" sz="1800" b="1"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257</a:t>
            </a:r>
            <a:r>
              <a:rPr lang="en-IN" sz="18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rows i.e.</a:t>
            </a:r>
          </a:p>
          <a:p>
            <a:r>
              <a:rPr lang="en-IN" sz="1800" b="1"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257 photos </a:t>
            </a:r>
            <a:r>
              <a:rPr lang="en-IN" sz="18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in the photos table and</a:t>
            </a:r>
          </a:p>
          <a:p>
            <a:r>
              <a:rPr lang="en-IN" sz="1800" b="1"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100</a:t>
            </a:r>
            <a:r>
              <a:rPr lang="en-IN" sz="18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rows i.e. </a:t>
            </a:r>
            <a:r>
              <a:rPr lang="en-IN" sz="1800" b="1"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100 ids </a:t>
            </a:r>
            <a:r>
              <a:rPr lang="en-IN" sz="18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in the users table </a:t>
            </a:r>
          </a:p>
          <a:p>
            <a:r>
              <a:rPr lang="en-IN" sz="18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which makes the desired output to be </a:t>
            </a:r>
          </a:p>
          <a:p>
            <a:r>
              <a:rPr lang="en-IN" sz="18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257/100 = </a:t>
            </a:r>
            <a:r>
              <a:rPr lang="en-IN" sz="1800" b="1"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2.57</a:t>
            </a:r>
          </a:p>
        </p:txBody>
      </p:sp>
    </p:spTree>
    <p:extLst>
      <p:ext uri="{BB962C8B-B14F-4D97-AF65-F5344CB8AC3E}">
        <p14:creationId xmlns:p14="http://schemas.microsoft.com/office/powerpoint/2010/main" val="2228327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F19F5B-4629-FD9A-7AA8-4546E5EA2F9B}"/>
              </a:ext>
            </a:extLst>
          </p:cNvPr>
          <p:cNvSpPr txBox="1"/>
          <p:nvPr/>
        </p:nvSpPr>
        <p:spPr>
          <a:xfrm>
            <a:off x="5005477" y="116541"/>
            <a:ext cx="2181046" cy="369332"/>
          </a:xfrm>
          <a:prstGeom prst="rect">
            <a:avLst/>
          </a:prstGeom>
          <a:solidFill>
            <a:schemeClr val="bg2">
              <a:lumMod val="20000"/>
              <a:lumOff val="80000"/>
            </a:schemeClr>
          </a:solidFill>
        </p:spPr>
        <p:txBody>
          <a:bodyPr wrap="none" rtlCol="0">
            <a:spAutoFit/>
          </a:bodyPr>
          <a:lstStyle/>
          <a:p>
            <a:r>
              <a:rPr lang="en-IN" sz="1800" b="1"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(B)</a:t>
            </a:r>
            <a:r>
              <a:rPr lang="en-IN" sz="1800" b="1"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Investor Metrics </a:t>
            </a:r>
            <a:endParaRPr lang="en-IN" sz="18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A1AE1937-0684-0B3C-065A-60DD671B4327}"/>
              </a:ext>
            </a:extLst>
          </p:cNvPr>
          <p:cNvSpPr txBox="1"/>
          <p:nvPr/>
        </p:nvSpPr>
        <p:spPr>
          <a:xfrm>
            <a:off x="1138518" y="667853"/>
            <a:ext cx="2685415" cy="369332"/>
          </a:xfrm>
          <a:prstGeom prst="rect">
            <a:avLst/>
          </a:prstGeom>
          <a:solidFill>
            <a:schemeClr val="bg2">
              <a:lumMod val="20000"/>
              <a:lumOff val="80000"/>
            </a:schemeClr>
          </a:solidFill>
        </p:spPr>
        <p:txBody>
          <a:bodyPr wrap="none" rtlCol="0">
            <a:spAutoFit/>
          </a:bodyPr>
          <a:lstStyle/>
          <a:p>
            <a:r>
              <a:rPr lang="en-IN" sz="1800" b="1"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Bots and Fake Accounts :</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5A0F8-7B4D-42B2-8E99-C5783263A61D}"/>
              </a:ext>
            </a:extLst>
          </p:cNvPr>
          <p:cNvSpPr txBox="1"/>
          <p:nvPr/>
        </p:nvSpPr>
        <p:spPr>
          <a:xfrm>
            <a:off x="3823933" y="667853"/>
            <a:ext cx="8000514" cy="923330"/>
          </a:xfrm>
          <a:prstGeom prst="rect">
            <a:avLst/>
          </a:prstGeom>
          <a:noFill/>
        </p:spPr>
        <p:txBody>
          <a:bodyPr wrap="square" rtlCol="0">
            <a:spAutoFit/>
          </a:bodyPr>
          <a:lstStyle/>
          <a:p>
            <a:r>
              <a:rPr lang="en-US" dirty="0"/>
              <a:t>The investors want to know if the platform is crowded with fake and dummy accounts. Provide data on users (bots) who have liked every single photo on the site (since any normal user would not be able to do this).</a:t>
            </a:r>
            <a:endParaRPr lang="en-IN" dirty="0"/>
          </a:p>
        </p:txBody>
      </p:sp>
      <p:sp>
        <p:nvSpPr>
          <p:cNvPr id="5" name="TextBox 4">
            <a:extLst>
              <a:ext uri="{FF2B5EF4-FFF2-40B4-BE49-F238E27FC236}">
                <a16:creationId xmlns:a16="http://schemas.microsoft.com/office/drawing/2014/main" id="{9E4A3709-EC69-6391-2DF8-4578369922DB}"/>
              </a:ext>
            </a:extLst>
          </p:cNvPr>
          <p:cNvSpPr txBox="1"/>
          <p:nvPr/>
        </p:nvSpPr>
        <p:spPr>
          <a:xfrm>
            <a:off x="1138518" y="1773163"/>
            <a:ext cx="10560423" cy="2308324"/>
          </a:xfrm>
          <a:prstGeom prst="rect">
            <a:avLst/>
          </a:prstGeom>
          <a:solidFill>
            <a:schemeClr val="bg2">
              <a:lumMod val="20000"/>
              <a:lumOff val="80000"/>
            </a:schemeClr>
          </a:solid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Initially, the </a:t>
            </a:r>
            <a:r>
              <a:rPr lang="en-US" b="1" dirty="0" err="1">
                <a:latin typeface="Times New Roman" panose="02020603050405020304" pitchFamily="18" charset="0"/>
                <a:cs typeface="Times New Roman" panose="02020603050405020304" pitchFamily="18" charset="0"/>
              </a:rPr>
              <a:t>user_id</a:t>
            </a:r>
            <a:r>
              <a:rPr lang="en-US" b="1" dirty="0">
                <a:latin typeface="Times New Roman" panose="02020603050405020304" pitchFamily="18" charset="0"/>
                <a:cs typeface="Times New Roman" panose="02020603050405020304" pitchFamily="18" charset="0"/>
              </a:rPr>
              <a:t> column is selected from the photos table.</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Following that, the username column is chosen from the users table.</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Subsequently, the count(*) function is applied to calculate the total number of likes from the likes table.</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An inner join is performed between the users and likes tables based on the users.id and </a:t>
            </a:r>
            <a:r>
              <a:rPr lang="en-US" b="1" dirty="0" err="1">
                <a:latin typeface="Times New Roman" panose="02020603050405020304" pitchFamily="18" charset="0"/>
                <a:cs typeface="Times New Roman" panose="02020603050405020304" pitchFamily="18" charset="0"/>
              </a:rPr>
              <a:t>likes.user_id</a:t>
            </a:r>
            <a:r>
              <a:rPr lang="en-US" b="1" dirty="0">
                <a:latin typeface="Times New Roman" panose="02020603050405020304" pitchFamily="18" charset="0"/>
                <a:cs typeface="Times New Roman" panose="02020603050405020304" pitchFamily="18" charset="0"/>
              </a:rPr>
              <a:t>, utilizing the on function/clause.</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desired output table is then grouped based on the </a:t>
            </a:r>
            <a:r>
              <a:rPr lang="en-US" b="1" dirty="0" err="1">
                <a:latin typeface="Times New Roman" panose="02020603050405020304" pitchFamily="18" charset="0"/>
                <a:cs typeface="Times New Roman" panose="02020603050405020304" pitchFamily="18" charset="0"/>
              </a:rPr>
              <a:t>likes.user_id</a:t>
            </a:r>
            <a:r>
              <a:rPr lang="en-US" b="1" dirty="0">
                <a:latin typeface="Times New Roman" panose="02020603050405020304" pitchFamily="18" charset="0"/>
                <a:cs typeface="Times New Roman" panose="02020603050405020304" pitchFamily="18" charset="0"/>
              </a:rPr>
              <a:t> using the group by function.</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values obtained from the count(*) function for photos are searched, specifically looking for those with equal values to the </a:t>
            </a:r>
            <a:r>
              <a:rPr lang="en-US" b="1" dirty="0" err="1">
                <a:latin typeface="Times New Roman" panose="02020603050405020304" pitchFamily="18" charset="0"/>
                <a:cs typeface="Times New Roman" panose="02020603050405020304" pitchFamily="18" charset="0"/>
              </a:rPr>
              <a:t>total_likes_per_user</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5BEA14C-92B4-6E01-02A6-CC2E3F0BDC50}"/>
              </a:ext>
            </a:extLst>
          </p:cNvPr>
          <p:cNvSpPr txBox="1"/>
          <p:nvPr/>
        </p:nvSpPr>
        <p:spPr>
          <a:xfrm>
            <a:off x="1138518" y="4534791"/>
            <a:ext cx="9081247" cy="1754326"/>
          </a:xfrm>
          <a:prstGeom prst="rect">
            <a:avLst/>
          </a:prstGeom>
          <a:solidFill>
            <a:schemeClr val="bg2">
              <a:lumMod val="20000"/>
              <a:lumOff val="80000"/>
            </a:schemeClr>
          </a:solidFill>
        </p:spPr>
        <p:txBody>
          <a:bodyPr wrap="square" rtlCol="0">
            <a:spAutoFit/>
          </a:bodyPr>
          <a:lstStyle/>
          <a:p>
            <a:r>
              <a:rPr lang="en-US" b="1" u="sng" dirty="0">
                <a:latin typeface="Times New Roman" panose="02020603050405020304" pitchFamily="18" charset="0"/>
                <a:cs typeface="Times New Roman" panose="02020603050405020304" pitchFamily="18" charset="0"/>
              </a:rPr>
              <a:t>QUERY:</a:t>
            </a:r>
          </a:p>
          <a:p>
            <a:endParaRPr lang="en-US" b="1" u="sng"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SELECT </a:t>
            </a:r>
            <a:r>
              <a:rPr lang="en-IN" b="1" dirty="0" err="1">
                <a:latin typeface="Times New Roman" panose="02020603050405020304" pitchFamily="18" charset="0"/>
                <a:cs typeface="Times New Roman" panose="02020603050405020304" pitchFamily="18" charset="0"/>
              </a:rPr>
              <a:t>user_id</a:t>
            </a:r>
            <a:r>
              <a:rPr lang="en-IN" b="1" dirty="0">
                <a:latin typeface="Times New Roman" panose="02020603050405020304" pitchFamily="18" charset="0"/>
                <a:cs typeface="Times New Roman" panose="02020603050405020304" pitchFamily="18" charset="0"/>
              </a:rPr>
              <a:t>, username, count(*) as </a:t>
            </a:r>
            <a:r>
              <a:rPr lang="en-IN" b="1" dirty="0" err="1">
                <a:latin typeface="Times New Roman" panose="02020603050405020304" pitchFamily="18" charset="0"/>
                <a:cs typeface="Times New Roman" panose="02020603050405020304" pitchFamily="18" charset="0"/>
              </a:rPr>
              <a:t>total_likes_per_user</a:t>
            </a:r>
            <a:r>
              <a:rPr lang="en-IN" b="1" dirty="0">
                <a:latin typeface="Times New Roman" panose="02020603050405020304" pitchFamily="18" charset="0"/>
                <a:cs typeface="Times New Roman" panose="02020603050405020304" pitchFamily="18" charset="0"/>
              </a:rPr>
              <a:t> from users inner join likes</a:t>
            </a:r>
          </a:p>
          <a:p>
            <a:r>
              <a:rPr lang="en-IN" b="1" dirty="0">
                <a:latin typeface="Times New Roman" panose="02020603050405020304" pitchFamily="18" charset="0"/>
                <a:cs typeface="Times New Roman" panose="02020603050405020304" pitchFamily="18" charset="0"/>
              </a:rPr>
              <a:t>on users.id = </a:t>
            </a:r>
            <a:r>
              <a:rPr lang="en-IN" b="1" dirty="0" err="1">
                <a:latin typeface="Times New Roman" panose="02020603050405020304" pitchFamily="18" charset="0"/>
                <a:cs typeface="Times New Roman" panose="02020603050405020304" pitchFamily="18" charset="0"/>
              </a:rPr>
              <a:t>likes.user_id</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GROUP BY </a:t>
            </a:r>
            <a:r>
              <a:rPr lang="en-IN" b="1" dirty="0" err="1">
                <a:latin typeface="Times New Roman" panose="02020603050405020304" pitchFamily="18" charset="0"/>
                <a:cs typeface="Times New Roman" panose="02020603050405020304" pitchFamily="18" charset="0"/>
              </a:rPr>
              <a:t>likes.user_id</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having </a:t>
            </a:r>
            <a:r>
              <a:rPr lang="en-IN" b="1" dirty="0" err="1">
                <a:latin typeface="Times New Roman" panose="02020603050405020304" pitchFamily="18" charset="0"/>
                <a:cs typeface="Times New Roman" panose="02020603050405020304" pitchFamily="18" charset="0"/>
              </a:rPr>
              <a:t>total_likes_per_user</a:t>
            </a:r>
            <a:r>
              <a:rPr lang="en-IN" b="1" dirty="0">
                <a:latin typeface="Times New Roman" panose="02020603050405020304" pitchFamily="18" charset="0"/>
                <a:cs typeface="Times New Roman" panose="02020603050405020304" pitchFamily="18" charset="0"/>
              </a:rPr>
              <a:t> = (select count(*) from photos);</a:t>
            </a:r>
          </a:p>
        </p:txBody>
      </p:sp>
    </p:spTree>
    <p:extLst>
      <p:ext uri="{BB962C8B-B14F-4D97-AF65-F5344CB8AC3E}">
        <p14:creationId xmlns:p14="http://schemas.microsoft.com/office/powerpoint/2010/main" val="837938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7305D5-BDCF-4898-D5AF-96CA176679F2}"/>
              </a:ext>
            </a:extLst>
          </p:cNvPr>
          <p:cNvSpPr txBox="1"/>
          <p:nvPr/>
        </p:nvSpPr>
        <p:spPr>
          <a:xfrm>
            <a:off x="4753293" y="116542"/>
            <a:ext cx="2685414" cy="646331"/>
          </a:xfrm>
          <a:prstGeom prst="rect">
            <a:avLst/>
          </a:prstGeom>
          <a:solidFill>
            <a:schemeClr val="bg2">
              <a:lumMod val="20000"/>
              <a:lumOff val="80000"/>
            </a:schemeClr>
          </a:solidFill>
        </p:spPr>
        <p:txBody>
          <a:bodyPr wrap="none" rtlCol="0">
            <a:spAutoFit/>
          </a:bodyPr>
          <a:lstStyle/>
          <a:p>
            <a:pPr algn="ctr"/>
            <a:r>
              <a:rPr lang="en-IN" sz="1800" b="1"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(B)</a:t>
            </a:r>
            <a:r>
              <a:rPr lang="en-IN" sz="1800" b="1"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Investor Metrics </a:t>
            </a:r>
            <a:endParaRPr lang="en-IN" sz="18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endParaRPr>
          </a:p>
          <a:p>
            <a:pPr algn="ctr"/>
            <a:r>
              <a:rPr lang="en-IN" sz="1800" b="1"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Bots and Fake Accounts </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04428B9-2D12-EE2F-603B-8C6C8702492B}"/>
              </a:ext>
            </a:extLst>
          </p:cNvPr>
          <p:cNvSpPr txBox="1"/>
          <p:nvPr/>
        </p:nvSpPr>
        <p:spPr>
          <a:xfrm>
            <a:off x="932327" y="762873"/>
            <a:ext cx="1206292" cy="369332"/>
          </a:xfrm>
          <a:prstGeom prst="rect">
            <a:avLst/>
          </a:prstGeom>
          <a:solidFill>
            <a:schemeClr val="bg2">
              <a:lumMod val="20000"/>
              <a:lumOff val="80000"/>
            </a:schemeClr>
          </a:solidFill>
        </p:spPr>
        <p:txBody>
          <a:bodyPr wrap="none" rtlCol="0">
            <a:spAutoFit/>
          </a:bodyPr>
          <a:lstStyle/>
          <a:p>
            <a:r>
              <a:rPr lang="en-US" b="1" dirty="0">
                <a:latin typeface="Times New Roman" panose="02020603050405020304" pitchFamily="18" charset="0"/>
                <a:cs typeface="Times New Roman" panose="02020603050405020304" pitchFamily="18" charset="0"/>
              </a:rPr>
              <a:t>OUTPUT:</a:t>
            </a:r>
            <a:endParaRPr lang="en-IN" b="1"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AA699CC6-1705-C7F4-BFE2-5034AC1E7D73}"/>
              </a:ext>
            </a:extLst>
          </p:cNvPr>
          <p:cNvGraphicFramePr>
            <a:graphicFrameLocks noGrp="1"/>
          </p:cNvGraphicFramePr>
          <p:nvPr>
            <p:extLst>
              <p:ext uri="{D42A27DB-BD31-4B8C-83A1-F6EECF244321}">
                <p14:modId xmlns:p14="http://schemas.microsoft.com/office/powerpoint/2010/main" val="4125006498"/>
              </p:ext>
            </p:extLst>
          </p:nvPr>
        </p:nvGraphicFramePr>
        <p:xfrm>
          <a:off x="6738472" y="947539"/>
          <a:ext cx="5077009" cy="5191760"/>
        </p:xfrm>
        <a:graphic>
          <a:graphicData uri="http://schemas.openxmlformats.org/drawingml/2006/table">
            <a:tbl>
              <a:tblPr firstRow="1" bandRow="1">
                <a:tableStyleId>{7DF18680-E054-41AD-8BC1-D1AEF772440D}</a:tableStyleId>
              </a:tblPr>
              <a:tblGrid>
                <a:gridCol w="557672">
                  <a:extLst>
                    <a:ext uri="{9D8B030D-6E8A-4147-A177-3AD203B41FA5}">
                      <a16:colId xmlns:a16="http://schemas.microsoft.com/office/drawing/2014/main" val="3636548559"/>
                    </a:ext>
                  </a:extLst>
                </a:gridCol>
                <a:gridCol w="1968464">
                  <a:extLst>
                    <a:ext uri="{9D8B030D-6E8A-4147-A177-3AD203B41FA5}">
                      <a16:colId xmlns:a16="http://schemas.microsoft.com/office/drawing/2014/main" val="2652658527"/>
                    </a:ext>
                  </a:extLst>
                </a:gridCol>
                <a:gridCol w="2550873">
                  <a:extLst>
                    <a:ext uri="{9D8B030D-6E8A-4147-A177-3AD203B41FA5}">
                      <a16:colId xmlns:a16="http://schemas.microsoft.com/office/drawing/2014/main" val="1114816124"/>
                    </a:ext>
                  </a:extLst>
                </a:gridCol>
              </a:tblGrid>
              <a:tr h="370840">
                <a:tc>
                  <a:txBody>
                    <a:bodyPr/>
                    <a:lstStyle/>
                    <a:p>
                      <a:r>
                        <a:rPr lang="en-US" dirty="0"/>
                        <a:t>ID</a:t>
                      </a:r>
                      <a:endParaRPr lang="en-IN" dirty="0"/>
                    </a:p>
                  </a:txBody>
                  <a:tcPr/>
                </a:tc>
                <a:tc>
                  <a:txBody>
                    <a:bodyPr/>
                    <a:lstStyle/>
                    <a:p>
                      <a:r>
                        <a:rPr lang="en-US" dirty="0"/>
                        <a:t>USERNAME</a:t>
                      </a:r>
                      <a:endParaRPr lang="en-IN" dirty="0"/>
                    </a:p>
                  </a:txBody>
                  <a:tcPr/>
                </a:tc>
                <a:tc>
                  <a:txBody>
                    <a:bodyPr/>
                    <a:lstStyle/>
                    <a:p>
                      <a:r>
                        <a:rPr lang="en-US" dirty="0"/>
                        <a:t>TOTAL_LIKES_PER_USER</a:t>
                      </a:r>
                      <a:endParaRPr lang="en-IN" dirty="0"/>
                    </a:p>
                  </a:txBody>
                  <a:tcPr/>
                </a:tc>
                <a:extLst>
                  <a:ext uri="{0D108BD9-81ED-4DB2-BD59-A6C34878D82A}">
                    <a16:rowId xmlns:a16="http://schemas.microsoft.com/office/drawing/2014/main" val="3528290372"/>
                  </a:ext>
                </a:extLst>
              </a:tr>
              <a:tr h="370840">
                <a:tc>
                  <a:txBody>
                    <a:bodyPr/>
                    <a:lstStyle/>
                    <a:p>
                      <a:r>
                        <a:rPr lang="en-IN" dirty="0"/>
                        <a:t>5</a:t>
                      </a:r>
                    </a:p>
                  </a:txBody>
                  <a:tcPr anchor="ctr"/>
                </a:tc>
                <a:tc>
                  <a:txBody>
                    <a:bodyPr/>
                    <a:lstStyle/>
                    <a:p>
                      <a:r>
                        <a:rPr lang="en-IN"/>
                        <a:t>Aniya_Hackett</a:t>
                      </a:r>
                    </a:p>
                  </a:txBody>
                  <a:tcPr anchor="ctr"/>
                </a:tc>
                <a:tc>
                  <a:txBody>
                    <a:bodyPr/>
                    <a:lstStyle/>
                    <a:p>
                      <a:r>
                        <a:rPr lang="en-IN"/>
                        <a:t>257</a:t>
                      </a:r>
                    </a:p>
                  </a:txBody>
                  <a:tcPr anchor="ctr"/>
                </a:tc>
                <a:extLst>
                  <a:ext uri="{0D108BD9-81ED-4DB2-BD59-A6C34878D82A}">
                    <a16:rowId xmlns:a16="http://schemas.microsoft.com/office/drawing/2014/main" val="498382326"/>
                  </a:ext>
                </a:extLst>
              </a:tr>
              <a:tr h="370840">
                <a:tc>
                  <a:txBody>
                    <a:bodyPr/>
                    <a:lstStyle/>
                    <a:p>
                      <a:r>
                        <a:rPr lang="en-IN"/>
                        <a:t>14</a:t>
                      </a:r>
                    </a:p>
                  </a:txBody>
                  <a:tcPr anchor="ctr"/>
                </a:tc>
                <a:tc>
                  <a:txBody>
                    <a:bodyPr/>
                    <a:lstStyle/>
                    <a:p>
                      <a:r>
                        <a:rPr lang="en-IN"/>
                        <a:t>Jaclyn81</a:t>
                      </a:r>
                    </a:p>
                  </a:txBody>
                  <a:tcPr anchor="ctr"/>
                </a:tc>
                <a:tc>
                  <a:txBody>
                    <a:bodyPr/>
                    <a:lstStyle/>
                    <a:p>
                      <a:r>
                        <a:rPr lang="en-IN"/>
                        <a:t>257</a:t>
                      </a:r>
                    </a:p>
                  </a:txBody>
                  <a:tcPr anchor="ctr"/>
                </a:tc>
                <a:extLst>
                  <a:ext uri="{0D108BD9-81ED-4DB2-BD59-A6C34878D82A}">
                    <a16:rowId xmlns:a16="http://schemas.microsoft.com/office/drawing/2014/main" val="2240504153"/>
                  </a:ext>
                </a:extLst>
              </a:tr>
              <a:tr h="370840">
                <a:tc>
                  <a:txBody>
                    <a:bodyPr/>
                    <a:lstStyle/>
                    <a:p>
                      <a:r>
                        <a:rPr lang="en-IN"/>
                        <a:t>21</a:t>
                      </a:r>
                    </a:p>
                  </a:txBody>
                  <a:tcPr anchor="ctr"/>
                </a:tc>
                <a:tc>
                  <a:txBody>
                    <a:bodyPr/>
                    <a:lstStyle/>
                    <a:p>
                      <a:r>
                        <a:rPr lang="en-IN"/>
                        <a:t>Rocio33</a:t>
                      </a:r>
                    </a:p>
                  </a:txBody>
                  <a:tcPr anchor="ctr"/>
                </a:tc>
                <a:tc>
                  <a:txBody>
                    <a:bodyPr/>
                    <a:lstStyle/>
                    <a:p>
                      <a:r>
                        <a:rPr lang="en-IN"/>
                        <a:t>257</a:t>
                      </a:r>
                    </a:p>
                  </a:txBody>
                  <a:tcPr anchor="ctr"/>
                </a:tc>
                <a:extLst>
                  <a:ext uri="{0D108BD9-81ED-4DB2-BD59-A6C34878D82A}">
                    <a16:rowId xmlns:a16="http://schemas.microsoft.com/office/drawing/2014/main" val="2018340425"/>
                  </a:ext>
                </a:extLst>
              </a:tr>
              <a:tr h="370840">
                <a:tc>
                  <a:txBody>
                    <a:bodyPr/>
                    <a:lstStyle/>
                    <a:p>
                      <a:r>
                        <a:rPr lang="en-IN"/>
                        <a:t>24</a:t>
                      </a:r>
                    </a:p>
                  </a:txBody>
                  <a:tcPr anchor="ctr"/>
                </a:tc>
                <a:tc>
                  <a:txBody>
                    <a:bodyPr/>
                    <a:lstStyle/>
                    <a:p>
                      <a:r>
                        <a:rPr lang="en-IN"/>
                        <a:t>Maxwell.Halvorson</a:t>
                      </a:r>
                    </a:p>
                  </a:txBody>
                  <a:tcPr anchor="ctr"/>
                </a:tc>
                <a:tc>
                  <a:txBody>
                    <a:bodyPr/>
                    <a:lstStyle/>
                    <a:p>
                      <a:r>
                        <a:rPr lang="en-IN"/>
                        <a:t>257</a:t>
                      </a:r>
                    </a:p>
                  </a:txBody>
                  <a:tcPr anchor="ctr"/>
                </a:tc>
                <a:extLst>
                  <a:ext uri="{0D108BD9-81ED-4DB2-BD59-A6C34878D82A}">
                    <a16:rowId xmlns:a16="http://schemas.microsoft.com/office/drawing/2014/main" val="75910743"/>
                  </a:ext>
                </a:extLst>
              </a:tr>
              <a:tr h="370840">
                <a:tc>
                  <a:txBody>
                    <a:bodyPr/>
                    <a:lstStyle/>
                    <a:p>
                      <a:r>
                        <a:rPr lang="en-IN"/>
                        <a:t>36</a:t>
                      </a:r>
                    </a:p>
                  </a:txBody>
                  <a:tcPr anchor="ctr"/>
                </a:tc>
                <a:tc>
                  <a:txBody>
                    <a:bodyPr/>
                    <a:lstStyle/>
                    <a:p>
                      <a:r>
                        <a:rPr lang="en-IN"/>
                        <a:t>Ollie_Ledner37</a:t>
                      </a:r>
                    </a:p>
                  </a:txBody>
                  <a:tcPr anchor="ctr"/>
                </a:tc>
                <a:tc>
                  <a:txBody>
                    <a:bodyPr/>
                    <a:lstStyle/>
                    <a:p>
                      <a:r>
                        <a:rPr lang="en-IN" dirty="0"/>
                        <a:t>257</a:t>
                      </a:r>
                    </a:p>
                  </a:txBody>
                  <a:tcPr anchor="ctr"/>
                </a:tc>
                <a:extLst>
                  <a:ext uri="{0D108BD9-81ED-4DB2-BD59-A6C34878D82A}">
                    <a16:rowId xmlns:a16="http://schemas.microsoft.com/office/drawing/2014/main" val="2638963751"/>
                  </a:ext>
                </a:extLst>
              </a:tr>
              <a:tr h="370840">
                <a:tc>
                  <a:txBody>
                    <a:bodyPr/>
                    <a:lstStyle/>
                    <a:p>
                      <a:r>
                        <a:rPr lang="en-IN"/>
                        <a:t>41</a:t>
                      </a:r>
                    </a:p>
                  </a:txBody>
                  <a:tcPr anchor="ctr"/>
                </a:tc>
                <a:tc>
                  <a:txBody>
                    <a:bodyPr/>
                    <a:lstStyle/>
                    <a:p>
                      <a:r>
                        <a:rPr lang="en-IN"/>
                        <a:t>Mckenna17</a:t>
                      </a:r>
                    </a:p>
                  </a:txBody>
                  <a:tcPr anchor="ctr"/>
                </a:tc>
                <a:tc>
                  <a:txBody>
                    <a:bodyPr/>
                    <a:lstStyle/>
                    <a:p>
                      <a:r>
                        <a:rPr lang="en-IN"/>
                        <a:t>257</a:t>
                      </a:r>
                    </a:p>
                  </a:txBody>
                  <a:tcPr anchor="ctr"/>
                </a:tc>
                <a:extLst>
                  <a:ext uri="{0D108BD9-81ED-4DB2-BD59-A6C34878D82A}">
                    <a16:rowId xmlns:a16="http://schemas.microsoft.com/office/drawing/2014/main" val="2803909933"/>
                  </a:ext>
                </a:extLst>
              </a:tr>
              <a:tr h="370840">
                <a:tc>
                  <a:txBody>
                    <a:bodyPr/>
                    <a:lstStyle/>
                    <a:p>
                      <a:r>
                        <a:rPr lang="en-IN"/>
                        <a:t>54</a:t>
                      </a:r>
                    </a:p>
                  </a:txBody>
                  <a:tcPr anchor="ctr"/>
                </a:tc>
                <a:tc>
                  <a:txBody>
                    <a:bodyPr/>
                    <a:lstStyle/>
                    <a:p>
                      <a:r>
                        <a:rPr lang="en-IN"/>
                        <a:t>Duane60</a:t>
                      </a:r>
                    </a:p>
                  </a:txBody>
                  <a:tcPr anchor="ctr"/>
                </a:tc>
                <a:tc>
                  <a:txBody>
                    <a:bodyPr/>
                    <a:lstStyle/>
                    <a:p>
                      <a:r>
                        <a:rPr lang="en-IN"/>
                        <a:t>257</a:t>
                      </a:r>
                    </a:p>
                  </a:txBody>
                  <a:tcPr anchor="ctr"/>
                </a:tc>
                <a:extLst>
                  <a:ext uri="{0D108BD9-81ED-4DB2-BD59-A6C34878D82A}">
                    <a16:rowId xmlns:a16="http://schemas.microsoft.com/office/drawing/2014/main" val="4176418002"/>
                  </a:ext>
                </a:extLst>
              </a:tr>
              <a:tr h="370840">
                <a:tc>
                  <a:txBody>
                    <a:bodyPr/>
                    <a:lstStyle/>
                    <a:p>
                      <a:r>
                        <a:rPr lang="en-IN"/>
                        <a:t>57</a:t>
                      </a:r>
                    </a:p>
                  </a:txBody>
                  <a:tcPr anchor="ctr"/>
                </a:tc>
                <a:tc>
                  <a:txBody>
                    <a:bodyPr/>
                    <a:lstStyle/>
                    <a:p>
                      <a:r>
                        <a:rPr lang="en-IN"/>
                        <a:t>Julien_Schmidt</a:t>
                      </a:r>
                    </a:p>
                  </a:txBody>
                  <a:tcPr anchor="ctr"/>
                </a:tc>
                <a:tc>
                  <a:txBody>
                    <a:bodyPr/>
                    <a:lstStyle/>
                    <a:p>
                      <a:r>
                        <a:rPr lang="en-IN"/>
                        <a:t>257</a:t>
                      </a:r>
                    </a:p>
                  </a:txBody>
                  <a:tcPr anchor="ctr"/>
                </a:tc>
                <a:extLst>
                  <a:ext uri="{0D108BD9-81ED-4DB2-BD59-A6C34878D82A}">
                    <a16:rowId xmlns:a16="http://schemas.microsoft.com/office/drawing/2014/main" val="1766781114"/>
                  </a:ext>
                </a:extLst>
              </a:tr>
              <a:tr h="370840">
                <a:tc>
                  <a:txBody>
                    <a:bodyPr/>
                    <a:lstStyle/>
                    <a:p>
                      <a:r>
                        <a:rPr lang="en-IN"/>
                        <a:t>66</a:t>
                      </a:r>
                    </a:p>
                  </a:txBody>
                  <a:tcPr anchor="ctr"/>
                </a:tc>
                <a:tc>
                  <a:txBody>
                    <a:bodyPr/>
                    <a:lstStyle/>
                    <a:p>
                      <a:r>
                        <a:rPr lang="en-IN"/>
                        <a:t>Mike.Auer39</a:t>
                      </a:r>
                    </a:p>
                  </a:txBody>
                  <a:tcPr anchor="ctr"/>
                </a:tc>
                <a:tc>
                  <a:txBody>
                    <a:bodyPr/>
                    <a:lstStyle/>
                    <a:p>
                      <a:r>
                        <a:rPr lang="en-IN"/>
                        <a:t>257</a:t>
                      </a:r>
                    </a:p>
                  </a:txBody>
                  <a:tcPr anchor="ctr"/>
                </a:tc>
                <a:extLst>
                  <a:ext uri="{0D108BD9-81ED-4DB2-BD59-A6C34878D82A}">
                    <a16:rowId xmlns:a16="http://schemas.microsoft.com/office/drawing/2014/main" val="3063066356"/>
                  </a:ext>
                </a:extLst>
              </a:tr>
              <a:tr h="370840">
                <a:tc>
                  <a:txBody>
                    <a:bodyPr/>
                    <a:lstStyle/>
                    <a:p>
                      <a:r>
                        <a:rPr lang="en-IN"/>
                        <a:t>71</a:t>
                      </a:r>
                    </a:p>
                  </a:txBody>
                  <a:tcPr anchor="ctr"/>
                </a:tc>
                <a:tc>
                  <a:txBody>
                    <a:bodyPr/>
                    <a:lstStyle/>
                    <a:p>
                      <a:r>
                        <a:rPr lang="en-IN"/>
                        <a:t>Nia_Haag</a:t>
                      </a:r>
                    </a:p>
                  </a:txBody>
                  <a:tcPr anchor="ctr"/>
                </a:tc>
                <a:tc>
                  <a:txBody>
                    <a:bodyPr/>
                    <a:lstStyle/>
                    <a:p>
                      <a:r>
                        <a:rPr lang="en-IN"/>
                        <a:t>257</a:t>
                      </a:r>
                    </a:p>
                  </a:txBody>
                  <a:tcPr anchor="ctr"/>
                </a:tc>
                <a:extLst>
                  <a:ext uri="{0D108BD9-81ED-4DB2-BD59-A6C34878D82A}">
                    <a16:rowId xmlns:a16="http://schemas.microsoft.com/office/drawing/2014/main" val="946226946"/>
                  </a:ext>
                </a:extLst>
              </a:tr>
              <a:tr h="370840">
                <a:tc>
                  <a:txBody>
                    <a:bodyPr/>
                    <a:lstStyle/>
                    <a:p>
                      <a:r>
                        <a:rPr lang="en-IN"/>
                        <a:t>75</a:t>
                      </a:r>
                    </a:p>
                  </a:txBody>
                  <a:tcPr anchor="ctr"/>
                </a:tc>
                <a:tc>
                  <a:txBody>
                    <a:bodyPr/>
                    <a:lstStyle/>
                    <a:p>
                      <a:r>
                        <a:rPr lang="en-IN"/>
                        <a:t>Leslie67</a:t>
                      </a:r>
                    </a:p>
                  </a:txBody>
                  <a:tcPr anchor="ctr"/>
                </a:tc>
                <a:tc>
                  <a:txBody>
                    <a:bodyPr/>
                    <a:lstStyle/>
                    <a:p>
                      <a:r>
                        <a:rPr lang="en-IN"/>
                        <a:t>257</a:t>
                      </a:r>
                    </a:p>
                  </a:txBody>
                  <a:tcPr anchor="ctr"/>
                </a:tc>
                <a:extLst>
                  <a:ext uri="{0D108BD9-81ED-4DB2-BD59-A6C34878D82A}">
                    <a16:rowId xmlns:a16="http://schemas.microsoft.com/office/drawing/2014/main" val="996721166"/>
                  </a:ext>
                </a:extLst>
              </a:tr>
              <a:tr h="370840">
                <a:tc>
                  <a:txBody>
                    <a:bodyPr/>
                    <a:lstStyle/>
                    <a:p>
                      <a:r>
                        <a:rPr lang="en-IN"/>
                        <a:t>76</a:t>
                      </a:r>
                    </a:p>
                  </a:txBody>
                  <a:tcPr anchor="ctr"/>
                </a:tc>
                <a:tc>
                  <a:txBody>
                    <a:bodyPr/>
                    <a:lstStyle/>
                    <a:p>
                      <a:r>
                        <a:rPr lang="en-IN"/>
                        <a:t>Janelle.Nikolaus81</a:t>
                      </a:r>
                    </a:p>
                  </a:txBody>
                  <a:tcPr anchor="ctr"/>
                </a:tc>
                <a:tc>
                  <a:txBody>
                    <a:bodyPr/>
                    <a:lstStyle/>
                    <a:p>
                      <a:r>
                        <a:rPr lang="en-IN"/>
                        <a:t>257</a:t>
                      </a:r>
                    </a:p>
                  </a:txBody>
                  <a:tcPr anchor="ctr"/>
                </a:tc>
                <a:extLst>
                  <a:ext uri="{0D108BD9-81ED-4DB2-BD59-A6C34878D82A}">
                    <a16:rowId xmlns:a16="http://schemas.microsoft.com/office/drawing/2014/main" val="1116439588"/>
                  </a:ext>
                </a:extLst>
              </a:tr>
              <a:tr h="370840">
                <a:tc>
                  <a:txBody>
                    <a:bodyPr/>
                    <a:lstStyle/>
                    <a:p>
                      <a:r>
                        <a:rPr lang="en-IN"/>
                        <a:t>91</a:t>
                      </a:r>
                    </a:p>
                  </a:txBody>
                  <a:tcPr anchor="ctr"/>
                </a:tc>
                <a:tc>
                  <a:txBody>
                    <a:bodyPr/>
                    <a:lstStyle/>
                    <a:p>
                      <a:r>
                        <a:rPr lang="en-IN" dirty="0"/>
                        <a:t>Bethany20</a:t>
                      </a:r>
                    </a:p>
                  </a:txBody>
                  <a:tcPr anchor="ctr"/>
                </a:tc>
                <a:tc>
                  <a:txBody>
                    <a:bodyPr/>
                    <a:lstStyle/>
                    <a:p>
                      <a:r>
                        <a:rPr lang="en-IN" dirty="0"/>
                        <a:t>257</a:t>
                      </a:r>
                    </a:p>
                  </a:txBody>
                  <a:tcPr anchor="ctr"/>
                </a:tc>
                <a:extLst>
                  <a:ext uri="{0D108BD9-81ED-4DB2-BD59-A6C34878D82A}">
                    <a16:rowId xmlns:a16="http://schemas.microsoft.com/office/drawing/2014/main" val="257687494"/>
                  </a:ext>
                </a:extLst>
              </a:tr>
            </a:tbl>
          </a:graphicData>
        </a:graphic>
      </p:graphicFrame>
      <p:pic>
        <p:nvPicPr>
          <p:cNvPr id="8" name="Picture 7">
            <a:extLst>
              <a:ext uri="{FF2B5EF4-FFF2-40B4-BE49-F238E27FC236}">
                <a16:creationId xmlns:a16="http://schemas.microsoft.com/office/drawing/2014/main" id="{851B466A-55F9-5BA4-E39C-A21F69641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327" y="1290918"/>
            <a:ext cx="5369861" cy="3908611"/>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609692BC-0150-31FD-38C6-DDCB24D5A1EC}"/>
              </a:ext>
            </a:extLst>
          </p:cNvPr>
          <p:cNvSpPr txBox="1"/>
          <p:nvPr/>
        </p:nvSpPr>
        <p:spPr>
          <a:xfrm>
            <a:off x="932327" y="5501677"/>
            <a:ext cx="5638804" cy="923330"/>
          </a:xfrm>
          <a:prstGeom prst="rect">
            <a:avLst/>
          </a:prstGeom>
          <a:solidFill>
            <a:schemeClr val="bg2">
              <a:lumMod val="20000"/>
              <a:lumOff val="80000"/>
            </a:schemeClr>
          </a:solidFill>
        </p:spPr>
        <p:txBody>
          <a:bodyPr wrap="square" rtlCol="0">
            <a:spAutoFit/>
          </a:bodyPr>
          <a:lstStyle/>
          <a:p>
            <a:r>
              <a:rPr lang="en-IN" sz="1800" b="1"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This </a:t>
            </a:r>
            <a:r>
              <a:rPr lang="en-IN" sz="1800" b="1" dirty="0" err="1">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user_ids</a:t>
            </a:r>
            <a:r>
              <a:rPr lang="en-IN" sz="1800" b="1"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Century Gothic" panose="020B0502020202020204" pitchFamily="34" charset="0"/>
                <a:cs typeface="Times New Roman" panose="02020603050405020304" pitchFamily="18" charset="0"/>
              </a:rPr>
              <a:t>are high likely</a:t>
            </a:r>
            <a:r>
              <a:rPr lang="en-IN" sz="1800" b="1"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to be bots or fake accounts</a:t>
            </a:r>
          </a:p>
          <a:p>
            <a:r>
              <a:rPr lang="en-IN" b="1" dirty="0">
                <a:solidFill>
                  <a:srgbClr val="000000"/>
                </a:solidFill>
                <a:latin typeface="Times New Roman" panose="02020603050405020304" pitchFamily="18" charset="0"/>
                <a:cs typeface="Times New Roman" panose="02020603050405020304" pitchFamily="18" charset="0"/>
              </a:rPr>
              <a:t>since each user has </a:t>
            </a:r>
            <a:r>
              <a:rPr lang="en-US" b="1" dirty="0">
                <a:latin typeface="Times New Roman" panose="02020603050405020304" pitchFamily="18" charset="0"/>
                <a:cs typeface="Times New Roman" panose="02020603050405020304" pitchFamily="18" charset="0"/>
              </a:rPr>
              <a:t>liked every single photo on the site (since any normal user would not be able to do this).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0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4F091C-82C9-3FA9-A99D-3E85517E1389}"/>
              </a:ext>
            </a:extLst>
          </p:cNvPr>
          <p:cNvSpPr txBox="1"/>
          <p:nvPr/>
        </p:nvSpPr>
        <p:spPr>
          <a:xfrm>
            <a:off x="4491318" y="286872"/>
            <a:ext cx="3209364" cy="369332"/>
          </a:xfrm>
          <a:prstGeom prst="rect">
            <a:avLst/>
          </a:prstGeom>
          <a:solidFill>
            <a:schemeClr val="bg2">
              <a:lumMod val="20000"/>
              <a:lumOff val="80000"/>
            </a:schemeClr>
          </a:solid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 Marketing</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D26EDAB-2FB5-5E88-87E5-9937FD33AF9E}"/>
              </a:ext>
            </a:extLst>
          </p:cNvPr>
          <p:cNvSpPr txBox="1"/>
          <p:nvPr/>
        </p:nvSpPr>
        <p:spPr>
          <a:xfrm>
            <a:off x="1264023" y="959223"/>
            <a:ext cx="2832847" cy="338554"/>
          </a:xfrm>
          <a:prstGeom prst="rect">
            <a:avLst/>
          </a:prstGeom>
          <a:solidFill>
            <a:schemeClr val="bg2">
              <a:lumMod val="20000"/>
              <a:lumOff val="80000"/>
            </a:schemeClr>
          </a:solidFill>
        </p:spPr>
        <p:txBody>
          <a:bodyPr wrap="square" rtlCol="0">
            <a:spAutoFit/>
          </a:bodyPr>
          <a:lstStyle/>
          <a:p>
            <a:r>
              <a:rPr lang="en-IN" sz="1600"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Rewarding Most Loyal Users </a:t>
            </a:r>
            <a:r>
              <a:rPr lang="en-IN" sz="1400"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a:t>
            </a:r>
            <a:endParaRPr lang="en-IN" sz="1400"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243821A-DFB4-7A06-B92C-9696737E50E8}"/>
              </a:ext>
            </a:extLst>
          </p:cNvPr>
          <p:cNvSpPr txBox="1"/>
          <p:nvPr/>
        </p:nvSpPr>
        <p:spPr>
          <a:xfrm>
            <a:off x="4168588" y="959223"/>
            <a:ext cx="7404847" cy="307777"/>
          </a:xfrm>
          <a:prstGeom prst="rect">
            <a:avLst/>
          </a:prstGeom>
          <a:noFill/>
        </p:spPr>
        <p:txBody>
          <a:bodyPr wrap="square" rtlCol="0">
            <a:spAutoFit/>
          </a:bodyPr>
          <a:lstStyle/>
          <a:p>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People who have been using the platform for the longest time.(Top 5 oldest Instagram users)</a:t>
            </a:r>
            <a:endParaRPr lang="en-IN" sz="14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2F5D46BF-727D-E5E0-8235-F3B3AD474A3B}"/>
              </a:ext>
            </a:extLst>
          </p:cNvPr>
          <p:cNvSpPr txBox="1"/>
          <p:nvPr/>
        </p:nvSpPr>
        <p:spPr>
          <a:xfrm>
            <a:off x="1264023" y="1621739"/>
            <a:ext cx="9708777" cy="2060500"/>
          </a:xfrm>
          <a:prstGeom prst="rect">
            <a:avLst/>
          </a:prstGeom>
          <a:solidFill>
            <a:schemeClr val="bg2">
              <a:lumMod val="20000"/>
              <a:lumOff val="80000"/>
            </a:schemeClr>
          </a:solidFill>
        </p:spPr>
        <p:txBody>
          <a:bodyPr wrap="square" rtlCol="0">
            <a:spAutoFit/>
          </a:bodyPr>
          <a:lstStyle/>
          <a:p>
            <a:pPr marL="6350" indent="-6350">
              <a:lnSpc>
                <a:spcPct val="101000"/>
              </a:lnSpc>
              <a:spcAft>
                <a:spcPts val="50"/>
              </a:spcAft>
            </a:pPr>
            <a:r>
              <a:rPr lang="en-US" b="1" i="0" dirty="0">
                <a:effectLst/>
                <a:latin typeface="Times New Roman" panose="02020603050405020304" pitchFamily="18" charset="0"/>
                <a:cs typeface="Times New Roman" panose="02020603050405020304" pitchFamily="18" charset="0"/>
              </a:rPr>
              <a:t>To identify the most loyal users, i.e., the top 5 oldest users of Instagram, we'll utilize the data from the users table.</a:t>
            </a:r>
          </a:p>
          <a:p>
            <a:pPr marL="285750" indent="-285750">
              <a:lnSpc>
                <a:spcPct val="101000"/>
              </a:lnSpc>
              <a:spcAft>
                <a:spcPts val="50"/>
              </a:spcAft>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 This involves selecting the username and </a:t>
            </a:r>
            <a:r>
              <a:rPr lang="en-US" b="1" i="0" dirty="0" err="1">
                <a:effectLst/>
                <a:latin typeface="Times New Roman" panose="02020603050405020304" pitchFamily="18" charset="0"/>
                <a:cs typeface="Times New Roman" panose="02020603050405020304" pitchFamily="18" charset="0"/>
              </a:rPr>
              <a:t>created_at</a:t>
            </a:r>
            <a:r>
              <a:rPr lang="en-US" b="1" i="0" dirty="0">
                <a:effectLst/>
                <a:latin typeface="Times New Roman" panose="02020603050405020304" pitchFamily="18" charset="0"/>
                <a:cs typeface="Times New Roman" panose="02020603050405020304" pitchFamily="18" charset="0"/>
              </a:rPr>
              <a:t> columns. </a:t>
            </a:r>
          </a:p>
          <a:p>
            <a:pPr marL="285750" indent="-285750">
              <a:lnSpc>
                <a:spcPct val="101000"/>
              </a:lnSpc>
              <a:spcAft>
                <a:spcPts val="50"/>
              </a:spcAft>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Employing the order by function, we'll arrange the output by sorting with the </a:t>
            </a:r>
            <a:r>
              <a:rPr lang="en-US" b="1" i="0" dirty="0" err="1">
                <a:effectLst/>
                <a:latin typeface="Times New Roman" panose="02020603050405020304" pitchFamily="18" charset="0"/>
                <a:cs typeface="Times New Roman" panose="02020603050405020304" pitchFamily="18" charset="0"/>
              </a:rPr>
              <a:t>created_at</a:t>
            </a:r>
            <a:r>
              <a:rPr lang="en-US" b="1" i="0" dirty="0">
                <a:effectLst/>
                <a:latin typeface="Times New Roman" panose="02020603050405020304" pitchFamily="18" charset="0"/>
                <a:cs typeface="Times New Roman" panose="02020603050405020304" pitchFamily="18" charset="0"/>
              </a:rPr>
              <a:t> column in ascending order, ensuring the earliest registrations appear first.</a:t>
            </a:r>
          </a:p>
          <a:p>
            <a:pPr marL="285750" indent="-285750">
              <a:lnSpc>
                <a:spcPct val="101000"/>
              </a:lnSpc>
              <a:spcAft>
                <a:spcPts val="50"/>
              </a:spcAft>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 Lastly, we'll use the limit function to display the top 5 oldest Instagram users, providing a concise and focused result.</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B73813E-7138-9CBA-EB0B-8FCA1F0817A8}"/>
              </a:ext>
            </a:extLst>
          </p:cNvPr>
          <p:cNvSpPr txBox="1"/>
          <p:nvPr/>
        </p:nvSpPr>
        <p:spPr>
          <a:xfrm>
            <a:off x="1264023" y="4036978"/>
            <a:ext cx="3926542" cy="1754326"/>
          </a:xfrm>
          <a:prstGeom prst="rect">
            <a:avLst/>
          </a:prstGeom>
          <a:solidFill>
            <a:schemeClr val="bg2">
              <a:lumMod val="20000"/>
              <a:lumOff val="80000"/>
            </a:schemeClr>
          </a:solidFill>
        </p:spPr>
        <p:txBody>
          <a:bodyPr wrap="square" rtlCol="0">
            <a:spAutoFit/>
          </a:bodyPr>
          <a:lstStyle/>
          <a:p>
            <a:r>
              <a:rPr lang="en-US" b="1" u="sng" dirty="0">
                <a:latin typeface="Times New Roman" panose="02020603050405020304" pitchFamily="18" charset="0"/>
                <a:cs typeface="Times New Roman" panose="02020603050405020304" pitchFamily="18" charset="0"/>
              </a:rPr>
              <a:t>QUERY: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SELECT *</a:t>
            </a:r>
          </a:p>
          <a:p>
            <a:r>
              <a:rPr lang="en-US" b="1" dirty="0">
                <a:latin typeface="Times New Roman" panose="02020603050405020304" pitchFamily="18" charset="0"/>
                <a:cs typeface="Times New Roman" panose="02020603050405020304" pitchFamily="18" charset="0"/>
              </a:rPr>
              <a:t>FROM users</a:t>
            </a:r>
          </a:p>
          <a:p>
            <a:r>
              <a:rPr lang="en-US" b="1" dirty="0">
                <a:latin typeface="Times New Roman" panose="02020603050405020304" pitchFamily="18" charset="0"/>
                <a:cs typeface="Times New Roman" panose="02020603050405020304" pitchFamily="18" charset="0"/>
              </a:rPr>
              <a:t>ORDER BY </a:t>
            </a:r>
            <a:r>
              <a:rPr lang="en-US" b="1" dirty="0" err="1">
                <a:latin typeface="Times New Roman" panose="02020603050405020304" pitchFamily="18" charset="0"/>
                <a:cs typeface="Times New Roman" panose="02020603050405020304" pitchFamily="18" charset="0"/>
              </a:rPr>
              <a:t>created_at</a:t>
            </a:r>
            <a:r>
              <a:rPr lang="en-US" b="1" dirty="0">
                <a:latin typeface="Times New Roman" panose="02020603050405020304" pitchFamily="18" charset="0"/>
                <a:cs typeface="Times New Roman" panose="02020603050405020304" pitchFamily="18" charset="0"/>
              </a:rPr>
              <a:t> ASC</a:t>
            </a:r>
          </a:p>
          <a:p>
            <a:r>
              <a:rPr lang="en-US" b="1" dirty="0">
                <a:latin typeface="Times New Roman" panose="02020603050405020304" pitchFamily="18" charset="0"/>
                <a:cs typeface="Times New Roman" panose="02020603050405020304" pitchFamily="18" charset="0"/>
              </a:rPr>
              <a:t>LIMIT 5;</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80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9E1C9C-129A-5435-FDB7-558C6A972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509" y="1324424"/>
            <a:ext cx="5479610" cy="5122558"/>
          </a:xfrm>
          <a:prstGeom prst="rect">
            <a:avLst/>
          </a:prstGeom>
          <a:ln>
            <a:noFill/>
          </a:ln>
          <a:effectLst>
            <a:outerShdw blurRad="292100" dist="139700" dir="2700000" algn="tl" rotWithShape="0">
              <a:srgbClr val="333333">
                <a:alpha val="65000"/>
              </a:srgbClr>
            </a:outerShdw>
          </a:effectLst>
        </p:spPr>
      </p:pic>
      <p:graphicFrame>
        <p:nvGraphicFramePr>
          <p:cNvPr id="27" name="Table 26">
            <a:extLst>
              <a:ext uri="{FF2B5EF4-FFF2-40B4-BE49-F238E27FC236}">
                <a16:creationId xmlns:a16="http://schemas.microsoft.com/office/drawing/2014/main" id="{260EE658-2541-6767-26BF-A3205994E9AA}"/>
              </a:ext>
            </a:extLst>
          </p:cNvPr>
          <p:cNvGraphicFramePr>
            <a:graphicFrameLocks noGrp="1"/>
          </p:cNvGraphicFramePr>
          <p:nvPr>
            <p:extLst>
              <p:ext uri="{D42A27DB-BD31-4B8C-83A1-F6EECF244321}">
                <p14:modId xmlns:p14="http://schemas.microsoft.com/office/powerpoint/2010/main" val="1320512312"/>
              </p:ext>
            </p:extLst>
          </p:nvPr>
        </p:nvGraphicFramePr>
        <p:xfrm>
          <a:off x="6696364" y="2003519"/>
          <a:ext cx="4737135" cy="3104346"/>
        </p:xfrm>
        <a:graphic>
          <a:graphicData uri="http://schemas.openxmlformats.org/drawingml/2006/table">
            <a:tbl>
              <a:tblPr firstRow="1" bandRow="1">
                <a:effectLst>
                  <a:outerShdw blurRad="50800" dist="38100" dir="2700000" algn="tl" rotWithShape="0">
                    <a:prstClr val="black">
                      <a:alpha val="40000"/>
                    </a:prstClr>
                  </a:outerShdw>
                </a:effectLst>
                <a:tableStyleId>{7DF18680-E054-41AD-8BC1-D1AEF772440D}</a:tableStyleId>
              </a:tblPr>
              <a:tblGrid>
                <a:gridCol w="2257171">
                  <a:extLst>
                    <a:ext uri="{9D8B030D-6E8A-4147-A177-3AD203B41FA5}">
                      <a16:colId xmlns:a16="http://schemas.microsoft.com/office/drawing/2014/main" val="139587103"/>
                    </a:ext>
                  </a:extLst>
                </a:gridCol>
                <a:gridCol w="2479964">
                  <a:extLst>
                    <a:ext uri="{9D8B030D-6E8A-4147-A177-3AD203B41FA5}">
                      <a16:colId xmlns:a16="http://schemas.microsoft.com/office/drawing/2014/main" val="1170736154"/>
                    </a:ext>
                  </a:extLst>
                </a:gridCol>
              </a:tblGrid>
              <a:tr h="517391">
                <a:tc>
                  <a:txBody>
                    <a:bodyPr/>
                    <a:lstStyle/>
                    <a:p>
                      <a:r>
                        <a:rPr lang="en-US" dirty="0">
                          <a:latin typeface="Times New Roman" panose="02020603050405020304" pitchFamily="18" charset="0"/>
                          <a:cs typeface="Times New Roman" panose="02020603050405020304" pitchFamily="18" charset="0"/>
                        </a:rPr>
                        <a:t>username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created_at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0661746"/>
                  </a:ext>
                </a:extLst>
              </a:tr>
              <a:tr h="517391">
                <a:tc>
                  <a:txBody>
                    <a:bodyPr/>
                    <a:lstStyle/>
                    <a:p>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Darby_Herzog</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2000" kern="1200" dirty="0">
                          <a:solidFill>
                            <a:schemeClr val="dk1"/>
                          </a:solidFill>
                          <a:effectLst/>
                          <a:latin typeface="Times New Roman" panose="02020603050405020304" pitchFamily="18" charset="0"/>
                          <a:ea typeface="+mn-ea"/>
                          <a:cs typeface="Times New Roman" panose="02020603050405020304" pitchFamily="18" charset="0"/>
                        </a:rPr>
                        <a:t>06-05-2016 00:14</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3491200"/>
                  </a:ext>
                </a:extLst>
              </a:tr>
              <a:tr h="517391">
                <a:tc>
                  <a:txBody>
                    <a:bodyPr/>
                    <a:lstStyle/>
                    <a:p>
                      <a:pPr marL="6350" indent="-6350">
                        <a:lnSpc>
                          <a:spcPct val="107000"/>
                        </a:lnSpc>
                        <a:spcAft>
                          <a:spcPts val="50"/>
                        </a:spcAft>
                      </a:pP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Emilio_Bernier52</a:t>
                      </a:r>
                      <a:endParaRPr lang="en-IN" sz="20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4770" marT="0" marB="10160" anchor="b"/>
                </a:tc>
                <a:tc>
                  <a:txBody>
                    <a:bodyPr/>
                    <a:lstStyle/>
                    <a:p>
                      <a:pPr marL="59055" indent="-6350" algn="just">
                        <a:lnSpc>
                          <a:spcPct val="107000"/>
                        </a:lnSpc>
                        <a:spcAft>
                          <a:spcPts val="50"/>
                        </a:spcAft>
                      </a:pP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06-05-2016 13:04</a:t>
                      </a:r>
                      <a:endParaRPr lang="en-IN" sz="20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4770" marT="0" marB="10160" anchor="b"/>
                </a:tc>
                <a:extLst>
                  <a:ext uri="{0D108BD9-81ED-4DB2-BD59-A6C34878D82A}">
                    <a16:rowId xmlns:a16="http://schemas.microsoft.com/office/drawing/2014/main" val="1040673490"/>
                  </a:ext>
                </a:extLst>
              </a:tr>
              <a:tr h="517391">
                <a:tc>
                  <a:txBody>
                    <a:bodyPr/>
                    <a:lstStyle/>
                    <a:p>
                      <a:pPr marL="6350" indent="-6350">
                        <a:lnSpc>
                          <a:spcPct val="107000"/>
                        </a:lnSpc>
                        <a:spcAft>
                          <a:spcPts val="50"/>
                        </a:spcAft>
                      </a:pPr>
                      <a:r>
                        <a:rPr lang="en-IN" sz="20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Elenor88</a:t>
                      </a:r>
                      <a:endParaRPr lang="en-IN" sz="2000" kern="10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4770" marT="0" marB="10160" anchor="b"/>
                </a:tc>
                <a:tc>
                  <a:txBody>
                    <a:bodyPr/>
                    <a:lstStyle/>
                    <a:p>
                      <a:pPr marL="59055" indent="-6350" algn="just">
                        <a:lnSpc>
                          <a:spcPct val="107000"/>
                        </a:lnSpc>
                        <a:spcAft>
                          <a:spcPts val="50"/>
                        </a:spcAft>
                      </a:pP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08-05-2016 01:30</a:t>
                      </a:r>
                      <a:endParaRPr lang="en-IN" sz="20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4770" marT="0" marB="10160" anchor="b"/>
                </a:tc>
                <a:extLst>
                  <a:ext uri="{0D108BD9-81ED-4DB2-BD59-A6C34878D82A}">
                    <a16:rowId xmlns:a16="http://schemas.microsoft.com/office/drawing/2014/main" val="986011512"/>
                  </a:ext>
                </a:extLst>
              </a:tr>
              <a:tr h="517391">
                <a:tc>
                  <a:txBody>
                    <a:bodyPr/>
                    <a:lstStyle/>
                    <a:p>
                      <a:pPr marL="6350" indent="-6350">
                        <a:lnSpc>
                          <a:spcPct val="107000"/>
                        </a:lnSpc>
                        <a:spcAft>
                          <a:spcPts val="50"/>
                        </a:spcAft>
                      </a:pPr>
                      <a:r>
                        <a:rPr lang="en-IN" sz="20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Nicole71</a:t>
                      </a:r>
                      <a:endParaRPr lang="en-IN" sz="2000" kern="10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4770" marT="0" marB="10160" anchor="b"/>
                </a:tc>
                <a:tc>
                  <a:txBody>
                    <a:bodyPr/>
                    <a:lstStyle/>
                    <a:p>
                      <a:pPr marL="59055" indent="-6350" algn="just">
                        <a:lnSpc>
                          <a:spcPct val="107000"/>
                        </a:lnSpc>
                        <a:spcAft>
                          <a:spcPts val="50"/>
                        </a:spcAft>
                      </a:pP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09-05-2016 17:30</a:t>
                      </a:r>
                      <a:endParaRPr lang="en-IN" sz="20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4770" marT="0" marB="10160" anchor="b"/>
                </a:tc>
                <a:extLst>
                  <a:ext uri="{0D108BD9-81ED-4DB2-BD59-A6C34878D82A}">
                    <a16:rowId xmlns:a16="http://schemas.microsoft.com/office/drawing/2014/main" val="920932492"/>
                  </a:ext>
                </a:extLst>
              </a:tr>
              <a:tr h="517391">
                <a:tc>
                  <a:txBody>
                    <a:bodyPr/>
                    <a:lstStyle/>
                    <a:p>
                      <a:pPr marL="6350" indent="-6350" algn="just">
                        <a:lnSpc>
                          <a:spcPct val="107000"/>
                        </a:lnSpc>
                        <a:spcAft>
                          <a:spcPts val="50"/>
                        </a:spcAft>
                      </a:pPr>
                      <a:r>
                        <a:rPr lang="en-IN" sz="20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Jordyn.Jacobson2</a:t>
                      </a:r>
                      <a:endParaRPr lang="en-IN" sz="2000" kern="10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4770" marT="0" marB="10160" anchor="b"/>
                </a:tc>
                <a:tc>
                  <a:txBody>
                    <a:bodyPr/>
                    <a:lstStyle/>
                    <a:p>
                      <a:pPr marL="59055" indent="-6350" algn="just">
                        <a:lnSpc>
                          <a:spcPct val="107000"/>
                        </a:lnSpc>
                        <a:spcAft>
                          <a:spcPts val="50"/>
                        </a:spcAft>
                      </a:pP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14-05-2016 07:56</a:t>
                      </a:r>
                      <a:endParaRPr lang="en-IN" sz="20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4770" marT="0" marB="10160" anchor="b"/>
                </a:tc>
                <a:extLst>
                  <a:ext uri="{0D108BD9-81ED-4DB2-BD59-A6C34878D82A}">
                    <a16:rowId xmlns:a16="http://schemas.microsoft.com/office/drawing/2014/main" val="750736386"/>
                  </a:ext>
                </a:extLst>
              </a:tr>
            </a:tbl>
          </a:graphicData>
        </a:graphic>
      </p:graphicFrame>
      <p:sp>
        <p:nvSpPr>
          <p:cNvPr id="31" name="TextBox 30">
            <a:extLst>
              <a:ext uri="{FF2B5EF4-FFF2-40B4-BE49-F238E27FC236}">
                <a16:creationId xmlns:a16="http://schemas.microsoft.com/office/drawing/2014/main" id="{4DC08FC4-2712-3BC5-70FE-5F18C2BD090A}"/>
              </a:ext>
            </a:extLst>
          </p:cNvPr>
          <p:cNvSpPr txBox="1"/>
          <p:nvPr/>
        </p:nvSpPr>
        <p:spPr>
          <a:xfrm>
            <a:off x="4381298" y="103626"/>
            <a:ext cx="3429404" cy="646331"/>
          </a:xfrm>
          <a:prstGeom prst="rect">
            <a:avLst/>
          </a:prstGeom>
          <a:solidFill>
            <a:schemeClr val="bg2">
              <a:lumMod val="20000"/>
              <a:lumOff val="80000"/>
            </a:schemeClr>
          </a:solidFill>
        </p:spPr>
        <p:txBody>
          <a:bodyPr wrap="square" rtlCol="0">
            <a:spAutoFit/>
          </a:bodyPr>
          <a:lstStyle/>
          <a:p>
            <a:pPr marL="342900" indent="-342900" algn="ctr">
              <a:buAutoNum type="alphaUcParenBoth"/>
            </a:pPr>
            <a:r>
              <a:rPr lang="en-US" b="1" dirty="0">
                <a:latin typeface="Times New Roman" panose="02020603050405020304" pitchFamily="18" charset="0"/>
                <a:cs typeface="Times New Roman" panose="02020603050405020304" pitchFamily="18" charset="0"/>
              </a:rPr>
              <a:t>Marketing</a:t>
            </a:r>
          </a:p>
          <a:p>
            <a:pPr algn="ctr"/>
            <a:r>
              <a:rPr lang="en-IN" sz="1800"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Rewarding Most Loyal Users</a:t>
            </a:r>
            <a:endParaRPr lang="en-IN" b="1"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0CC54227-2FCA-6F51-DC8D-30F91FBFD29C}"/>
              </a:ext>
            </a:extLst>
          </p:cNvPr>
          <p:cNvSpPr txBox="1"/>
          <p:nvPr/>
        </p:nvSpPr>
        <p:spPr>
          <a:xfrm>
            <a:off x="959225" y="749957"/>
            <a:ext cx="1042273" cy="369332"/>
          </a:xfrm>
          <a:prstGeom prst="rect">
            <a:avLst/>
          </a:prstGeom>
          <a:solidFill>
            <a:schemeClr val="bg2">
              <a:lumMod val="20000"/>
              <a:lumOff val="80000"/>
            </a:schemeClr>
          </a:solidFill>
        </p:spPr>
        <p:txBody>
          <a:bodyPr wrap="none" rtlCol="0">
            <a:spAutoFit/>
          </a:bodyPr>
          <a:lstStyle/>
          <a:p>
            <a:r>
              <a:rPr lang="en-US" b="1" dirty="0"/>
              <a:t>OUTPUT</a:t>
            </a:r>
            <a:r>
              <a:rPr lang="en-US" dirty="0"/>
              <a:t>:</a:t>
            </a:r>
            <a:endParaRPr lang="en-IN" dirty="0"/>
          </a:p>
        </p:txBody>
      </p:sp>
      <p:sp>
        <p:nvSpPr>
          <p:cNvPr id="34" name="TextBox 33">
            <a:extLst>
              <a:ext uri="{FF2B5EF4-FFF2-40B4-BE49-F238E27FC236}">
                <a16:creationId xmlns:a16="http://schemas.microsoft.com/office/drawing/2014/main" id="{E1AB0BFE-A452-BB63-D075-836F38FF0A09}"/>
              </a:ext>
            </a:extLst>
          </p:cNvPr>
          <p:cNvSpPr txBox="1"/>
          <p:nvPr/>
        </p:nvSpPr>
        <p:spPr>
          <a:xfrm>
            <a:off x="6696364" y="1526611"/>
            <a:ext cx="3023264" cy="369332"/>
          </a:xfrm>
          <a:prstGeom prst="rect">
            <a:avLst/>
          </a:prstGeom>
          <a:solidFill>
            <a:schemeClr val="bg2">
              <a:lumMod val="20000"/>
              <a:lumOff val="80000"/>
            </a:schemeClr>
          </a:solidFill>
        </p:spPr>
        <p:txBody>
          <a:bodyPr wrap="none" rtlCol="0">
            <a:spAutoFit/>
          </a:bodyPr>
          <a:lstStyle/>
          <a:p>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Top 5 oldest Instagram users</a:t>
            </a:r>
            <a:endParaRPr lang="en-IN" b="1" dirty="0"/>
          </a:p>
        </p:txBody>
      </p:sp>
    </p:spTree>
    <p:extLst>
      <p:ext uri="{BB962C8B-B14F-4D97-AF65-F5344CB8AC3E}">
        <p14:creationId xmlns:p14="http://schemas.microsoft.com/office/powerpoint/2010/main" val="361547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582303-9087-03B9-DBE1-90AF9DA073C3}"/>
              </a:ext>
            </a:extLst>
          </p:cNvPr>
          <p:cNvSpPr txBox="1"/>
          <p:nvPr/>
        </p:nvSpPr>
        <p:spPr>
          <a:xfrm>
            <a:off x="5288727" y="179110"/>
            <a:ext cx="1614545" cy="369332"/>
          </a:xfrm>
          <a:prstGeom prst="rect">
            <a:avLst/>
          </a:prstGeom>
          <a:solidFill>
            <a:schemeClr val="bg2">
              <a:lumMod val="20000"/>
              <a:lumOff val="80000"/>
            </a:schemeClr>
          </a:solidFill>
        </p:spPr>
        <p:txBody>
          <a:bodyPr wrap="none" rtlCol="0">
            <a:spAutoFit/>
          </a:bodyPr>
          <a:lstStyle/>
          <a:p>
            <a:r>
              <a:rPr lang="en-US" b="1" dirty="0">
                <a:latin typeface="Times New Roman" panose="02020603050405020304" pitchFamily="18" charset="0"/>
                <a:cs typeface="Times New Roman" panose="02020603050405020304" pitchFamily="18" charset="0"/>
              </a:rPr>
              <a:t>(A) Marketing</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3DB8AF5-9491-D9C9-2D5C-12541B1ED21E}"/>
              </a:ext>
            </a:extLst>
          </p:cNvPr>
          <p:cNvSpPr txBox="1"/>
          <p:nvPr/>
        </p:nvSpPr>
        <p:spPr>
          <a:xfrm>
            <a:off x="1404594" y="1046375"/>
            <a:ext cx="2860720" cy="369332"/>
          </a:xfrm>
          <a:prstGeom prst="rect">
            <a:avLst/>
          </a:prstGeom>
          <a:solidFill>
            <a:schemeClr val="bg2">
              <a:lumMod val="20000"/>
              <a:lumOff val="80000"/>
            </a:schemeClr>
          </a:solidFill>
        </p:spPr>
        <p:txBody>
          <a:bodyPr wrap="none" rtlCol="0">
            <a:spAutoFit/>
          </a:bodyPr>
          <a:lstStyle/>
          <a:p>
            <a:r>
              <a:rPr lang="en-IN" b="1" dirty="0">
                <a:latin typeface="Times New Roman" panose="02020603050405020304" pitchFamily="18" charset="0"/>
                <a:cs typeface="Times New Roman" panose="02020603050405020304" pitchFamily="18" charset="0"/>
              </a:rPr>
              <a:t>Inactive User Engagement:</a:t>
            </a:r>
          </a:p>
        </p:txBody>
      </p:sp>
      <p:sp>
        <p:nvSpPr>
          <p:cNvPr id="4" name="TextBox 3">
            <a:extLst>
              <a:ext uri="{FF2B5EF4-FFF2-40B4-BE49-F238E27FC236}">
                <a16:creationId xmlns:a16="http://schemas.microsoft.com/office/drawing/2014/main" id="{96E17A6D-BA59-081E-4BB8-1B63601D5576}"/>
              </a:ext>
            </a:extLst>
          </p:cNvPr>
          <p:cNvSpPr txBox="1"/>
          <p:nvPr/>
        </p:nvSpPr>
        <p:spPr>
          <a:xfrm>
            <a:off x="4265314" y="1046375"/>
            <a:ext cx="6198876" cy="369332"/>
          </a:xfrm>
          <a:prstGeom prst="rect">
            <a:avLst/>
          </a:prstGeom>
          <a:noFill/>
        </p:spPr>
        <p:txBody>
          <a:bodyPr wrap="none" rtlCol="0">
            <a:spAutoFit/>
          </a:bodyPr>
          <a:lstStyle/>
          <a:p>
            <a:r>
              <a:rPr lang="en-US" dirty="0"/>
              <a:t>Identify users who have never posted a single photo on Instagram</a:t>
            </a:r>
            <a:endParaRPr lang="en-IN" dirty="0"/>
          </a:p>
        </p:txBody>
      </p:sp>
      <p:sp>
        <p:nvSpPr>
          <p:cNvPr id="5" name="TextBox 4">
            <a:extLst>
              <a:ext uri="{FF2B5EF4-FFF2-40B4-BE49-F238E27FC236}">
                <a16:creationId xmlns:a16="http://schemas.microsoft.com/office/drawing/2014/main" id="{671652DB-D5D5-59EF-45F6-D48D5268E950}"/>
              </a:ext>
            </a:extLst>
          </p:cNvPr>
          <p:cNvSpPr txBox="1"/>
          <p:nvPr/>
        </p:nvSpPr>
        <p:spPr>
          <a:xfrm>
            <a:off x="1404594" y="1622610"/>
            <a:ext cx="9059596" cy="2951064"/>
          </a:xfrm>
          <a:prstGeom prst="rect">
            <a:avLst/>
          </a:prstGeom>
          <a:solidFill>
            <a:schemeClr val="bg2">
              <a:lumMod val="20000"/>
              <a:lumOff val="80000"/>
            </a:schemeClr>
          </a:solidFill>
        </p:spPr>
        <p:txBody>
          <a:bodyPr wrap="square" rtlCol="0">
            <a:spAutoFit/>
          </a:bodyPr>
          <a:lstStyle/>
          <a:p>
            <a:pPr fontAlgn="base">
              <a:lnSpc>
                <a:spcPct val="101000"/>
              </a:lnSpc>
              <a:spcAft>
                <a:spcPts val="50"/>
              </a:spcAft>
              <a:buClr>
                <a:srgbClr val="000000"/>
              </a:buClr>
              <a:buSzPts val="1800"/>
            </a:pPr>
            <a:r>
              <a:rPr lang="en-IN" b="1"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To Find the most inactive users i.e. the users who have never posted a single photo on Instagram:</a:t>
            </a:r>
          </a:p>
          <a:p>
            <a:pPr marL="342900" lvl="0" indent="-342900" fontAlgn="base">
              <a:lnSpc>
                <a:spcPct val="101000"/>
              </a:lnSpc>
              <a:spcAft>
                <a:spcPts val="50"/>
              </a:spcAft>
              <a:buClr>
                <a:srgbClr val="000000"/>
              </a:buClr>
              <a:buSzPts val="1800"/>
              <a:buFont typeface="+mj-lt"/>
              <a:buAutoNum type="arabicPeriod"/>
            </a:pPr>
            <a:endParaRPr lang="en-US"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endParaRPr>
          </a:p>
          <a:p>
            <a:pPr marL="342900" lvl="0" indent="-342900" fontAlgn="base">
              <a:lnSpc>
                <a:spcPct val="101000"/>
              </a:lnSpc>
              <a:spcAft>
                <a:spcPts val="50"/>
              </a:spcAft>
              <a:buClr>
                <a:srgbClr val="000000"/>
              </a:buClr>
              <a:buSzPts val="1800"/>
              <a:buFont typeface="Wingdings" panose="05000000000000000000" pitchFamily="2" charset="2"/>
              <a:buChar char="Ø"/>
            </a:pPr>
            <a:r>
              <a:rPr lang="en-US"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The outer query selects all columns (*) from the 'users' table.</a:t>
            </a:r>
          </a:p>
          <a:p>
            <a:pPr marL="342900" lvl="0" indent="-342900" fontAlgn="base">
              <a:lnSpc>
                <a:spcPct val="101000"/>
              </a:lnSpc>
              <a:spcAft>
                <a:spcPts val="50"/>
              </a:spcAft>
              <a:buClr>
                <a:srgbClr val="000000"/>
              </a:buClr>
              <a:buSzPts val="1800"/>
              <a:buFont typeface="+mj-lt"/>
              <a:buAutoNum type="arabicPeriod"/>
            </a:pPr>
            <a:endParaRPr lang="en-US"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endParaRPr>
          </a:p>
          <a:p>
            <a:pPr marL="342900" lvl="0" indent="-342900" fontAlgn="base">
              <a:lnSpc>
                <a:spcPct val="101000"/>
              </a:lnSpc>
              <a:spcAft>
                <a:spcPts val="50"/>
              </a:spcAft>
              <a:buClr>
                <a:srgbClr val="000000"/>
              </a:buClr>
              <a:buSzPts val="1800"/>
              <a:buFont typeface="Wingdings" panose="05000000000000000000" pitchFamily="2" charset="2"/>
              <a:buChar char="Ø"/>
            </a:pPr>
            <a:r>
              <a:rPr lang="en-US"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The subquery, enclosed in parentheses, selects distinct '</a:t>
            </a:r>
            <a:r>
              <a:rPr lang="en-US" b="1" u="none" strike="noStrike" kern="100" dirty="0" err="1">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user_id</a:t>
            </a:r>
            <a:r>
              <a:rPr lang="en-US"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 values from the 'photos' table. These are the users who have posted photos.</a:t>
            </a:r>
          </a:p>
          <a:p>
            <a:pPr marL="342900" lvl="0" indent="-342900" fontAlgn="base">
              <a:lnSpc>
                <a:spcPct val="101000"/>
              </a:lnSpc>
              <a:spcAft>
                <a:spcPts val="50"/>
              </a:spcAft>
              <a:buClr>
                <a:srgbClr val="000000"/>
              </a:buClr>
              <a:buSzPts val="1800"/>
              <a:buFont typeface="+mj-lt"/>
              <a:buAutoNum type="arabicPeriod"/>
            </a:pPr>
            <a:endParaRPr lang="en-US"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endParaRPr>
          </a:p>
          <a:p>
            <a:pPr marL="342900" lvl="0" indent="-342900" fontAlgn="base">
              <a:lnSpc>
                <a:spcPct val="101000"/>
              </a:lnSpc>
              <a:spcAft>
                <a:spcPts val="50"/>
              </a:spcAft>
              <a:buClr>
                <a:srgbClr val="000000"/>
              </a:buClr>
              <a:buSzPts val="1800"/>
              <a:buFont typeface="Wingdings" panose="05000000000000000000" pitchFamily="2" charset="2"/>
              <a:buChar char="Ø"/>
            </a:pPr>
            <a:r>
              <a:rPr lang="en-US"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The WHERE clause filters the users based on their 'id', excluding those whose 'id' is not found in the set of distinct '</a:t>
            </a:r>
            <a:r>
              <a:rPr lang="en-US" b="1" u="none" strike="noStrike" kern="100" dirty="0" err="1">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user_id</a:t>
            </a:r>
            <a:r>
              <a:rPr lang="en-US"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 values from the 'photos' table.</a:t>
            </a:r>
            <a:endParaRPr lang="en-US"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8997D01-27FD-349D-C746-17EC520F7123}"/>
              </a:ext>
            </a:extLst>
          </p:cNvPr>
          <p:cNvSpPr txBox="1"/>
          <p:nvPr/>
        </p:nvSpPr>
        <p:spPr>
          <a:xfrm>
            <a:off x="1404594" y="4858871"/>
            <a:ext cx="4586192" cy="1754326"/>
          </a:xfrm>
          <a:prstGeom prst="rect">
            <a:avLst/>
          </a:prstGeom>
          <a:solidFill>
            <a:schemeClr val="bg2">
              <a:lumMod val="20000"/>
              <a:lumOff val="80000"/>
            </a:schemeClr>
          </a:solidFill>
        </p:spPr>
        <p:txBody>
          <a:bodyPr wrap="none" rtlCol="0">
            <a:spAutoFit/>
          </a:bodyPr>
          <a:lstStyle/>
          <a:p>
            <a:r>
              <a:rPr lang="en-US" b="1" u="sng" dirty="0">
                <a:latin typeface="Times New Roman" panose="02020603050405020304" pitchFamily="18" charset="0"/>
                <a:cs typeface="Times New Roman" panose="02020603050405020304" pitchFamily="18" charset="0"/>
              </a:rPr>
              <a:t>QUERY:</a:t>
            </a:r>
          </a:p>
          <a:p>
            <a:endParaRPr lang="en-US" b="1" u="sng"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SELECT *</a:t>
            </a:r>
          </a:p>
          <a:p>
            <a:r>
              <a:rPr lang="en-US" b="1" dirty="0">
                <a:latin typeface="Times New Roman" panose="02020603050405020304" pitchFamily="18" charset="0"/>
                <a:cs typeface="Times New Roman" panose="02020603050405020304" pitchFamily="18" charset="0"/>
              </a:rPr>
              <a:t>FROM users</a:t>
            </a:r>
          </a:p>
          <a:p>
            <a:r>
              <a:rPr lang="en-US" b="1" dirty="0">
                <a:latin typeface="Times New Roman" panose="02020603050405020304" pitchFamily="18" charset="0"/>
                <a:cs typeface="Times New Roman" panose="02020603050405020304" pitchFamily="18" charset="0"/>
              </a:rPr>
              <a:t>WHERE id NOT IN (	</a:t>
            </a:r>
          </a:p>
          <a:p>
            <a:r>
              <a:rPr lang="en-US" b="1" dirty="0">
                <a:latin typeface="Times New Roman" panose="02020603050405020304" pitchFamily="18" charset="0"/>
                <a:cs typeface="Times New Roman" panose="02020603050405020304" pitchFamily="18" charset="0"/>
              </a:rPr>
              <a:t>SELECT DISTINCT </a:t>
            </a:r>
            <a:r>
              <a:rPr lang="en-US" b="1" dirty="0" err="1">
                <a:latin typeface="Times New Roman" panose="02020603050405020304" pitchFamily="18" charset="0"/>
                <a:cs typeface="Times New Roman" panose="02020603050405020304" pitchFamily="18" charset="0"/>
              </a:rPr>
              <a:t>user_id</a:t>
            </a:r>
            <a:r>
              <a:rPr lang="en-US" b="1" dirty="0">
                <a:latin typeface="Times New Roman" panose="02020603050405020304" pitchFamily="18" charset="0"/>
                <a:cs typeface="Times New Roman" panose="02020603050405020304" pitchFamily="18" charset="0"/>
              </a:rPr>
              <a:t> FROM photos</a:t>
            </a:r>
            <a:r>
              <a:rPr lang="en-US" dirty="0"/>
              <a:t>)</a:t>
            </a:r>
            <a:endParaRPr lang="en-IN" dirty="0"/>
          </a:p>
        </p:txBody>
      </p:sp>
    </p:spTree>
    <p:extLst>
      <p:ext uri="{BB962C8B-B14F-4D97-AF65-F5344CB8AC3E}">
        <p14:creationId xmlns:p14="http://schemas.microsoft.com/office/powerpoint/2010/main" val="7191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57AB7-FE86-1DE4-4458-F9370712C7FE}"/>
              </a:ext>
            </a:extLst>
          </p:cNvPr>
          <p:cNvSpPr txBox="1"/>
          <p:nvPr/>
        </p:nvSpPr>
        <p:spPr>
          <a:xfrm>
            <a:off x="4704113" y="170329"/>
            <a:ext cx="2783774" cy="646331"/>
          </a:xfrm>
          <a:prstGeom prst="rect">
            <a:avLst/>
          </a:prstGeom>
          <a:solidFill>
            <a:schemeClr val="bg2">
              <a:lumMod val="20000"/>
              <a:lumOff val="80000"/>
            </a:schemeClr>
          </a:solidFill>
        </p:spPr>
        <p:txBody>
          <a:bodyPr wrap="none" rtlCol="0">
            <a:spAutoFit/>
          </a:bodyPr>
          <a:lstStyle/>
          <a:p>
            <a:pPr marL="342900" indent="-342900" algn="ctr">
              <a:buAutoNum type="alphaUcParenBoth"/>
            </a:pPr>
            <a:r>
              <a:rPr lang="en-US" b="1" dirty="0">
                <a:latin typeface="Times New Roman" panose="02020603050405020304" pitchFamily="18" charset="0"/>
                <a:cs typeface="Times New Roman" panose="02020603050405020304" pitchFamily="18" charset="0"/>
              </a:rPr>
              <a:t>Marketing</a:t>
            </a:r>
          </a:p>
          <a:p>
            <a:pPr algn="ctr"/>
            <a:r>
              <a:rPr lang="en-IN" b="1" dirty="0">
                <a:latin typeface="Times New Roman" panose="02020603050405020304" pitchFamily="18" charset="0"/>
                <a:cs typeface="Times New Roman" panose="02020603050405020304" pitchFamily="18" charset="0"/>
              </a:rPr>
              <a:t>Inactive User Engagement</a:t>
            </a:r>
            <a:endParaRPr lang="en-IN" dirty="0"/>
          </a:p>
        </p:txBody>
      </p:sp>
      <p:pic>
        <p:nvPicPr>
          <p:cNvPr id="4" name="Picture 3">
            <a:extLst>
              <a:ext uri="{FF2B5EF4-FFF2-40B4-BE49-F238E27FC236}">
                <a16:creationId xmlns:a16="http://schemas.microsoft.com/office/drawing/2014/main" id="{FCF56D17-22F2-71A8-E9D9-8BAC8DB10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27" y="1631574"/>
            <a:ext cx="6773060" cy="4616825"/>
          </a:xfrm>
          <a:prstGeom prst="rect">
            <a:avLst/>
          </a:prstGeom>
          <a:ln>
            <a:noFill/>
          </a:ln>
          <a:effectLst>
            <a:outerShdw blurRad="292100" dist="139700" dir="2700000" algn="tl" rotWithShape="0">
              <a:srgbClr val="333333">
                <a:alpha val="65000"/>
              </a:srgbClr>
            </a:outerShdw>
          </a:effectLst>
        </p:spPr>
      </p:pic>
      <p:graphicFrame>
        <p:nvGraphicFramePr>
          <p:cNvPr id="6" name="Table 5">
            <a:extLst>
              <a:ext uri="{FF2B5EF4-FFF2-40B4-BE49-F238E27FC236}">
                <a16:creationId xmlns:a16="http://schemas.microsoft.com/office/drawing/2014/main" id="{C978155A-0071-E145-FE12-2A34B127D300}"/>
              </a:ext>
            </a:extLst>
          </p:cNvPr>
          <p:cNvGraphicFramePr>
            <a:graphicFrameLocks noGrp="1"/>
          </p:cNvGraphicFramePr>
          <p:nvPr>
            <p:extLst>
              <p:ext uri="{D42A27DB-BD31-4B8C-83A1-F6EECF244321}">
                <p14:modId xmlns:p14="http://schemas.microsoft.com/office/powerpoint/2010/main" val="1688021769"/>
              </p:ext>
            </p:extLst>
          </p:nvPr>
        </p:nvGraphicFramePr>
        <p:xfrm>
          <a:off x="7897902" y="1470214"/>
          <a:ext cx="3496239" cy="4778185"/>
        </p:xfrm>
        <a:graphic>
          <a:graphicData uri="http://schemas.openxmlformats.org/drawingml/2006/table">
            <a:tbl>
              <a:tblPr firstRow="1" bandRow="1">
                <a:tableStyleId>{7DF18680-E054-41AD-8BC1-D1AEF772440D}</a:tableStyleId>
              </a:tblPr>
              <a:tblGrid>
                <a:gridCol w="938018">
                  <a:extLst>
                    <a:ext uri="{9D8B030D-6E8A-4147-A177-3AD203B41FA5}">
                      <a16:colId xmlns:a16="http://schemas.microsoft.com/office/drawing/2014/main" val="2795432423"/>
                    </a:ext>
                  </a:extLst>
                </a:gridCol>
                <a:gridCol w="2558221">
                  <a:extLst>
                    <a:ext uri="{9D8B030D-6E8A-4147-A177-3AD203B41FA5}">
                      <a16:colId xmlns:a16="http://schemas.microsoft.com/office/drawing/2014/main" val="483740973"/>
                    </a:ext>
                  </a:extLst>
                </a:gridCol>
              </a:tblGrid>
              <a:tr h="425625">
                <a:tc>
                  <a:txBody>
                    <a:bodyPr/>
                    <a:lstStyle/>
                    <a:p>
                      <a:r>
                        <a:rPr lang="en-US" dirty="0"/>
                        <a:t>ID</a:t>
                      </a:r>
                      <a:endParaRPr lang="en-IN" dirty="0"/>
                    </a:p>
                  </a:txBody>
                  <a:tcPr/>
                </a:tc>
                <a:tc>
                  <a:txBody>
                    <a:bodyPr/>
                    <a:lstStyle/>
                    <a:p>
                      <a:r>
                        <a:rPr lang="en-US" dirty="0"/>
                        <a:t>USERNAME</a:t>
                      </a:r>
                      <a:endParaRPr lang="en-IN" dirty="0"/>
                    </a:p>
                  </a:txBody>
                  <a:tcPr/>
                </a:tc>
                <a:extLst>
                  <a:ext uri="{0D108BD9-81ED-4DB2-BD59-A6C34878D82A}">
                    <a16:rowId xmlns:a16="http://schemas.microsoft.com/office/drawing/2014/main" val="4107978354"/>
                  </a:ext>
                </a:extLst>
              </a:tr>
              <a:tr h="435256">
                <a:tc>
                  <a:txBody>
                    <a:bodyPr/>
                    <a:lstStyle/>
                    <a:p>
                      <a:r>
                        <a:rPr lang="en-IN" dirty="0"/>
                        <a:t>5</a:t>
                      </a:r>
                    </a:p>
                  </a:txBody>
                  <a:tcPr anchor="ctr"/>
                </a:tc>
                <a:tc>
                  <a:txBody>
                    <a:bodyPr/>
                    <a:lstStyle/>
                    <a:p>
                      <a:r>
                        <a:rPr lang="en-IN"/>
                        <a:t>Aniya_Hackett</a:t>
                      </a:r>
                    </a:p>
                  </a:txBody>
                  <a:tcPr anchor="ctr"/>
                </a:tc>
                <a:extLst>
                  <a:ext uri="{0D108BD9-81ED-4DB2-BD59-A6C34878D82A}">
                    <a16:rowId xmlns:a16="http://schemas.microsoft.com/office/drawing/2014/main" val="490723033"/>
                  </a:ext>
                </a:extLst>
              </a:tr>
              <a:tr h="435256">
                <a:tc>
                  <a:txBody>
                    <a:bodyPr/>
                    <a:lstStyle/>
                    <a:p>
                      <a:r>
                        <a:rPr lang="en-IN"/>
                        <a:t>7</a:t>
                      </a:r>
                    </a:p>
                  </a:txBody>
                  <a:tcPr anchor="ctr"/>
                </a:tc>
                <a:tc>
                  <a:txBody>
                    <a:bodyPr/>
                    <a:lstStyle/>
                    <a:p>
                      <a:r>
                        <a:rPr lang="en-IN"/>
                        <a:t>Kasandra_Homenick</a:t>
                      </a:r>
                    </a:p>
                  </a:txBody>
                  <a:tcPr anchor="ctr"/>
                </a:tc>
                <a:extLst>
                  <a:ext uri="{0D108BD9-81ED-4DB2-BD59-A6C34878D82A}">
                    <a16:rowId xmlns:a16="http://schemas.microsoft.com/office/drawing/2014/main" val="1386834114"/>
                  </a:ext>
                </a:extLst>
              </a:tr>
              <a:tr h="435256">
                <a:tc>
                  <a:txBody>
                    <a:bodyPr/>
                    <a:lstStyle/>
                    <a:p>
                      <a:r>
                        <a:rPr lang="en-IN"/>
                        <a:t>14</a:t>
                      </a:r>
                    </a:p>
                  </a:txBody>
                  <a:tcPr anchor="ctr"/>
                </a:tc>
                <a:tc>
                  <a:txBody>
                    <a:bodyPr/>
                    <a:lstStyle/>
                    <a:p>
                      <a:r>
                        <a:rPr lang="en-IN"/>
                        <a:t>Jaclyn81</a:t>
                      </a:r>
                    </a:p>
                  </a:txBody>
                  <a:tcPr anchor="ctr"/>
                </a:tc>
                <a:extLst>
                  <a:ext uri="{0D108BD9-81ED-4DB2-BD59-A6C34878D82A}">
                    <a16:rowId xmlns:a16="http://schemas.microsoft.com/office/drawing/2014/main" val="573851075"/>
                  </a:ext>
                </a:extLst>
              </a:tr>
              <a:tr h="435256">
                <a:tc>
                  <a:txBody>
                    <a:bodyPr/>
                    <a:lstStyle/>
                    <a:p>
                      <a:r>
                        <a:rPr lang="en-IN"/>
                        <a:t>21</a:t>
                      </a:r>
                    </a:p>
                  </a:txBody>
                  <a:tcPr anchor="ctr"/>
                </a:tc>
                <a:tc>
                  <a:txBody>
                    <a:bodyPr/>
                    <a:lstStyle/>
                    <a:p>
                      <a:r>
                        <a:rPr lang="en-IN" dirty="0"/>
                        <a:t>Rocio33</a:t>
                      </a:r>
                    </a:p>
                  </a:txBody>
                  <a:tcPr anchor="ctr"/>
                </a:tc>
                <a:extLst>
                  <a:ext uri="{0D108BD9-81ED-4DB2-BD59-A6C34878D82A}">
                    <a16:rowId xmlns:a16="http://schemas.microsoft.com/office/drawing/2014/main" val="1562272801"/>
                  </a:ext>
                </a:extLst>
              </a:tr>
              <a:tr h="435256">
                <a:tc>
                  <a:txBody>
                    <a:bodyPr/>
                    <a:lstStyle/>
                    <a:p>
                      <a:r>
                        <a:rPr lang="en-IN"/>
                        <a:t>24</a:t>
                      </a:r>
                    </a:p>
                  </a:txBody>
                  <a:tcPr anchor="ctr"/>
                </a:tc>
                <a:tc>
                  <a:txBody>
                    <a:bodyPr/>
                    <a:lstStyle/>
                    <a:p>
                      <a:r>
                        <a:rPr lang="en-IN"/>
                        <a:t>Maxwell.Halvorson</a:t>
                      </a:r>
                    </a:p>
                  </a:txBody>
                  <a:tcPr anchor="ctr"/>
                </a:tc>
                <a:extLst>
                  <a:ext uri="{0D108BD9-81ED-4DB2-BD59-A6C34878D82A}">
                    <a16:rowId xmlns:a16="http://schemas.microsoft.com/office/drawing/2014/main" val="3547215923"/>
                  </a:ext>
                </a:extLst>
              </a:tr>
              <a:tr h="435256">
                <a:tc>
                  <a:txBody>
                    <a:bodyPr/>
                    <a:lstStyle/>
                    <a:p>
                      <a:r>
                        <a:rPr lang="en-IN"/>
                        <a:t>25</a:t>
                      </a:r>
                    </a:p>
                  </a:txBody>
                  <a:tcPr anchor="ctr"/>
                </a:tc>
                <a:tc>
                  <a:txBody>
                    <a:bodyPr/>
                    <a:lstStyle/>
                    <a:p>
                      <a:r>
                        <a:rPr lang="en-IN"/>
                        <a:t>Tierra.Trantow</a:t>
                      </a:r>
                    </a:p>
                  </a:txBody>
                  <a:tcPr anchor="ctr"/>
                </a:tc>
                <a:extLst>
                  <a:ext uri="{0D108BD9-81ED-4DB2-BD59-A6C34878D82A}">
                    <a16:rowId xmlns:a16="http://schemas.microsoft.com/office/drawing/2014/main" val="1728393361"/>
                  </a:ext>
                </a:extLst>
              </a:tr>
              <a:tr h="435256">
                <a:tc>
                  <a:txBody>
                    <a:bodyPr/>
                    <a:lstStyle/>
                    <a:p>
                      <a:r>
                        <a:rPr lang="en-IN"/>
                        <a:t>34</a:t>
                      </a:r>
                    </a:p>
                  </a:txBody>
                  <a:tcPr anchor="ctr"/>
                </a:tc>
                <a:tc>
                  <a:txBody>
                    <a:bodyPr/>
                    <a:lstStyle/>
                    <a:p>
                      <a:r>
                        <a:rPr lang="en-IN"/>
                        <a:t>Pearl7</a:t>
                      </a:r>
                    </a:p>
                  </a:txBody>
                  <a:tcPr anchor="ctr"/>
                </a:tc>
                <a:extLst>
                  <a:ext uri="{0D108BD9-81ED-4DB2-BD59-A6C34878D82A}">
                    <a16:rowId xmlns:a16="http://schemas.microsoft.com/office/drawing/2014/main" val="2511252290"/>
                  </a:ext>
                </a:extLst>
              </a:tr>
              <a:tr h="435256">
                <a:tc>
                  <a:txBody>
                    <a:bodyPr/>
                    <a:lstStyle/>
                    <a:p>
                      <a:r>
                        <a:rPr lang="en-IN"/>
                        <a:t>36</a:t>
                      </a:r>
                    </a:p>
                  </a:txBody>
                  <a:tcPr anchor="ctr"/>
                </a:tc>
                <a:tc>
                  <a:txBody>
                    <a:bodyPr/>
                    <a:lstStyle/>
                    <a:p>
                      <a:r>
                        <a:rPr lang="en-IN"/>
                        <a:t>Ollie_Ledner37</a:t>
                      </a:r>
                    </a:p>
                  </a:txBody>
                  <a:tcPr anchor="ctr"/>
                </a:tc>
                <a:extLst>
                  <a:ext uri="{0D108BD9-81ED-4DB2-BD59-A6C34878D82A}">
                    <a16:rowId xmlns:a16="http://schemas.microsoft.com/office/drawing/2014/main" val="3704987769"/>
                  </a:ext>
                </a:extLst>
              </a:tr>
              <a:tr h="435256">
                <a:tc>
                  <a:txBody>
                    <a:bodyPr/>
                    <a:lstStyle/>
                    <a:p>
                      <a:r>
                        <a:rPr lang="en-IN" dirty="0"/>
                        <a:t>41</a:t>
                      </a:r>
                    </a:p>
                  </a:txBody>
                  <a:tcPr anchor="ctr"/>
                </a:tc>
                <a:tc>
                  <a:txBody>
                    <a:bodyPr/>
                    <a:lstStyle/>
                    <a:p>
                      <a:r>
                        <a:rPr lang="en-IN" dirty="0"/>
                        <a:t>Mckenna17</a:t>
                      </a:r>
                    </a:p>
                  </a:txBody>
                  <a:tcPr anchor="ctr"/>
                </a:tc>
                <a:extLst>
                  <a:ext uri="{0D108BD9-81ED-4DB2-BD59-A6C34878D82A}">
                    <a16:rowId xmlns:a16="http://schemas.microsoft.com/office/drawing/2014/main" val="1403836012"/>
                  </a:ext>
                </a:extLst>
              </a:tr>
              <a:tr h="435256">
                <a:tc>
                  <a:txBody>
                    <a:bodyPr/>
                    <a:lstStyle/>
                    <a:p>
                      <a:r>
                        <a:rPr lang="en-IN" dirty="0"/>
                        <a:t>45</a:t>
                      </a:r>
                    </a:p>
                  </a:txBody>
                  <a:tcPr anchor="ctr"/>
                </a:tc>
                <a:tc>
                  <a:txBody>
                    <a:bodyPr/>
                    <a:lstStyle/>
                    <a:p>
                      <a:r>
                        <a:rPr lang="en-IN" dirty="0"/>
                        <a:t>David.Osinski47</a:t>
                      </a:r>
                    </a:p>
                  </a:txBody>
                  <a:tcPr anchor="ctr"/>
                </a:tc>
                <a:extLst>
                  <a:ext uri="{0D108BD9-81ED-4DB2-BD59-A6C34878D82A}">
                    <a16:rowId xmlns:a16="http://schemas.microsoft.com/office/drawing/2014/main" val="3656711015"/>
                  </a:ext>
                </a:extLst>
              </a:tr>
            </a:tbl>
          </a:graphicData>
        </a:graphic>
      </p:graphicFrame>
      <p:sp>
        <p:nvSpPr>
          <p:cNvPr id="7" name="TextBox 6">
            <a:extLst>
              <a:ext uri="{FF2B5EF4-FFF2-40B4-BE49-F238E27FC236}">
                <a16:creationId xmlns:a16="http://schemas.microsoft.com/office/drawing/2014/main" id="{5F59A71C-C716-2D72-DAB7-9B2C4B283181}"/>
              </a:ext>
            </a:extLst>
          </p:cNvPr>
          <p:cNvSpPr txBox="1"/>
          <p:nvPr/>
        </p:nvSpPr>
        <p:spPr>
          <a:xfrm>
            <a:off x="995082" y="1039907"/>
            <a:ext cx="1206292" cy="369332"/>
          </a:xfrm>
          <a:prstGeom prst="rect">
            <a:avLst/>
          </a:prstGeom>
          <a:solidFill>
            <a:schemeClr val="bg2">
              <a:lumMod val="20000"/>
              <a:lumOff val="80000"/>
            </a:schemeClr>
          </a:solidFill>
        </p:spPr>
        <p:txBody>
          <a:bodyPr wrap="none" rtlCol="0">
            <a:spAutoFit/>
          </a:bodyPr>
          <a:lstStyle/>
          <a:p>
            <a:r>
              <a:rPr lang="en-US" b="1" dirty="0">
                <a:latin typeface="Times New Roman" panose="02020603050405020304" pitchFamily="18" charset="0"/>
                <a:cs typeface="Times New Roman" panose="02020603050405020304" pitchFamily="18" charset="0"/>
              </a:rPr>
              <a:t>OUTPUT</a:t>
            </a:r>
            <a:r>
              <a:rPr lang="en-IN"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92AB4E8-F072-B869-C0DE-67B2643FFB6E}"/>
              </a:ext>
            </a:extLst>
          </p:cNvPr>
          <p:cNvSpPr txBox="1"/>
          <p:nvPr/>
        </p:nvSpPr>
        <p:spPr>
          <a:xfrm>
            <a:off x="2233904" y="1039907"/>
            <a:ext cx="5434245" cy="369332"/>
          </a:xfrm>
          <a:prstGeom prst="rect">
            <a:avLst/>
          </a:prstGeom>
          <a:noFill/>
        </p:spPr>
        <p:txBody>
          <a:bodyPr wrap="none" rtlCol="0">
            <a:spAutoFit/>
          </a:bodyPr>
          <a:lstStyle/>
          <a:p>
            <a:r>
              <a:rPr lang="en-US" dirty="0"/>
              <a:t>users who have never posted a single photo on Instagram</a:t>
            </a:r>
            <a:endParaRPr lang="en-IN" dirty="0"/>
          </a:p>
        </p:txBody>
      </p:sp>
    </p:spTree>
    <p:extLst>
      <p:ext uri="{BB962C8B-B14F-4D97-AF65-F5344CB8AC3E}">
        <p14:creationId xmlns:p14="http://schemas.microsoft.com/office/powerpoint/2010/main" val="293049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F40A011-BDC5-B920-C62F-9952D0C5114A}"/>
              </a:ext>
            </a:extLst>
          </p:cNvPr>
          <p:cNvGraphicFramePr>
            <a:graphicFrameLocks noGrp="1"/>
          </p:cNvGraphicFramePr>
          <p:nvPr>
            <p:extLst>
              <p:ext uri="{D42A27DB-BD31-4B8C-83A1-F6EECF244321}">
                <p14:modId xmlns:p14="http://schemas.microsoft.com/office/powerpoint/2010/main" val="1242958804"/>
              </p:ext>
            </p:extLst>
          </p:nvPr>
        </p:nvGraphicFramePr>
        <p:xfrm>
          <a:off x="5602941" y="264458"/>
          <a:ext cx="4356847" cy="6329083"/>
        </p:xfrm>
        <a:graphic>
          <a:graphicData uri="http://schemas.openxmlformats.org/drawingml/2006/table">
            <a:tbl>
              <a:tblPr firstRow="1" bandRow="1">
                <a:tableStyleId>{7DF18680-E054-41AD-8BC1-D1AEF772440D}</a:tableStyleId>
              </a:tblPr>
              <a:tblGrid>
                <a:gridCol w="1049167">
                  <a:extLst>
                    <a:ext uri="{9D8B030D-6E8A-4147-A177-3AD203B41FA5}">
                      <a16:colId xmlns:a16="http://schemas.microsoft.com/office/drawing/2014/main" val="919236938"/>
                    </a:ext>
                  </a:extLst>
                </a:gridCol>
                <a:gridCol w="3307680">
                  <a:extLst>
                    <a:ext uri="{9D8B030D-6E8A-4147-A177-3AD203B41FA5}">
                      <a16:colId xmlns:a16="http://schemas.microsoft.com/office/drawing/2014/main" val="744469997"/>
                    </a:ext>
                  </a:extLst>
                </a:gridCol>
              </a:tblGrid>
              <a:tr h="372299">
                <a:tc>
                  <a:txBody>
                    <a:bodyPr/>
                    <a:lstStyle/>
                    <a:p>
                      <a:r>
                        <a:rPr lang="en-US" dirty="0"/>
                        <a:t>ID</a:t>
                      </a:r>
                      <a:endParaRPr lang="en-IN" dirty="0"/>
                    </a:p>
                  </a:txBody>
                  <a:tcPr/>
                </a:tc>
                <a:tc>
                  <a:txBody>
                    <a:bodyPr/>
                    <a:lstStyle/>
                    <a:p>
                      <a:r>
                        <a:rPr lang="en-US" dirty="0"/>
                        <a:t>USERNAME</a:t>
                      </a:r>
                      <a:endParaRPr lang="en-IN" dirty="0"/>
                    </a:p>
                  </a:txBody>
                  <a:tcPr/>
                </a:tc>
                <a:extLst>
                  <a:ext uri="{0D108BD9-81ED-4DB2-BD59-A6C34878D82A}">
                    <a16:rowId xmlns:a16="http://schemas.microsoft.com/office/drawing/2014/main" val="3679064751"/>
                  </a:ext>
                </a:extLst>
              </a:tr>
              <a:tr h="372299">
                <a:tc>
                  <a:txBody>
                    <a:bodyPr/>
                    <a:lstStyle/>
                    <a:p>
                      <a:r>
                        <a:rPr lang="en-IN" dirty="0"/>
                        <a:t>49</a:t>
                      </a:r>
                    </a:p>
                  </a:txBody>
                  <a:tcPr anchor="ctr"/>
                </a:tc>
                <a:tc>
                  <a:txBody>
                    <a:bodyPr/>
                    <a:lstStyle/>
                    <a:p>
                      <a:r>
                        <a:rPr lang="en-IN"/>
                        <a:t>Morgan.Kassulke</a:t>
                      </a:r>
                    </a:p>
                  </a:txBody>
                  <a:tcPr anchor="ctr"/>
                </a:tc>
                <a:extLst>
                  <a:ext uri="{0D108BD9-81ED-4DB2-BD59-A6C34878D82A}">
                    <a16:rowId xmlns:a16="http://schemas.microsoft.com/office/drawing/2014/main" val="2699423767"/>
                  </a:ext>
                </a:extLst>
              </a:tr>
              <a:tr h="372299">
                <a:tc>
                  <a:txBody>
                    <a:bodyPr/>
                    <a:lstStyle/>
                    <a:p>
                      <a:r>
                        <a:rPr lang="en-IN"/>
                        <a:t>53</a:t>
                      </a:r>
                    </a:p>
                  </a:txBody>
                  <a:tcPr anchor="ctr"/>
                </a:tc>
                <a:tc>
                  <a:txBody>
                    <a:bodyPr/>
                    <a:lstStyle/>
                    <a:p>
                      <a:r>
                        <a:rPr lang="en-IN"/>
                        <a:t>Linnea59</a:t>
                      </a:r>
                    </a:p>
                  </a:txBody>
                  <a:tcPr anchor="ctr"/>
                </a:tc>
                <a:extLst>
                  <a:ext uri="{0D108BD9-81ED-4DB2-BD59-A6C34878D82A}">
                    <a16:rowId xmlns:a16="http://schemas.microsoft.com/office/drawing/2014/main" val="1425769307"/>
                  </a:ext>
                </a:extLst>
              </a:tr>
              <a:tr h="372299">
                <a:tc>
                  <a:txBody>
                    <a:bodyPr/>
                    <a:lstStyle/>
                    <a:p>
                      <a:r>
                        <a:rPr lang="en-IN"/>
                        <a:t>54</a:t>
                      </a:r>
                    </a:p>
                  </a:txBody>
                  <a:tcPr anchor="ctr"/>
                </a:tc>
                <a:tc>
                  <a:txBody>
                    <a:bodyPr/>
                    <a:lstStyle/>
                    <a:p>
                      <a:r>
                        <a:rPr lang="en-IN"/>
                        <a:t>Duane60</a:t>
                      </a:r>
                    </a:p>
                  </a:txBody>
                  <a:tcPr anchor="ctr"/>
                </a:tc>
                <a:extLst>
                  <a:ext uri="{0D108BD9-81ED-4DB2-BD59-A6C34878D82A}">
                    <a16:rowId xmlns:a16="http://schemas.microsoft.com/office/drawing/2014/main" val="2773070689"/>
                  </a:ext>
                </a:extLst>
              </a:tr>
              <a:tr h="372299">
                <a:tc>
                  <a:txBody>
                    <a:bodyPr/>
                    <a:lstStyle/>
                    <a:p>
                      <a:r>
                        <a:rPr lang="en-IN"/>
                        <a:t>57</a:t>
                      </a:r>
                    </a:p>
                  </a:txBody>
                  <a:tcPr anchor="ctr"/>
                </a:tc>
                <a:tc>
                  <a:txBody>
                    <a:bodyPr/>
                    <a:lstStyle/>
                    <a:p>
                      <a:r>
                        <a:rPr lang="en-IN"/>
                        <a:t>Julien_Schmidt</a:t>
                      </a:r>
                    </a:p>
                  </a:txBody>
                  <a:tcPr anchor="ctr"/>
                </a:tc>
                <a:extLst>
                  <a:ext uri="{0D108BD9-81ED-4DB2-BD59-A6C34878D82A}">
                    <a16:rowId xmlns:a16="http://schemas.microsoft.com/office/drawing/2014/main" val="1505191843"/>
                  </a:ext>
                </a:extLst>
              </a:tr>
              <a:tr h="372299">
                <a:tc>
                  <a:txBody>
                    <a:bodyPr/>
                    <a:lstStyle/>
                    <a:p>
                      <a:r>
                        <a:rPr lang="en-IN"/>
                        <a:t>66</a:t>
                      </a:r>
                    </a:p>
                  </a:txBody>
                  <a:tcPr anchor="ctr"/>
                </a:tc>
                <a:tc>
                  <a:txBody>
                    <a:bodyPr/>
                    <a:lstStyle/>
                    <a:p>
                      <a:r>
                        <a:rPr lang="en-IN"/>
                        <a:t>Mike.Auer39</a:t>
                      </a:r>
                    </a:p>
                  </a:txBody>
                  <a:tcPr anchor="ctr"/>
                </a:tc>
                <a:extLst>
                  <a:ext uri="{0D108BD9-81ED-4DB2-BD59-A6C34878D82A}">
                    <a16:rowId xmlns:a16="http://schemas.microsoft.com/office/drawing/2014/main" val="2582674157"/>
                  </a:ext>
                </a:extLst>
              </a:tr>
              <a:tr h="372299">
                <a:tc>
                  <a:txBody>
                    <a:bodyPr/>
                    <a:lstStyle/>
                    <a:p>
                      <a:r>
                        <a:rPr lang="en-IN"/>
                        <a:t>68</a:t>
                      </a:r>
                    </a:p>
                  </a:txBody>
                  <a:tcPr anchor="ctr"/>
                </a:tc>
                <a:tc>
                  <a:txBody>
                    <a:bodyPr/>
                    <a:lstStyle/>
                    <a:p>
                      <a:r>
                        <a:rPr lang="en-IN"/>
                        <a:t>Franco_Keebler64</a:t>
                      </a:r>
                    </a:p>
                  </a:txBody>
                  <a:tcPr anchor="ctr"/>
                </a:tc>
                <a:extLst>
                  <a:ext uri="{0D108BD9-81ED-4DB2-BD59-A6C34878D82A}">
                    <a16:rowId xmlns:a16="http://schemas.microsoft.com/office/drawing/2014/main" val="2134526055"/>
                  </a:ext>
                </a:extLst>
              </a:tr>
              <a:tr h="372299">
                <a:tc>
                  <a:txBody>
                    <a:bodyPr/>
                    <a:lstStyle/>
                    <a:p>
                      <a:r>
                        <a:rPr lang="en-IN"/>
                        <a:t>71</a:t>
                      </a:r>
                    </a:p>
                  </a:txBody>
                  <a:tcPr anchor="ctr"/>
                </a:tc>
                <a:tc>
                  <a:txBody>
                    <a:bodyPr/>
                    <a:lstStyle/>
                    <a:p>
                      <a:r>
                        <a:rPr lang="en-IN"/>
                        <a:t>Nia_Haag</a:t>
                      </a:r>
                    </a:p>
                  </a:txBody>
                  <a:tcPr anchor="ctr"/>
                </a:tc>
                <a:extLst>
                  <a:ext uri="{0D108BD9-81ED-4DB2-BD59-A6C34878D82A}">
                    <a16:rowId xmlns:a16="http://schemas.microsoft.com/office/drawing/2014/main" val="3390587594"/>
                  </a:ext>
                </a:extLst>
              </a:tr>
              <a:tr h="372299">
                <a:tc>
                  <a:txBody>
                    <a:bodyPr/>
                    <a:lstStyle/>
                    <a:p>
                      <a:r>
                        <a:rPr lang="en-IN"/>
                        <a:t>74</a:t>
                      </a:r>
                    </a:p>
                  </a:txBody>
                  <a:tcPr anchor="ctr"/>
                </a:tc>
                <a:tc>
                  <a:txBody>
                    <a:bodyPr/>
                    <a:lstStyle/>
                    <a:p>
                      <a:r>
                        <a:rPr lang="en-IN"/>
                        <a:t>Hulda.Macejkovic</a:t>
                      </a:r>
                    </a:p>
                  </a:txBody>
                  <a:tcPr anchor="ctr"/>
                </a:tc>
                <a:extLst>
                  <a:ext uri="{0D108BD9-81ED-4DB2-BD59-A6C34878D82A}">
                    <a16:rowId xmlns:a16="http://schemas.microsoft.com/office/drawing/2014/main" val="1613341443"/>
                  </a:ext>
                </a:extLst>
              </a:tr>
              <a:tr h="372299">
                <a:tc>
                  <a:txBody>
                    <a:bodyPr/>
                    <a:lstStyle/>
                    <a:p>
                      <a:r>
                        <a:rPr lang="en-IN"/>
                        <a:t>75</a:t>
                      </a:r>
                    </a:p>
                  </a:txBody>
                  <a:tcPr anchor="ctr"/>
                </a:tc>
                <a:tc>
                  <a:txBody>
                    <a:bodyPr/>
                    <a:lstStyle/>
                    <a:p>
                      <a:r>
                        <a:rPr lang="en-IN"/>
                        <a:t>Leslie67</a:t>
                      </a:r>
                    </a:p>
                  </a:txBody>
                  <a:tcPr anchor="ctr"/>
                </a:tc>
                <a:extLst>
                  <a:ext uri="{0D108BD9-81ED-4DB2-BD59-A6C34878D82A}">
                    <a16:rowId xmlns:a16="http://schemas.microsoft.com/office/drawing/2014/main" val="3984345175"/>
                  </a:ext>
                </a:extLst>
              </a:tr>
              <a:tr h="372299">
                <a:tc>
                  <a:txBody>
                    <a:bodyPr/>
                    <a:lstStyle/>
                    <a:p>
                      <a:r>
                        <a:rPr lang="en-IN"/>
                        <a:t>76</a:t>
                      </a:r>
                    </a:p>
                  </a:txBody>
                  <a:tcPr anchor="ctr"/>
                </a:tc>
                <a:tc>
                  <a:txBody>
                    <a:bodyPr/>
                    <a:lstStyle/>
                    <a:p>
                      <a:r>
                        <a:rPr lang="en-IN"/>
                        <a:t>Janelle.Nikolaus81</a:t>
                      </a:r>
                    </a:p>
                  </a:txBody>
                  <a:tcPr anchor="ctr"/>
                </a:tc>
                <a:extLst>
                  <a:ext uri="{0D108BD9-81ED-4DB2-BD59-A6C34878D82A}">
                    <a16:rowId xmlns:a16="http://schemas.microsoft.com/office/drawing/2014/main" val="2490220133"/>
                  </a:ext>
                </a:extLst>
              </a:tr>
              <a:tr h="372299">
                <a:tc>
                  <a:txBody>
                    <a:bodyPr/>
                    <a:lstStyle/>
                    <a:p>
                      <a:r>
                        <a:rPr lang="en-IN"/>
                        <a:t>80</a:t>
                      </a:r>
                    </a:p>
                  </a:txBody>
                  <a:tcPr anchor="ctr"/>
                </a:tc>
                <a:tc>
                  <a:txBody>
                    <a:bodyPr/>
                    <a:lstStyle/>
                    <a:p>
                      <a:r>
                        <a:rPr lang="en-IN"/>
                        <a:t>Darby_Herzog</a:t>
                      </a:r>
                    </a:p>
                  </a:txBody>
                  <a:tcPr anchor="ctr"/>
                </a:tc>
                <a:extLst>
                  <a:ext uri="{0D108BD9-81ED-4DB2-BD59-A6C34878D82A}">
                    <a16:rowId xmlns:a16="http://schemas.microsoft.com/office/drawing/2014/main" val="1209400060"/>
                  </a:ext>
                </a:extLst>
              </a:tr>
              <a:tr h="372299">
                <a:tc>
                  <a:txBody>
                    <a:bodyPr/>
                    <a:lstStyle/>
                    <a:p>
                      <a:r>
                        <a:rPr lang="en-IN"/>
                        <a:t>81</a:t>
                      </a:r>
                    </a:p>
                  </a:txBody>
                  <a:tcPr anchor="ctr"/>
                </a:tc>
                <a:tc>
                  <a:txBody>
                    <a:bodyPr/>
                    <a:lstStyle/>
                    <a:p>
                      <a:r>
                        <a:rPr lang="en-IN"/>
                        <a:t>Esther.Zulauf61</a:t>
                      </a:r>
                    </a:p>
                  </a:txBody>
                  <a:tcPr anchor="ctr"/>
                </a:tc>
                <a:extLst>
                  <a:ext uri="{0D108BD9-81ED-4DB2-BD59-A6C34878D82A}">
                    <a16:rowId xmlns:a16="http://schemas.microsoft.com/office/drawing/2014/main" val="1036645454"/>
                  </a:ext>
                </a:extLst>
              </a:tr>
              <a:tr h="372299">
                <a:tc>
                  <a:txBody>
                    <a:bodyPr/>
                    <a:lstStyle/>
                    <a:p>
                      <a:r>
                        <a:rPr lang="en-IN"/>
                        <a:t>83</a:t>
                      </a:r>
                    </a:p>
                  </a:txBody>
                  <a:tcPr anchor="ctr"/>
                </a:tc>
                <a:tc>
                  <a:txBody>
                    <a:bodyPr/>
                    <a:lstStyle/>
                    <a:p>
                      <a:r>
                        <a:rPr lang="en-IN"/>
                        <a:t>Bartholome.Bernhard</a:t>
                      </a:r>
                    </a:p>
                  </a:txBody>
                  <a:tcPr anchor="ctr"/>
                </a:tc>
                <a:extLst>
                  <a:ext uri="{0D108BD9-81ED-4DB2-BD59-A6C34878D82A}">
                    <a16:rowId xmlns:a16="http://schemas.microsoft.com/office/drawing/2014/main" val="2307029242"/>
                  </a:ext>
                </a:extLst>
              </a:tr>
              <a:tr h="372299">
                <a:tc>
                  <a:txBody>
                    <a:bodyPr/>
                    <a:lstStyle/>
                    <a:p>
                      <a:r>
                        <a:rPr lang="en-IN"/>
                        <a:t>89</a:t>
                      </a:r>
                    </a:p>
                  </a:txBody>
                  <a:tcPr anchor="ctr"/>
                </a:tc>
                <a:tc>
                  <a:txBody>
                    <a:bodyPr/>
                    <a:lstStyle/>
                    <a:p>
                      <a:r>
                        <a:rPr lang="en-IN"/>
                        <a:t>Jessyca_West</a:t>
                      </a:r>
                    </a:p>
                  </a:txBody>
                  <a:tcPr anchor="ctr"/>
                </a:tc>
                <a:extLst>
                  <a:ext uri="{0D108BD9-81ED-4DB2-BD59-A6C34878D82A}">
                    <a16:rowId xmlns:a16="http://schemas.microsoft.com/office/drawing/2014/main" val="967308350"/>
                  </a:ext>
                </a:extLst>
              </a:tr>
              <a:tr h="372299">
                <a:tc>
                  <a:txBody>
                    <a:bodyPr/>
                    <a:lstStyle/>
                    <a:p>
                      <a:r>
                        <a:rPr lang="en-IN"/>
                        <a:t>90</a:t>
                      </a:r>
                    </a:p>
                  </a:txBody>
                  <a:tcPr anchor="ctr"/>
                </a:tc>
                <a:tc>
                  <a:txBody>
                    <a:bodyPr/>
                    <a:lstStyle/>
                    <a:p>
                      <a:r>
                        <a:rPr lang="en-IN"/>
                        <a:t>Esmeralda.Mraz57</a:t>
                      </a:r>
                    </a:p>
                  </a:txBody>
                  <a:tcPr anchor="ctr"/>
                </a:tc>
                <a:extLst>
                  <a:ext uri="{0D108BD9-81ED-4DB2-BD59-A6C34878D82A}">
                    <a16:rowId xmlns:a16="http://schemas.microsoft.com/office/drawing/2014/main" val="965109842"/>
                  </a:ext>
                </a:extLst>
              </a:tr>
              <a:tr h="372299">
                <a:tc>
                  <a:txBody>
                    <a:bodyPr/>
                    <a:lstStyle/>
                    <a:p>
                      <a:r>
                        <a:rPr lang="en-IN"/>
                        <a:t>91</a:t>
                      </a:r>
                    </a:p>
                  </a:txBody>
                  <a:tcPr anchor="ctr"/>
                </a:tc>
                <a:tc>
                  <a:txBody>
                    <a:bodyPr/>
                    <a:lstStyle/>
                    <a:p>
                      <a:r>
                        <a:rPr lang="en-IN" dirty="0"/>
                        <a:t>Bethany20</a:t>
                      </a:r>
                    </a:p>
                  </a:txBody>
                  <a:tcPr anchor="ctr"/>
                </a:tc>
                <a:extLst>
                  <a:ext uri="{0D108BD9-81ED-4DB2-BD59-A6C34878D82A}">
                    <a16:rowId xmlns:a16="http://schemas.microsoft.com/office/drawing/2014/main" val="2517144968"/>
                  </a:ext>
                </a:extLst>
              </a:tr>
            </a:tbl>
          </a:graphicData>
        </a:graphic>
      </p:graphicFrame>
      <p:sp>
        <p:nvSpPr>
          <p:cNvPr id="3" name="TextBox 2">
            <a:extLst>
              <a:ext uri="{FF2B5EF4-FFF2-40B4-BE49-F238E27FC236}">
                <a16:creationId xmlns:a16="http://schemas.microsoft.com/office/drawing/2014/main" id="{48DEAEE0-2010-94E1-56EA-FD65EF85EF17}"/>
              </a:ext>
            </a:extLst>
          </p:cNvPr>
          <p:cNvSpPr txBox="1"/>
          <p:nvPr/>
        </p:nvSpPr>
        <p:spPr>
          <a:xfrm>
            <a:off x="1909842" y="197224"/>
            <a:ext cx="2783774" cy="646331"/>
          </a:xfrm>
          <a:prstGeom prst="rect">
            <a:avLst/>
          </a:prstGeom>
          <a:solidFill>
            <a:schemeClr val="bg2">
              <a:lumMod val="20000"/>
              <a:lumOff val="80000"/>
            </a:schemeClr>
          </a:solidFill>
        </p:spPr>
        <p:txBody>
          <a:bodyPr wrap="none" rtlCol="0">
            <a:spAutoFit/>
          </a:bodyPr>
          <a:lstStyle/>
          <a:p>
            <a:pPr marL="342900" indent="-342900" algn="ctr">
              <a:buAutoNum type="alphaUcParenBoth"/>
            </a:pPr>
            <a:r>
              <a:rPr lang="en-US" b="1" dirty="0">
                <a:latin typeface="Times New Roman" panose="02020603050405020304" pitchFamily="18" charset="0"/>
                <a:cs typeface="Times New Roman" panose="02020603050405020304" pitchFamily="18" charset="0"/>
              </a:rPr>
              <a:t>Marketing</a:t>
            </a:r>
          </a:p>
          <a:p>
            <a:pPr algn="ctr"/>
            <a:r>
              <a:rPr lang="en-IN" b="1" dirty="0">
                <a:latin typeface="Times New Roman" panose="02020603050405020304" pitchFamily="18" charset="0"/>
                <a:cs typeface="Times New Roman" panose="02020603050405020304" pitchFamily="18" charset="0"/>
              </a:rPr>
              <a:t>Inactive User Engagement</a:t>
            </a:r>
            <a:endParaRPr lang="en-IN" dirty="0"/>
          </a:p>
        </p:txBody>
      </p:sp>
      <p:sp>
        <p:nvSpPr>
          <p:cNvPr id="4" name="TextBox 3">
            <a:extLst>
              <a:ext uri="{FF2B5EF4-FFF2-40B4-BE49-F238E27FC236}">
                <a16:creationId xmlns:a16="http://schemas.microsoft.com/office/drawing/2014/main" id="{34898D9A-81BD-15B6-2DA3-50D80A2596D0}"/>
              </a:ext>
            </a:extLst>
          </p:cNvPr>
          <p:cNvSpPr txBox="1"/>
          <p:nvPr/>
        </p:nvSpPr>
        <p:spPr>
          <a:xfrm>
            <a:off x="1692744" y="1963271"/>
            <a:ext cx="3444032" cy="923330"/>
          </a:xfrm>
          <a:prstGeom prst="rect">
            <a:avLst/>
          </a:prstGeom>
          <a:solidFill>
            <a:schemeClr val="bg2">
              <a:lumMod val="20000"/>
              <a:lumOff val="80000"/>
            </a:schemeClr>
          </a:solidFill>
        </p:spPr>
        <p:txBody>
          <a:bodyPr wrap="square" rtlCol="0">
            <a:spAutoFit/>
          </a:bodyPr>
          <a:lstStyle/>
          <a:p>
            <a:r>
              <a:rPr lang="en-US" dirty="0">
                <a:latin typeface="Times New Roman" panose="02020603050405020304" pitchFamily="18" charset="0"/>
                <a:cs typeface="Times New Roman" panose="02020603050405020304" pitchFamily="18" charset="0"/>
              </a:rPr>
              <a:t>There are in total </a:t>
            </a:r>
            <a:r>
              <a:rPr lang="en-US" b="1" dirty="0">
                <a:latin typeface="Times New Roman" panose="02020603050405020304" pitchFamily="18" charset="0"/>
                <a:cs typeface="Times New Roman" panose="02020603050405020304" pitchFamily="18" charset="0"/>
              </a:rPr>
              <a:t>26</a:t>
            </a:r>
            <a:r>
              <a:rPr lang="en-US" dirty="0">
                <a:latin typeface="Times New Roman" panose="02020603050405020304" pitchFamily="18" charset="0"/>
                <a:cs typeface="Times New Roman" panose="02020603050405020304" pitchFamily="18" charset="0"/>
              </a:rPr>
              <a:t> users of the </a:t>
            </a:r>
            <a:r>
              <a:rPr lang="en-US" b="1" dirty="0">
                <a:latin typeface="Times New Roman" panose="02020603050405020304" pitchFamily="18" charset="0"/>
                <a:cs typeface="Times New Roman" panose="02020603050405020304" pitchFamily="18" charset="0"/>
              </a:rPr>
              <a:t>100</a:t>
            </a:r>
            <a:r>
              <a:rPr lang="en-US" dirty="0">
                <a:latin typeface="Times New Roman" panose="02020603050405020304" pitchFamily="18" charset="0"/>
                <a:cs typeface="Times New Roman" panose="02020603050405020304" pitchFamily="18" charset="0"/>
              </a:rPr>
              <a:t> users who have never posted a single photo on Instagram </a:t>
            </a:r>
          </a:p>
        </p:txBody>
      </p:sp>
    </p:spTree>
    <p:extLst>
      <p:ext uri="{BB962C8B-B14F-4D97-AF65-F5344CB8AC3E}">
        <p14:creationId xmlns:p14="http://schemas.microsoft.com/office/powerpoint/2010/main" val="354790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3C15F4-C07B-29DF-92AE-CEA97317CF80}"/>
              </a:ext>
            </a:extLst>
          </p:cNvPr>
          <p:cNvSpPr txBox="1"/>
          <p:nvPr/>
        </p:nvSpPr>
        <p:spPr>
          <a:xfrm>
            <a:off x="5074023" y="215153"/>
            <a:ext cx="1631577" cy="369332"/>
          </a:xfrm>
          <a:prstGeom prst="rect">
            <a:avLst/>
          </a:prstGeom>
          <a:solidFill>
            <a:schemeClr val="bg2">
              <a:lumMod val="20000"/>
              <a:lumOff val="80000"/>
            </a:schemeClr>
          </a:solidFill>
        </p:spPr>
        <p:txBody>
          <a:bodyPr wrap="square" rtlCol="0">
            <a:spAutoFit/>
          </a:bodyPr>
          <a:lstStyle/>
          <a:p>
            <a:r>
              <a:rPr lang="en-US" b="1" dirty="0">
                <a:latin typeface="Times New Roman" panose="02020603050405020304" pitchFamily="18" charset="0"/>
                <a:cs typeface="Times New Roman" panose="02020603050405020304" pitchFamily="18" charset="0"/>
              </a:rPr>
              <a:t>(A) Marketing</a:t>
            </a:r>
            <a:endParaRPr lang="en-IN" dirty="0"/>
          </a:p>
        </p:txBody>
      </p:sp>
      <p:sp>
        <p:nvSpPr>
          <p:cNvPr id="4" name="TextBox 3">
            <a:extLst>
              <a:ext uri="{FF2B5EF4-FFF2-40B4-BE49-F238E27FC236}">
                <a16:creationId xmlns:a16="http://schemas.microsoft.com/office/drawing/2014/main" id="{7BB1F8C9-B8AC-3F7B-C3C2-578620CDA69F}"/>
              </a:ext>
            </a:extLst>
          </p:cNvPr>
          <p:cNvSpPr txBox="1"/>
          <p:nvPr/>
        </p:nvSpPr>
        <p:spPr>
          <a:xfrm>
            <a:off x="905435" y="861483"/>
            <a:ext cx="3179075" cy="369332"/>
          </a:xfrm>
          <a:prstGeom prst="rect">
            <a:avLst/>
          </a:prstGeom>
          <a:solidFill>
            <a:schemeClr val="bg2">
              <a:lumMod val="20000"/>
              <a:lumOff val="80000"/>
            </a:schemeClr>
          </a:solidFill>
        </p:spPr>
        <p:txBody>
          <a:bodyPr wrap="none" rtlCol="0">
            <a:spAutoFit/>
          </a:bodyPr>
          <a:lstStyle/>
          <a:p>
            <a:r>
              <a:rPr lang="en-IN" sz="1800"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Declaring the contest winners:</a:t>
            </a:r>
            <a:endParaRPr lang="en-IN" sz="1800"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BD27126-5134-9837-2044-ACF16E49D44A}"/>
              </a:ext>
            </a:extLst>
          </p:cNvPr>
          <p:cNvSpPr txBox="1"/>
          <p:nvPr/>
        </p:nvSpPr>
        <p:spPr>
          <a:xfrm>
            <a:off x="4084510" y="861483"/>
            <a:ext cx="7775796" cy="646331"/>
          </a:xfrm>
          <a:prstGeom prst="rect">
            <a:avLst/>
          </a:prstGeom>
          <a:noFill/>
        </p:spPr>
        <p:txBody>
          <a:bodyPr wrap="square" rtlCol="0">
            <a:spAutoFit/>
          </a:bodyPr>
          <a:lstStyle/>
          <a:p>
            <a:r>
              <a:rPr lang="en-US" dirty="0"/>
              <a:t>The team has organized a contest where the user with the most likes on a single photo wins. Identify the winner of the contest and provide their details to the team.</a:t>
            </a:r>
            <a:endParaRPr lang="en-IN" dirty="0"/>
          </a:p>
        </p:txBody>
      </p:sp>
      <p:sp>
        <p:nvSpPr>
          <p:cNvPr id="6" name="TextBox 5">
            <a:extLst>
              <a:ext uri="{FF2B5EF4-FFF2-40B4-BE49-F238E27FC236}">
                <a16:creationId xmlns:a16="http://schemas.microsoft.com/office/drawing/2014/main" id="{BAECCB10-7B4E-8189-FC3D-A592A96F5680}"/>
              </a:ext>
            </a:extLst>
          </p:cNvPr>
          <p:cNvSpPr txBox="1"/>
          <p:nvPr/>
        </p:nvSpPr>
        <p:spPr>
          <a:xfrm>
            <a:off x="905434" y="1702422"/>
            <a:ext cx="10954871" cy="2031325"/>
          </a:xfrm>
          <a:prstGeom prst="rect">
            <a:avLst/>
          </a:prstGeom>
          <a:solidFill>
            <a:schemeClr val="bg2">
              <a:lumMod val="20000"/>
              <a:lumOff val="80000"/>
            </a:schemeClr>
          </a:solid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First we select the </a:t>
            </a:r>
            <a:r>
              <a:rPr lang="en-US" b="1" dirty="0" err="1">
                <a:latin typeface="Times New Roman" panose="02020603050405020304" pitchFamily="18" charset="0"/>
                <a:cs typeface="Times New Roman" panose="02020603050405020304" pitchFamily="18" charset="0"/>
              </a:rPr>
              <a:t>users.username</a:t>
            </a:r>
            <a:r>
              <a:rPr lang="en-US" b="1" dirty="0">
                <a:latin typeface="Times New Roman" panose="02020603050405020304" pitchFamily="18" charset="0"/>
                <a:cs typeface="Times New Roman" panose="02020603050405020304" pitchFamily="18" charset="0"/>
              </a:rPr>
              <a:t>, photos.id, </a:t>
            </a:r>
            <a:r>
              <a:rPr lang="en-US" b="1" dirty="0" err="1">
                <a:latin typeface="Times New Roman" panose="02020603050405020304" pitchFamily="18" charset="0"/>
                <a:cs typeface="Times New Roman" panose="02020603050405020304" pitchFamily="18" charset="0"/>
              </a:rPr>
              <a:t>photos.image_url</a:t>
            </a:r>
            <a:r>
              <a:rPr lang="en-US" b="1" dirty="0">
                <a:latin typeface="Times New Roman" panose="02020603050405020304" pitchFamily="18" charset="0"/>
                <a:cs typeface="Times New Roman" panose="02020603050405020304" pitchFamily="18" charset="0"/>
              </a:rPr>
              <a:t>, and COUNT(*) as total.</a:t>
            </a:r>
          </a:p>
          <a:p>
            <a:r>
              <a:rPr lang="en-US" b="1" dirty="0">
                <a:latin typeface="Times New Roman" panose="02020603050405020304" pitchFamily="18" charset="0"/>
                <a:cs typeface="Times New Roman" panose="02020603050405020304" pitchFamily="18" charset="0"/>
              </a:rPr>
              <a:t>     The tables 'photos', 'likes', and 'users' are inner joined based on the conditions </a:t>
            </a:r>
            <a:r>
              <a:rPr lang="en-US" b="1" dirty="0" err="1">
                <a:latin typeface="Times New Roman" panose="02020603050405020304" pitchFamily="18" charset="0"/>
                <a:cs typeface="Times New Roman" panose="02020603050405020304" pitchFamily="18" charset="0"/>
              </a:rPr>
              <a:t>likes.photo_id</a:t>
            </a:r>
            <a:r>
              <a:rPr lang="en-US" b="1" dirty="0">
                <a:latin typeface="Times New Roman" panose="02020603050405020304" pitchFamily="18" charset="0"/>
                <a:cs typeface="Times New Roman" panose="02020603050405020304" pitchFamily="18" charset="0"/>
              </a:rPr>
              <a:t> = photos.id   	and </a:t>
            </a:r>
            <a:r>
              <a:rPr lang="en-US" b="1" dirty="0" err="1">
                <a:latin typeface="Times New Roman" panose="02020603050405020304" pitchFamily="18" charset="0"/>
                <a:cs typeface="Times New Roman" panose="02020603050405020304" pitchFamily="18" charset="0"/>
              </a:rPr>
              <a:t>photos.user_id</a:t>
            </a:r>
            <a:r>
              <a:rPr lang="en-US" b="1" dirty="0">
                <a:latin typeface="Times New Roman" panose="02020603050405020304" pitchFamily="18" charset="0"/>
                <a:cs typeface="Times New Roman" panose="02020603050405020304" pitchFamily="18" charset="0"/>
              </a:rPr>
              <a:t> = users.id.</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GROUP BY function is applied to group the output based on the 'photos.id'. This allows counting the total number of likes for each photo.</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ORDER BY function is used to sort the data in descending order based on the 'total'. This ensures that the photo with the highest number of likes appears first.</a:t>
            </a:r>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43E9D9F-FB96-D13D-5E1A-5655D8AA6E1C}"/>
              </a:ext>
            </a:extLst>
          </p:cNvPr>
          <p:cNvSpPr txBox="1"/>
          <p:nvPr/>
        </p:nvSpPr>
        <p:spPr>
          <a:xfrm>
            <a:off x="905433" y="4070848"/>
            <a:ext cx="7548285" cy="2585323"/>
          </a:xfrm>
          <a:prstGeom prst="rect">
            <a:avLst/>
          </a:prstGeom>
          <a:solidFill>
            <a:schemeClr val="bg2">
              <a:lumMod val="20000"/>
              <a:lumOff val="80000"/>
            </a:schemeClr>
          </a:solidFill>
        </p:spPr>
        <p:txBody>
          <a:bodyPr wrap="square" rtlCol="0">
            <a:spAutoFit/>
          </a:bodyPr>
          <a:lstStyle/>
          <a:p>
            <a:r>
              <a:rPr lang="en-IN" b="1" u="sng" dirty="0">
                <a:latin typeface="Times New Roman" panose="02020603050405020304" pitchFamily="18" charset="0"/>
                <a:cs typeface="Times New Roman" panose="02020603050405020304" pitchFamily="18" charset="0"/>
              </a:rPr>
              <a:t>QUERY:</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select users.id as </a:t>
            </a:r>
            <a:r>
              <a:rPr lang="en-IN" b="1" dirty="0" err="1">
                <a:latin typeface="Times New Roman" panose="02020603050405020304" pitchFamily="18" charset="0"/>
                <a:cs typeface="Times New Roman" panose="02020603050405020304" pitchFamily="18" charset="0"/>
              </a:rPr>
              <a:t>user_id</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users.username</a:t>
            </a:r>
            <a:r>
              <a:rPr lang="en-IN" b="1" dirty="0">
                <a:latin typeface="Times New Roman" panose="02020603050405020304" pitchFamily="18" charset="0"/>
                <a:cs typeface="Times New Roman" panose="02020603050405020304" pitchFamily="18" charset="0"/>
              </a:rPr>
              <a:t>, photos.id as </a:t>
            </a:r>
            <a:r>
              <a:rPr lang="en-IN" b="1" dirty="0" err="1">
                <a:latin typeface="Times New Roman" panose="02020603050405020304" pitchFamily="18" charset="0"/>
                <a:cs typeface="Times New Roman" panose="02020603050405020304" pitchFamily="18" charset="0"/>
              </a:rPr>
              <a:t>photo_id</a:t>
            </a:r>
            <a:r>
              <a:rPr lang="en-IN" b="1" dirty="0">
                <a:latin typeface="Times New Roman" panose="02020603050405020304" pitchFamily="18" charset="0"/>
                <a:cs typeface="Times New Roman" panose="02020603050405020304" pitchFamily="18" charset="0"/>
              </a:rPr>
              <a:t>,</a:t>
            </a:r>
          </a:p>
          <a:p>
            <a:r>
              <a:rPr lang="en-IN" b="1" dirty="0" err="1">
                <a:latin typeface="Times New Roman" panose="02020603050405020304" pitchFamily="18" charset="0"/>
                <a:cs typeface="Times New Roman" panose="02020603050405020304" pitchFamily="18" charset="0"/>
              </a:rPr>
              <a:t>photos.image_url</a:t>
            </a:r>
            <a:r>
              <a:rPr lang="en-IN" b="1" dirty="0">
                <a:latin typeface="Times New Roman" panose="02020603050405020304" pitchFamily="18" charset="0"/>
                <a:cs typeface="Times New Roman" panose="02020603050405020304" pitchFamily="18" charset="0"/>
              </a:rPr>
              <a:t>, count(*) as total</a:t>
            </a:r>
          </a:p>
          <a:p>
            <a:r>
              <a:rPr lang="en-IN" b="1" dirty="0">
                <a:latin typeface="Times New Roman" panose="02020603050405020304" pitchFamily="18" charset="0"/>
                <a:cs typeface="Times New Roman" panose="02020603050405020304" pitchFamily="18" charset="0"/>
              </a:rPr>
              <a:t>from photos</a:t>
            </a:r>
          </a:p>
          <a:p>
            <a:r>
              <a:rPr lang="en-IN" b="1" dirty="0">
                <a:latin typeface="Times New Roman" panose="02020603050405020304" pitchFamily="18" charset="0"/>
                <a:cs typeface="Times New Roman" panose="02020603050405020304" pitchFamily="18" charset="0"/>
              </a:rPr>
              <a:t>inner join likes on </a:t>
            </a:r>
            <a:r>
              <a:rPr lang="en-IN" b="1" dirty="0" err="1">
                <a:latin typeface="Times New Roman" panose="02020603050405020304" pitchFamily="18" charset="0"/>
                <a:cs typeface="Times New Roman" panose="02020603050405020304" pitchFamily="18" charset="0"/>
              </a:rPr>
              <a:t>likes.photo_id</a:t>
            </a:r>
            <a:r>
              <a:rPr lang="en-IN" b="1" dirty="0">
                <a:latin typeface="Times New Roman" panose="02020603050405020304" pitchFamily="18" charset="0"/>
                <a:cs typeface="Times New Roman" panose="02020603050405020304" pitchFamily="18" charset="0"/>
              </a:rPr>
              <a:t> = photos.id</a:t>
            </a:r>
          </a:p>
          <a:p>
            <a:r>
              <a:rPr lang="en-IN" b="1" dirty="0">
                <a:latin typeface="Times New Roman" panose="02020603050405020304" pitchFamily="18" charset="0"/>
                <a:cs typeface="Times New Roman" panose="02020603050405020304" pitchFamily="18" charset="0"/>
              </a:rPr>
              <a:t>inner join users on </a:t>
            </a:r>
            <a:r>
              <a:rPr lang="en-IN" b="1" dirty="0" err="1">
                <a:latin typeface="Times New Roman" panose="02020603050405020304" pitchFamily="18" charset="0"/>
                <a:cs typeface="Times New Roman" panose="02020603050405020304" pitchFamily="18" charset="0"/>
              </a:rPr>
              <a:t>photos.user_id</a:t>
            </a:r>
            <a:r>
              <a:rPr lang="en-IN" b="1" dirty="0">
                <a:latin typeface="Times New Roman" panose="02020603050405020304" pitchFamily="18" charset="0"/>
                <a:cs typeface="Times New Roman" panose="02020603050405020304" pitchFamily="18" charset="0"/>
              </a:rPr>
              <a:t> = users.id</a:t>
            </a:r>
          </a:p>
          <a:p>
            <a:r>
              <a:rPr lang="en-IN" b="1" dirty="0">
                <a:latin typeface="Times New Roman" panose="02020603050405020304" pitchFamily="18" charset="0"/>
                <a:cs typeface="Times New Roman" panose="02020603050405020304" pitchFamily="18" charset="0"/>
              </a:rPr>
              <a:t>group by photos.id order by total DESC</a:t>
            </a:r>
          </a:p>
          <a:p>
            <a:r>
              <a:rPr lang="en-IN" b="1" dirty="0">
                <a:latin typeface="Times New Roman" panose="02020603050405020304" pitchFamily="18" charset="0"/>
                <a:cs typeface="Times New Roman" panose="02020603050405020304" pitchFamily="18" charset="0"/>
              </a:rPr>
              <a:t>limit 1;</a:t>
            </a:r>
          </a:p>
        </p:txBody>
      </p:sp>
    </p:spTree>
    <p:extLst>
      <p:ext uri="{BB962C8B-B14F-4D97-AF65-F5344CB8AC3E}">
        <p14:creationId xmlns:p14="http://schemas.microsoft.com/office/powerpoint/2010/main" val="193405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105FEC-6279-F6BF-44D8-07300ED82D6F}"/>
              </a:ext>
            </a:extLst>
          </p:cNvPr>
          <p:cNvSpPr txBox="1"/>
          <p:nvPr/>
        </p:nvSpPr>
        <p:spPr>
          <a:xfrm>
            <a:off x="4544934" y="152401"/>
            <a:ext cx="3102131" cy="646331"/>
          </a:xfrm>
          <a:prstGeom prst="rect">
            <a:avLst/>
          </a:prstGeom>
          <a:solidFill>
            <a:schemeClr val="bg2">
              <a:lumMod val="20000"/>
              <a:lumOff val="80000"/>
            </a:schemeClr>
          </a:solid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(A)Marketing</a:t>
            </a:r>
          </a:p>
          <a:p>
            <a:pPr algn="ctr"/>
            <a:r>
              <a:rPr lang="en-IN" sz="1800" b="1" u="none" strike="noStrike" kern="100" dirty="0">
                <a:solidFill>
                  <a:srgbClr val="000000"/>
                </a:solidFill>
                <a:effectLst/>
                <a:uFill>
                  <a:solidFill>
                    <a:srgbClr val="000000"/>
                  </a:solidFill>
                </a:uFill>
                <a:latin typeface="Times New Roman" panose="02020603050405020304" pitchFamily="18" charset="0"/>
                <a:ea typeface="Century Gothic" panose="020B0502020202020204" pitchFamily="34" charset="0"/>
                <a:cs typeface="Times New Roman" panose="02020603050405020304" pitchFamily="18" charset="0"/>
              </a:rPr>
              <a:t>Declaring the contest winners</a:t>
            </a:r>
            <a:endParaRPr lang="en-IN" dirty="0"/>
          </a:p>
        </p:txBody>
      </p:sp>
      <p:pic>
        <p:nvPicPr>
          <p:cNvPr id="4" name="Picture 3">
            <a:extLst>
              <a:ext uri="{FF2B5EF4-FFF2-40B4-BE49-F238E27FC236}">
                <a16:creationId xmlns:a16="http://schemas.microsoft.com/office/drawing/2014/main" id="{E5EDABE2-B3E0-1B58-19F5-1548A8D93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269" y="973953"/>
            <a:ext cx="5692588" cy="4020811"/>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972E5F62-D60A-0E1C-1AD5-15DDC5F33919}"/>
              </a:ext>
            </a:extLst>
          </p:cNvPr>
          <p:cNvSpPr txBox="1"/>
          <p:nvPr/>
        </p:nvSpPr>
        <p:spPr>
          <a:xfrm>
            <a:off x="815790" y="973953"/>
            <a:ext cx="1206292" cy="369332"/>
          </a:xfrm>
          <a:prstGeom prst="rect">
            <a:avLst/>
          </a:prstGeom>
          <a:solidFill>
            <a:schemeClr val="bg2">
              <a:lumMod val="20000"/>
              <a:lumOff val="80000"/>
            </a:schemeClr>
          </a:solidFill>
        </p:spPr>
        <p:txBody>
          <a:bodyPr wrap="none" rtlCol="0">
            <a:spAutoFit/>
          </a:bodyPr>
          <a:lstStyle/>
          <a:p>
            <a:r>
              <a:rPr lang="en-US" b="1" dirty="0">
                <a:latin typeface="Times New Roman" panose="02020603050405020304" pitchFamily="18" charset="0"/>
                <a:cs typeface="Times New Roman" panose="02020603050405020304" pitchFamily="18" charset="0"/>
              </a:rPr>
              <a:t>OUTPUT:</a:t>
            </a:r>
            <a:endParaRPr lang="en-IN" b="1"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A2928F54-F177-850E-4DA6-D4ABAAFD857A}"/>
              </a:ext>
            </a:extLst>
          </p:cNvPr>
          <p:cNvGraphicFramePr>
            <a:graphicFrameLocks noGrp="1"/>
          </p:cNvGraphicFramePr>
          <p:nvPr>
            <p:extLst>
              <p:ext uri="{D42A27DB-BD31-4B8C-83A1-F6EECF244321}">
                <p14:modId xmlns:p14="http://schemas.microsoft.com/office/powerpoint/2010/main" val="164745252"/>
              </p:ext>
            </p:extLst>
          </p:nvPr>
        </p:nvGraphicFramePr>
        <p:xfrm>
          <a:off x="2598269" y="5335516"/>
          <a:ext cx="6995459" cy="741680"/>
        </p:xfrm>
        <a:graphic>
          <a:graphicData uri="http://schemas.openxmlformats.org/drawingml/2006/table">
            <a:tbl>
              <a:tblPr firstRow="1" bandRow="1">
                <a:tableStyleId>{7DF18680-E054-41AD-8BC1-D1AEF772440D}</a:tableStyleId>
              </a:tblPr>
              <a:tblGrid>
                <a:gridCol w="433294">
                  <a:extLst>
                    <a:ext uri="{9D8B030D-6E8A-4147-A177-3AD203B41FA5}">
                      <a16:colId xmlns:a16="http://schemas.microsoft.com/office/drawing/2014/main" val="2584009635"/>
                    </a:ext>
                  </a:extLst>
                </a:gridCol>
                <a:gridCol w="2169459">
                  <a:extLst>
                    <a:ext uri="{9D8B030D-6E8A-4147-A177-3AD203B41FA5}">
                      <a16:colId xmlns:a16="http://schemas.microsoft.com/office/drawing/2014/main" val="3557078511"/>
                    </a:ext>
                  </a:extLst>
                </a:gridCol>
                <a:gridCol w="1290918">
                  <a:extLst>
                    <a:ext uri="{9D8B030D-6E8A-4147-A177-3AD203B41FA5}">
                      <a16:colId xmlns:a16="http://schemas.microsoft.com/office/drawing/2014/main" val="2960821668"/>
                    </a:ext>
                  </a:extLst>
                </a:gridCol>
                <a:gridCol w="1873623">
                  <a:extLst>
                    <a:ext uri="{9D8B030D-6E8A-4147-A177-3AD203B41FA5}">
                      <a16:colId xmlns:a16="http://schemas.microsoft.com/office/drawing/2014/main" val="3697476692"/>
                    </a:ext>
                  </a:extLst>
                </a:gridCol>
                <a:gridCol w="1228165">
                  <a:extLst>
                    <a:ext uri="{9D8B030D-6E8A-4147-A177-3AD203B41FA5}">
                      <a16:colId xmlns:a16="http://schemas.microsoft.com/office/drawing/2014/main" val="1231860490"/>
                    </a:ext>
                  </a:extLst>
                </a:gridCol>
              </a:tblGrid>
              <a:tr h="370840">
                <a:tc>
                  <a:txBody>
                    <a:bodyPr/>
                    <a:lstStyle/>
                    <a:p>
                      <a:r>
                        <a:rPr lang="en-US" dirty="0"/>
                        <a:t>ID</a:t>
                      </a:r>
                      <a:endParaRPr lang="en-IN" dirty="0"/>
                    </a:p>
                  </a:txBody>
                  <a:tcPr/>
                </a:tc>
                <a:tc>
                  <a:txBody>
                    <a:bodyPr/>
                    <a:lstStyle/>
                    <a:p>
                      <a:r>
                        <a:rPr lang="en-US" dirty="0"/>
                        <a:t>USERNAME</a:t>
                      </a:r>
                      <a:endParaRPr lang="en-IN" dirty="0"/>
                    </a:p>
                  </a:txBody>
                  <a:tcPr/>
                </a:tc>
                <a:tc>
                  <a:txBody>
                    <a:bodyPr/>
                    <a:lstStyle/>
                    <a:p>
                      <a:r>
                        <a:rPr lang="en-US" dirty="0"/>
                        <a:t>PHOTO_ID</a:t>
                      </a:r>
                      <a:endParaRPr lang="en-IN" dirty="0"/>
                    </a:p>
                  </a:txBody>
                  <a:tcPr/>
                </a:tc>
                <a:tc>
                  <a:txBody>
                    <a:bodyPr/>
                    <a:lstStyle/>
                    <a:p>
                      <a:r>
                        <a:rPr lang="en-US" dirty="0"/>
                        <a:t>IMAGE_ID</a:t>
                      </a:r>
                      <a:endParaRPr lang="en-IN" dirty="0"/>
                    </a:p>
                  </a:txBody>
                  <a:tcPr/>
                </a:tc>
                <a:tc>
                  <a:txBody>
                    <a:bodyPr/>
                    <a:lstStyle/>
                    <a:p>
                      <a:r>
                        <a:rPr lang="en-US" dirty="0"/>
                        <a:t>TOTAL</a:t>
                      </a:r>
                      <a:endParaRPr lang="en-IN" dirty="0"/>
                    </a:p>
                  </a:txBody>
                  <a:tcPr/>
                </a:tc>
                <a:extLst>
                  <a:ext uri="{0D108BD9-81ED-4DB2-BD59-A6C34878D82A}">
                    <a16:rowId xmlns:a16="http://schemas.microsoft.com/office/drawing/2014/main" val="301004198"/>
                  </a:ext>
                </a:extLst>
              </a:tr>
              <a:tr h="370840">
                <a:tc>
                  <a:txBody>
                    <a:bodyPr/>
                    <a:lstStyle/>
                    <a:p>
                      <a:r>
                        <a:rPr lang="en-IN" dirty="0">
                          <a:latin typeface="Times New Roman" panose="02020603050405020304" pitchFamily="18" charset="0"/>
                          <a:cs typeface="Times New Roman" panose="02020603050405020304" pitchFamily="18" charset="0"/>
                        </a:rPr>
                        <a:t>52</a:t>
                      </a:r>
                    </a:p>
                  </a:txBody>
                  <a:tcPr anchor="ctr"/>
                </a:tc>
                <a:tc>
                  <a:txBody>
                    <a:bodyPr/>
                    <a:lstStyle/>
                    <a:p>
                      <a:r>
                        <a:rPr lang="en-IN">
                          <a:latin typeface="Times New Roman" panose="02020603050405020304" pitchFamily="18" charset="0"/>
                          <a:cs typeface="Times New Roman" panose="02020603050405020304" pitchFamily="18" charset="0"/>
                        </a:rPr>
                        <a:t>Zack_Kemmer93</a:t>
                      </a:r>
                    </a:p>
                  </a:txBody>
                  <a:tcPr anchor="ctr"/>
                </a:tc>
                <a:tc>
                  <a:txBody>
                    <a:bodyPr/>
                    <a:lstStyle/>
                    <a:p>
                      <a:r>
                        <a:rPr lang="en-IN" dirty="0">
                          <a:latin typeface="Times New Roman" panose="02020603050405020304" pitchFamily="18" charset="0"/>
                          <a:cs typeface="Times New Roman" panose="02020603050405020304" pitchFamily="18" charset="0"/>
                        </a:rPr>
                        <a:t>145</a:t>
                      </a:r>
                    </a:p>
                  </a:txBody>
                  <a:tcPr anchor="ctr"/>
                </a:tc>
                <a:tc>
                  <a:txBody>
                    <a:bodyPr/>
                    <a:lstStyle/>
                    <a:p>
                      <a:r>
                        <a:rPr lang="en-IN">
                          <a:latin typeface="Times New Roman" panose="02020603050405020304" pitchFamily="18" charset="0"/>
                          <a:cs typeface="Times New Roman" panose="02020603050405020304" pitchFamily="18" charset="0"/>
                        </a:rPr>
                        <a:t>https://jarret.name</a:t>
                      </a:r>
                    </a:p>
                  </a:txBody>
                  <a:tcPr anchor="ctr"/>
                </a:tc>
                <a:tc>
                  <a:txBody>
                    <a:bodyPr/>
                    <a:lstStyle/>
                    <a:p>
                      <a:r>
                        <a:rPr lang="en-IN" dirty="0">
                          <a:latin typeface="Times New Roman" panose="02020603050405020304" pitchFamily="18" charset="0"/>
                          <a:cs typeface="Times New Roman" panose="02020603050405020304" pitchFamily="18" charset="0"/>
                        </a:rPr>
                        <a:t>48</a:t>
                      </a:r>
                    </a:p>
                  </a:txBody>
                  <a:tcPr anchor="ctr"/>
                </a:tc>
                <a:extLst>
                  <a:ext uri="{0D108BD9-81ED-4DB2-BD59-A6C34878D82A}">
                    <a16:rowId xmlns:a16="http://schemas.microsoft.com/office/drawing/2014/main" val="2521160075"/>
                  </a:ext>
                </a:extLst>
              </a:tr>
            </a:tbl>
          </a:graphicData>
        </a:graphic>
      </p:graphicFrame>
      <p:sp>
        <p:nvSpPr>
          <p:cNvPr id="7" name="TextBox 6">
            <a:extLst>
              <a:ext uri="{FF2B5EF4-FFF2-40B4-BE49-F238E27FC236}">
                <a16:creationId xmlns:a16="http://schemas.microsoft.com/office/drawing/2014/main" id="{EFC3C237-428E-117B-81BA-545DFE79B5F2}"/>
              </a:ext>
            </a:extLst>
          </p:cNvPr>
          <p:cNvSpPr txBox="1"/>
          <p:nvPr/>
        </p:nvSpPr>
        <p:spPr>
          <a:xfrm>
            <a:off x="8426009" y="2113181"/>
            <a:ext cx="3703238" cy="1742354"/>
          </a:xfrm>
          <a:prstGeom prst="rect">
            <a:avLst/>
          </a:prstGeom>
          <a:solidFill>
            <a:schemeClr val="bg2">
              <a:lumMod val="20000"/>
              <a:lumOff val="80000"/>
            </a:schemeClr>
          </a:solidFill>
        </p:spPr>
        <p:txBody>
          <a:bodyPr wrap="square" rtlCol="0">
            <a:spAutoFit/>
          </a:bodyPr>
          <a:lstStyle/>
          <a:p>
            <a:r>
              <a:rPr lang="en-IN" sz="18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The user named </a:t>
            </a:r>
            <a:r>
              <a:rPr lang="en-IN" sz="1800" b="1"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Zack_Kemmer93 </a:t>
            </a:r>
            <a:r>
              <a:rPr lang="en-IN" sz="18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with </a:t>
            </a:r>
            <a:r>
              <a:rPr lang="en-IN" sz="1800" b="1" kern="100" dirty="0" err="1">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user_id</a:t>
            </a:r>
            <a:r>
              <a:rPr lang="en-IN" sz="1800" b="1"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52 </a:t>
            </a:r>
            <a:r>
              <a:rPr lang="en-IN" sz="18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is the winner of the contest cause his photo with </a:t>
            </a:r>
            <a:r>
              <a:rPr lang="en-IN" sz="1800" b="1" kern="100" dirty="0" err="1">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photo_id</a:t>
            </a:r>
            <a:r>
              <a:rPr lang="en-IN" sz="1800" b="1"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145 </a:t>
            </a:r>
            <a:r>
              <a:rPr lang="en-IN" sz="18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has the </a:t>
            </a:r>
            <a:r>
              <a:rPr lang="en-IN" sz="1800" b="1"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highest number of likes i.e. 48</a:t>
            </a:r>
            <a:endParaRPr lang="en-IN" sz="1800" kern="1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178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B90A70-F0A3-E5B2-1089-2A3BC83BC90E}"/>
              </a:ext>
            </a:extLst>
          </p:cNvPr>
          <p:cNvSpPr txBox="1"/>
          <p:nvPr/>
        </p:nvSpPr>
        <p:spPr>
          <a:xfrm>
            <a:off x="5325035" y="259976"/>
            <a:ext cx="1556836" cy="369332"/>
          </a:xfrm>
          <a:prstGeom prst="rect">
            <a:avLst/>
          </a:prstGeom>
          <a:solidFill>
            <a:schemeClr val="bg2">
              <a:lumMod val="20000"/>
              <a:lumOff val="80000"/>
            </a:schemeClr>
          </a:solidFill>
        </p:spPr>
        <p:txBody>
          <a:bodyPr wrap="none" rtlCol="0">
            <a:spAutoFit/>
          </a:bodyPr>
          <a:lstStyle/>
          <a:p>
            <a:r>
              <a:rPr lang="en-US" b="1" dirty="0">
                <a:latin typeface="Times New Roman" panose="02020603050405020304" pitchFamily="18" charset="0"/>
                <a:cs typeface="Times New Roman" panose="02020603050405020304" pitchFamily="18" charset="0"/>
              </a:rPr>
              <a:t>(A)Marketing</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1A4E21-1AA4-93B3-FA29-0DAA493CFC4B}"/>
              </a:ext>
            </a:extLst>
          </p:cNvPr>
          <p:cNvSpPr txBox="1"/>
          <p:nvPr/>
        </p:nvSpPr>
        <p:spPr>
          <a:xfrm>
            <a:off x="1156448" y="788894"/>
            <a:ext cx="2354171" cy="369332"/>
          </a:xfrm>
          <a:prstGeom prst="rect">
            <a:avLst/>
          </a:prstGeom>
          <a:solidFill>
            <a:schemeClr val="bg2">
              <a:lumMod val="20000"/>
              <a:lumOff val="80000"/>
            </a:schemeClr>
          </a:solidFill>
        </p:spPr>
        <p:txBody>
          <a:bodyPr wrap="none" rtlCol="0">
            <a:spAutoFit/>
          </a:bodyPr>
          <a:lstStyle/>
          <a:p>
            <a:r>
              <a:rPr lang="en-US" b="1" dirty="0">
                <a:latin typeface="Times New Roman" panose="02020603050405020304" pitchFamily="18" charset="0"/>
                <a:cs typeface="Times New Roman" panose="02020603050405020304" pitchFamily="18" charset="0"/>
              </a:rPr>
              <a:t>Hashtag Researching:</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81957D1-39BF-51F3-3DD8-532089026E9E}"/>
              </a:ext>
            </a:extLst>
          </p:cNvPr>
          <p:cNvSpPr txBox="1"/>
          <p:nvPr/>
        </p:nvSpPr>
        <p:spPr>
          <a:xfrm>
            <a:off x="3510619" y="717176"/>
            <a:ext cx="814349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partner brand wants to know the most popular hashtags to use in their posts to reach the most people .Identify and suggest the top five most commonly used hashtags on the platform.</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B0C53FE-0C6C-563D-20A3-6472B7A4D482}"/>
              </a:ext>
            </a:extLst>
          </p:cNvPr>
          <p:cNvSpPr txBox="1"/>
          <p:nvPr/>
        </p:nvSpPr>
        <p:spPr>
          <a:xfrm>
            <a:off x="1156448" y="1728374"/>
            <a:ext cx="10497670" cy="1477328"/>
          </a:xfrm>
          <a:prstGeom prst="rect">
            <a:avLst/>
          </a:prstGeom>
          <a:solidFill>
            <a:schemeClr val="bg2">
              <a:lumMod val="20000"/>
              <a:lumOff val="80000"/>
            </a:schemeClr>
          </a:solid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CTE named </a:t>
            </a:r>
            <a:r>
              <a:rPr lang="en-US" b="1" dirty="0" err="1">
                <a:latin typeface="Times New Roman" panose="02020603050405020304" pitchFamily="18" charset="0"/>
                <a:cs typeface="Times New Roman" panose="02020603050405020304" pitchFamily="18" charset="0"/>
              </a:rPr>
              <a:t>cte_query</a:t>
            </a:r>
            <a:r>
              <a:rPr lang="en-US" b="1" dirty="0">
                <a:latin typeface="Times New Roman" panose="02020603050405020304" pitchFamily="18" charset="0"/>
                <a:cs typeface="Times New Roman" panose="02020603050405020304" pitchFamily="18" charset="0"/>
              </a:rPr>
              <a:t> is created to calculate the count of tag usage (</a:t>
            </a:r>
            <a:r>
              <a:rPr lang="en-US" b="1" dirty="0" err="1">
                <a:latin typeface="Times New Roman" panose="02020603050405020304" pitchFamily="18" charset="0"/>
                <a:cs typeface="Times New Roman" panose="02020603050405020304" pitchFamily="18" charset="0"/>
              </a:rPr>
              <a:t>times_used</a:t>
            </a:r>
            <a:r>
              <a:rPr lang="en-US" b="1" dirty="0">
                <a:latin typeface="Times New Roman" panose="02020603050405020304" pitchFamily="18" charset="0"/>
                <a:cs typeface="Times New Roman" panose="02020603050405020304" pitchFamily="18" charset="0"/>
              </a:rPr>
              <a:t>) and apply dense ranking to the tags based on the count in descending order.</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main query selects the ranked position as Top_5, </a:t>
            </a:r>
            <a:r>
              <a:rPr lang="en-US" b="1" dirty="0" err="1">
                <a:latin typeface="Times New Roman" panose="02020603050405020304" pitchFamily="18" charset="0"/>
                <a:cs typeface="Times New Roman" panose="02020603050405020304" pitchFamily="18" charset="0"/>
              </a:rPr>
              <a:t>tag_name</a:t>
            </a:r>
            <a:r>
              <a:rPr lang="en-US" b="1"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times_used</a:t>
            </a:r>
            <a:r>
              <a:rPr lang="en-US" b="1" dirty="0">
                <a:latin typeface="Times New Roman" panose="02020603050405020304" pitchFamily="18" charset="0"/>
                <a:cs typeface="Times New Roman" panose="02020603050405020304" pitchFamily="18" charset="0"/>
              </a:rPr>
              <a:t> from the CTE.</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WHERE clause filters the results to include only the top 5 ranked tags.</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LIMIT 5 ensures that the result includes only the top 5 tags.</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5DC169B-6D86-13FE-8821-8567C0D517BB}"/>
              </a:ext>
            </a:extLst>
          </p:cNvPr>
          <p:cNvSpPr txBox="1"/>
          <p:nvPr/>
        </p:nvSpPr>
        <p:spPr>
          <a:xfrm>
            <a:off x="1156448" y="3429000"/>
            <a:ext cx="10919013" cy="3293209"/>
          </a:xfrm>
          <a:prstGeom prst="rect">
            <a:avLst/>
          </a:prstGeom>
          <a:solidFill>
            <a:schemeClr val="bg2">
              <a:lumMod val="20000"/>
              <a:lumOff val="80000"/>
            </a:schemeClr>
          </a:solidFill>
        </p:spPr>
        <p:txBody>
          <a:bodyPr wrap="square" rtlCol="0">
            <a:spAutoFit/>
          </a:bodyPr>
          <a:lstStyle/>
          <a:p>
            <a:r>
              <a:rPr lang="en-IN" sz="1600" b="1" u="sng" dirty="0">
                <a:latin typeface="Times New Roman" panose="02020603050405020304" pitchFamily="18" charset="0"/>
                <a:cs typeface="Times New Roman" panose="02020603050405020304" pitchFamily="18" charset="0"/>
              </a:rPr>
              <a:t>QUERY :</a:t>
            </a:r>
          </a:p>
          <a:p>
            <a:r>
              <a:rPr lang="en-IN" sz="1600" b="1" dirty="0">
                <a:latin typeface="Times New Roman" panose="02020603050405020304" pitchFamily="18" charset="0"/>
                <a:cs typeface="Times New Roman" panose="02020603050405020304" pitchFamily="18" charset="0"/>
              </a:rPr>
              <a:t>WITH </a:t>
            </a:r>
            <a:r>
              <a:rPr lang="en-IN" sz="1600" b="1" dirty="0" err="1">
                <a:latin typeface="Times New Roman" panose="02020603050405020304" pitchFamily="18" charset="0"/>
                <a:cs typeface="Times New Roman" panose="02020603050405020304" pitchFamily="18" charset="0"/>
              </a:rPr>
              <a:t>cte_query</a:t>
            </a:r>
            <a:r>
              <a:rPr lang="en-IN" sz="1600" b="1" dirty="0">
                <a:latin typeface="Times New Roman" panose="02020603050405020304" pitchFamily="18" charset="0"/>
                <a:cs typeface="Times New Roman" panose="02020603050405020304" pitchFamily="18" charset="0"/>
              </a:rPr>
              <a:t> AS </a:t>
            </a:r>
          </a:p>
          <a:p>
            <a:r>
              <a:rPr lang="en-IN" sz="1600" b="1" dirty="0">
                <a:latin typeface="Times New Roman" panose="02020603050405020304" pitchFamily="18" charset="0"/>
                <a:cs typeface="Times New Roman" panose="02020603050405020304" pitchFamily="18" charset="0"/>
              </a:rPr>
              <a:t>(SELECT t.id, </a:t>
            </a:r>
            <a:r>
              <a:rPr lang="en-IN" sz="1600" b="1" dirty="0" err="1">
                <a:latin typeface="Times New Roman" panose="02020603050405020304" pitchFamily="18" charset="0"/>
                <a:cs typeface="Times New Roman" panose="02020603050405020304" pitchFamily="18" charset="0"/>
              </a:rPr>
              <a:t>tag_name</a:t>
            </a:r>
            <a:r>
              <a:rPr lang="en-IN" sz="1600" b="1" dirty="0">
                <a:latin typeface="Times New Roman" panose="02020603050405020304" pitchFamily="18" charset="0"/>
                <a:cs typeface="Times New Roman" panose="02020603050405020304" pitchFamily="18" charset="0"/>
              </a:rPr>
              <a:t>, COUNT(t.id) AS </a:t>
            </a:r>
            <a:r>
              <a:rPr lang="en-IN" sz="1600" b="1" dirty="0" err="1">
                <a:latin typeface="Times New Roman" panose="02020603050405020304" pitchFamily="18" charset="0"/>
                <a:cs typeface="Times New Roman" panose="02020603050405020304" pitchFamily="18" charset="0"/>
              </a:rPr>
              <a:t>times_used</a:t>
            </a:r>
            <a:r>
              <a:rPr lang="en-IN" sz="1600" b="1" dirty="0">
                <a:latin typeface="Times New Roman" panose="02020603050405020304" pitchFamily="18" charset="0"/>
                <a:cs typeface="Times New Roman" panose="02020603050405020304" pitchFamily="18" charset="0"/>
              </a:rPr>
              <a:t>, DENSE_RANK() OVER(ORDER BY COUNT(t.id) DESC) AS ranked</a:t>
            </a:r>
          </a:p>
          <a:p>
            <a:r>
              <a:rPr lang="en-IN" sz="1600" b="1" dirty="0">
                <a:latin typeface="Times New Roman" panose="02020603050405020304" pitchFamily="18" charset="0"/>
                <a:cs typeface="Times New Roman" panose="02020603050405020304" pitchFamily="18" charset="0"/>
              </a:rPr>
              <a:t>FROM tags t	</a:t>
            </a:r>
          </a:p>
          <a:p>
            <a:r>
              <a:rPr lang="en-IN" sz="1600" b="1" dirty="0">
                <a:latin typeface="Times New Roman" panose="02020603050405020304" pitchFamily="18" charset="0"/>
                <a:cs typeface="Times New Roman" panose="02020603050405020304" pitchFamily="18" charset="0"/>
              </a:rPr>
              <a:t>LEFT JOIN </a:t>
            </a:r>
            <a:r>
              <a:rPr lang="en-IN" sz="1600" b="1" dirty="0" err="1">
                <a:latin typeface="Times New Roman" panose="02020603050405020304" pitchFamily="18" charset="0"/>
                <a:cs typeface="Times New Roman" panose="02020603050405020304" pitchFamily="18" charset="0"/>
              </a:rPr>
              <a:t>photo_tags</a:t>
            </a:r>
            <a:r>
              <a:rPr lang="en-IN" sz="1600" b="1" dirty="0">
                <a:latin typeface="Times New Roman" panose="02020603050405020304" pitchFamily="18" charset="0"/>
                <a:cs typeface="Times New Roman" panose="02020603050405020304" pitchFamily="18" charset="0"/>
              </a:rPr>
              <a:t> pt ON t.id = </a:t>
            </a:r>
            <a:r>
              <a:rPr lang="en-IN" sz="1600" b="1" dirty="0" err="1">
                <a:latin typeface="Times New Roman" panose="02020603050405020304" pitchFamily="18" charset="0"/>
                <a:cs typeface="Times New Roman" panose="02020603050405020304" pitchFamily="18" charset="0"/>
              </a:rPr>
              <a:t>pt.tag_id</a:t>
            </a:r>
            <a:r>
              <a:rPr lang="en-IN" sz="1600" b="1" dirty="0">
                <a:latin typeface="Times New Roman" panose="02020603050405020304" pitchFamily="18" charset="0"/>
                <a:cs typeface="Times New Roman" panose="02020603050405020304" pitchFamily="18" charset="0"/>
              </a:rPr>
              <a:t>	</a:t>
            </a:r>
          </a:p>
          <a:p>
            <a:r>
              <a:rPr lang="en-IN" sz="1600" b="1" dirty="0">
                <a:latin typeface="Times New Roman" panose="02020603050405020304" pitchFamily="18" charset="0"/>
                <a:cs typeface="Times New Roman" panose="02020603050405020304" pitchFamily="18" charset="0"/>
              </a:rPr>
              <a:t>GROUP BY t.id	</a:t>
            </a:r>
          </a:p>
          <a:p>
            <a:r>
              <a:rPr lang="en-IN" sz="1600" b="1" dirty="0">
                <a:latin typeface="Times New Roman" panose="02020603050405020304" pitchFamily="18" charset="0"/>
                <a:cs typeface="Times New Roman" panose="02020603050405020304" pitchFamily="18" charset="0"/>
              </a:rPr>
              <a:t>ORDER BY </a:t>
            </a:r>
            <a:r>
              <a:rPr lang="en-IN" sz="1600" b="1" dirty="0" err="1">
                <a:latin typeface="Times New Roman" panose="02020603050405020304" pitchFamily="18" charset="0"/>
                <a:cs typeface="Times New Roman" panose="02020603050405020304" pitchFamily="18" charset="0"/>
              </a:rPr>
              <a:t>times_used</a:t>
            </a:r>
            <a:r>
              <a:rPr lang="en-IN" sz="1600" b="1" dirty="0">
                <a:latin typeface="Times New Roman" panose="02020603050405020304" pitchFamily="18" charset="0"/>
                <a:cs typeface="Times New Roman" panose="02020603050405020304" pitchFamily="18" charset="0"/>
              </a:rPr>
              <a:t> DESC</a:t>
            </a:r>
          </a:p>
          <a:p>
            <a:r>
              <a:rPr lang="en-IN" sz="1600" b="1" dirty="0">
                <a:latin typeface="Times New Roman" panose="02020603050405020304" pitchFamily="18" charset="0"/>
                <a:cs typeface="Times New Roman" panose="02020603050405020304" pitchFamily="18" charset="0"/>
              </a:rPr>
              <a:t>)</a:t>
            </a:r>
          </a:p>
          <a:p>
            <a:r>
              <a:rPr lang="en-IN" sz="1600" b="1" dirty="0">
                <a:latin typeface="Times New Roman" panose="02020603050405020304" pitchFamily="18" charset="0"/>
                <a:cs typeface="Times New Roman" panose="02020603050405020304" pitchFamily="18" charset="0"/>
              </a:rPr>
              <a:t>SELECT ranked AS Top_5, </a:t>
            </a:r>
            <a:r>
              <a:rPr lang="en-IN" sz="1600" b="1" dirty="0" err="1">
                <a:latin typeface="Times New Roman" panose="02020603050405020304" pitchFamily="18" charset="0"/>
                <a:cs typeface="Times New Roman" panose="02020603050405020304" pitchFamily="18" charset="0"/>
              </a:rPr>
              <a:t>tag_name</a:t>
            </a:r>
            <a:r>
              <a:rPr lang="en-IN" sz="1600" b="1" dirty="0">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times_used</a:t>
            </a:r>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FROM </a:t>
            </a:r>
            <a:r>
              <a:rPr lang="en-IN" sz="1600" b="1" dirty="0" err="1">
                <a:latin typeface="Times New Roman" panose="02020603050405020304" pitchFamily="18" charset="0"/>
                <a:cs typeface="Times New Roman" panose="02020603050405020304" pitchFamily="18" charset="0"/>
              </a:rPr>
              <a:t>cte_query</a:t>
            </a:r>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WHERE ranked &lt;= 5</a:t>
            </a:r>
          </a:p>
          <a:p>
            <a:r>
              <a:rPr lang="en-IN" sz="1600" b="1" dirty="0">
                <a:latin typeface="Times New Roman" panose="02020603050405020304" pitchFamily="18" charset="0"/>
                <a:cs typeface="Times New Roman" panose="02020603050405020304" pitchFamily="18" charset="0"/>
              </a:rPr>
              <a:t>LIMIT 5;</a:t>
            </a:r>
          </a:p>
        </p:txBody>
      </p:sp>
    </p:spTree>
    <p:extLst>
      <p:ext uri="{BB962C8B-B14F-4D97-AF65-F5344CB8AC3E}">
        <p14:creationId xmlns:p14="http://schemas.microsoft.com/office/powerpoint/2010/main" val="3959475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438"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D4A96F8A-3212-4B53-BDEC-23CABC5DA994}">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A77EB141-3A78-4ACF-BAA1-343B4DB6FC50}">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TM04033919[[fn=Circuit]]</Template>
  <TotalTime>523</TotalTime>
  <Words>1974</Words>
  <Application>Microsoft Office PowerPoint</Application>
  <PresentationFormat>Widescreen</PresentationFormat>
  <Paragraphs>321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Tw Cen MT</vt:lpstr>
      <vt:lpstr>Wingdings</vt:lpstr>
      <vt:lpstr>Circuit</vt:lpstr>
      <vt:lpstr>Name : prithviraj ashok desai  email: desaiprithviraj153@gmail.com task :Instagram user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prithviraj ashok desai  email: desaiprithviraj153@gmail.com task :Instagram user analytics</dc:title>
  <dc:creator>prithviraj desai</dc:creator>
  <cp:lastModifiedBy>prithviraj desai</cp:lastModifiedBy>
  <cp:revision>6</cp:revision>
  <dcterms:created xsi:type="dcterms:W3CDTF">2024-01-08T14:16:29Z</dcterms:created>
  <dcterms:modified xsi:type="dcterms:W3CDTF">2024-01-10T07:12:56Z</dcterms:modified>
</cp:coreProperties>
</file>