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
  </p:notesMasterIdLst>
  <p:sldIdLst>
    <p:sldId id="302" r:id="rId2"/>
    <p:sldId id="304" r:id="rId3"/>
    <p:sldId id="256" r:id="rId4"/>
    <p:sldId id="258" r:id="rId5"/>
    <p:sldId id="259" r:id="rId6"/>
    <p:sldId id="260" r:id="rId7"/>
    <p:sldId id="261" r:id="rId8"/>
    <p:sldId id="263" r:id="rId9"/>
    <p:sldId id="262" r:id="rId10"/>
    <p:sldId id="303" r:id="rId11"/>
    <p:sldId id="264" r:id="rId12"/>
    <p:sldId id="265" r:id="rId13"/>
    <p:sldId id="305" r:id="rId14"/>
    <p:sldId id="267" r:id="rId15"/>
    <p:sldId id="268" r:id="rId16"/>
    <p:sldId id="269" r:id="rId17"/>
    <p:sldId id="270" r:id="rId18"/>
    <p:sldId id="277" r:id="rId19"/>
    <p:sldId id="274" r:id="rId20"/>
    <p:sldId id="275" r:id="rId21"/>
    <p:sldId id="276" r:id="rId22"/>
    <p:sldId id="278" r:id="rId23"/>
    <p:sldId id="285" r:id="rId24"/>
    <p:sldId id="283" r:id="rId25"/>
    <p:sldId id="284" r:id="rId26"/>
    <p:sldId id="286" r:id="rId27"/>
    <p:sldId id="287" r:id="rId28"/>
    <p:sldId id="288" r:id="rId29"/>
    <p:sldId id="289" r:id="rId30"/>
    <p:sldId id="290" r:id="rId31"/>
    <p:sldId id="293" r:id="rId32"/>
    <p:sldId id="294" r:id="rId33"/>
    <p:sldId id="295" r:id="rId34"/>
    <p:sldId id="296" r:id="rId35"/>
    <p:sldId id="297" r:id="rId36"/>
    <p:sldId id="298" r:id="rId37"/>
    <p:sldId id="299" r:id="rId38"/>
    <p:sldId id="307" r:id="rId39"/>
    <p:sldId id="301" r:id="rId40"/>
    <p:sldId id="300" r:id="rId41"/>
  </p:sldIdLst>
  <p:sldSz cx="9906000" cy="6858000" type="A4"/>
  <p:notesSz cx="7019925" cy="9305925"/>
  <p:defaultTextStyle>
    <a:defPPr>
      <a:defRPr lang="en-US"/>
    </a:defPPr>
    <a:lvl1pPr marL="0" algn="l" defTabSz="1072866" rtl="0" eaLnBrk="1" latinLnBrk="0" hangingPunct="1">
      <a:defRPr sz="2100" kern="1200">
        <a:solidFill>
          <a:schemeClr val="tx1"/>
        </a:solidFill>
        <a:latin typeface="+mn-lt"/>
        <a:ea typeface="+mn-ea"/>
        <a:cs typeface="+mn-cs"/>
      </a:defRPr>
    </a:lvl1pPr>
    <a:lvl2pPr marL="536433" algn="l" defTabSz="1072866" rtl="0" eaLnBrk="1" latinLnBrk="0" hangingPunct="1">
      <a:defRPr sz="2100" kern="1200">
        <a:solidFill>
          <a:schemeClr val="tx1"/>
        </a:solidFill>
        <a:latin typeface="+mn-lt"/>
        <a:ea typeface="+mn-ea"/>
        <a:cs typeface="+mn-cs"/>
      </a:defRPr>
    </a:lvl2pPr>
    <a:lvl3pPr marL="1072866" algn="l" defTabSz="1072866" rtl="0" eaLnBrk="1" latinLnBrk="0" hangingPunct="1">
      <a:defRPr sz="2100" kern="1200">
        <a:solidFill>
          <a:schemeClr val="tx1"/>
        </a:solidFill>
        <a:latin typeface="+mn-lt"/>
        <a:ea typeface="+mn-ea"/>
        <a:cs typeface="+mn-cs"/>
      </a:defRPr>
    </a:lvl3pPr>
    <a:lvl4pPr marL="1609298" algn="l" defTabSz="1072866" rtl="0" eaLnBrk="1" latinLnBrk="0" hangingPunct="1">
      <a:defRPr sz="2100" kern="1200">
        <a:solidFill>
          <a:schemeClr val="tx1"/>
        </a:solidFill>
        <a:latin typeface="+mn-lt"/>
        <a:ea typeface="+mn-ea"/>
        <a:cs typeface="+mn-cs"/>
      </a:defRPr>
    </a:lvl4pPr>
    <a:lvl5pPr marL="2145731" algn="l" defTabSz="1072866" rtl="0" eaLnBrk="1" latinLnBrk="0" hangingPunct="1">
      <a:defRPr sz="2100" kern="1200">
        <a:solidFill>
          <a:schemeClr val="tx1"/>
        </a:solidFill>
        <a:latin typeface="+mn-lt"/>
        <a:ea typeface="+mn-ea"/>
        <a:cs typeface="+mn-cs"/>
      </a:defRPr>
    </a:lvl5pPr>
    <a:lvl6pPr marL="2682164" algn="l" defTabSz="1072866" rtl="0" eaLnBrk="1" latinLnBrk="0" hangingPunct="1">
      <a:defRPr sz="2100" kern="1200">
        <a:solidFill>
          <a:schemeClr val="tx1"/>
        </a:solidFill>
        <a:latin typeface="+mn-lt"/>
        <a:ea typeface="+mn-ea"/>
        <a:cs typeface="+mn-cs"/>
      </a:defRPr>
    </a:lvl6pPr>
    <a:lvl7pPr marL="3218597" algn="l" defTabSz="1072866" rtl="0" eaLnBrk="1" latinLnBrk="0" hangingPunct="1">
      <a:defRPr sz="2100" kern="1200">
        <a:solidFill>
          <a:schemeClr val="tx1"/>
        </a:solidFill>
        <a:latin typeface="+mn-lt"/>
        <a:ea typeface="+mn-ea"/>
        <a:cs typeface="+mn-cs"/>
      </a:defRPr>
    </a:lvl7pPr>
    <a:lvl8pPr marL="3755029" algn="l" defTabSz="1072866" rtl="0" eaLnBrk="1" latinLnBrk="0" hangingPunct="1">
      <a:defRPr sz="2100" kern="1200">
        <a:solidFill>
          <a:schemeClr val="tx1"/>
        </a:solidFill>
        <a:latin typeface="+mn-lt"/>
        <a:ea typeface="+mn-ea"/>
        <a:cs typeface="+mn-cs"/>
      </a:defRPr>
    </a:lvl8pPr>
    <a:lvl9pPr marL="4291462" algn="l" defTabSz="107286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65" d="100"/>
          <a:sy n="65" d="100"/>
        </p:scale>
        <p:origin x="1164" y="48"/>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5296"/>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idx="1"/>
          </p:nvPr>
        </p:nvSpPr>
        <p:spPr>
          <a:xfrm>
            <a:off x="3976333" y="0"/>
            <a:ext cx="3041968" cy="465296"/>
          </a:xfrm>
          <a:prstGeom prst="rect">
            <a:avLst/>
          </a:prstGeom>
        </p:spPr>
        <p:txBody>
          <a:bodyPr vert="horz" lIns="93287" tIns="46644" rIns="93287" bIns="46644" rtlCol="0"/>
          <a:lstStyle>
            <a:lvl1pPr algn="r">
              <a:defRPr sz="1200"/>
            </a:lvl1pPr>
          </a:lstStyle>
          <a:p>
            <a:fld id="{1BA6A981-5AC8-4091-B4C3-EFF1D6C6F024}" type="datetimeFigureOut">
              <a:rPr lang="en-US" smtClean="0"/>
              <a:t>6/14/2018</a:t>
            </a:fld>
            <a:endParaRPr lang="en-US"/>
          </a:p>
        </p:txBody>
      </p:sp>
      <p:sp>
        <p:nvSpPr>
          <p:cNvPr id="4" name="Slide Image Placeholder 3"/>
          <p:cNvSpPr>
            <a:spLocks noGrp="1" noRot="1" noChangeAspect="1"/>
          </p:cNvSpPr>
          <p:nvPr>
            <p:ph type="sldImg" idx="2"/>
          </p:nvPr>
        </p:nvSpPr>
        <p:spPr>
          <a:xfrm>
            <a:off x="990600" y="698500"/>
            <a:ext cx="5038725" cy="3489325"/>
          </a:xfrm>
          <a:prstGeom prst="rect">
            <a:avLst/>
          </a:prstGeom>
          <a:noFill/>
          <a:ln w="12700">
            <a:solidFill>
              <a:prstClr val="black"/>
            </a:solidFill>
          </a:ln>
        </p:spPr>
        <p:txBody>
          <a:bodyPr vert="horz" lIns="93287" tIns="46644" rIns="93287" bIns="46644" rtlCol="0" anchor="ctr"/>
          <a:lstStyle/>
          <a:p>
            <a:endParaRPr lang="en-US"/>
          </a:p>
        </p:txBody>
      </p:sp>
      <p:sp>
        <p:nvSpPr>
          <p:cNvPr id="5" name="Notes Placeholder 4"/>
          <p:cNvSpPr>
            <a:spLocks noGrp="1"/>
          </p:cNvSpPr>
          <p:nvPr>
            <p:ph type="body" sz="quarter" idx="3"/>
          </p:nvPr>
        </p:nvSpPr>
        <p:spPr>
          <a:xfrm>
            <a:off x="701993" y="4420315"/>
            <a:ext cx="5615940" cy="4187666"/>
          </a:xfrm>
          <a:prstGeom prst="rect">
            <a:avLst/>
          </a:prstGeom>
        </p:spPr>
        <p:txBody>
          <a:bodyPr vert="horz" lIns="93287" tIns="46644" rIns="93287" bIns="466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39014"/>
            <a:ext cx="3041968" cy="465296"/>
          </a:xfrm>
          <a:prstGeom prst="rect">
            <a:avLst/>
          </a:prstGeom>
        </p:spPr>
        <p:txBody>
          <a:bodyPr vert="horz" lIns="93287" tIns="46644" rIns="93287" bIns="46644" rtlCol="0" anchor="b"/>
          <a:lstStyle>
            <a:lvl1pPr algn="l">
              <a:defRPr sz="1200"/>
            </a:lvl1pPr>
          </a:lstStyle>
          <a:p>
            <a:endParaRPr lang="en-US"/>
          </a:p>
        </p:txBody>
      </p:sp>
      <p:sp>
        <p:nvSpPr>
          <p:cNvPr id="7" name="Slide Number Placeholder 6"/>
          <p:cNvSpPr>
            <a:spLocks noGrp="1"/>
          </p:cNvSpPr>
          <p:nvPr>
            <p:ph type="sldNum" sz="quarter" idx="5"/>
          </p:nvPr>
        </p:nvSpPr>
        <p:spPr>
          <a:xfrm>
            <a:off x="3976333" y="8839014"/>
            <a:ext cx="3041968" cy="465296"/>
          </a:xfrm>
          <a:prstGeom prst="rect">
            <a:avLst/>
          </a:prstGeom>
        </p:spPr>
        <p:txBody>
          <a:bodyPr vert="horz" lIns="93287" tIns="46644" rIns="93287" bIns="46644" rtlCol="0" anchor="b"/>
          <a:lstStyle>
            <a:lvl1pPr algn="r">
              <a:defRPr sz="1200"/>
            </a:lvl1pPr>
          </a:lstStyle>
          <a:p>
            <a:fld id="{9E006355-99D5-4F8C-90DC-FA094D1ACF6D}" type="slidenum">
              <a:rPr lang="en-US" smtClean="0"/>
              <a:t>‹#›</a:t>
            </a:fld>
            <a:endParaRPr lang="en-US"/>
          </a:p>
        </p:txBody>
      </p:sp>
    </p:spTree>
    <p:extLst>
      <p:ext uri="{BB962C8B-B14F-4D97-AF65-F5344CB8AC3E}">
        <p14:creationId xmlns:p14="http://schemas.microsoft.com/office/powerpoint/2010/main" val="2458759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20</a:t>
            </a:fld>
            <a:endParaRPr lang="en-US"/>
          </a:p>
        </p:txBody>
      </p:sp>
    </p:spTree>
    <p:extLst>
      <p:ext uri="{BB962C8B-B14F-4D97-AF65-F5344CB8AC3E}">
        <p14:creationId xmlns:p14="http://schemas.microsoft.com/office/powerpoint/2010/main" val="239661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38</a:t>
            </a:fld>
            <a:endParaRPr lang="en-US"/>
          </a:p>
        </p:txBody>
      </p:sp>
    </p:spTree>
    <p:extLst>
      <p:ext uri="{BB962C8B-B14F-4D97-AF65-F5344CB8AC3E}">
        <p14:creationId xmlns:p14="http://schemas.microsoft.com/office/powerpoint/2010/main" val="370925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27</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28</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29</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32</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34</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35</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36</a:t>
            </a:fld>
            <a:endParaRPr lang="en-US"/>
          </a:p>
        </p:txBody>
      </p:sp>
    </p:spTree>
    <p:extLst>
      <p:ext uri="{BB962C8B-B14F-4D97-AF65-F5344CB8AC3E}">
        <p14:creationId xmlns:p14="http://schemas.microsoft.com/office/powerpoint/2010/main" val="1235427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E006355-99D5-4F8C-90DC-FA094D1ACF6D}" type="slidenum">
              <a:rPr lang="en-US" smtClean="0"/>
              <a:t>37</a:t>
            </a:fld>
            <a:endParaRPr lang="en-US"/>
          </a:p>
        </p:txBody>
      </p:sp>
    </p:spTree>
    <p:extLst>
      <p:ext uri="{BB962C8B-B14F-4D97-AF65-F5344CB8AC3E}">
        <p14:creationId xmlns:p14="http://schemas.microsoft.com/office/powerpoint/2010/main" val="1235427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476500" y="3124200"/>
            <a:ext cx="668655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476500" y="5003322"/>
            <a:ext cx="668655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506923" y="1158222"/>
            <a:ext cx="2286000" cy="412750"/>
          </a:xfrm>
        </p:spPr>
        <p:txBody>
          <a:bodyPr/>
          <a:lstStyle/>
          <a:p>
            <a:fld id="{59A3B50A-FC39-42BB-87E4-01157A30AC23}" type="datetimeFigureOut">
              <a:rPr lang="en-US" smtClean="0"/>
              <a:t>6/14/2018</a:t>
            </a:fld>
            <a:endParaRPr lang="en-US"/>
          </a:p>
        </p:txBody>
      </p:sp>
      <p:sp>
        <p:nvSpPr>
          <p:cNvPr id="17" name="Footer Placeholder 16"/>
          <p:cNvSpPr>
            <a:spLocks noGrp="1"/>
          </p:cNvSpPr>
          <p:nvPr>
            <p:ph type="ftr" sz="quarter" idx="11"/>
          </p:nvPr>
        </p:nvSpPr>
        <p:spPr bwMode="auto">
          <a:xfrm rot="5400000">
            <a:off x="7819441" y="4165668"/>
            <a:ext cx="3657600" cy="416052"/>
          </a:xfrm>
        </p:spPr>
        <p:txBody>
          <a:bodyPr/>
          <a:lstStyle/>
          <a:p>
            <a:endParaRPr lang="en-US"/>
          </a:p>
        </p:txBody>
      </p:sp>
      <p:sp>
        <p:nvSpPr>
          <p:cNvPr id="10" name="Rectangle 9"/>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8733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60400" y="3429000"/>
            <a:ext cx="14033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418768"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802892" y="5788152"/>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063751" y="4495800"/>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36006" y="4928702"/>
            <a:ext cx="660400" cy="517524"/>
          </a:xfrm>
        </p:spPr>
        <p:txBody>
          <a:bodyPr/>
          <a:lstStyle/>
          <a:p>
            <a:fld id="{F4650A4A-2DB9-460E-B8CA-F24948C3ECB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A3B50A-FC39-42BB-87E4-01157A30AC23}"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0A4A-2DB9-460E-B8CA-F24948C3ECB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2"/>
            <a:ext cx="18161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274641"/>
            <a:ext cx="652145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9A3B50A-FC39-42BB-87E4-01157A30AC23}"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650A4A-2DB9-460E-B8CA-F24948C3EC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95300" y="1600200"/>
            <a:ext cx="80899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9A3B50A-FC39-42BB-87E4-01157A30AC23}" type="datetimeFigureOut">
              <a:rPr lang="en-US" smtClean="0"/>
              <a:t>6/14/2018</a:t>
            </a:fld>
            <a:endParaRPr lang="en-US"/>
          </a:p>
        </p:txBody>
      </p:sp>
      <p:sp>
        <p:nvSpPr>
          <p:cNvPr id="9" name="Slide Number Placeholder 8"/>
          <p:cNvSpPr>
            <a:spLocks noGrp="1"/>
          </p:cNvSpPr>
          <p:nvPr>
            <p:ph type="sldNum" sz="quarter" idx="15"/>
          </p:nvPr>
        </p:nvSpPr>
        <p:spPr/>
        <p:txBody>
          <a:bodyPr rtlCol="0"/>
          <a:lstStyle/>
          <a:p>
            <a:fld id="{F4650A4A-2DB9-460E-B8CA-F24948C3ECB8}"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6500" y="2895600"/>
            <a:ext cx="668655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476500" y="5010150"/>
            <a:ext cx="668655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505444" y="1154557"/>
            <a:ext cx="2286000" cy="412750"/>
          </a:xfrm>
        </p:spPr>
        <p:txBody>
          <a:bodyPr/>
          <a:lstStyle/>
          <a:p>
            <a:fld id="{59A3B50A-FC39-42BB-87E4-01157A30AC23}" type="datetimeFigureOut">
              <a:rPr lang="en-US" smtClean="0"/>
              <a:t>6/14/2018</a:t>
            </a:fld>
            <a:endParaRPr lang="en-US"/>
          </a:p>
        </p:txBody>
      </p:sp>
      <p:sp>
        <p:nvSpPr>
          <p:cNvPr id="5" name="Footer Placeholder 4"/>
          <p:cNvSpPr>
            <a:spLocks noGrp="1"/>
          </p:cNvSpPr>
          <p:nvPr>
            <p:ph type="ftr" sz="quarter" idx="11"/>
          </p:nvPr>
        </p:nvSpPr>
        <p:spPr bwMode="auto">
          <a:xfrm rot="5400000">
            <a:off x="7819644" y="4162807"/>
            <a:ext cx="3657600" cy="416052"/>
          </a:xfrm>
        </p:spPr>
        <p:txBody>
          <a:bodyPr/>
          <a:lstStyle/>
          <a:p>
            <a:endParaRPr lang="en-US"/>
          </a:p>
        </p:txBody>
      </p:sp>
      <p:sp>
        <p:nvSpPr>
          <p:cNvPr id="9" name="Rectangle 8"/>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073150"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320800"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60400" y="3429000"/>
            <a:ext cx="14033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435096"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182003" y="5500632"/>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802892" y="5791200"/>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035628" y="4479888"/>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85610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452334" y="4928702"/>
            <a:ext cx="660400" cy="517524"/>
          </a:xfrm>
        </p:spPr>
        <p:txBody>
          <a:bodyPr/>
          <a:lstStyle/>
          <a:p>
            <a:fld id="{F4650A4A-2DB9-460E-B8CA-F24948C3ECB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9A3B50A-FC39-42BB-87E4-01157A30AC23}"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50A4A-2DB9-460E-B8CA-F24948C3ECB8}" type="slidenum">
              <a:rPr lang="en-US" smtClean="0"/>
              <a:t>‹#›</a:t>
            </a:fld>
            <a:endParaRPr lang="en-US"/>
          </a:p>
        </p:txBody>
      </p:sp>
      <p:sp>
        <p:nvSpPr>
          <p:cNvPr id="9" name="Content Placeholder 8"/>
          <p:cNvSpPr>
            <a:spLocks noGrp="1"/>
          </p:cNvSpPr>
          <p:nvPr>
            <p:ph sz="quarter" idx="1"/>
          </p:nvPr>
        </p:nvSpPr>
        <p:spPr>
          <a:xfrm>
            <a:off x="495300" y="1600200"/>
            <a:ext cx="39624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26102" y="1600200"/>
            <a:ext cx="39624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17245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9A3B50A-FC39-42BB-87E4-01157A30AC23}" type="datetimeFigureOut">
              <a:rPr lang="en-US" smtClean="0"/>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50A4A-2DB9-460E-B8CA-F24948C3ECB8}" type="slidenum">
              <a:rPr lang="en-US" smtClean="0"/>
              <a:t>‹#›</a:t>
            </a:fld>
            <a:endParaRPr lang="en-US"/>
          </a:p>
        </p:txBody>
      </p:sp>
      <p:sp>
        <p:nvSpPr>
          <p:cNvPr id="11" name="Content Placeholder 10"/>
          <p:cNvSpPr>
            <a:spLocks noGrp="1"/>
          </p:cNvSpPr>
          <p:nvPr>
            <p:ph sz="quarter" idx="2"/>
          </p:nvPr>
        </p:nvSpPr>
        <p:spPr>
          <a:xfrm>
            <a:off x="495300" y="2362200"/>
            <a:ext cx="39624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736306" y="2362200"/>
            <a:ext cx="39624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9530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705350" y="1569720"/>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9A3B50A-FC39-42BB-87E4-01157A30AC23}" type="datetimeFigureOut">
              <a:rPr lang="en-US" smtClean="0"/>
              <a:t>6/14/2018</a:t>
            </a:fld>
            <a:endParaRPr lang="en-US"/>
          </a:p>
        </p:txBody>
      </p:sp>
      <p:sp>
        <p:nvSpPr>
          <p:cNvPr id="7" name="Slide Number Placeholder 6"/>
          <p:cNvSpPr>
            <a:spLocks noGrp="1"/>
          </p:cNvSpPr>
          <p:nvPr>
            <p:ph type="sldNum" sz="quarter" idx="11"/>
          </p:nvPr>
        </p:nvSpPr>
        <p:spPr/>
        <p:txBody>
          <a:bodyPr rtlCol="0"/>
          <a:lstStyle/>
          <a:p>
            <a:fld id="{F4650A4A-2DB9-460E-B8CA-F24948C3ECB8}"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3B50A-FC39-42BB-87E4-01157A30AC23}" type="datetimeFigureOut">
              <a:rPr lang="en-US" smtClean="0"/>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650A4A-2DB9-460E-B8CA-F24948C3ECB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915728" y="3181351"/>
            <a:ext cx="6309360" cy="4953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7379970" y="274320"/>
            <a:ext cx="165430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30200" y="274320"/>
            <a:ext cx="61087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9A3B50A-FC39-42BB-87E4-01157A30AC23}" type="datetimeFigureOut">
              <a:rPr lang="en-US" smtClean="0"/>
              <a:t>6/14/2018</a:t>
            </a:fld>
            <a:endParaRPr lang="en-US"/>
          </a:p>
        </p:txBody>
      </p:sp>
      <p:sp>
        <p:nvSpPr>
          <p:cNvPr id="22" name="Slide Number Placeholder 21"/>
          <p:cNvSpPr>
            <a:spLocks noGrp="1"/>
          </p:cNvSpPr>
          <p:nvPr>
            <p:ph type="sldNum" sz="quarter" idx="15"/>
          </p:nvPr>
        </p:nvSpPr>
        <p:spPr/>
        <p:txBody>
          <a:bodyPr rtlCol="0"/>
          <a:lstStyle/>
          <a:p>
            <a:fld id="{F4650A4A-2DB9-460E-B8CA-F24948C3ECB8}"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49325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892201" y="3181351"/>
            <a:ext cx="6309360" cy="4953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68655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7329615" y="264795"/>
            <a:ext cx="1651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97409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9575800" y="0"/>
            <a:ext cx="3302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9A3B50A-FC39-42BB-87E4-01157A30AC23}" type="datetimeFigureOut">
              <a:rPr lang="en-US" smtClean="0"/>
              <a:t>6/14/2018</a:t>
            </a:fld>
            <a:endParaRPr lang="en-US"/>
          </a:p>
        </p:txBody>
      </p:sp>
      <p:sp>
        <p:nvSpPr>
          <p:cNvPr id="18" name="Slide Number Placeholder 17"/>
          <p:cNvSpPr>
            <a:spLocks noGrp="1"/>
          </p:cNvSpPr>
          <p:nvPr>
            <p:ph type="sldNum" sz="quarter" idx="11"/>
          </p:nvPr>
        </p:nvSpPr>
        <p:spPr/>
        <p:txBody>
          <a:bodyPr rtlCol="0"/>
          <a:lstStyle/>
          <a:p>
            <a:fld id="{F4650A4A-2DB9-460E-B8CA-F24948C3ECB8}"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95300" y="274638"/>
            <a:ext cx="80899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95300" y="1600200"/>
            <a:ext cx="80899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8305800" y="1065850"/>
            <a:ext cx="2011680" cy="416052"/>
          </a:xfrm>
          <a:prstGeom prst="rect">
            <a:avLst/>
          </a:prstGeom>
        </p:spPr>
        <p:txBody>
          <a:bodyPr vert="horz" anchor="ctr" anchorCtr="0"/>
          <a:lstStyle>
            <a:lvl1pPr algn="r" eaLnBrk="1" latinLnBrk="0" hangingPunct="1">
              <a:defRPr kumimoji="0" sz="1200">
                <a:solidFill>
                  <a:schemeClr val="tx2"/>
                </a:solidFill>
              </a:defRPr>
            </a:lvl1pPr>
          </a:lstStyle>
          <a:p>
            <a:fld id="{59A3B50A-FC39-42BB-87E4-01157A30AC23}" type="datetimeFigureOut">
              <a:rPr lang="en-US" smtClean="0"/>
              <a:t>6/14/2018</a:t>
            </a:fld>
            <a:endParaRPr lang="en-US"/>
          </a:p>
        </p:txBody>
      </p:sp>
      <p:sp>
        <p:nvSpPr>
          <p:cNvPr id="3" name="Footer Placeholder 2"/>
          <p:cNvSpPr>
            <a:spLocks noGrp="1"/>
          </p:cNvSpPr>
          <p:nvPr>
            <p:ph type="ftr" sz="quarter" idx="3"/>
          </p:nvPr>
        </p:nvSpPr>
        <p:spPr>
          <a:xfrm rot="5400000">
            <a:off x="7706052" y="3722000"/>
            <a:ext cx="3200400" cy="39624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8255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836152" y="5715000"/>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806434" y="5734050"/>
            <a:ext cx="660400" cy="521208"/>
          </a:xfrm>
          <a:prstGeom prst="rect">
            <a:avLst/>
          </a:prstGeom>
        </p:spPr>
        <p:txBody>
          <a:bodyPr vert="horz" anchor="ctr"/>
          <a:lstStyle>
            <a:lvl1pPr algn="ctr" eaLnBrk="1" latinLnBrk="0" hangingPunct="1">
              <a:defRPr kumimoji="0" sz="1400" b="1">
                <a:solidFill>
                  <a:srgbClr val="FFFFFF"/>
                </a:solidFill>
              </a:defRPr>
            </a:lvl1pPr>
          </a:lstStyle>
          <a:p>
            <a:fld id="{F4650A4A-2DB9-460E-B8CA-F24948C3EC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emarketer.com/Chart/Select-US-Connected-TV-Users-by-Device-2015-2020-of-total-connected-TV-users/199322"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1524000" y="5029200"/>
            <a:ext cx="6686550" cy="1371600"/>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ctr" defTabSz="914400"/>
            <a:r>
              <a:rPr lang="en-US" sz="2000"/>
              <a:t>Prachi Sharma</a:t>
            </a:r>
          </a:p>
          <a:p>
            <a:pPr algn="ctr" defTabSz="914400"/>
            <a:r>
              <a:rPr lang="en-US" sz="2000"/>
              <a:t>Prithviraj Naidu</a:t>
            </a:r>
          </a:p>
          <a:p>
            <a:pPr algn="ctr" defTabSz="914400"/>
            <a:r>
              <a:rPr lang="en-US" sz="2000"/>
              <a:t>Sarah Fernandes</a:t>
            </a:r>
          </a:p>
          <a:p>
            <a:pPr algn="ctr" defTabSz="914400"/>
            <a:r>
              <a:rPr lang="en-US" sz="2000"/>
              <a:t>Vikita Nayak</a:t>
            </a:r>
            <a:endParaRPr lang="en-US" sz="2000" dirty="0"/>
          </a:p>
        </p:txBody>
      </p:sp>
      <p:pic>
        <p:nvPicPr>
          <p:cNvPr id="6" name="Picture 4" descr="C:\Users\ameneze\Desktop\Roku\roku-rebootin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7818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38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8089900" cy="1143000"/>
          </a:xfrm>
        </p:spPr>
        <p:txBody>
          <a:bodyPr>
            <a:normAutofit/>
          </a:bodyPr>
          <a:lstStyle/>
          <a:p>
            <a:r>
              <a:rPr lang="en-US" sz="4800" b="1" dirty="0">
                <a:solidFill>
                  <a:srgbClr val="7030A0"/>
                </a:solidFill>
              </a:rPr>
              <a:t>External Analysis</a:t>
            </a:r>
            <a:endParaRPr lang="en-US" sz="4800" dirty="0"/>
          </a:p>
        </p:txBody>
      </p:sp>
    </p:spTree>
    <p:extLst>
      <p:ext uri="{BB962C8B-B14F-4D97-AF65-F5344CB8AC3E}">
        <p14:creationId xmlns:p14="http://schemas.microsoft.com/office/powerpoint/2010/main" val="268363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51"/>
          <p:cNvSpPr txBox="1"/>
          <p:nvPr/>
        </p:nvSpPr>
        <p:spPr>
          <a:xfrm>
            <a:off x="4055724" y="2340738"/>
            <a:ext cx="2275200" cy="1719600"/>
          </a:xfrm>
          <a:prstGeom prst="rect">
            <a:avLst/>
          </a:prstGeom>
          <a:no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1100" b="1">
              <a:latin typeface="Roboto"/>
              <a:ea typeface="Roboto"/>
              <a:cs typeface="Roboto"/>
              <a:sym typeface="Roboto"/>
            </a:endParaRPr>
          </a:p>
        </p:txBody>
      </p:sp>
      <p:sp>
        <p:nvSpPr>
          <p:cNvPr id="6" name="Shape 353"/>
          <p:cNvSpPr txBox="1"/>
          <p:nvPr/>
        </p:nvSpPr>
        <p:spPr>
          <a:xfrm>
            <a:off x="6904176" y="3473550"/>
            <a:ext cx="2460000" cy="1719600"/>
          </a:xfrm>
          <a:prstGeom prst="rect">
            <a:avLst/>
          </a:prstGeom>
          <a:noFill/>
          <a:ln>
            <a:noFill/>
          </a:ln>
        </p:spPr>
        <p:txBody>
          <a:bodyPr spcFirstLastPara="1" wrap="square" lIns="121900" tIns="121900" rIns="121900" bIns="121900" anchor="ctr" anchorCtr="0">
            <a:noAutofit/>
          </a:bodyPr>
          <a:lstStyle/>
          <a:p>
            <a:pPr marL="0" lvl="0" indent="0" rtl="0">
              <a:spcBef>
                <a:spcPts val="0"/>
              </a:spcBef>
              <a:spcAft>
                <a:spcPts val="0"/>
              </a:spcAft>
              <a:buNone/>
            </a:pPr>
            <a:endParaRPr sz="1100" b="1">
              <a:latin typeface="Roboto"/>
              <a:ea typeface="Roboto"/>
              <a:cs typeface="Roboto"/>
              <a:sym typeface="Roboto"/>
            </a:endParaRPr>
          </a:p>
        </p:txBody>
      </p:sp>
      <p:sp>
        <p:nvSpPr>
          <p:cNvPr id="7" name="Shape 354"/>
          <p:cNvSpPr/>
          <p:nvPr/>
        </p:nvSpPr>
        <p:spPr>
          <a:xfrm>
            <a:off x="6662100" y="3655325"/>
            <a:ext cx="2789400" cy="7254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p>
          <a:p>
            <a:pPr marL="0" lvl="0" indent="0" algn="ctr" rtl="0">
              <a:spcBef>
                <a:spcPts val="0"/>
              </a:spcBef>
              <a:spcAft>
                <a:spcPts val="0"/>
              </a:spcAft>
              <a:buNone/>
            </a:pPr>
            <a:r>
              <a:rPr lang="en-US" sz="1600" dirty="0"/>
              <a:t>Bargaining Power of Buyers</a:t>
            </a:r>
            <a:endParaRPr sz="1600" dirty="0"/>
          </a:p>
          <a:p>
            <a:pPr marL="0" lvl="0" indent="0" algn="ctr" rtl="0">
              <a:spcBef>
                <a:spcPts val="0"/>
              </a:spcBef>
              <a:spcAft>
                <a:spcPts val="0"/>
              </a:spcAft>
              <a:buNone/>
            </a:pPr>
            <a:r>
              <a:rPr lang="en-US" sz="1600" b="1" dirty="0"/>
              <a:t>Low</a:t>
            </a:r>
            <a:endParaRPr sz="1600" b="1" dirty="0"/>
          </a:p>
          <a:p>
            <a:pPr marL="0" lvl="0" indent="0" algn="ctr" rtl="0">
              <a:spcBef>
                <a:spcPts val="0"/>
              </a:spcBef>
              <a:spcAft>
                <a:spcPts val="0"/>
              </a:spcAft>
              <a:buNone/>
            </a:pPr>
            <a:endParaRPr sz="1600" dirty="0"/>
          </a:p>
        </p:txBody>
      </p:sp>
      <p:sp>
        <p:nvSpPr>
          <p:cNvPr id="8" name="Shape 355"/>
          <p:cNvSpPr txBox="1"/>
          <p:nvPr/>
        </p:nvSpPr>
        <p:spPr>
          <a:xfrm>
            <a:off x="3207463" y="1143000"/>
            <a:ext cx="3208254" cy="1141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US" sz="1400" dirty="0"/>
              <a:t>Industry is growing</a:t>
            </a:r>
          </a:p>
          <a:p>
            <a:pPr marL="457200" lvl="0" indent="-317500" rtl="0">
              <a:spcBef>
                <a:spcPts val="0"/>
              </a:spcBef>
              <a:spcAft>
                <a:spcPts val="0"/>
              </a:spcAft>
              <a:buSzPts val="1400"/>
              <a:buChar char="●"/>
            </a:pPr>
            <a:r>
              <a:rPr lang="en-US" sz="1400" dirty="0"/>
              <a:t>Promising in terms of profit</a:t>
            </a:r>
          </a:p>
          <a:p>
            <a:pPr marL="457200" lvl="0" indent="-317500" rtl="0">
              <a:spcBef>
                <a:spcPts val="0"/>
              </a:spcBef>
              <a:spcAft>
                <a:spcPts val="0"/>
              </a:spcAft>
              <a:buSzPts val="1400"/>
              <a:buChar char="●"/>
            </a:pPr>
            <a:r>
              <a:rPr lang="en-US" sz="1400" dirty="0"/>
              <a:t>Expensive initial startup cost</a:t>
            </a:r>
          </a:p>
          <a:p>
            <a:pPr marL="457200" lvl="0" indent="-317500" rtl="0">
              <a:spcBef>
                <a:spcPts val="0"/>
              </a:spcBef>
              <a:spcAft>
                <a:spcPts val="0"/>
              </a:spcAft>
              <a:buSzPts val="1400"/>
              <a:buChar char="●"/>
            </a:pPr>
            <a:r>
              <a:rPr lang="en-US" sz="1400" dirty="0"/>
              <a:t>Fierce Competition</a:t>
            </a:r>
          </a:p>
          <a:p>
            <a:pPr marL="457200" lvl="0" indent="-317500" rtl="0">
              <a:spcBef>
                <a:spcPts val="0"/>
              </a:spcBef>
              <a:spcAft>
                <a:spcPts val="0"/>
              </a:spcAft>
              <a:buSzPts val="1400"/>
              <a:buChar char="●"/>
            </a:pPr>
            <a:r>
              <a:rPr lang="en-US" sz="1400" dirty="0"/>
              <a:t>Brand loyalty</a:t>
            </a:r>
            <a:endParaRPr sz="1400" dirty="0"/>
          </a:p>
        </p:txBody>
      </p:sp>
      <p:sp>
        <p:nvSpPr>
          <p:cNvPr id="9" name="Shape 356"/>
          <p:cNvSpPr txBox="1"/>
          <p:nvPr/>
        </p:nvSpPr>
        <p:spPr>
          <a:xfrm>
            <a:off x="6430800" y="4346400"/>
            <a:ext cx="3020700" cy="1141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US" sz="1400" dirty="0"/>
              <a:t>Cost of switching is low</a:t>
            </a:r>
            <a:endParaRPr sz="1400" dirty="0"/>
          </a:p>
          <a:p>
            <a:pPr marL="457200" lvl="0" indent="-317500" rtl="0">
              <a:spcBef>
                <a:spcPts val="0"/>
              </a:spcBef>
              <a:spcAft>
                <a:spcPts val="0"/>
              </a:spcAft>
              <a:buSzPts val="1400"/>
              <a:buChar char="●"/>
            </a:pPr>
            <a:r>
              <a:rPr lang="en-US" sz="1400" dirty="0"/>
              <a:t>Customer’s can’t regulate prices or bargain</a:t>
            </a:r>
            <a:endParaRPr sz="1400" dirty="0"/>
          </a:p>
        </p:txBody>
      </p:sp>
      <p:sp>
        <p:nvSpPr>
          <p:cNvPr id="10" name="Shape 357"/>
          <p:cNvSpPr/>
          <p:nvPr/>
        </p:nvSpPr>
        <p:spPr>
          <a:xfrm>
            <a:off x="3351325" y="2286000"/>
            <a:ext cx="2789400" cy="759600"/>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p>
          <a:p>
            <a:pPr marL="0" lvl="0" indent="0" algn="ctr" rtl="0">
              <a:spcBef>
                <a:spcPts val="0"/>
              </a:spcBef>
              <a:spcAft>
                <a:spcPts val="0"/>
              </a:spcAft>
              <a:buNone/>
            </a:pPr>
            <a:r>
              <a:rPr lang="en-US" sz="1600" dirty="0"/>
              <a:t>Potential Threat of New Entrants</a:t>
            </a:r>
            <a:endParaRPr sz="1600" dirty="0"/>
          </a:p>
          <a:p>
            <a:pPr marL="0" lvl="0" indent="0" algn="ctr" rtl="0">
              <a:spcBef>
                <a:spcPts val="0"/>
              </a:spcBef>
              <a:spcAft>
                <a:spcPts val="0"/>
              </a:spcAft>
              <a:buNone/>
            </a:pPr>
            <a:r>
              <a:rPr lang="en-US" sz="1600" b="1" dirty="0"/>
              <a:t>Low</a:t>
            </a:r>
            <a:endParaRPr sz="1600" b="1" dirty="0"/>
          </a:p>
          <a:p>
            <a:pPr marL="0" lvl="0" indent="0" algn="ctr" rtl="0">
              <a:spcBef>
                <a:spcPts val="0"/>
              </a:spcBef>
              <a:spcAft>
                <a:spcPts val="0"/>
              </a:spcAft>
              <a:buNone/>
            </a:pPr>
            <a:endParaRPr sz="1100" dirty="0"/>
          </a:p>
        </p:txBody>
      </p:sp>
      <p:sp>
        <p:nvSpPr>
          <p:cNvPr id="12" name="Shape 359"/>
          <p:cNvSpPr/>
          <p:nvPr/>
        </p:nvSpPr>
        <p:spPr>
          <a:xfrm>
            <a:off x="407350" y="3614487"/>
            <a:ext cx="2440250" cy="807076"/>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Bargaining Power of Suppliers</a:t>
            </a:r>
            <a:endParaRPr sz="1600" dirty="0"/>
          </a:p>
          <a:p>
            <a:pPr lvl="0" algn="ctr"/>
            <a:r>
              <a:rPr lang="en-US" sz="1600" b="1" dirty="0"/>
              <a:t>Moderate to High</a:t>
            </a:r>
            <a:endParaRPr sz="1600" b="1" dirty="0"/>
          </a:p>
        </p:txBody>
      </p:sp>
      <p:sp>
        <p:nvSpPr>
          <p:cNvPr id="13" name="Shape 360"/>
          <p:cNvSpPr/>
          <p:nvPr/>
        </p:nvSpPr>
        <p:spPr>
          <a:xfrm>
            <a:off x="3656575" y="5277424"/>
            <a:ext cx="2178900" cy="794075"/>
          </a:xfrm>
          <a:prstGeom prst="rect">
            <a:avLst/>
          </a:prstGeom>
          <a:solidFill>
            <a:schemeClr val="accent1">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t>Threat of Substitutes</a:t>
            </a:r>
            <a:endParaRPr sz="1600" dirty="0"/>
          </a:p>
          <a:p>
            <a:pPr marL="0" lvl="0" indent="0" algn="ctr" rtl="0">
              <a:spcBef>
                <a:spcPts val="0"/>
              </a:spcBef>
              <a:spcAft>
                <a:spcPts val="0"/>
              </a:spcAft>
              <a:buNone/>
            </a:pPr>
            <a:r>
              <a:rPr lang="en-US" sz="1600" b="1" dirty="0"/>
              <a:t>Low</a:t>
            </a:r>
            <a:endParaRPr sz="1600" b="1" dirty="0"/>
          </a:p>
        </p:txBody>
      </p:sp>
      <p:sp>
        <p:nvSpPr>
          <p:cNvPr id="14" name="Shape 361"/>
          <p:cNvSpPr txBox="1"/>
          <p:nvPr/>
        </p:nvSpPr>
        <p:spPr>
          <a:xfrm>
            <a:off x="3223550" y="6021300"/>
            <a:ext cx="3020700" cy="1141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US" sz="1400" dirty="0"/>
              <a:t>Gaming systems, Laptops</a:t>
            </a:r>
          </a:p>
          <a:p>
            <a:pPr marL="457200" lvl="0" indent="-317500" rtl="0">
              <a:spcBef>
                <a:spcPts val="0"/>
              </a:spcBef>
              <a:spcAft>
                <a:spcPts val="0"/>
              </a:spcAft>
              <a:buSzPts val="1400"/>
              <a:buChar char="●"/>
            </a:pPr>
            <a:r>
              <a:rPr lang="en-US" sz="1400" dirty="0"/>
              <a:t>Smart TVs that support OTT streaming</a:t>
            </a:r>
            <a:endParaRPr sz="1400" dirty="0"/>
          </a:p>
        </p:txBody>
      </p:sp>
      <p:sp>
        <p:nvSpPr>
          <p:cNvPr id="15" name="Shape 362"/>
          <p:cNvSpPr/>
          <p:nvPr/>
        </p:nvSpPr>
        <p:spPr>
          <a:xfrm>
            <a:off x="3037031" y="4012350"/>
            <a:ext cx="535800" cy="210900"/>
          </a:xfrm>
          <a:prstGeom prst="rightArrow">
            <a:avLst>
              <a:gd name="adj1" fmla="val 50000"/>
              <a:gd name="adj2" fmla="val 50000"/>
            </a:avLst>
          </a:prstGeom>
          <a:solidFill>
            <a:schemeClr val="bg1"/>
          </a:solidFill>
          <a:ln w="9525"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363"/>
          <p:cNvSpPr/>
          <p:nvPr/>
        </p:nvSpPr>
        <p:spPr>
          <a:xfrm>
            <a:off x="4652425" y="3212263"/>
            <a:ext cx="187200" cy="394500"/>
          </a:xfrm>
          <a:prstGeom prst="downArrow">
            <a:avLst>
              <a:gd name="adj1" fmla="val 50000"/>
              <a:gd name="adj2" fmla="val 50000"/>
            </a:avLst>
          </a:prstGeom>
          <a:solidFill>
            <a:schemeClr val="bg1"/>
          </a:solidFill>
          <a:ln w="9525"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364"/>
          <p:cNvSpPr/>
          <p:nvPr/>
        </p:nvSpPr>
        <p:spPr>
          <a:xfrm>
            <a:off x="4652425" y="4830788"/>
            <a:ext cx="187200" cy="394500"/>
          </a:xfrm>
          <a:prstGeom prst="upArrow">
            <a:avLst>
              <a:gd name="adj1" fmla="val 50000"/>
              <a:gd name="adj2" fmla="val 50000"/>
            </a:avLst>
          </a:prstGeom>
          <a:solidFill>
            <a:schemeClr val="bg1"/>
          </a:solidFill>
          <a:ln w="9525"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365"/>
          <p:cNvSpPr/>
          <p:nvPr/>
        </p:nvSpPr>
        <p:spPr>
          <a:xfrm flipH="1">
            <a:off x="5818417" y="4036388"/>
            <a:ext cx="597300" cy="210900"/>
          </a:xfrm>
          <a:prstGeom prst="rightArrow">
            <a:avLst>
              <a:gd name="adj1" fmla="val 50000"/>
              <a:gd name="adj2" fmla="val 50000"/>
            </a:avLst>
          </a:prstGeom>
          <a:solidFill>
            <a:schemeClr val="bg1"/>
          </a:solidFill>
          <a:ln w="9525"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366"/>
          <p:cNvSpPr/>
          <p:nvPr/>
        </p:nvSpPr>
        <p:spPr>
          <a:xfrm>
            <a:off x="3572831" y="3606762"/>
            <a:ext cx="2262643" cy="1224025"/>
          </a:xfrm>
          <a:prstGeom prst="ellipse">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sz="1600" dirty="0"/>
          </a:p>
          <a:p>
            <a:pPr marL="0" lvl="0" indent="0" algn="ctr" rtl="0">
              <a:spcBef>
                <a:spcPts val="0"/>
              </a:spcBef>
              <a:spcAft>
                <a:spcPts val="0"/>
              </a:spcAft>
              <a:buNone/>
            </a:pPr>
            <a:r>
              <a:rPr lang="en-US" sz="1600" dirty="0"/>
              <a:t>Competitive </a:t>
            </a:r>
            <a:endParaRPr sz="1600" dirty="0"/>
          </a:p>
          <a:p>
            <a:pPr marL="0" lvl="0" indent="0" algn="ctr" rtl="0">
              <a:spcBef>
                <a:spcPts val="0"/>
              </a:spcBef>
              <a:spcAft>
                <a:spcPts val="0"/>
              </a:spcAft>
              <a:buNone/>
            </a:pPr>
            <a:r>
              <a:rPr lang="en-US" sz="1600" dirty="0"/>
              <a:t>Rivalry</a:t>
            </a:r>
            <a:endParaRPr sz="1600" dirty="0"/>
          </a:p>
          <a:p>
            <a:pPr lvl="0" algn="ctr"/>
            <a:r>
              <a:rPr lang="en-US" sz="1600" b="1" dirty="0">
                <a:sym typeface="Wingdings" panose="05000000000000000000" pitchFamily="2" charset="2"/>
              </a:rPr>
              <a:t>Moderate to high</a:t>
            </a:r>
            <a:endParaRPr sz="1600" b="1" dirty="0"/>
          </a:p>
        </p:txBody>
      </p:sp>
      <p:sp>
        <p:nvSpPr>
          <p:cNvPr id="20" name="Shape 355"/>
          <p:cNvSpPr txBox="1"/>
          <p:nvPr/>
        </p:nvSpPr>
        <p:spPr>
          <a:xfrm>
            <a:off x="76199" y="4344900"/>
            <a:ext cx="3406251" cy="1141500"/>
          </a:xfrm>
          <a:prstGeom prst="rect">
            <a:avLst/>
          </a:prstGeom>
          <a:noFill/>
          <a:ln>
            <a:noFill/>
          </a:ln>
        </p:spPr>
        <p:txBody>
          <a:bodyPr spcFirstLastPara="1" wrap="square" lIns="91425" tIns="91425" rIns="91425" bIns="91425" anchor="t" anchorCtr="0">
            <a:noAutofit/>
          </a:bodyPr>
          <a:lstStyle/>
          <a:p>
            <a:pPr marL="457200" lvl="0" indent="-317500" rtl="0">
              <a:spcBef>
                <a:spcPts val="0"/>
              </a:spcBef>
              <a:spcAft>
                <a:spcPts val="0"/>
              </a:spcAft>
              <a:buSzPts val="1400"/>
              <a:buChar char="●"/>
            </a:pPr>
            <a:r>
              <a:rPr lang="en-US" sz="1400" dirty="0"/>
              <a:t>Content providers, Cable networks</a:t>
            </a:r>
          </a:p>
          <a:p>
            <a:pPr marL="457200" lvl="0" indent="-317500" rtl="0">
              <a:spcBef>
                <a:spcPts val="0"/>
              </a:spcBef>
              <a:spcAft>
                <a:spcPts val="0"/>
              </a:spcAft>
              <a:buSzPts val="1400"/>
              <a:buChar char="●"/>
            </a:pPr>
            <a:r>
              <a:rPr lang="en-US" sz="1400" dirty="0"/>
              <a:t>Many players on OTT</a:t>
            </a:r>
          </a:p>
          <a:p>
            <a:pPr marL="457200" lvl="0" indent="-317500" rtl="0">
              <a:spcBef>
                <a:spcPts val="0"/>
              </a:spcBef>
              <a:spcAft>
                <a:spcPts val="0"/>
              </a:spcAft>
              <a:buSzPts val="1400"/>
              <a:buChar char="●"/>
            </a:pPr>
            <a:r>
              <a:rPr lang="en-US" sz="1400" dirty="0"/>
              <a:t>Switching cost is low</a:t>
            </a:r>
            <a:endParaRPr sz="1400" dirty="0"/>
          </a:p>
        </p:txBody>
      </p:sp>
      <p:sp>
        <p:nvSpPr>
          <p:cNvPr id="22" name="Title 1"/>
          <p:cNvSpPr>
            <a:spLocks noGrp="1"/>
          </p:cNvSpPr>
          <p:nvPr>
            <p:ph type="title"/>
          </p:nvPr>
        </p:nvSpPr>
        <p:spPr>
          <a:xfrm>
            <a:off x="0" y="29570"/>
            <a:ext cx="9677400" cy="1143000"/>
          </a:xfrm>
        </p:spPr>
        <p:txBody>
          <a:bodyPr>
            <a:noAutofit/>
          </a:bodyPr>
          <a:lstStyle/>
          <a:p>
            <a:pPr algn="ctr"/>
            <a:r>
              <a:rPr lang="en-US" sz="4500" b="1" dirty="0">
                <a:solidFill>
                  <a:srgbClr val="7030A0"/>
                </a:solidFill>
              </a:rPr>
              <a:t>Porters’ Five Force Analysis</a:t>
            </a:r>
            <a:endParaRPr lang="en-US" sz="4500" dirty="0"/>
          </a:p>
        </p:txBody>
      </p:sp>
    </p:spTree>
    <p:extLst>
      <p:ext uri="{BB962C8B-B14F-4D97-AF65-F5344CB8AC3E}">
        <p14:creationId xmlns:p14="http://schemas.microsoft.com/office/powerpoint/2010/main" val="2558521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801100" cy="1143000"/>
          </a:xfrm>
        </p:spPr>
        <p:txBody>
          <a:bodyPr>
            <a:noAutofit/>
          </a:bodyPr>
          <a:lstStyle/>
          <a:p>
            <a:r>
              <a:rPr lang="en-US" sz="4200" b="1" dirty="0">
                <a:solidFill>
                  <a:srgbClr val="7030A0"/>
                </a:solidFill>
              </a:rPr>
              <a:t>Role of Complement </a:t>
            </a:r>
            <a:r>
              <a:rPr lang="en-US" sz="4200" b="1" dirty="0">
                <a:solidFill>
                  <a:srgbClr val="7030A0"/>
                </a:solidFill>
                <a:sym typeface="Wingdings" panose="05000000000000000000" pitchFamily="2" charset="2"/>
              </a:rPr>
              <a:t> High</a:t>
            </a:r>
            <a:endParaRPr lang="en-US" sz="4200" b="1" dirty="0">
              <a:solidFill>
                <a:srgbClr val="7030A0"/>
              </a:solidFill>
            </a:endParaRPr>
          </a:p>
        </p:txBody>
      </p:sp>
      <p:sp>
        <p:nvSpPr>
          <p:cNvPr id="3" name="Content Placeholder 2"/>
          <p:cNvSpPr>
            <a:spLocks noGrp="1"/>
          </p:cNvSpPr>
          <p:nvPr>
            <p:ph sz="quarter" idx="1"/>
          </p:nvPr>
        </p:nvSpPr>
        <p:spPr>
          <a:xfrm>
            <a:off x="685800" y="1600200"/>
            <a:ext cx="7899400" cy="4873752"/>
          </a:xfrm>
        </p:spPr>
        <p:txBody>
          <a:bodyPr/>
          <a:lstStyle/>
          <a:p>
            <a:pPr lvl="0"/>
            <a:endParaRPr lang="en-US" dirty="0"/>
          </a:p>
          <a:p>
            <a:pPr lvl="0"/>
            <a:endParaRPr lang="en-US" dirty="0"/>
          </a:p>
          <a:p>
            <a:pPr lvl="0"/>
            <a:r>
              <a:rPr lang="en-US" dirty="0"/>
              <a:t>ISPs</a:t>
            </a:r>
          </a:p>
          <a:p>
            <a:pPr lvl="0"/>
            <a:r>
              <a:rPr lang="en-US" dirty="0"/>
              <a:t>Content Providers</a:t>
            </a:r>
          </a:p>
          <a:p>
            <a:pPr lvl="0"/>
            <a:r>
              <a:rPr lang="en-US" dirty="0"/>
              <a:t>Media Partners</a:t>
            </a:r>
          </a:p>
          <a:p>
            <a:pPr lvl="0"/>
            <a:r>
              <a:rPr lang="en-US" dirty="0"/>
              <a:t>Retailers &amp; Distributors</a:t>
            </a:r>
          </a:p>
          <a:p>
            <a:r>
              <a:rPr lang="en-US" dirty="0"/>
              <a:t>Hardware manufacturer </a:t>
            </a:r>
          </a:p>
          <a:p>
            <a:endParaRPr lang="en-US" dirty="0"/>
          </a:p>
        </p:txBody>
      </p:sp>
    </p:spTree>
    <p:extLst>
      <p:ext uri="{BB962C8B-B14F-4D97-AF65-F5344CB8AC3E}">
        <p14:creationId xmlns:p14="http://schemas.microsoft.com/office/powerpoint/2010/main" val="246746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077200" cy="1066800"/>
          </a:xfrm>
        </p:spPr>
        <p:txBody>
          <a:bodyPr>
            <a:noAutofit/>
          </a:bodyPr>
          <a:lstStyle/>
          <a:p>
            <a:pPr algn="ctr"/>
            <a:r>
              <a:rPr lang="en-US" sz="4200" b="1" dirty="0">
                <a:solidFill>
                  <a:srgbClr val="7030A0"/>
                </a:solidFill>
              </a:rPr>
              <a:t>Five Force Analysis Summary</a:t>
            </a:r>
          </a:p>
        </p:txBody>
      </p:sp>
      <p:sp>
        <p:nvSpPr>
          <p:cNvPr id="3" name="Content Placeholder 2"/>
          <p:cNvSpPr>
            <a:spLocks noGrp="1"/>
          </p:cNvSpPr>
          <p:nvPr>
            <p:ph sz="quarter" idx="1"/>
          </p:nvPr>
        </p:nvSpPr>
        <p:spPr>
          <a:xfrm>
            <a:off x="495300" y="2057400"/>
            <a:ext cx="8801100" cy="4416552"/>
          </a:xfrm>
        </p:spPr>
        <p:txBody>
          <a:bodyPr>
            <a:normAutofit/>
          </a:bodyPr>
          <a:lstStyle/>
          <a:p>
            <a:r>
              <a:rPr lang="en-US" dirty="0"/>
              <a:t>Fierce competition among big players like Google, Amazon, Apple with slightly different subscription model. </a:t>
            </a:r>
          </a:p>
          <a:p>
            <a:r>
              <a:rPr lang="en-US" dirty="0"/>
              <a:t>Given the dependency of the OTT players on their suppliers like content providers and hardware manufacturers it is very essential for them to expand partnership with all of them. </a:t>
            </a:r>
          </a:p>
          <a:p>
            <a:r>
              <a:rPr lang="en-US" dirty="0"/>
              <a:t>The companies should come up with the different subscription models to suffice the varying demands of their customers.</a:t>
            </a:r>
          </a:p>
          <a:p>
            <a:endParaRPr lang="en-US" dirty="0"/>
          </a:p>
        </p:txBody>
      </p:sp>
    </p:spTree>
    <p:extLst>
      <p:ext uri="{BB962C8B-B14F-4D97-AF65-F5344CB8AC3E}">
        <p14:creationId xmlns:p14="http://schemas.microsoft.com/office/powerpoint/2010/main" val="1630100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8089900" cy="1143000"/>
          </a:xfrm>
        </p:spPr>
        <p:txBody>
          <a:bodyPr>
            <a:normAutofit/>
          </a:bodyPr>
          <a:lstStyle/>
          <a:p>
            <a:r>
              <a:rPr lang="en-US" sz="4800" b="1" dirty="0">
                <a:solidFill>
                  <a:srgbClr val="7030A0"/>
                </a:solidFill>
              </a:rPr>
              <a:t>Internal Analysis</a:t>
            </a:r>
            <a:endParaRPr lang="en-US" sz="4800" dirty="0"/>
          </a:p>
        </p:txBody>
      </p:sp>
    </p:spTree>
    <p:extLst>
      <p:ext uri="{BB962C8B-B14F-4D97-AF65-F5344CB8AC3E}">
        <p14:creationId xmlns:p14="http://schemas.microsoft.com/office/powerpoint/2010/main" val="2597505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801100" cy="1143000"/>
          </a:xfrm>
        </p:spPr>
        <p:txBody>
          <a:bodyPr>
            <a:noAutofit/>
          </a:bodyPr>
          <a:lstStyle/>
          <a:p>
            <a:pPr algn="ctr"/>
            <a:r>
              <a:rPr lang="en-US" sz="4800" b="1" dirty="0" err="1">
                <a:solidFill>
                  <a:srgbClr val="7030A0"/>
                </a:solidFill>
              </a:rPr>
              <a:t>Swot</a:t>
            </a:r>
            <a:r>
              <a:rPr lang="en-US" sz="4800" b="1" dirty="0">
                <a:solidFill>
                  <a:srgbClr val="7030A0"/>
                </a:solidFill>
              </a:rPr>
              <a:t> Analysis</a:t>
            </a:r>
          </a:p>
        </p:txBody>
      </p:sp>
      <p:sp>
        <p:nvSpPr>
          <p:cNvPr id="4" name="Rounded Rectangle 3"/>
          <p:cNvSpPr/>
          <p:nvPr/>
        </p:nvSpPr>
        <p:spPr>
          <a:xfrm>
            <a:off x="990600" y="2057400"/>
            <a:ext cx="36576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4648200" y="4114800"/>
            <a:ext cx="36576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990600" y="4114800"/>
            <a:ext cx="36576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48200" y="2057400"/>
            <a:ext cx="36576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19200" y="2090172"/>
            <a:ext cx="3124200" cy="1846659"/>
          </a:xfrm>
          <a:prstGeom prst="rect">
            <a:avLst/>
          </a:prstGeom>
        </p:spPr>
        <p:txBody>
          <a:bodyPr wrap="square">
            <a:spAutoFit/>
          </a:bodyPr>
          <a:lstStyle/>
          <a:p>
            <a:pPr algn="ctr"/>
            <a:r>
              <a:rPr lang="en-US" sz="1600" b="1" u="sng" dirty="0"/>
              <a:t>Strengths</a:t>
            </a:r>
            <a:endParaRPr lang="en-US" sz="1600" dirty="0"/>
          </a:p>
          <a:p>
            <a:r>
              <a:rPr lang="en-US" sz="1400" dirty="0"/>
              <a:t>· Accessible</a:t>
            </a:r>
          </a:p>
          <a:p>
            <a:r>
              <a:rPr lang="en-US" sz="1400" dirty="0"/>
              <a:t>· User Friendly</a:t>
            </a:r>
          </a:p>
          <a:p>
            <a:r>
              <a:rPr lang="en-US" sz="1400" dirty="0"/>
              <a:t>· Brand recognition of Affiliates</a:t>
            </a:r>
          </a:p>
          <a:p>
            <a:r>
              <a:rPr lang="en-US" sz="1400" dirty="0"/>
              <a:t>· Inexpensive</a:t>
            </a:r>
          </a:p>
          <a:p>
            <a:r>
              <a:rPr lang="en-US" sz="1400" dirty="0"/>
              <a:t>· No Monthly Fees</a:t>
            </a:r>
          </a:p>
          <a:p>
            <a:r>
              <a:rPr lang="en-US" sz="1400" dirty="0"/>
              <a:t>· Appeals to all ages</a:t>
            </a:r>
          </a:p>
          <a:p>
            <a:r>
              <a:rPr lang="en-US" sz="1400" dirty="0"/>
              <a:t>· Convenient</a:t>
            </a:r>
          </a:p>
        </p:txBody>
      </p:sp>
      <p:sp>
        <p:nvSpPr>
          <p:cNvPr id="13" name="Rectangle 12"/>
          <p:cNvSpPr/>
          <p:nvPr/>
        </p:nvSpPr>
        <p:spPr>
          <a:xfrm>
            <a:off x="4953000" y="2057400"/>
            <a:ext cx="3124200" cy="1200329"/>
          </a:xfrm>
          <a:prstGeom prst="rect">
            <a:avLst/>
          </a:prstGeom>
        </p:spPr>
        <p:txBody>
          <a:bodyPr wrap="square">
            <a:spAutoFit/>
          </a:bodyPr>
          <a:lstStyle/>
          <a:p>
            <a:pPr algn="ctr"/>
            <a:r>
              <a:rPr lang="en-US" sz="1600" b="1" u="sng" dirty="0"/>
              <a:t>Weaknesses</a:t>
            </a:r>
            <a:endParaRPr lang="en-US" sz="1600" dirty="0"/>
          </a:p>
          <a:p>
            <a:r>
              <a:rPr lang="en-US" sz="1400" dirty="0"/>
              <a:t>· Brand Recognition of Roku</a:t>
            </a:r>
          </a:p>
          <a:p>
            <a:r>
              <a:rPr lang="en-US" sz="1400" dirty="0"/>
              <a:t>· Lack of promotion</a:t>
            </a:r>
          </a:p>
          <a:p>
            <a:r>
              <a:rPr lang="en-US" sz="1400" dirty="0"/>
              <a:t>· Education</a:t>
            </a:r>
          </a:p>
          <a:p>
            <a:r>
              <a:rPr lang="en-US" sz="1400" dirty="0"/>
              <a:t>· Lack of Specific Brand Image</a:t>
            </a:r>
          </a:p>
        </p:txBody>
      </p:sp>
      <p:sp>
        <p:nvSpPr>
          <p:cNvPr id="14" name="Rectangle 13"/>
          <p:cNvSpPr/>
          <p:nvPr/>
        </p:nvSpPr>
        <p:spPr>
          <a:xfrm>
            <a:off x="1066800" y="4114800"/>
            <a:ext cx="3429000" cy="984885"/>
          </a:xfrm>
          <a:prstGeom prst="rect">
            <a:avLst/>
          </a:prstGeom>
        </p:spPr>
        <p:txBody>
          <a:bodyPr wrap="square">
            <a:spAutoFit/>
          </a:bodyPr>
          <a:lstStyle/>
          <a:p>
            <a:pPr algn="ctr"/>
            <a:r>
              <a:rPr lang="en-US" sz="1600" b="1" u="sng" dirty="0"/>
              <a:t>Opportunities</a:t>
            </a:r>
            <a:endParaRPr lang="en-US" sz="1600" dirty="0"/>
          </a:p>
          <a:p>
            <a:r>
              <a:rPr lang="en-US" sz="1400" dirty="0"/>
              <a:t>· Lack of Direct Competitors</a:t>
            </a:r>
          </a:p>
          <a:p>
            <a:r>
              <a:rPr lang="en-US" sz="1400" dirty="0"/>
              <a:t>· Consumer Lifestyle</a:t>
            </a:r>
          </a:p>
          <a:p>
            <a:r>
              <a:rPr lang="en-US" sz="1400" dirty="0"/>
              <a:t>· Growing Popularity of Online Media</a:t>
            </a:r>
          </a:p>
        </p:txBody>
      </p:sp>
      <p:sp>
        <p:nvSpPr>
          <p:cNvPr id="15" name="Rectangle 14"/>
          <p:cNvSpPr/>
          <p:nvPr/>
        </p:nvSpPr>
        <p:spPr>
          <a:xfrm>
            <a:off x="4953000" y="4114800"/>
            <a:ext cx="3124200" cy="1631216"/>
          </a:xfrm>
          <a:prstGeom prst="rect">
            <a:avLst/>
          </a:prstGeom>
        </p:spPr>
        <p:txBody>
          <a:bodyPr wrap="square">
            <a:spAutoFit/>
          </a:bodyPr>
          <a:lstStyle/>
          <a:p>
            <a:pPr algn="ctr"/>
            <a:r>
              <a:rPr lang="en-US" sz="1600" b="1" u="sng" dirty="0"/>
              <a:t>Threats</a:t>
            </a:r>
            <a:endParaRPr lang="en-US" sz="1600" dirty="0"/>
          </a:p>
          <a:p>
            <a:r>
              <a:rPr lang="en-US" sz="1400" dirty="0"/>
              <a:t>· Low Barriers to Entry</a:t>
            </a:r>
          </a:p>
          <a:p>
            <a:r>
              <a:rPr lang="en-US" sz="1400" dirty="0"/>
              <a:t>· Possible Substitutes like Gaming Systems, Laptops and Smart TVs                     </a:t>
            </a:r>
          </a:p>
          <a:p>
            <a:r>
              <a:rPr lang="en-US" sz="1400" dirty="0"/>
              <a:t>· Dependence on the success of other channels (Netflix, HBO GO, Amazon Prime, </a:t>
            </a:r>
            <a:r>
              <a:rPr lang="en-US" sz="1400" dirty="0" err="1"/>
              <a:t>etc</a:t>
            </a:r>
            <a:r>
              <a:rPr lang="en-US" sz="1400" dirty="0"/>
              <a:t>)</a:t>
            </a:r>
          </a:p>
        </p:txBody>
      </p:sp>
    </p:spTree>
    <p:extLst>
      <p:ext uri="{BB962C8B-B14F-4D97-AF65-F5344CB8AC3E}">
        <p14:creationId xmlns:p14="http://schemas.microsoft.com/office/powerpoint/2010/main" val="67161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8089900" cy="1143000"/>
          </a:xfrm>
        </p:spPr>
        <p:txBody>
          <a:bodyPr>
            <a:normAutofit/>
          </a:bodyPr>
          <a:lstStyle/>
          <a:p>
            <a:r>
              <a:rPr lang="en-US" sz="4800" b="1" dirty="0">
                <a:solidFill>
                  <a:srgbClr val="7030A0"/>
                </a:solidFill>
              </a:rPr>
              <a:t>Financial Analysis</a:t>
            </a:r>
            <a:endParaRPr lang="en-US" sz="4800" dirty="0"/>
          </a:p>
        </p:txBody>
      </p:sp>
    </p:spTree>
    <p:extLst>
      <p:ext uri="{BB962C8B-B14F-4D97-AF65-F5344CB8AC3E}">
        <p14:creationId xmlns:p14="http://schemas.microsoft.com/office/powerpoint/2010/main" val="242779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ChangeAspect="1"/>
          </p:cNvPicPr>
          <p:nvPr/>
        </p:nvPicPr>
        <p:blipFill>
          <a:blip r:embed="rId2"/>
          <a:stretch>
            <a:fillRect/>
          </a:stretch>
        </p:blipFill>
        <p:spPr>
          <a:xfrm>
            <a:off x="228600" y="1119095"/>
            <a:ext cx="9220200" cy="5586505"/>
          </a:xfrm>
          <a:prstGeom prst="rect">
            <a:avLst/>
          </a:prstGeom>
        </p:spPr>
      </p:pic>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Balance Scorecard</a:t>
            </a:r>
            <a:endParaRPr lang="en-US" sz="4800" dirty="0"/>
          </a:p>
        </p:txBody>
      </p:sp>
    </p:spTree>
    <p:extLst>
      <p:ext uri="{BB962C8B-B14F-4D97-AF65-F5344CB8AC3E}">
        <p14:creationId xmlns:p14="http://schemas.microsoft.com/office/powerpoint/2010/main" val="3880282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Revenue Sources</a:t>
            </a:r>
            <a:endParaRPr lang="en-US" sz="4800" dirty="0"/>
          </a:p>
        </p:txBody>
      </p:sp>
      <p:sp>
        <p:nvSpPr>
          <p:cNvPr id="6" name="TextBox 2">
            <a:extLst>
              <a:ext uri="{FF2B5EF4-FFF2-40B4-BE49-F238E27FC236}">
                <a16:creationId xmlns:a16="http://schemas.microsoft.com/office/drawing/2014/main" id="{026F9186-C8A8-435C-9971-D01ED39461F4}"/>
              </a:ext>
            </a:extLst>
          </p:cNvPr>
          <p:cNvSpPr txBox="1"/>
          <p:nvPr/>
        </p:nvSpPr>
        <p:spPr>
          <a:xfrm>
            <a:off x="304801" y="1600200"/>
            <a:ext cx="9144000" cy="40164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Roku differentiates its sources of revenue into two segments</a:t>
            </a:r>
          </a:p>
          <a:p>
            <a:endParaRPr lang="en-US" sz="2400" dirty="0"/>
          </a:p>
          <a:p>
            <a:pPr marL="274320" indent="-274320">
              <a:spcBef>
                <a:spcPts val="600"/>
              </a:spcBef>
              <a:buClr>
                <a:schemeClr val="accent1"/>
              </a:buClr>
              <a:buSzPct val="70000"/>
              <a:buFont typeface="Wingdings"/>
              <a:buChar char=""/>
            </a:pPr>
            <a:r>
              <a:rPr lang="en-US" sz="2400" b="1" u="sng" dirty="0"/>
              <a:t>Player</a:t>
            </a:r>
            <a:r>
              <a:rPr lang="en-US" sz="2400" dirty="0"/>
              <a:t>: Player revenue is generated from the sale of streaming players through consumer retail distribution channels </a:t>
            </a:r>
          </a:p>
          <a:p>
            <a:pPr>
              <a:spcBef>
                <a:spcPts val="600"/>
              </a:spcBef>
              <a:buClr>
                <a:schemeClr val="accent1"/>
              </a:buClr>
              <a:buSzPct val="70000"/>
            </a:pPr>
            <a:endParaRPr lang="en-US" sz="2400" dirty="0"/>
          </a:p>
          <a:p>
            <a:pPr marL="274320" indent="-274320">
              <a:spcBef>
                <a:spcPts val="600"/>
              </a:spcBef>
              <a:buClr>
                <a:schemeClr val="accent1"/>
              </a:buClr>
              <a:buSzPct val="70000"/>
              <a:buFont typeface="Wingdings"/>
              <a:buChar char=""/>
            </a:pPr>
            <a:r>
              <a:rPr lang="en-US" sz="2400" b="1" u="sng" dirty="0"/>
              <a:t>Platform: </a:t>
            </a:r>
            <a:r>
              <a:rPr lang="en-US" sz="2400" dirty="0"/>
              <a:t>Platform Revenue is generated from advertising sales, subscription and transaction revenue share, sales of branded channel buttons on remote controls and licensing arrangements with TV brands and service operators. </a:t>
            </a:r>
          </a:p>
        </p:txBody>
      </p:sp>
    </p:spTree>
    <p:extLst>
      <p:ext uri="{BB962C8B-B14F-4D97-AF65-F5344CB8AC3E}">
        <p14:creationId xmlns:p14="http://schemas.microsoft.com/office/powerpoint/2010/main" val="2495999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Financial Summary</a:t>
            </a:r>
            <a:endParaRPr lang="en-US" sz="4800" dirty="0"/>
          </a:p>
        </p:txBody>
      </p:sp>
      <p:sp>
        <p:nvSpPr>
          <p:cNvPr id="6" name="TextBox 2">
            <a:extLst>
              <a:ext uri="{FF2B5EF4-FFF2-40B4-BE49-F238E27FC236}">
                <a16:creationId xmlns:a16="http://schemas.microsoft.com/office/drawing/2014/main" id="{026F9186-C8A8-435C-9971-D01ED39461F4}"/>
              </a:ext>
            </a:extLst>
          </p:cNvPr>
          <p:cNvSpPr txBox="1"/>
          <p:nvPr/>
        </p:nvSpPr>
        <p:spPr>
          <a:xfrm>
            <a:off x="304801" y="1600200"/>
            <a:ext cx="9144000" cy="344709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Key Performance Metrics to evaluate the business performance, devise financial forecasts and strategic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74320" indent="-274320">
              <a:spcBef>
                <a:spcPts val="600"/>
              </a:spcBef>
              <a:buClr>
                <a:schemeClr val="accent1"/>
              </a:buClr>
              <a:buSzPct val="70000"/>
              <a:buFont typeface="Wingdings"/>
              <a:buChar char=""/>
            </a:pPr>
            <a:r>
              <a:rPr lang="en-US" sz="2400" dirty="0"/>
              <a:t>Gross Profit </a:t>
            </a:r>
          </a:p>
          <a:p>
            <a:pPr marL="274320" indent="-274320">
              <a:spcBef>
                <a:spcPts val="600"/>
              </a:spcBef>
              <a:buClr>
                <a:schemeClr val="accent1"/>
              </a:buClr>
              <a:buSzPct val="70000"/>
              <a:buFont typeface="Wingdings"/>
              <a:buChar char=""/>
            </a:pPr>
            <a:r>
              <a:rPr lang="en-US" sz="2400" dirty="0"/>
              <a:t>Active Accounts</a:t>
            </a:r>
          </a:p>
          <a:p>
            <a:pPr marL="274320" indent="-274320">
              <a:spcBef>
                <a:spcPts val="600"/>
              </a:spcBef>
              <a:buClr>
                <a:schemeClr val="accent1"/>
              </a:buClr>
              <a:buSzPct val="70000"/>
              <a:buFont typeface="Wingdings"/>
              <a:buChar char=""/>
            </a:pPr>
            <a:r>
              <a:rPr lang="en-US" sz="2400" dirty="0"/>
              <a:t>Hours Streamed</a:t>
            </a:r>
          </a:p>
          <a:p>
            <a:pPr marL="274320" indent="-274320">
              <a:spcBef>
                <a:spcPts val="600"/>
              </a:spcBef>
              <a:buClr>
                <a:schemeClr val="accent1"/>
              </a:buClr>
              <a:buSzPct val="70000"/>
              <a:buFont typeface="Wingdings"/>
              <a:buChar char=""/>
            </a:pPr>
            <a:r>
              <a:rPr lang="en-US" sz="2400" dirty="0"/>
              <a:t>Average Revenue per User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567" y="2590800"/>
            <a:ext cx="5410200" cy="1871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8114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8089900" cy="1143000"/>
          </a:xfrm>
        </p:spPr>
        <p:txBody>
          <a:bodyPr>
            <a:normAutofit/>
          </a:bodyPr>
          <a:lstStyle/>
          <a:p>
            <a:r>
              <a:rPr lang="en-US" sz="4800" b="1" dirty="0">
                <a:solidFill>
                  <a:srgbClr val="7030A0"/>
                </a:solidFill>
              </a:rPr>
              <a:t>Company Overview</a:t>
            </a:r>
            <a:endParaRPr lang="en-US" sz="4800" dirty="0"/>
          </a:p>
        </p:txBody>
      </p:sp>
    </p:spTree>
    <p:extLst>
      <p:ext uri="{BB962C8B-B14F-4D97-AF65-F5344CB8AC3E}">
        <p14:creationId xmlns:p14="http://schemas.microsoft.com/office/powerpoint/2010/main" val="293564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Key Metrics Analysis</a:t>
            </a:r>
            <a:endParaRPr lang="en-US" sz="4800" dirty="0"/>
          </a:p>
        </p:txBody>
      </p:sp>
      <p:sp>
        <p:nvSpPr>
          <p:cNvPr id="6" name="TextBox 2">
            <a:extLst>
              <a:ext uri="{FF2B5EF4-FFF2-40B4-BE49-F238E27FC236}">
                <a16:creationId xmlns:a16="http://schemas.microsoft.com/office/drawing/2014/main" id="{026F9186-C8A8-435C-9971-D01ED39461F4}"/>
              </a:ext>
            </a:extLst>
          </p:cNvPr>
          <p:cNvSpPr txBox="1"/>
          <p:nvPr/>
        </p:nvSpPr>
        <p:spPr>
          <a:xfrm>
            <a:off x="304800" y="1447800"/>
            <a:ext cx="4495799" cy="907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4320" indent="-274320">
              <a:spcBef>
                <a:spcPts val="600"/>
              </a:spcBef>
              <a:buClr>
                <a:schemeClr val="accent1"/>
              </a:buClr>
              <a:buSzPct val="70000"/>
              <a:buFont typeface="Wingdings"/>
              <a:buChar char=""/>
            </a:pPr>
            <a:r>
              <a:rPr lang="en-US" sz="2400" dirty="0"/>
              <a:t>Gross Profit </a:t>
            </a:r>
          </a:p>
          <a:p>
            <a:pPr>
              <a:spcBef>
                <a:spcPts val="600"/>
              </a:spcBef>
              <a:buClr>
                <a:schemeClr val="accent1"/>
              </a:buClr>
              <a:buSzPct val="70000"/>
            </a:pPr>
            <a:endParaRPr lang="en-US" sz="2400" dirty="0"/>
          </a:p>
        </p:txBody>
      </p:sp>
      <p:sp>
        <p:nvSpPr>
          <p:cNvPr id="4" name="TextBox 2">
            <a:extLst>
              <a:ext uri="{FF2B5EF4-FFF2-40B4-BE49-F238E27FC236}">
                <a16:creationId xmlns:a16="http://schemas.microsoft.com/office/drawing/2014/main" id="{026F9186-C8A8-435C-9971-D01ED39461F4}"/>
              </a:ext>
            </a:extLst>
          </p:cNvPr>
          <p:cNvSpPr txBox="1"/>
          <p:nvPr/>
        </p:nvSpPr>
        <p:spPr>
          <a:xfrm>
            <a:off x="4953001" y="1447800"/>
            <a:ext cx="4495799" cy="907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4320" indent="-274320">
              <a:spcBef>
                <a:spcPts val="600"/>
              </a:spcBef>
              <a:buClr>
                <a:schemeClr val="accent1"/>
              </a:buClr>
              <a:buSzPct val="70000"/>
              <a:buFont typeface="Wingdings"/>
              <a:buChar char=""/>
            </a:pPr>
            <a:r>
              <a:rPr lang="en-US" sz="2400" dirty="0"/>
              <a:t>Active Accounts</a:t>
            </a:r>
          </a:p>
          <a:p>
            <a:pPr>
              <a:spcBef>
                <a:spcPts val="600"/>
              </a:spcBef>
              <a:buClr>
                <a:schemeClr val="accent1"/>
              </a:buClr>
              <a:buSzPct val="70000"/>
            </a:pPr>
            <a:endParaRPr lang="en-US" sz="2400" dirty="0"/>
          </a:p>
        </p:txBody>
      </p:sp>
      <p:pic>
        <p:nvPicPr>
          <p:cNvPr id="7" name="Picture 6" descr="LOGO">
            <a:extLst>
              <a:ext uri="{FF2B5EF4-FFF2-40B4-BE49-F238E27FC236}">
                <a16:creationId xmlns:a16="http://schemas.microsoft.com/office/drawing/2014/main" id="{DE31B766-8A3E-4F7F-BDA1-F92447D628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14349"/>
            <a:ext cx="3810000" cy="2971800"/>
          </a:xfrm>
          <a:prstGeom prst="rect">
            <a:avLst/>
          </a:prstGeom>
          <a:ln>
            <a:noFill/>
          </a:ln>
          <a:effectLst>
            <a:outerShdw blurRad="190500" algn="tl" rotWithShape="0">
              <a:srgbClr val="000000">
                <a:alpha val="70000"/>
              </a:srgbClr>
            </a:outerShdw>
          </a:effectLst>
        </p:spPr>
      </p:pic>
      <p:pic>
        <p:nvPicPr>
          <p:cNvPr id="8" name="Picture 7" descr="LOGO">
            <a:extLst>
              <a:ext uri="{FF2B5EF4-FFF2-40B4-BE49-F238E27FC236}">
                <a16:creationId xmlns:a16="http://schemas.microsoft.com/office/drawing/2014/main" id="{AEF5063E-B49F-4010-BBC7-724A49B019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192035" y="2214349"/>
            <a:ext cx="4180566" cy="2971800"/>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60E76146-7E8C-4A17-8BDC-B29CEC7F3E19}"/>
              </a:ext>
            </a:extLst>
          </p:cNvPr>
          <p:cNvSpPr txBox="1"/>
          <p:nvPr/>
        </p:nvSpPr>
        <p:spPr>
          <a:xfrm>
            <a:off x="457199" y="5486400"/>
            <a:ext cx="3856383" cy="246221"/>
          </a:xfrm>
          <a:prstGeom prst="rect">
            <a:avLst/>
          </a:prstGeom>
          <a:noFill/>
        </p:spPr>
        <p:txBody>
          <a:bodyPr wrap="square" rtlCol="0">
            <a:spAutoFit/>
          </a:bodyPr>
          <a:lstStyle/>
          <a:p>
            <a:pPr algn="ctr"/>
            <a:r>
              <a:rPr lang="en-US" sz="1000" b="1" i="1" dirty="0">
                <a:latin typeface="Calibri" panose="020F0502020204030204" pitchFamily="34" charset="0"/>
                <a:cs typeface="Calibri" panose="020F0502020204030204" pitchFamily="34" charset="0"/>
              </a:rPr>
              <a:t>Units in $ million </a:t>
            </a:r>
          </a:p>
        </p:txBody>
      </p:sp>
      <p:sp>
        <p:nvSpPr>
          <p:cNvPr id="9" name="TextBox 8">
            <a:extLst>
              <a:ext uri="{FF2B5EF4-FFF2-40B4-BE49-F238E27FC236}">
                <a16:creationId xmlns:a16="http://schemas.microsoft.com/office/drawing/2014/main" id="{72C644FF-2946-462C-9EFD-1DEF686CAA7F}"/>
              </a:ext>
            </a:extLst>
          </p:cNvPr>
          <p:cNvSpPr txBox="1"/>
          <p:nvPr/>
        </p:nvSpPr>
        <p:spPr>
          <a:xfrm>
            <a:off x="5272708" y="5486399"/>
            <a:ext cx="3856383" cy="246221"/>
          </a:xfrm>
          <a:prstGeom prst="rect">
            <a:avLst/>
          </a:prstGeom>
          <a:noFill/>
        </p:spPr>
        <p:txBody>
          <a:bodyPr wrap="square" rtlCol="0">
            <a:spAutoFit/>
          </a:bodyPr>
          <a:lstStyle/>
          <a:p>
            <a:pPr algn="ctr"/>
            <a:r>
              <a:rPr lang="en-US" sz="1000" b="1" i="1" dirty="0">
                <a:latin typeface="Calibri" panose="020F0502020204030204" pitchFamily="34" charset="0"/>
                <a:cs typeface="Calibri" panose="020F0502020204030204" pitchFamily="34" charset="0"/>
              </a:rPr>
              <a:t>Units in  Million </a:t>
            </a:r>
          </a:p>
        </p:txBody>
      </p:sp>
    </p:spTree>
    <p:extLst>
      <p:ext uri="{BB962C8B-B14F-4D97-AF65-F5344CB8AC3E}">
        <p14:creationId xmlns:p14="http://schemas.microsoft.com/office/powerpoint/2010/main" val="132921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Key Metrics Analysis</a:t>
            </a:r>
            <a:endParaRPr lang="en-US" sz="4800" dirty="0"/>
          </a:p>
        </p:txBody>
      </p:sp>
      <p:sp>
        <p:nvSpPr>
          <p:cNvPr id="6" name="TextBox 2">
            <a:extLst>
              <a:ext uri="{FF2B5EF4-FFF2-40B4-BE49-F238E27FC236}">
                <a16:creationId xmlns:a16="http://schemas.microsoft.com/office/drawing/2014/main" id="{026F9186-C8A8-435C-9971-D01ED39461F4}"/>
              </a:ext>
            </a:extLst>
          </p:cNvPr>
          <p:cNvSpPr txBox="1"/>
          <p:nvPr/>
        </p:nvSpPr>
        <p:spPr>
          <a:xfrm>
            <a:off x="304800" y="1447800"/>
            <a:ext cx="4495799" cy="907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4320" indent="-274320">
              <a:spcBef>
                <a:spcPts val="600"/>
              </a:spcBef>
              <a:buClr>
                <a:schemeClr val="accent1"/>
              </a:buClr>
              <a:buSzPct val="70000"/>
              <a:buFont typeface="Wingdings"/>
              <a:buChar char=""/>
            </a:pPr>
            <a:r>
              <a:rPr lang="en-US" sz="2400" dirty="0"/>
              <a:t>Hours Streamed</a:t>
            </a:r>
          </a:p>
          <a:p>
            <a:pPr>
              <a:spcBef>
                <a:spcPts val="600"/>
              </a:spcBef>
              <a:buClr>
                <a:schemeClr val="accent1"/>
              </a:buClr>
              <a:buSzPct val="70000"/>
            </a:pPr>
            <a:endParaRPr lang="en-US" sz="2400" dirty="0"/>
          </a:p>
        </p:txBody>
      </p:sp>
      <p:sp>
        <p:nvSpPr>
          <p:cNvPr id="4" name="TextBox 2">
            <a:extLst>
              <a:ext uri="{FF2B5EF4-FFF2-40B4-BE49-F238E27FC236}">
                <a16:creationId xmlns:a16="http://schemas.microsoft.com/office/drawing/2014/main" id="{026F9186-C8A8-435C-9971-D01ED39461F4}"/>
              </a:ext>
            </a:extLst>
          </p:cNvPr>
          <p:cNvSpPr txBox="1"/>
          <p:nvPr/>
        </p:nvSpPr>
        <p:spPr>
          <a:xfrm>
            <a:off x="4876800" y="1447800"/>
            <a:ext cx="4572000" cy="9079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74320" indent="-274320">
              <a:spcBef>
                <a:spcPts val="600"/>
              </a:spcBef>
              <a:buClr>
                <a:schemeClr val="accent1"/>
              </a:buClr>
              <a:buSzPct val="70000"/>
              <a:buFont typeface="Wingdings"/>
              <a:buChar char=""/>
            </a:pPr>
            <a:r>
              <a:rPr lang="en-US" sz="2400" dirty="0"/>
              <a:t>Average Revenue per User</a:t>
            </a:r>
          </a:p>
          <a:p>
            <a:pPr>
              <a:spcBef>
                <a:spcPts val="600"/>
              </a:spcBef>
              <a:buClr>
                <a:schemeClr val="accent1"/>
              </a:buClr>
              <a:buSzPct val="70000"/>
            </a:pPr>
            <a:endParaRPr lang="en-US" sz="2400" dirty="0"/>
          </a:p>
        </p:txBody>
      </p:sp>
      <p:pic>
        <p:nvPicPr>
          <p:cNvPr id="9" name="Picture 8" descr="LOGO">
            <a:extLst>
              <a:ext uri="{FF2B5EF4-FFF2-40B4-BE49-F238E27FC236}">
                <a16:creationId xmlns:a16="http://schemas.microsoft.com/office/drawing/2014/main" id="{B2D2E310-22D6-4A39-A7CA-0ABB890DBAB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7310" y="2214349"/>
            <a:ext cx="4170405" cy="2971800"/>
          </a:xfrm>
          <a:prstGeom prst="rect">
            <a:avLst/>
          </a:prstGeom>
          <a:ln>
            <a:noFill/>
          </a:ln>
          <a:effectLst>
            <a:outerShdw blurRad="190500" algn="tl" rotWithShape="0">
              <a:srgbClr val="000000">
                <a:alpha val="70000"/>
              </a:srgbClr>
            </a:outerShdw>
          </a:effectLst>
        </p:spPr>
      </p:pic>
      <p:pic>
        <p:nvPicPr>
          <p:cNvPr id="10" name="Picture 9" descr="LOGO">
            <a:extLst>
              <a:ext uri="{FF2B5EF4-FFF2-40B4-BE49-F238E27FC236}">
                <a16:creationId xmlns:a16="http://schemas.microsoft.com/office/drawing/2014/main" id="{D4E94C96-8F89-4C6F-902C-BB381332D1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938215" y="2214349"/>
            <a:ext cx="4434385" cy="297180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3FCA7C1D-9C24-4EED-9CFE-950D4857D1CE}"/>
              </a:ext>
            </a:extLst>
          </p:cNvPr>
          <p:cNvSpPr txBox="1"/>
          <p:nvPr/>
        </p:nvSpPr>
        <p:spPr>
          <a:xfrm>
            <a:off x="457199" y="5486400"/>
            <a:ext cx="3856383" cy="246221"/>
          </a:xfrm>
          <a:prstGeom prst="rect">
            <a:avLst/>
          </a:prstGeom>
          <a:noFill/>
        </p:spPr>
        <p:txBody>
          <a:bodyPr wrap="square" rtlCol="0">
            <a:spAutoFit/>
          </a:bodyPr>
          <a:lstStyle/>
          <a:p>
            <a:pPr algn="ctr"/>
            <a:r>
              <a:rPr lang="en-US" sz="1000" b="1" i="1" dirty="0">
                <a:latin typeface="Calibri" panose="020F0502020204030204" pitchFamily="34" charset="0"/>
                <a:cs typeface="Calibri" panose="020F0502020204030204" pitchFamily="34" charset="0"/>
              </a:rPr>
              <a:t>Units in Billion hours</a:t>
            </a:r>
          </a:p>
        </p:txBody>
      </p:sp>
      <p:sp>
        <p:nvSpPr>
          <p:cNvPr id="8" name="TextBox 7">
            <a:extLst>
              <a:ext uri="{FF2B5EF4-FFF2-40B4-BE49-F238E27FC236}">
                <a16:creationId xmlns:a16="http://schemas.microsoft.com/office/drawing/2014/main" id="{967CB2E7-71E0-4E57-A25F-34DF238B97C4}"/>
              </a:ext>
            </a:extLst>
          </p:cNvPr>
          <p:cNvSpPr txBox="1"/>
          <p:nvPr/>
        </p:nvSpPr>
        <p:spPr>
          <a:xfrm>
            <a:off x="5234608" y="5449957"/>
            <a:ext cx="3856383" cy="246221"/>
          </a:xfrm>
          <a:prstGeom prst="rect">
            <a:avLst/>
          </a:prstGeom>
          <a:noFill/>
        </p:spPr>
        <p:txBody>
          <a:bodyPr wrap="square" rtlCol="0">
            <a:spAutoFit/>
          </a:bodyPr>
          <a:lstStyle/>
          <a:p>
            <a:pPr algn="ctr"/>
            <a:r>
              <a:rPr lang="en-US" sz="1000" b="1" i="1" dirty="0">
                <a:latin typeface="Calibri" panose="020F0502020204030204" pitchFamily="34" charset="0"/>
                <a:cs typeface="Calibri" panose="020F0502020204030204" pitchFamily="34" charset="0"/>
              </a:rPr>
              <a:t>Units in $</a:t>
            </a:r>
          </a:p>
        </p:txBody>
      </p:sp>
    </p:spTree>
    <p:extLst>
      <p:ext uri="{BB962C8B-B14F-4D97-AF65-F5344CB8AC3E}">
        <p14:creationId xmlns:p14="http://schemas.microsoft.com/office/powerpoint/2010/main" val="2917835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1" y="228600"/>
            <a:ext cx="9144000" cy="1143000"/>
          </a:xfrm>
        </p:spPr>
        <p:txBody>
          <a:bodyPr>
            <a:normAutofit fontScale="90000"/>
          </a:bodyPr>
          <a:lstStyle/>
          <a:p>
            <a:pPr algn="ctr"/>
            <a:r>
              <a:rPr lang="en-US" sz="4800" b="1" dirty="0">
                <a:solidFill>
                  <a:srgbClr val="7030A0"/>
                </a:solidFill>
              </a:rPr>
              <a:t>Comparison of Financials</a:t>
            </a:r>
            <a:br>
              <a:rPr lang="en-US" sz="4800" dirty="0">
                <a:solidFill>
                  <a:srgbClr val="7030A0"/>
                </a:solidFill>
              </a:rPr>
            </a:br>
            <a:r>
              <a:rPr lang="en-US" sz="2800" dirty="0">
                <a:solidFill>
                  <a:srgbClr val="7030A0"/>
                </a:solidFill>
              </a:rPr>
              <a:t>(YEARS 2017-2016)</a:t>
            </a:r>
            <a:endParaRPr lang="en-US" sz="4800" dirty="0">
              <a:solidFill>
                <a:srgbClr val="7030A0"/>
              </a:solidFill>
            </a:endParaRPr>
          </a:p>
        </p:txBody>
      </p:sp>
      <p:sp>
        <p:nvSpPr>
          <p:cNvPr id="6" name="TextBox 2">
            <a:extLst>
              <a:ext uri="{FF2B5EF4-FFF2-40B4-BE49-F238E27FC236}">
                <a16:creationId xmlns:a16="http://schemas.microsoft.com/office/drawing/2014/main" id="{026F9186-C8A8-435C-9971-D01ED39461F4}"/>
              </a:ext>
            </a:extLst>
          </p:cNvPr>
          <p:cNvSpPr txBox="1"/>
          <p:nvPr/>
        </p:nvSpPr>
        <p:spPr>
          <a:xfrm>
            <a:off x="304801" y="1600200"/>
            <a:ext cx="9144000" cy="401648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t>Net Revenue</a:t>
            </a:r>
            <a:endParaRPr lang="en-US" sz="2400" dirty="0"/>
          </a:p>
          <a:p>
            <a:endParaRPr lang="en-US" sz="2400" dirty="0"/>
          </a:p>
          <a:p>
            <a:r>
              <a:rPr lang="en-US" sz="2400" dirty="0"/>
              <a:t>Roku reported a total net revenue of $512.763 million in FY17. </a:t>
            </a:r>
          </a:p>
          <a:p>
            <a:pPr marL="274320" indent="-274320">
              <a:spcBef>
                <a:spcPts val="600"/>
              </a:spcBef>
              <a:buClr>
                <a:schemeClr val="accent1"/>
              </a:buClr>
              <a:buSzPct val="70000"/>
              <a:buFont typeface="Wingdings"/>
              <a:buChar char=""/>
            </a:pPr>
            <a:r>
              <a:rPr lang="en-US" sz="2400" b="1" u="sng" dirty="0"/>
              <a:t>Player</a:t>
            </a:r>
            <a:r>
              <a:rPr lang="en-US" sz="2400" dirty="0"/>
              <a:t>: Contributed to $287.407 million. Player revenue decreased by 2% as compared to the year 2016. There was a $1.3 million increase in revenues from licensing arrangements.</a:t>
            </a:r>
          </a:p>
          <a:p>
            <a:pPr marL="274320" indent="-274320">
              <a:spcBef>
                <a:spcPts val="600"/>
              </a:spcBef>
              <a:buClr>
                <a:schemeClr val="accent1"/>
              </a:buClr>
              <a:buSzPct val="70000"/>
              <a:buFont typeface="Wingdings"/>
              <a:buChar char=""/>
            </a:pPr>
            <a:r>
              <a:rPr lang="en-US" sz="2400" b="1" u="sng" dirty="0"/>
              <a:t>Platform:</a:t>
            </a:r>
            <a:r>
              <a:rPr lang="en-US" sz="2400" b="1" dirty="0"/>
              <a:t> </a:t>
            </a:r>
            <a:r>
              <a:rPr lang="en-US" sz="2400" dirty="0"/>
              <a:t>Contributed to $225.35 million, a 115% increase from 2016</a:t>
            </a:r>
          </a:p>
          <a:p>
            <a:pPr marL="274320" indent="-274320">
              <a:spcBef>
                <a:spcPts val="600"/>
              </a:spcBef>
              <a:buClr>
                <a:schemeClr val="accent1"/>
              </a:buClr>
              <a:buSzPct val="70000"/>
              <a:buFont typeface="Wingdings"/>
              <a:buChar char=""/>
            </a:pPr>
            <a:endParaRPr lang="en-US"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4776712"/>
            <a:ext cx="1828801" cy="1945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8446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089900" cy="1143000"/>
          </a:xfrm>
        </p:spPr>
        <p:txBody>
          <a:bodyPr>
            <a:normAutofit/>
          </a:bodyPr>
          <a:lstStyle/>
          <a:p>
            <a:pPr algn="ctr"/>
            <a:r>
              <a:rPr lang="en-US" sz="4800" b="1" dirty="0">
                <a:solidFill>
                  <a:srgbClr val="7030A0"/>
                </a:solidFill>
              </a:rPr>
              <a:t>S - Curve</a:t>
            </a:r>
            <a:endParaRPr lang="en-US" sz="4800" dirty="0"/>
          </a:p>
        </p:txBody>
      </p:sp>
    </p:spTree>
    <p:extLst>
      <p:ext uri="{BB962C8B-B14F-4D97-AF65-F5344CB8AC3E}">
        <p14:creationId xmlns:p14="http://schemas.microsoft.com/office/powerpoint/2010/main" val="136924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S - Curve</a:t>
            </a:r>
            <a:endParaRPr lang="en-US" sz="4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32813"/>
            <a:ext cx="5791200" cy="415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 y="6596390"/>
            <a:ext cx="8246168" cy="261610"/>
          </a:xfrm>
          <a:prstGeom prst="rect">
            <a:avLst/>
          </a:prstGeom>
          <a:noFill/>
        </p:spPr>
        <p:txBody>
          <a:bodyPr wrap="none" rtlCol="0">
            <a:spAutoFit/>
          </a:bodyPr>
          <a:lstStyle/>
          <a:p>
            <a:r>
              <a:rPr lang="en-US" sz="1100" dirty="0">
                <a:solidFill>
                  <a:srgbClr val="7030A0"/>
                </a:solidFill>
                <a:hlinkClick r:id="rId3"/>
              </a:rPr>
              <a:t>https://www.emarketer.com/Chart/Select-US-Connected-TV-Users-by-Device-2015-2020-of-total-connected-TV-users/199322</a:t>
            </a:r>
            <a:endParaRPr lang="en-US" sz="1100" dirty="0">
              <a:solidFill>
                <a:srgbClr val="7030A0"/>
              </a:solidFill>
            </a:endParaRPr>
          </a:p>
        </p:txBody>
      </p:sp>
    </p:spTree>
    <p:extLst>
      <p:ext uri="{BB962C8B-B14F-4D97-AF65-F5344CB8AC3E}">
        <p14:creationId xmlns:p14="http://schemas.microsoft.com/office/powerpoint/2010/main" val="3610829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1000" y="0"/>
            <a:ext cx="8089900" cy="1143000"/>
          </a:xfrm>
        </p:spPr>
        <p:txBody>
          <a:bodyPr>
            <a:normAutofit/>
          </a:bodyPr>
          <a:lstStyle/>
          <a:p>
            <a:pPr algn="ctr"/>
            <a:r>
              <a:rPr lang="en-US" sz="4800" b="1" dirty="0">
                <a:solidFill>
                  <a:srgbClr val="7030A0"/>
                </a:solidFill>
              </a:rPr>
              <a:t>S - Curve</a:t>
            </a:r>
            <a:endParaRPr lang="en-US" sz="4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62099"/>
            <a:ext cx="7391400" cy="4643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52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458200" cy="1295400"/>
          </a:xfrm>
        </p:spPr>
        <p:txBody>
          <a:bodyPr>
            <a:normAutofit/>
          </a:bodyPr>
          <a:lstStyle/>
          <a:p>
            <a:pPr algn="ctr"/>
            <a:r>
              <a:rPr lang="en-US" sz="4800" b="1" dirty="0">
                <a:solidFill>
                  <a:srgbClr val="7030A0"/>
                </a:solidFill>
              </a:rPr>
              <a:t>Multidimensional Model</a:t>
            </a:r>
            <a:endParaRPr lang="en-US" sz="4800" dirty="0"/>
          </a:p>
        </p:txBody>
      </p:sp>
    </p:spTree>
    <p:extLst>
      <p:ext uri="{BB962C8B-B14F-4D97-AF65-F5344CB8AC3E}">
        <p14:creationId xmlns:p14="http://schemas.microsoft.com/office/powerpoint/2010/main" val="3498942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a:bodyPr>
          <a:lstStyle/>
          <a:p>
            <a:pPr algn="ctr"/>
            <a:r>
              <a:rPr lang="en-US" sz="4800" b="1" dirty="0">
                <a:solidFill>
                  <a:srgbClr val="7030A0"/>
                </a:solidFill>
              </a:rPr>
              <a:t>Multidimensional Model</a:t>
            </a:r>
            <a:endParaRPr lang="en-US" sz="4800" dirty="0"/>
          </a:p>
        </p:txBody>
      </p:sp>
      <p:pic>
        <p:nvPicPr>
          <p:cNvPr id="6" name="table"/>
          <p:cNvPicPr>
            <a:picLocks noChangeAspect="1"/>
          </p:cNvPicPr>
          <p:nvPr/>
        </p:nvPicPr>
        <p:blipFill>
          <a:blip r:embed="rId3"/>
          <a:stretch>
            <a:fillRect/>
          </a:stretch>
        </p:blipFill>
        <p:spPr>
          <a:xfrm>
            <a:off x="121998" y="1295400"/>
            <a:ext cx="9326802" cy="5029199"/>
          </a:xfrm>
          <a:prstGeom prst="rect">
            <a:avLst/>
          </a:prstGeom>
        </p:spPr>
      </p:pic>
    </p:spTree>
    <p:extLst>
      <p:ext uri="{BB962C8B-B14F-4D97-AF65-F5344CB8AC3E}">
        <p14:creationId xmlns:p14="http://schemas.microsoft.com/office/powerpoint/2010/main" val="500225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a:bodyPr>
          <a:lstStyle/>
          <a:p>
            <a:pPr algn="ctr"/>
            <a:r>
              <a:rPr lang="en-US" sz="4800" b="1" dirty="0">
                <a:solidFill>
                  <a:srgbClr val="7030A0"/>
                </a:solidFill>
              </a:rPr>
              <a:t>Multidimensional Model</a:t>
            </a:r>
            <a:endParaRPr lang="en-US" sz="4800" dirty="0"/>
          </a:p>
        </p:txBody>
      </p:sp>
      <p:sp>
        <p:nvSpPr>
          <p:cNvPr id="2" name="Rectangle 1"/>
          <p:cNvSpPr/>
          <p:nvPr/>
        </p:nvSpPr>
        <p:spPr>
          <a:xfrm>
            <a:off x="381000" y="778565"/>
            <a:ext cx="8686800" cy="5616922"/>
          </a:xfrm>
          <a:prstGeom prst="rect">
            <a:avLst/>
          </a:prstGeom>
        </p:spPr>
        <p:txBody>
          <a:bodyPr wrap="square">
            <a:spAutoFit/>
          </a:bodyPr>
          <a:lstStyle/>
          <a:p>
            <a:pPr>
              <a:spcBef>
                <a:spcPts val="600"/>
              </a:spcBef>
              <a:buClr>
                <a:schemeClr val="accent1"/>
              </a:buClr>
              <a:buSzPct val="70000"/>
            </a:pPr>
            <a:r>
              <a:rPr lang="en-US" sz="1800" b="1" u="sng" dirty="0"/>
              <a:t>Technology Standalone Value:</a:t>
            </a:r>
          </a:p>
          <a:p>
            <a:pPr>
              <a:spcBef>
                <a:spcPts val="600"/>
              </a:spcBef>
              <a:buClr>
                <a:schemeClr val="accent1"/>
              </a:buClr>
              <a:buSzPct val="70000"/>
            </a:pPr>
            <a:endParaRPr lang="en-US" sz="1800" dirty="0"/>
          </a:p>
          <a:p>
            <a:r>
              <a:rPr lang="en-US" sz="1800" dirty="0"/>
              <a:t>Roku players provides consumers with instant, on-the-go access to their favorite content and watch countless channels through “pick and-choose” model. </a:t>
            </a:r>
          </a:p>
          <a:p>
            <a:r>
              <a:rPr lang="en-US" sz="1800" dirty="0"/>
              <a:t>Roku player hardware includes implanted software with indefinite upgrades on the when-and-if-available basis. </a:t>
            </a:r>
          </a:p>
          <a:p>
            <a:pPr>
              <a:spcBef>
                <a:spcPts val="600"/>
              </a:spcBef>
              <a:buClr>
                <a:schemeClr val="accent1"/>
              </a:buClr>
              <a:buSzPct val="70000"/>
            </a:pPr>
            <a:r>
              <a:rPr lang="en-US" sz="1800" b="1" i="1" dirty="0"/>
              <a:t>Ease of Use</a:t>
            </a:r>
          </a:p>
          <a:p>
            <a:pPr marL="274320" indent="-274320">
              <a:spcBef>
                <a:spcPts val="600"/>
              </a:spcBef>
              <a:buClr>
                <a:schemeClr val="accent1"/>
              </a:buClr>
              <a:buSzPct val="70000"/>
              <a:buFont typeface="Wingdings"/>
              <a:buChar char=""/>
            </a:pPr>
            <a:r>
              <a:rPr lang="en-US" sz="1800" dirty="0"/>
              <a:t>Picking shows is mindlessly easy, its on-screen display is both simple to view and to navigate</a:t>
            </a:r>
          </a:p>
          <a:p>
            <a:pPr marL="274320" indent="-274320">
              <a:spcBef>
                <a:spcPts val="600"/>
              </a:spcBef>
              <a:buClr>
                <a:schemeClr val="accent1"/>
              </a:buClr>
              <a:buSzPct val="70000"/>
              <a:buFont typeface="Wingdings"/>
              <a:buChar char=""/>
            </a:pPr>
            <a:r>
              <a:rPr lang="en-US" sz="1800" dirty="0"/>
              <a:t>Users can smoothly search for movies and TV shows across Netflix, Crackle, Amazon and YouTube</a:t>
            </a:r>
          </a:p>
          <a:p>
            <a:pPr marL="274320" indent="-274320">
              <a:spcBef>
                <a:spcPts val="600"/>
              </a:spcBef>
              <a:buClr>
                <a:schemeClr val="accent1"/>
              </a:buClr>
              <a:buSzPct val="70000"/>
              <a:buFont typeface="Wingdings"/>
              <a:buChar char=""/>
            </a:pPr>
            <a:r>
              <a:rPr lang="en-US" sz="1800" dirty="0"/>
              <a:t>Roku’s wide-ranging and unbiased worldwide search and discovery features make Roku player of masses</a:t>
            </a:r>
          </a:p>
          <a:p>
            <a:endParaRPr lang="en-US" sz="1800" dirty="0"/>
          </a:p>
          <a:p>
            <a:r>
              <a:rPr lang="en-US" sz="1800" b="1" i="1" dirty="0"/>
              <a:t>Value to Customer</a:t>
            </a:r>
          </a:p>
          <a:p>
            <a:pPr marL="274320" indent="-274320">
              <a:spcBef>
                <a:spcPts val="600"/>
              </a:spcBef>
              <a:buClr>
                <a:schemeClr val="accent1"/>
              </a:buClr>
              <a:buSzPct val="70000"/>
              <a:buFont typeface="Wingdings"/>
              <a:buChar char=""/>
            </a:pPr>
            <a:r>
              <a:rPr lang="en-US" sz="1800" dirty="0"/>
              <a:t>Roku offers wide range of product and services for every consumer segment</a:t>
            </a:r>
          </a:p>
          <a:p>
            <a:pPr marL="274320" indent="-274320">
              <a:spcBef>
                <a:spcPts val="600"/>
              </a:spcBef>
              <a:buClr>
                <a:schemeClr val="accent1"/>
              </a:buClr>
              <a:buSzPct val="70000"/>
              <a:buFont typeface="Wingdings"/>
              <a:buChar char=""/>
            </a:pPr>
            <a:r>
              <a:rPr lang="en-US" sz="1800" dirty="0"/>
              <a:t>From new smart TV users to experienced users, it has products designed for all customer’s need within reasonable prices</a:t>
            </a:r>
          </a:p>
        </p:txBody>
      </p:sp>
    </p:spTree>
    <p:extLst>
      <p:ext uri="{BB962C8B-B14F-4D97-AF65-F5344CB8AC3E}">
        <p14:creationId xmlns:p14="http://schemas.microsoft.com/office/powerpoint/2010/main" val="3205518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a:bodyPr>
          <a:lstStyle/>
          <a:p>
            <a:pPr algn="ctr"/>
            <a:r>
              <a:rPr lang="en-US" sz="4800" b="1" dirty="0">
                <a:solidFill>
                  <a:srgbClr val="7030A0"/>
                </a:solidFill>
              </a:rPr>
              <a:t>Multidimensional Model</a:t>
            </a:r>
            <a:endParaRPr lang="en-US" sz="4800" dirty="0"/>
          </a:p>
        </p:txBody>
      </p:sp>
      <p:sp>
        <p:nvSpPr>
          <p:cNvPr id="2" name="Rectangle 1"/>
          <p:cNvSpPr/>
          <p:nvPr/>
        </p:nvSpPr>
        <p:spPr>
          <a:xfrm>
            <a:off x="304800" y="990600"/>
            <a:ext cx="8686800" cy="4324261"/>
          </a:xfrm>
          <a:prstGeom prst="rect">
            <a:avLst/>
          </a:prstGeom>
        </p:spPr>
        <p:txBody>
          <a:bodyPr wrap="square">
            <a:spAutoFit/>
          </a:bodyPr>
          <a:lstStyle/>
          <a:p>
            <a:r>
              <a:rPr lang="en-US" sz="1800" b="1" u="sng" dirty="0"/>
              <a:t>Network Externality Value:</a:t>
            </a:r>
          </a:p>
          <a:p>
            <a:endParaRPr lang="en-US" sz="1800" b="1" u="sng" dirty="0"/>
          </a:p>
          <a:p>
            <a:r>
              <a:rPr lang="en-US" sz="1800" dirty="0"/>
              <a:t>With TV streaming, not just consumer’s experience is enhanced but also, they get more entertainment selections. </a:t>
            </a:r>
          </a:p>
          <a:p>
            <a:r>
              <a:rPr lang="en-US" sz="1800" dirty="0"/>
              <a:t>The content quality also improves as more and more users are on boarded on the platform. </a:t>
            </a:r>
          </a:p>
          <a:p>
            <a:endParaRPr lang="en-US" sz="1800" dirty="0"/>
          </a:p>
          <a:p>
            <a:r>
              <a:rPr lang="en-US" sz="1800" b="1" i="1" dirty="0"/>
              <a:t>Size of Installed Base- </a:t>
            </a:r>
          </a:p>
          <a:p>
            <a:r>
              <a:rPr lang="en-US" sz="1800" dirty="0"/>
              <a:t>The Roku handles more than 19.3 million active accounts and users streamed 14.8 billion hours on the Roku platform during 2017.</a:t>
            </a:r>
          </a:p>
          <a:p>
            <a:endParaRPr lang="en-US" sz="1800" b="1" i="1" dirty="0"/>
          </a:p>
          <a:p>
            <a:r>
              <a:rPr lang="en-US" sz="1800" b="1" i="1" dirty="0"/>
              <a:t>Availability of Complementary Goods- </a:t>
            </a:r>
          </a:p>
          <a:p>
            <a:r>
              <a:rPr lang="en-US" sz="1800" dirty="0"/>
              <a:t>Roku’s platform enables content providers to stream their content on a widely used platform.</a:t>
            </a:r>
          </a:p>
          <a:p>
            <a:pPr marL="274320" indent="-274320">
              <a:spcBef>
                <a:spcPts val="600"/>
              </a:spcBef>
              <a:buClr>
                <a:schemeClr val="accent1"/>
              </a:buClr>
              <a:buSzPct val="70000"/>
              <a:buFont typeface="Wingdings"/>
              <a:buChar char=""/>
            </a:pPr>
            <a:endParaRPr lang="en-US" sz="1800" dirty="0"/>
          </a:p>
        </p:txBody>
      </p:sp>
    </p:spTree>
    <p:extLst>
      <p:ext uri="{BB962C8B-B14F-4D97-AF65-F5344CB8AC3E}">
        <p14:creationId xmlns:p14="http://schemas.microsoft.com/office/powerpoint/2010/main" val="310192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 name="Shape 206"/>
          <p:cNvGrpSpPr/>
          <p:nvPr/>
        </p:nvGrpSpPr>
        <p:grpSpPr>
          <a:xfrm>
            <a:off x="6207578" y="1574044"/>
            <a:ext cx="1945823" cy="1702559"/>
            <a:chOff x="1761171" y="1948510"/>
            <a:chExt cx="1459404" cy="1276951"/>
          </a:xfrm>
        </p:grpSpPr>
        <p:sp>
          <p:nvSpPr>
            <p:cNvPr id="111"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12" name="Shape 208"/>
            <p:cNvSpPr txBox="1"/>
            <p:nvPr/>
          </p:nvSpPr>
          <p:spPr>
            <a:xfrm>
              <a:off x="1761171" y="2779061"/>
              <a:ext cx="1459404"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Company HQ moved Saratoga, CA</a:t>
              </a:r>
              <a:endParaRPr sz="1300" b="1" dirty="0"/>
            </a:p>
          </p:txBody>
        </p:sp>
        <p:sp>
          <p:nvSpPr>
            <p:cNvPr id="114" name="Shape 210"/>
            <p:cNvSpPr txBox="1"/>
            <p:nvPr/>
          </p:nvSpPr>
          <p:spPr>
            <a:xfrm>
              <a:off x="2285740" y="2025281"/>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Jul 2008</a:t>
              </a:r>
              <a:endParaRPr sz="1100" b="1" dirty="0">
                <a:solidFill>
                  <a:srgbClr val="7030A0"/>
                </a:solidFill>
              </a:endParaRPr>
            </a:p>
          </p:txBody>
        </p:sp>
      </p:grpSp>
      <p:grpSp>
        <p:nvGrpSpPr>
          <p:cNvPr id="115" name="Shape 206"/>
          <p:cNvGrpSpPr/>
          <p:nvPr/>
        </p:nvGrpSpPr>
        <p:grpSpPr>
          <a:xfrm>
            <a:off x="2261864" y="1574044"/>
            <a:ext cx="1747156" cy="1702559"/>
            <a:chOff x="1848940" y="1948510"/>
            <a:chExt cx="1310400" cy="1276951"/>
          </a:xfrm>
        </p:grpSpPr>
        <p:sp>
          <p:nvSpPr>
            <p:cNvPr id="116"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17" name="Shape 208"/>
            <p:cNvSpPr txBox="1"/>
            <p:nvPr/>
          </p:nvSpPr>
          <p:spPr>
            <a:xfrm>
              <a:off x="1848940" y="2779061"/>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Anthony Wood, Vice President of Netflix</a:t>
              </a:r>
              <a:endParaRPr sz="1300" b="1" dirty="0"/>
            </a:p>
          </p:txBody>
        </p:sp>
        <p:sp>
          <p:nvSpPr>
            <p:cNvPr id="118" name="Shape 210"/>
            <p:cNvSpPr txBox="1"/>
            <p:nvPr/>
          </p:nvSpPr>
          <p:spPr>
            <a:xfrm>
              <a:off x="2285740" y="2025281"/>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Apr 2007</a:t>
              </a:r>
              <a:endParaRPr sz="1100" b="1" dirty="0">
                <a:solidFill>
                  <a:srgbClr val="7030A0"/>
                </a:solidFill>
              </a:endParaRPr>
            </a:p>
          </p:txBody>
        </p:sp>
      </p:grpSp>
      <p:grpSp>
        <p:nvGrpSpPr>
          <p:cNvPr id="151" name="Shape 206"/>
          <p:cNvGrpSpPr/>
          <p:nvPr/>
        </p:nvGrpSpPr>
        <p:grpSpPr>
          <a:xfrm>
            <a:off x="4150177" y="1574044"/>
            <a:ext cx="2057399" cy="1702559"/>
            <a:chOff x="1723125" y="1948510"/>
            <a:chExt cx="1543088" cy="1276951"/>
          </a:xfrm>
        </p:grpSpPr>
        <p:sp>
          <p:nvSpPr>
            <p:cNvPr id="152"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53" name="Shape 208"/>
            <p:cNvSpPr txBox="1"/>
            <p:nvPr/>
          </p:nvSpPr>
          <p:spPr>
            <a:xfrm>
              <a:off x="1723125" y="2779061"/>
              <a:ext cx="1543088"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New Roku Company to make players for Netflix</a:t>
              </a:r>
              <a:endParaRPr sz="1300" b="1" dirty="0"/>
            </a:p>
          </p:txBody>
        </p:sp>
        <p:sp>
          <p:nvSpPr>
            <p:cNvPr id="154" name="Shape 210"/>
            <p:cNvSpPr txBox="1"/>
            <p:nvPr/>
          </p:nvSpPr>
          <p:spPr>
            <a:xfrm>
              <a:off x="2285740" y="2025281"/>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Feb 2008</a:t>
              </a:r>
              <a:endParaRPr sz="1100" b="1" dirty="0">
                <a:solidFill>
                  <a:srgbClr val="7030A0"/>
                </a:solidFill>
              </a:endParaRPr>
            </a:p>
          </p:txBody>
        </p:sp>
      </p:grpSp>
      <p:grpSp>
        <p:nvGrpSpPr>
          <p:cNvPr id="155" name="Shape 206"/>
          <p:cNvGrpSpPr/>
          <p:nvPr/>
        </p:nvGrpSpPr>
        <p:grpSpPr>
          <a:xfrm>
            <a:off x="7279823" y="3124200"/>
            <a:ext cx="1747156" cy="1693030"/>
            <a:chOff x="1848940" y="1948510"/>
            <a:chExt cx="1310400" cy="1269805"/>
          </a:xfrm>
        </p:grpSpPr>
        <p:sp>
          <p:nvSpPr>
            <p:cNvPr id="156"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57" name="Shape 208"/>
            <p:cNvSpPr txBox="1"/>
            <p:nvPr/>
          </p:nvSpPr>
          <p:spPr>
            <a:xfrm>
              <a:off x="1848940" y="2771915"/>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1</a:t>
              </a:r>
              <a:r>
                <a:rPr lang="en-US" sz="1300" b="1" baseline="30000" dirty="0"/>
                <a:t>st</a:t>
              </a:r>
              <a:r>
                <a:rPr lang="en-US" sz="1300" b="1" dirty="0"/>
                <a:t> round of funding from Menlo Ventures</a:t>
              </a:r>
              <a:endParaRPr sz="1300" b="1" dirty="0"/>
            </a:p>
          </p:txBody>
        </p:sp>
        <p:sp>
          <p:nvSpPr>
            <p:cNvPr id="158" name="Shape 210"/>
            <p:cNvSpPr txBox="1"/>
            <p:nvPr/>
          </p:nvSpPr>
          <p:spPr>
            <a:xfrm>
              <a:off x="2285740" y="2018135"/>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Oct 2008</a:t>
              </a:r>
              <a:endParaRPr sz="1100" b="1" dirty="0">
                <a:solidFill>
                  <a:srgbClr val="7030A0"/>
                </a:solidFill>
              </a:endParaRPr>
            </a:p>
          </p:txBody>
        </p:sp>
      </p:grpSp>
      <p:grpSp>
        <p:nvGrpSpPr>
          <p:cNvPr id="159" name="Shape 206"/>
          <p:cNvGrpSpPr/>
          <p:nvPr/>
        </p:nvGrpSpPr>
        <p:grpSpPr>
          <a:xfrm>
            <a:off x="393630" y="1574043"/>
            <a:ext cx="1747156" cy="1533528"/>
            <a:chOff x="1848940" y="1948510"/>
            <a:chExt cx="1310400" cy="1150175"/>
          </a:xfrm>
        </p:grpSpPr>
        <p:sp>
          <p:nvSpPr>
            <p:cNvPr id="160"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61" name="Shape 208"/>
            <p:cNvSpPr txBox="1"/>
            <p:nvPr/>
          </p:nvSpPr>
          <p:spPr>
            <a:xfrm>
              <a:off x="1848940" y="2652285"/>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Roku as a LLC, Anthony Wood</a:t>
              </a:r>
              <a:endParaRPr sz="1300" b="1" dirty="0"/>
            </a:p>
          </p:txBody>
        </p:sp>
        <p:sp>
          <p:nvSpPr>
            <p:cNvPr id="162" name="Shape 210"/>
            <p:cNvSpPr txBox="1"/>
            <p:nvPr/>
          </p:nvSpPr>
          <p:spPr>
            <a:xfrm>
              <a:off x="2285740" y="2025281"/>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Oct 2002</a:t>
              </a:r>
              <a:endParaRPr sz="1100" b="1" dirty="0">
                <a:solidFill>
                  <a:srgbClr val="7030A0"/>
                </a:solidFill>
              </a:endParaRPr>
            </a:p>
          </p:txBody>
        </p:sp>
      </p:grpSp>
      <p:grpSp>
        <p:nvGrpSpPr>
          <p:cNvPr id="163" name="Shape 206"/>
          <p:cNvGrpSpPr/>
          <p:nvPr/>
        </p:nvGrpSpPr>
        <p:grpSpPr>
          <a:xfrm>
            <a:off x="5191504" y="3107571"/>
            <a:ext cx="1747156" cy="1693030"/>
            <a:chOff x="1848940" y="1948510"/>
            <a:chExt cx="1310400" cy="1269805"/>
          </a:xfrm>
        </p:grpSpPr>
        <p:sp>
          <p:nvSpPr>
            <p:cNvPr id="164"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65" name="Shape 208"/>
            <p:cNvSpPr txBox="1"/>
            <p:nvPr/>
          </p:nvSpPr>
          <p:spPr>
            <a:xfrm>
              <a:off x="1848940" y="2771915"/>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2</a:t>
              </a:r>
              <a:r>
                <a:rPr lang="en-US" sz="1300" b="1" baseline="30000" dirty="0"/>
                <a:t>nd</a:t>
              </a:r>
              <a:r>
                <a:rPr lang="en-US" sz="1300" b="1" dirty="0"/>
                <a:t> round of funding of about $8.4 million</a:t>
              </a:r>
              <a:endParaRPr sz="1300" b="1" dirty="0"/>
            </a:p>
          </p:txBody>
        </p:sp>
        <p:sp>
          <p:nvSpPr>
            <p:cNvPr id="166" name="Shape 210"/>
            <p:cNvSpPr txBox="1"/>
            <p:nvPr/>
          </p:nvSpPr>
          <p:spPr>
            <a:xfrm>
              <a:off x="2285740" y="2097196"/>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2009</a:t>
              </a:r>
              <a:endParaRPr sz="1100" b="1" dirty="0">
                <a:solidFill>
                  <a:srgbClr val="7030A0"/>
                </a:solidFill>
              </a:endParaRPr>
            </a:p>
          </p:txBody>
        </p:sp>
      </p:grpSp>
      <p:grpSp>
        <p:nvGrpSpPr>
          <p:cNvPr id="167" name="Shape 206"/>
          <p:cNvGrpSpPr/>
          <p:nvPr/>
        </p:nvGrpSpPr>
        <p:grpSpPr>
          <a:xfrm>
            <a:off x="3136513" y="3107571"/>
            <a:ext cx="1747156" cy="1693030"/>
            <a:chOff x="1848940" y="1948510"/>
            <a:chExt cx="1310400" cy="1269805"/>
          </a:xfrm>
        </p:grpSpPr>
        <p:sp>
          <p:nvSpPr>
            <p:cNvPr id="168"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69" name="Shape 208"/>
            <p:cNvSpPr txBox="1"/>
            <p:nvPr/>
          </p:nvSpPr>
          <p:spPr>
            <a:xfrm>
              <a:off x="1848940" y="2771915"/>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Sub-leased buildings in Los Gatos, CA</a:t>
              </a:r>
              <a:endParaRPr sz="1300" b="1" dirty="0"/>
            </a:p>
          </p:txBody>
        </p:sp>
        <p:sp>
          <p:nvSpPr>
            <p:cNvPr id="170" name="Shape 210"/>
            <p:cNvSpPr txBox="1"/>
            <p:nvPr/>
          </p:nvSpPr>
          <p:spPr>
            <a:xfrm>
              <a:off x="2285740" y="2109685"/>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2015</a:t>
              </a:r>
              <a:endParaRPr sz="1100" b="1" dirty="0">
                <a:solidFill>
                  <a:srgbClr val="7030A0"/>
                </a:solidFill>
              </a:endParaRPr>
            </a:p>
          </p:txBody>
        </p:sp>
      </p:grpSp>
      <p:grpSp>
        <p:nvGrpSpPr>
          <p:cNvPr id="171" name="Shape 206"/>
          <p:cNvGrpSpPr/>
          <p:nvPr/>
        </p:nvGrpSpPr>
        <p:grpSpPr>
          <a:xfrm>
            <a:off x="2262935" y="4693414"/>
            <a:ext cx="1747156" cy="1631188"/>
            <a:chOff x="1848940" y="1948510"/>
            <a:chExt cx="1310400" cy="1223422"/>
          </a:xfrm>
        </p:grpSpPr>
        <p:sp>
          <p:nvSpPr>
            <p:cNvPr id="172"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73" name="Shape 208"/>
            <p:cNvSpPr txBox="1"/>
            <p:nvPr/>
          </p:nvSpPr>
          <p:spPr>
            <a:xfrm>
              <a:off x="1848940" y="2725532"/>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IPO and Stock Trading on NASDAQ</a:t>
              </a:r>
              <a:endParaRPr sz="1300" b="1" dirty="0"/>
            </a:p>
          </p:txBody>
        </p:sp>
        <p:sp>
          <p:nvSpPr>
            <p:cNvPr id="174" name="Shape 210"/>
            <p:cNvSpPr txBox="1"/>
            <p:nvPr/>
          </p:nvSpPr>
          <p:spPr>
            <a:xfrm>
              <a:off x="2285740" y="2028902"/>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Sep 2017</a:t>
              </a:r>
              <a:endParaRPr sz="1100" b="1" dirty="0">
                <a:solidFill>
                  <a:srgbClr val="7030A0"/>
                </a:solidFill>
              </a:endParaRPr>
            </a:p>
          </p:txBody>
        </p:sp>
      </p:grpSp>
      <p:grpSp>
        <p:nvGrpSpPr>
          <p:cNvPr id="175" name="Shape 206"/>
          <p:cNvGrpSpPr/>
          <p:nvPr/>
        </p:nvGrpSpPr>
        <p:grpSpPr>
          <a:xfrm>
            <a:off x="4272327" y="4693412"/>
            <a:ext cx="1747156" cy="1859788"/>
            <a:chOff x="1848940" y="1948510"/>
            <a:chExt cx="1310400" cy="1394877"/>
          </a:xfrm>
        </p:grpSpPr>
        <p:sp>
          <p:nvSpPr>
            <p:cNvPr id="176"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77" name="Shape 208"/>
            <p:cNvSpPr txBox="1"/>
            <p:nvPr/>
          </p:nvSpPr>
          <p:spPr>
            <a:xfrm>
              <a:off x="1848940" y="2896987"/>
              <a:ext cx="1310400"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Acquired Danish based smart speakers startup, </a:t>
              </a:r>
              <a:r>
                <a:rPr lang="en-US" sz="1300" b="1" dirty="0" err="1"/>
                <a:t>Dynastrom</a:t>
              </a:r>
              <a:endParaRPr sz="1300" b="1" dirty="0"/>
            </a:p>
          </p:txBody>
        </p:sp>
        <p:sp>
          <p:nvSpPr>
            <p:cNvPr id="178" name="Shape 210"/>
            <p:cNvSpPr txBox="1"/>
            <p:nvPr/>
          </p:nvSpPr>
          <p:spPr>
            <a:xfrm>
              <a:off x="2285740" y="2028902"/>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Nov 2017</a:t>
              </a:r>
              <a:endParaRPr sz="1100" b="1" dirty="0">
                <a:solidFill>
                  <a:srgbClr val="7030A0"/>
                </a:solidFill>
              </a:endParaRPr>
            </a:p>
          </p:txBody>
        </p:sp>
      </p:grpSp>
      <p:grpSp>
        <p:nvGrpSpPr>
          <p:cNvPr id="179" name="Shape 206"/>
          <p:cNvGrpSpPr/>
          <p:nvPr/>
        </p:nvGrpSpPr>
        <p:grpSpPr>
          <a:xfrm>
            <a:off x="6330043" y="4693413"/>
            <a:ext cx="1823357" cy="1631189"/>
            <a:chOff x="1848939" y="1948510"/>
            <a:chExt cx="1367552" cy="1223423"/>
          </a:xfrm>
        </p:grpSpPr>
        <p:sp>
          <p:nvSpPr>
            <p:cNvPr id="180"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81" name="Shape 208"/>
            <p:cNvSpPr txBox="1"/>
            <p:nvPr/>
          </p:nvSpPr>
          <p:spPr>
            <a:xfrm>
              <a:off x="1848939" y="2725533"/>
              <a:ext cx="1367552"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Self serving advertising product launched</a:t>
              </a:r>
              <a:endParaRPr sz="1300" b="1" dirty="0"/>
            </a:p>
          </p:txBody>
        </p:sp>
        <p:sp>
          <p:nvSpPr>
            <p:cNvPr id="182" name="Shape 210"/>
            <p:cNvSpPr txBox="1"/>
            <p:nvPr/>
          </p:nvSpPr>
          <p:spPr>
            <a:xfrm>
              <a:off x="2285740" y="2028902"/>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Dec 2017</a:t>
              </a:r>
              <a:endParaRPr sz="1100" b="1" dirty="0">
                <a:solidFill>
                  <a:srgbClr val="7030A0"/>
                </a:solidFill>
              </a:endParaRPr>
            </a:p>
          </p:txBody>
        </p:sp>
      </p:grpSp>
      <p:grpSp>
        <p:nvGrpSpPr>
          <p:cNvPr id="183" name="Shape 206"/>
          <p:cNvGrpSpPr/>
          <p:nvPr/>
        </p:nvGrpSpPr>
        <p:grpSpPr>
          <a:xfrm>
            <a:off x="1260583" y="3107571"/>
            <a:ext cx="1940376" cy="1693030"/>
            <a:chOff x="1848939" y="1948510"/>
            <a:chExt cx="1455319" cy="1269805"/>
          </a:xfrm>
        </p:grpSpPr>
        <p:sp>
          <p:nvSpPr>
            <p:cNvPr id="184" name="Shape 207"/>
            <p:cNvSpPr/>
            <p:nvPr/>
          </p:nvSpPr>
          <p:spPr>
            <a:xfrm>
              <a:off x="2206990" y="1948510"/>
              <a:ext cx="594300" cy="594300"/>
            </a:xfrm>
            <a:prstGeom prst="ellipse">
              <a:avLst/>
            </a:prstGeom>
            <a:noFill/>
            <a:ln w="38100" cap="flat" cmpd="sng">
              <a:solidFill>
                <a:srgbClr val="7030A0"/>
              </a:solidFill>
              <a:prstDash val="solid"/>
              <a:round/>
              <a:headEnd type="none" w="sm" len="sm"/>
              <a:tailEnd type="none" w="sm" len="sm"/>
            </a:ln>
          </p:spPr>
          <p:txBody>
            <a:bodyPr spcFirstLastPara="1" wrap="square" lIns="121900" tIns="121900" rIns="121900" bIns="121900" anchor="ctr" anchorCtr="0">
              <a:noAutofit/>
            </a:bodyPr>
            <a:lstStyle/>
            <a:p>
              <a:pPr marL="0" lvl="0" indent="0">
                <a:spcBef>
                  <a:spcPts val="0"/>
                </a:spcBef>
                <a:spcAft>
                  <a:spcPts val="0"/>
                </a:spcAft>
                <a:buNone/>
              </a:pPr>
              <a:endParaRPr>
                <a:solidFill>
                  <a:srgbClr val="7030A0"/>
                </a:solidFill>
              </a:endParaRPr>
            </a:p>
          </p:txBody>
        </p:sp>
        <p:sp>
          <p:nvSpPr>
            <p:cNvPr id="185" name="Shape 208"/>
            <p:cNvSpPr txBox="1"/>
            <p:nvPr/>
          </p:nvSpPr>
          <p:spPr>
            <a:xfrm>
              <a:off x="1848939" y="2771915"/>
              <a:ext cx="1455319" cy="446400"/>
            </a:xfrm>
            <a:prstGeom prst="rect">
              <a:avLst/>
            </a:prstGeom>
            <a:noFill/>
            <a:ln>
              <a:noFill/>
            </a:ln>
          </p:spPr>
          <p:txBody>
            <a:bodyPr spcFirstLastPara="1" wrap="square" lIns="121900" tIns="121900" rIns="121900" bIns="121900" anchor="b" anchorCtr="0">
              <a:noAutofit/>
            </a:bodyPr>
            <a:lstStyle/>
            <a:p>
              <a:pPr marL="0" lvl="0" indent="0" algn="ctr">
                <a:lnSpc>
                  <a:spcPct val="115000"/>
                </a:lnSpc>
                <a:spcBef>
                  <a:spcPts val="0"/>
                </a:spcBef>
                <a:spcAft>
                  <a:spcPts val="0"/>
                </a:spcAft>
                <a:buNone/>
              </a:pPr>
              <a:r>
                <a:rPr lang="en-US" sz="1300" b="1" dirty="0"/>
                <a:t>Partnered with Magna for targeted advertising</a:t>
              </a:r>
              <a:endParaRPr sz="1300" b="1" dirty="0"/>
            </a:p>
          </p:txBody>
        </p:sp>
        <p:sp>
          <p:nvSpPr>
            <p:cNvPr id="186" name="Shape 210"/>
            <p:cNvSpPr txBox="1"/>
            <p:nvPr/>
          </p:nvSpPr>
          <p:spPr>
            <a:xfrm>
              <a:off x="2285740" y="2109685"/>
              <a:ext cx="436800" cy="321000"/>
            </a:xfrm>
            <a:prstGeom prst="rect">
              <a:avLst/>
            </a:prstGeom>
            <a:noFill/>
            <a:ln>
              <a:noFill/>
            </a:ln>
          </p:spPr>
          <p:txBody>
            <a:bodyPr spcFirstLastPara="1" wrap="square" lIns="121900" tIns="121900" rIns="121900" bIns="121900" anchor="t" anchorCtr="0">
              <a:noAutofit/>
            </a:bodyPr>
            <a:lstStyle/>
            <a:p>
              <a:pPr marL="0" lvl="0" indent="0" algn="ctr">
                <a:lnSpc>
                  <a:spcPct val="115000"/>
                </a:lnSpc>
                <a:spcBef>
                  <a:spcPts val="0"/>
                </a:spcBef>
                <a:spcAft>
                  <a:spcPts val="2100"/>
                </a:spcAft>
                <a:buNone/>
              </a:pPr>
              <a:r>
                <a:rPr lang="en-US" sz="1100" b="1" dirty="0">
                  <a:solidFill>
                    <a:srgbClr val="7030A0"/>
                  </a:solidFill>
                </a:rPr>
                <a:t>2016</a:t>
              </a:r>
              <a:endParaRPr sz="1100" b="1" dirty="0">
                <a:solidFill>
                  <a:srgbClr val="7030A0"/>
                </a:solidFill>
              </a:endParaRPr>
            </a:p>
          </p:txBody>
        </p:sp>
      </p:grpSp>
      <p:sp>
        <p:nvSpPr>
          <p:cNvPr id="187" name="Right Arrow 186"/>
          <p:cNvSpPr/>
          <p:nvPr/>
        </p:nvSpPr>
        <p:spPr>
          <a:xfrm>
            <a:off x="1939578" y="1810530"/>
            <a:ext cx="582385" cy="3194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ight Arrow 187"/>
          <p:cNvSpPr/>
          <p:nvPr/>
        </p:nvSpPr>
        <p:spPr>
          <a:xfrm>
            <a:off x="3823896" y="1810531"/>
            <a:ext cx="582385" cy="3194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ight Arrow 188"/>
          <p:cNvSpPr/>
          <p:nvPr/>
        </p:nvSpPr>
        <p:spPr>
          <a:xfrm>
            <a:off x="5878887" y="1810530"/>
            <a:ext cx="582385" cy="3194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Bent-Up Arrow 190"/>
          <p:cNvSpPr/>
          <p:nvPr/>
        </p:nvSpPr>
        <p:spPr>
          <a:xfrm flipV="1">
            <a:off x="7862208" y="1922870"/>
            <a:ext cx="512990" cy="589516"/>
          </a:xfrm>
          <a:prstGeom prst="ben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ight Arrow 191"/>
          <p:cNvSpPr/>
          <p:nvPr/>
        </p:nvSpPr>
        <p:spPr>
          <a:xfrm flipH="1">
            <a:off x="4749715" y="3342472"/>
            <a:ext cx="599854" cy="32257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ight Arrow 192"/>
          <p:cNvSpPr/>
          <p:nvPr/>
        </p:nvSpPr>
        <p:spPr>
          <a:xfrm flipH="1">
            <a:off x="6822846" y="3343296"/>
            <a:ext cx="599854" cy="32257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ight Arrow 193"/>
          <p:cNvSpPr/>
          <p:nvPr/>
        </p:nvSpPr>
        <p:spPr>
          <a:xfrm flipH="1">
            <a:off x="2743200" y="3342472"/>
            <a:ext cx="599854" cy="32257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Bent-Up Arrow 194"/>
          <p:cNvSpPr/>
          <p:nvPr/>
        </p:nvSpPr>
        <p:spPr>
          <a:xfrm rot="5400000">
            <a:off x="1996575" y="4729437"/>
            <a:ext cx="512990" cy="543739"/>
          </a:xfrm>
          <a:prstGeom prst="ben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ight Arrow 195"/>
          <p:cNvSpPr/>
          <p:nvPr/>
        </p:nvSpPr>
        <p:spPr>
          <a:xfrm>
            <a:off x="3815764" y="4950652"/>
            <a:ext cx="582385" cy="3194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ight Arrow 196"/>
          <p:cNvSpPr/>
          <p:nvPr/>
        </p:nvSpPr>
        <p:spPr>
          <a:xfrm>
            <a:off x="5894615" y="4953002"/>
            <a:ext cx="582385" cy="31940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359116" y="457200"/>
            <a:ext cx="6991191" cy="830997"/>
          </a:xfrm>
          <a:prstGeom prst="rect">
            <a:avLst/>
          </a:prstGeom>
          <a:noFill/>
        </p:spPr>
        <p:txBody>
          <a:bodyPr wrap="square" rtlCol="0">
            <a:spAutoFit/>
          </a:bodyPr>
          <a:lstStyle/>
          <a:p>
            <a:pPr algn="ctr">
              <a:spcBef>
                <a:spcPct val="0"/>
              </a:spcBef>
            </a:pPr>
            <a:r>
              <a:rPr lang="en-US" sz="4800" b="1" cap="small" dirty="0">
                <a:solidFill>
                  <a:srgbClr val="7030A0"/>
                </a:solidFill>
                <a:latin typeface="+mj-lt"/>
                <a:ea typeface="+mj-ea"/>
                <a:cs typeface="+mj-cs"/>
              </a:rPr>
              <a:t>History &amp; Timeline</a:t>
            </a:r>
          </a:p>
        </p:txBody>
      </p:sp>
    </p:spTree>
    <p:extLst>
      <p:ext uri="{BB962C8B-B14F-4D97-AF65-F5344CB8AC3E}">
        <p14:creationId xmlns:p14="http://schemas.microsoft.com/office/powerpoint/2010/main" val="1500918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458200" cy="1295400"/>
          </a:xfrm>
        </p:spPr>
        <p:txBody>
          <a:bodyPr>
            <a:normAutofit/>
          </a:bodyPr>
          <a:lstStyle/>
          <a:p>
            <a:pPr algn="ctr"/>
            <a:r>
              <a:rPr lang="en-US" sz="4800" b="1" dirty="0">
                <a:solidFill>
                  <a:srgbClr val="7030A0"/>
                </a:solidFill>
              </a:rPr>
              <a:t>Value Chain Analysis</a:t>
            </a:r>
            <a:endParaRPr lang="en-US" sz="4800" dirty="0"/>
          </a:p>
        </p:txBody>
      </p:sp>
    </p:spTree>
    <p:extLst>
      <p:ext uri="{BB962C8B-B14F-4D97-AF65-F5344CB8AC3E}">
        <p14:creationId xmlns:p14="http://schemas.microsoft.com/office/powerpoint/2010/main" val="3025336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801100" cy="1143000"/>
          </a:xfrm>
        </p:spPr>
        <p:txBody>
          <a:bodyPr>
            <a:noAutofit/>
          </a:bodyPr>
          <a:lstStyle/>
          <a:p>
            <a:pPr algn="ctr"/>
            <a:r>
              <a:rPr lang="en-US" sz="4000" b="1" dirty="0">
                <a:solidFill>
                  <a:srgbClr val="7030A0"/>
                </a:solidFill>
              </a:rPr>
              <a:t>Value Chain Analysis</a:t>
            </a:r>
          </a:p>
        </p:txBody>
      </p:sp>
      <p:sp>
        <p:nvSpPr>
          <p:cNvPr id="4" name="Rounded Rectangle 3"/>
          <p:cNvSpPr/>
          <p:nvPr/>
        </p:nvSpPr>
        <p:spPr>
          <a:xfrm>
            <a:off x="838200" y="685800"/>
            <a:ext cx="39624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5562600" y="2743200"/>
            <a:ext cx="39624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6200" y="2743200"/>
            <a:ext cx="39624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800600" y="685800"/>
            <a:ext cx="39624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685800"/>
            <a:ext cx="4114800" cy="1508105"/>
          </a:xfrm>
          <a:prstGeom prst="rect">
            <a:avLst/>
          </a:prstGeom>
        </p:spPr>
        <p:txBody>
          <a:bodyPr wrap="square">
            <a:spAutoFit/>
          </a:bodyPr>
          <a:lstStyle/>
          <a:p>
            <a:pPr algn="ctr"/>
            <a:r>
              <a:rPr lang="en-US" sz="1600" b="1" u="sng" dirty="0"/>
              <a:t>Inbound Logistics</a:t>
            </a:r>
            <a:endParaRPr lang="en-US" sz="1600" dirty="0"/>
          </a:p>
          <a:p>
            <a:pPr marL="274320" indent="-274320">
              <a:spcBef>
                <a:spcPts val="600"/>
              </a:spcBef>
              <a:buClr>
                <a:schemeClr val="accent1"/>
              </a:buClr>
              <a:buSzPct val="70000"/>
              <a:buFont typeface="Wingdings"/>
              <a:buChar char=""/>
            </a:pPr>
            <a:r>
              <a:rPr lang="en-US" sz="1400" dirty="0"/>
              <a:t>Content from Paramount and Warner Bros</a:t>
            </a:r>
          </a:p>
          <a:p>
            <a:pPr marL="274320" indent="-274320">
              <a:spcBef>
                <a:spcPts val="600"/>
              </a:spcBef>
              <a:buClr>
                <a:schemeClr val="accent1"/>
              </a:buClr>
              <a:buSzPct val="70000"/>
              <a:buFont typeface="Wingdings"/>
              <a:buChar char=""/>
            </a:pPr>
            <a:r>
              <a:rPr lang="en-US" sz="1400" dirty="0"/>
              <a:t>Television Service Providers &amp; Advertisers</a:t>
            </a:r>
          </a:p>
          <a:p>
            <a:pPr marL="274320" indent="-274320">
              <a:spcBef>
                <a:spcPts val="600"/>
              </a:spcBef>
              <a:buClr>
                <a:schemeClr val="accent1"/>
              </a:buClr>
              <a:buSzPct val="70000"/>
              <a:buFont typeface="Wingdings"/>
              <a:buChar char=""/>
            </a:pPr>
            <a:r>
              <a:rPr lang="en-US" sz="1400" b="1" dirty="0"/>
              <a:t>Weakness</a:t>
            </a:r>
          </a:p>
          <a:p>
            <a:pPr marL="810753" lvl="1" indent="-274320">
              <a:spcBef>
                <a:spcPts val="600"/>
              </a:spcBef>
              <a:buClr>
                <a:schemeClr val="accent1"/>
              </a:buClr>
              <a:buSzPct val="70000"/>
              <a:buFont typeface="Wingdings"/>
              <a:buChar char=""/>
            </a:pPr>
            <a:r>
              <a:rPr lang="en-US" sz="1400" dirty="0"/>
              <a:t>Dependency on providers for content</a:t>
            </a:r>
          </a:p>
        </p:txBody>
      </p:sp>
      <p:sp>
        <p:nvSpPr>
          <p:cNvPr id="13" name="Rectangle 12"/>
          <p:cNvSpPr/>
          <p:nvPr/>
        </p:nvSpPr>
        <p:spPr>
          <a:xfrm>
            <a:off x="4800600" y="685800"/>
            <a:ext cx="4114800" cy="2015936"/>
          </a:xfrm>
          <a:prstGeom prst="rect">
            <a:avLst/>
          </a:prstGeom>
        </p:spPr>
        <p:txBody>
          <a:bodyPr wrap="square">
            <a:spAutoFit/>
          </a:bodyPr>
          <a:lstStyle/>
          <a:p>
            <a:pPr algn="ctr"/>
            <a:r>
              <a:rPr lang="en-US" sz="1600" b="1" u="sng" dirty="0"/>
              <a:t>Operations</a:t>
            </a:r>
            <a:endParaRPr lang="en-US" sz="1600" dirty="0"/>
          </a:p>
          <a:p>
            <a:pPr marL="274320" indent="-274320">
              <a:spcBef>
                <a:spcPts val="600"/>
              </a:spcBef>
              <a:buClr>
                <a:schemeClr val="accent1"/>
              </a:buClr>
              <a:buSzPct val="70000"/>
              <a:buFont typeface="Wingdings"/>
              <a:buChar char=""/>
            </a:pPr>
            <a:r>
              <a:rPr lang="en-US" sz="1400" dirty="0"/>
              <a:t>Licensing rights of content</a:t>
            </a:r>
          </a:p>
          <a:p>
            <a:pPr marL="274320" indent="-274320">
              <a:spcBef>
                <a:spcPts val="600"/>
              </a:spcBef>
              <a:buClr>
                <a:schemeClr val="accent1"/>
              </a:buClr>
              <a:buSzPct val="70000"/>
              <a:buFont typeface="Wingdings"/>
              <a:buChar char=""/>
            </a:pPr>
            <a:r>
              <a:rPr lang="en-US" sz="1400" dirty="0"/>
              <a:t>Keeping subscribers happy</a:t>
            </a:r>
          </a:p>
          <a:p>
            <a:pPr marL="274320" indent="-274320">
              <a:spcBef>
                <a:spcPts val="600"/>
              </a:spcBef>
              <a:buClr>
                <a:schemeClr val="accent1"/>
              </a:buClr>
              <a:buSzPct val="70000"/>
              <a:buFont typeface="Wingdings"/>
              <a:buChar char=""/>
            </a:pPr>
            <a:r>
              <a:rPr lang="en-US" sz="1400" dirty="0"/>
              <a:t>License technology and proprietary</a:t>
            </a:r>
          </a:p>
          <a:p>
            <a:pPr marL="274320" indent="-274320">
              <a:spcBef>
                <a:spcPts val="600"/>
              </a:spcBef>
              <a:buClr>
                <a:schemeClr val="accent1"/>
              </a:buClr>
              <a:buSzPct val="70000"/>
              <a:buFont typeface="Wingdings"/>
              <a:buChar char=""/>
            </a:pPr>
            <a:r>
              <a:rPr lang="en-US" sz="1400" b="1" dirty="0"/>
              <a:t>Weakness</a:t>
            </a:r>
          </a:p>
          <a:p>
            <a:pPr marL="810753" lvl="1" indent="-274320">
              <a:spcBef>
                <a:spcPts val="600"/>
              </a:spcBef>
              <a:buClr>
                <a:schemeClr val="accent1"/>
              </a:buClr>
              <a:buSzPct val="70000"/>
              <a:buFont typeface="Wingdings"/>
              <a:buChar char=""/>
            </a:pPr>
            <a:r>
              <a:rPr lang="en-US" sz="1400" dirty="0"/>
              <a:t>Need to maintain large subscriber base</a:t>
            </a:r>
          </a:p>
        </p:txBody>
      </p:sp>
      <p:sp>
        <p:nvSpPr>
          <p:cNvPr id="11" name="Rounded Rectangle 10"/>
          <p:cNvSpPr/>
          <p:nvPr/>
        </p:nvSpPr>
        <p:spPr>
          <a:xfrm>
            <a:off x="2819400" y="4800600"/>
            <a:ext cx="3962400" cy="2057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200" y="2759095"/>
            <a:ext cx="4114800" cy="1431161"/>
          </a:xfrm>
          <a:prstGeom prst="rect">
            <a:avLst/>
          </a:prstGeom>
        </p:spPr>
        <p:txBody>
          <a:bodyPr wrap="square">
            <a:spAutoFit/>
          </a:bodyPr>
          <a:lstStyle/>
          <a:p>
            <a:pPr algn="ctr"/>
            <a:r>
              <a:rPr lang="en-US" sz="1600" b="1" u="sng" dirty="0"/>
              <a:t>Outbound Logistics</a:t>
            </a:r>
            <a:endParaRPr lang="en-US" sz="1600" dirty="0"/>
          </a:p>
          <a:p>
            <a:pPr marL="274320" indent="-274320">
              <a:spcBef>
                <a:spcPts val="600"/>
              </a:spcBef>
              <a:buClr>
                <a:schemeClr val="accent1"/>
              </a:buClr>
              <a:buSzPct val="70000"/>
              <a:buFont typeface="Wingdings"/>
              <a:buChar char=""/>
            </a:pPr>
            <a:r>
              <a:rPr lang="en-US" sz="1400" dirty="0"/>
              <a:t>Various ISPs and Roku devices</a:t>
            </a:r>
          </a:p>
          <a:p>
            <a:pPr marL="274320" indent="-274320">
              <a:spcBef>
                <a:spcPts val="600"/>
              </a:spcBef>
              <a:buClr>
                <a:schemeClr val="accent1"/>
              </a:buClr>
              <a:buSzPct val="70000"/>
              <a:buFont typeface="Wingdings"/>
              <a:buChar char=""/>
            </a:pPr>
            <a:r>
              <a:rPr lang="en-US" sz="1400" b="1" dirty="0"/>
              <a:t>Weakness</a:t>
            </a:r>
          </a:p>
          <a:p>
            <a:pPr marL="810753" lvl="1" indent="-274320">
              <a:spcBef>
                <a:spcPts val="600"/>
              </a:spcBef>
              <a:buClr>
                <a:schemeClr val="accent1"/>
              </a:buClr>
              <a:buSzPct val="70000"/>
              <a:buFont typeface="Wingdings"/>
              <a:buChar char=""/>
            </a:pPr>
            <a:r>
              <a:rPr lang="en-US" sz="1400" dirty="0"/>
              <a:t>Dependency on ISPs and hardware manufacturers</a:t>
            </a:r>
          </a:p>
        </p:txBody>
      </p:sp>
      <p:sp>
        <p:nvSpPr>
          <p:cNvPr id="16" name="Rectangle 15"/>
          <p:cNvSpPr/>
          <p:nvPr/>
        </p:nvSpPr>
        <p:spPr>
          <a:xfrm>
            <a:off x="5562600" y="2759095"/>
            <a:ext cx="4191000" cy="2015936"/>
          </a:xfrm>
          <a:prstGeom prst="rect">
            <a:avLst/>
          </a:prstGeom>
        </p:spPr>
        <p:txBody>
          <a:bodyPr wrap="square">
            <a:spAutoFit/>
          </a:bodyPr>
          <a:lstStyle/>
          <a:p>
            <a:pPr algn="ctr"/>
            <a:r>
              <a:rPr lang="en-US" sz="1600" b="1" u="sng" dirty="0"/>
              <a:t>Marketing</a:t>
            </a:r>
            <a:endParaRPr lang="en-US" sz="1600" dirty="0"/>
          </a:p>
          <a:p>
            <a:pPr marL="274320" indent="-274320">
              <a:spcBef>
                <a:spcPts val="600"/>
              </a:spcBef>
              <a:buClr>
                <a:schemeClr val="accent1"/>
              </a:buClr>
              <a:buSzPct val="70000"/>
              <a:buFont typeface="Wingdings"/>
              <a:buChar char=""/>
            </a:pPr>
            <a:r>
              <a:rPr lang="en-US" sz="1400" dirty="0"/>
              <a:t>Use hardware to grow its audience</a:t>
            </a:r>
          </a:p>
          <a:p>
            <a:pPr marL="274320" indent="-274320">
              <a:spcBef>
                <a:spcPts val="600"/>
              </a:spcBef>
              <a:buClr>
                <a:schemeClr val="accent1"/>
              </a:buClr>
              <a:buSzPct val="70000"/>
              <a:buFont typeface="Wingdings"/>
              <a:buChar char=""/>
            </a:pPr>
            <a:r>
              <a:rPr lang="en-US" sz="1400" dirty="0"/>
              <a:t>Monetize through advertising</a:t>
            </a:r>
          </a:p>
          <a:p>
            <a:pPr marL="274320" indent="-274320">
              <a:spcBef>
                <a:spcPts val="600"/>
              </a:spcBef>
              <a:buClr>
                <a:schemeClr val="accent1"/>
              </a:buClr>
              <a:buSzPct val="70000"/>
              <a:buFont typeface="Wingdings"/>
              <a:buChar char=""/>
            </a:pPr>
            <a:r>
              <a:rPr lang="en-US" sz="1400" dirty="0"/>
              <a:t>Create integrated &amp; insight based advertising</a:t>
            </a:r>
          </a:p>
          <a:p>
            <a:pPr marL="274320" indent="-274320">
              <a:spcBef>
                <a:spcPts val="600"/>
              </a:spcBef>
              <a:buClr>
                <a:schemeClr val="accent1"/>
              </a:buClr>
              <a:buSzPct val="70000"/>
              <a:buFont typeface="Wingdings"/>
              <a:buChar char=""/>
            </a:pPr>
            <a:r>
              <a:rPr lang="en-US" sz="1400" b="1" dirty="0"/>
              <a:t>Weakness</a:t>
            </a:r>
          </a:p>
          <a:p>
            <a:pPr marL="810753" lvl="1" indent="-274320">
              <a:spcBef>
                <a:spcPts val="600"/>
              </a:spcBef>
              <a:buClr>
                <a:schemeClr val="accent1"/>
              </a:buClr>
              <a:buSzPct val="70000"/>
              <a:buFont typeface="Wingdings"/>
              <a:buChar char=""/>
            </a:pPr>
            <a:r>
              <a:rPr lang="en-US" sz="1400" dirty="0"/>
              <a:t>Roku brand is not widely recognized</a:t>
            </a:r>
          </a:p>
        </p:txBody>
      </p:sp>
      <p:sp>
        <p:nvSpPr>
          <p:cNvPr id="17" name="Rectangle 16"/>
          <p:cNvSpPr/>
          <p:nvPr/>
        </p:nvSpPr>
        <p:spPr>
          <a:xfrm>
            <a:off x="2819400" y="4800600"/>
            <a:ext cx="4191000" cy="923330"/>
          </a:xfrm>
          <a:prstGeom prst="rect">
            <a:avLst/>
          </a:prstGeom>
        </p:spPr>
        <p:txBody>
          <a:bodyPr wrap="square">
            <a:spAutoFit/>
          </a:bodyPr>
          <a:lstStyle/>
          <a:p>
            <a:pPr algn="ctr"/>
            <a:r>
              <a:rPr lang="en-US" sz="1600" b="1" u="sng" dirty="0"/>
              <a:t>Services</a:t>
            </a:r>
            <a:endParaRPr lang="en-US" sz="1600" dirty="0"/>
          </a:p>
          <a:p>
            <a:pPr marL="274320" indent="-274320">
              <a:spcBef>
                <a:spcPts val="600"/>
              </a:spcBef>
              <a:buClr>
                <a:schemeClr val="accent1"/>
              </a:buClr>
              <a:buSzPct val="70000"/>
              <a:buFont typeface="Wingdings"/>
              <a:buChar char=""/>
            </a:pPr>
            <a:r>
              <a:rPr lang="en-US" sz="1400" dirty="0"/>
              <a:t>Convenience of viewership</a:t>
            </a:r>
          </a:p>
          <a:p>
            <a:pPr marL="274320" indent="-274320">
              <a:spcBef>
                <a:spcPts val="600"/>
              </a:spcBef>
              <a:buClr>
                <a:schemeClr val="accent1"/>
              </a:buClr>
              <a:buSzPct val="70000"/>
              <a:buFont typeface="Wingdings"/>
              <a:buChar char=""/>
            </a:pPr>
            <a:r>
              <a:rPr lang="en-US" sz="1400" dirty="0"/>
              <a:t>Manufacture variety of products</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8558" y="560293"/>
            <a:ext cx="132397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52400"/>
            <a:ext cx="971550" cy="9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68087"/>
            <a:ext cx="105727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0" y="3344272"/>
            <a:ext cx="990600" cy="1036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200" y="5743575"/>
            <a:ext cx="106680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4640" y="3212151"/>
            <a:ext cx="1451920" cy="100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3052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a:bodyPr>
          <a:lstStyle/>
          <a:p>
            <a:pPr algn="ctr"/>
            <a:r>
              <a:rPr lang="en-US" sz="4800" b="1" dirty="0">
                <a:solidFill>
                  <a:srgbClr val="7030A0"/>
                </a:solidFill>
              </a:rPr>
              <a:t>Support Activities</a:t>
            </a:r>
            <a:endParaRPr lang="en-US" sz="4800" dirty="0"/>
          </a:p>
        </p:txBody>
      </p:sp>
      <p:sp>
        <p:nvSpPr>
          <p:cNvPr id="3" name="Snip Diagonal Corner Rectangle 2"/>
          <p:cNvSpPr/>
          <p:nvPr/>
        </p:nvSpPr>
        <p:spPr>
          <a:xfrm>
            <a:off x="304800" y="1219200"/>
            <a:ext cx="1905000" cy="1143000"/>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nip Diagonal Corner Rectangle 5"/>
          <p:cNvSpPr/>
          <p:nvPr/>
        </p:nvSpPr>
        <p:spPr>
          <a:xfrm>
            <a:off x="304800" y="5029200"/>
            <a:ext cx="1905000" cy="1143000"/>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nip Diagonal Corner Rectangle 6"/>
          <p:cNvSpPr/>
          <p:nvPr/>
        </p:nvSpPr>
        <p:spPr>
          <a:xfrm>
            <a:off x="304800" y="3134322"/>
            <a:ext cx="1905000" cy="1143000"/>
          </a:xfrm>
          <a:prstGeom prst="snip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28600" y="1586174"/>
            <a:ext cx="2071401" cy="307777"/>
          </a:xfrm>
          <a:prstGeom prst="rect">
            <a:avLst/>
          </a:prstGeom>
        </p:spPr>
        <p:txBody>
          <a:bodyPr wrap="none">
            <a:spAutoFit/>
          </a:bodyPr>
          <a:lstStyle/>
          <a:p>
            <a:r>
              <a:rPr lang="en-US" sz="1400" b="1" dirty="0"/>
              <a:t>INFRASTRUCTURE</a:t>
            </a:r>
          </a:p>
        </p:txBody>
      </p:sp>
      <p:sp>
        <p:nvSpPr>
          <p:cNvPr id="8" name="Rectangle 7"/>
          <p:cNvSpPr/>
          <p:nvPr/>
        </p:nvSpPr>
        <p:spPr>
          <a:xfrm>
            <a:off x="304801" y="5191780"/>
            <a:ext cx="1752599" cy="523220"/>
          </a:xfrm>
          <a:prstGeom prst="rect">
            <a:avLst/>
          </a:prstGeom>
        </p:spPr>
        <p:txBody>
          <a:bodyPr wrap="square">
            <a:spAutoFit/>
          </a:bodyPr>
          <a:lstStyle/>
          <a:p>
            <a:r>
              <a:rPr lang="en-US" sz="1400" b="1" dirty="0"/>
              <a:t>TECHNOLOGY DEVELOPMENT</a:t>
            </a:r>
          </a:p>
        </p:txBody>
      </p:sp>
      <p:sp>
        <p:nvSpPr>
          <p:cNvPr id="9" name="Rectangle 8"/>
          <p:cNvSpPr/>
          <p:nvPr/>
        </p:nvSpPr>
        <p:spPr>
          <a:xfrm>
            <a:off x="304800" y="3362922"/>
            <a:ext cx="1752600" cy="738664"/>
          </a:xfrm>
          <a:prstGeom prst="rect">
            <a:avLst/>
          </a:prstGeom>
        </p:spPr>
        <p:txBody>
          <a:bodyPr wrap="square">
            <a:spAutoFit/>
          </a:bodyPr>
          <a:lstStyle/>
          <a:p>
            <a:r>
              <a:rPr lang="en-US" sz="1400" b="1" dirty="0"/>
              <a:t>HUMAN RESOURCE MANAGEMENT</a:t>
            </a:r>
          </a:p>
        </p:txBody>
      </p:sp>
      <p:sp>
        <p:nvSpPr>
          <p:cNvPr id="10" name="Rectangle 9"/>
          <p:cNvSpPr/>
          <p:nvPr/>
        </p:nvSpPr>
        <p:spPr>
          <a:xfrm>
            <a:off x="2514600" y="1210270"/>
            <a:ext cx="6858000" cy="923330"/>
          </a:xfrm>
          <a:prstGeom prst="rect">
            <a:avLst/>
          </a:prstGeom>
        </p:spPr>
        <p:txBody>
          <a:bodyPr wrap="square">
            <a:spAutoFit/>
          </a:bodyPr>
          <a:lstStyle/>
          <a:p>
            <a:pPr marL="274320" indent="-274320">
              <a:spcBef>
                <a:spcPts val="600"/>
              </a:spcBef>
              <a:buClr>
                <a:schemeClr val="accent1"/>
              </a:buClr>
              <a:buSzPct val="70000"/>
              <a:buFont typeface="Wingdings"/>
              <a:buChar char=""/>
            </a:pPr>
            <a:r>
              <a:rPr lang="en-US" sz="1800" dirty="0"/>
              <a:t>This includes departments like management, finance, legal, etc., which are required to keep the company’s stores operational</a:t>
            </a:r>
          </a:p>
        </p:txBody>
      </p:sp>
      <p:sp>
        <p:nvSpPr>
          <p:cNvPr id="11" name="Rectangle 10"/>
          <p:cNvSpPr/>
          <p:nvPr/>
        </p:nvSpPr>
        <p:spPr>
          <a:xfrm>
            <a:off x="2514600" y="3063093"/>
            <a:ext cx="7086600" cy="1600438"/>
          </a:xfrm>
          <a:prstGeom prst="rect">
            <a:avLst/>
          </a:prstGeom>
        </p:spPr>
        <p:txBody>
          <a:bodyPr wrap="square">
            <a:spAutoFit/>
          </a:bodyPr>
          <a:lstStyle/>
          <a:p>
            <a:pPr marL="274320" lvl="1" indent="-274320">
              <a:spcBef>
                <a:spcPts val="600"/>
              </a:spcBef>
              <a:buClr>
                <a:schemeClr val="accent1"/>
              </a:buClr>
              <a:buSzPct val="70000"/>
              <a:buFont typeface="Wingdings"/>
              <a:buChar char=""/>
            </a:pPr>
            <a:r>
              <a:rPr lang="en-US" sz="1800" dirty="0"/>
              <a:t>Employees, particularly engineers and other product developers, are in high demand, and Roku devotes significant resources to identifying, hiring, training, successfully integrating and retaining these employees</a:t>
            </a:r>
          </a:p>
          <a:p>
            <a:pPr marL="274320" indent="-274320">
              <a:spcBef>
                <a:spcPts val="600"/>
              </a:spcBef>
              <a:buClr>
                <a:schemeClr val="accent1"/>
              </a:buClr>
              <a:buSzPct val="70000"/>
              <a:buFont typeface="Wingdings"/>
              <a:buChar char=""/>
            </a:pPr>
            <a:endParaRPr lang="en-US" dirty="0"/>
          </a:p>
        </p:txBody>
      </p:sp>
      <p:sp>
        <p:nvSpPr>
          <p:cNvPr id="12" name="Rectangle 11"/>
          <p:cNvSpPr/>
          <p:nvPr/>
        </p:nvSpPr>
        <p:spPr>
          <a:xfrm>
            <a:off x="2514600" y="4979819"/>
            <a:ext cx="6858000" cy="1954381"/>
          </a:xfrm>
          <a:prstGeom prst="rect">
            <a:avLst/>
          </a:prstGeom>
        </p:spPr>
        <p:txBody>
          <a:bodyPr wrap="square">
            <a:spAutoFit/>
          </a:bodyPr>
          <a:lstStyle/>
          <a:p>
            <a:pPr marL="274320" indent="-274320">
              <a:spcBef>
                <a:spcPts val="600"/>
              </a:spcBef>
              <a:buClr>
                <a:schemeClr val="accent1"/>
              </a:buClr>
              <a:buSzPct val="70000"/>
              <a:buFont typeface="Wingdings"/>
              <a:buChar char=""/>
            </a:pPr>
            <a:r>
              <a:rPr lang="en-US" sz="1800" dirty="0"/>
              <a:t>Continue R&amp;D in the streaming market</a:t>
            </a:r>
          </a:p>
          <a:p>
            <a:pPr marL="274320" indent="-274320">
              <a:spcBef>
                <a:spcPts val="600"/>
              </a:spcBef>
              <a:buClr>
                <a:schemeClr val="accent1"/>
              </a:buClr>
              <a:buSzPct val="70000"/>
              <a:buFont typeface="Wingdings"/>
              <a:buChar char=""/>
            </a:pPr>
            <a:r>
              <a:rPr lang="en-US" sz="1800" dirty="0"/>
              <a:t>As the technological infrastructure for Internet access continues to improve and evolve, consumers will be presented with more opportunities to access video,        music and games on-demand with interactive capabilities</a:t>
            </a:r>
          </a:p>
          <a:p>
            <a:pPr marL="274320" indent="-274320">
              <a:spcBef>
                <a:spcPts val="600"/>
              </a:spcBef>
              <a:buClr>
                <a:schemeClr val="accent1"/>
              </a:buClr>
              <a:buSzPct val="70000"/>
              <a:buFont typeface="Wingdings"/>
              <a:buChar char=""/>
            </a:pPr>
            <a:endParaRPr lang="en-US" dirty="0"/>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55257" y="3929994"/>
            <a:ext cx="1869743" cy="946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0190" y="1807760"/>
            <a:ext cx="1132410" cy="112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1600" y="5652622"/>
            <a:ext cx="1424537" cy="120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3268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458200" cy="1295400"/>
          </a:xfrm>
        </p:spPr>
        <p:txBody>
          <a:bodyPr>
            <a:normAutofit fontScale="90000"/>
          </a:bodyPr>
          <a:lstStyle/>
          <a:p>
            <a:pPr algn="ctr"/>
            <a:r>
              <a:rPr lang="en-US" sz="4800" b="1" dirty="0">
                <a:solidFill>
                  <a:srgbClr val="7030A0"/>
                </a:solidFill>
              </a:rPr>
              <a:t>Strategic Implementation &amp; </a:t>
            </a:r>
            <a:br>
              <a:rPr lang="en-US" sz="4800" b="1" dirty="0">
                <a:solidFill>
                  <a:srgbClr val="7030A0"/>
                </a:solidFill>
              </a:rPr>
            </a:br>
            <a:r>
              <a:rPr lang="en-US" sz="4800" b="1" dirty="0">
                <a:solidFill>
                  <a:srgbClr val="7030A0"/>
                </a:solidFill>
              </a:rPr>
              <a:t>Risk Assessment</a:t>
            </a:r>
            <a:endParaRPr lang="en-US" sz="4800" dirty="0"/>
          </a:p>
        </p:txBody>
      </p:sp>
    </p:spTree>
    <p:extLst>
      <p:ext uri="{BB962C8B-B14F-4D97-AF65-F5344CB8AC3E}">
        <p14:creationId xmlns:p14="http://schemas.microsoft.com/office/powerpoint/2010/main" val="2130998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fontScale="90000"/>
          </a:bodyPr>
          <a:lstStyle/>
          <a:p>
            <a:pPr algn="ctr"/>
            <a:r>
              <a:rPr lang="en-US" sz="4800" b="1" dirty="0">
                <a:solidFill>
                  <a:srgbClr val="7030A0"/>
                </a:solidFill>
              </a:rPr>
              <a:t>Strategic Implementation</a:t>
            </a:r>
            <a:endParaRPr lang="en-US" sz="4800" dirty="0"/>
          </a:p>
        </p:txBody>
      </p:sp>
      <p:sp>
        <p:nvSpPr>
          <p:cNvPr id="2" name="Rectangle 1"/>
          <p:cNvSpPr/>
          <p:nvPr/>
        </p:nvSpPr>
        <p:spPr>
          <a:xfrm>
            <a:off x="304800" y="1275070"/>
            <a:ext cx="7772400" cy="3600986"/>
          </a:xfrm>
          <a:prstGeom prst="rect">
            <a:avLst/>
          </a:prstGeom>
        </p:spPr>
        <p:txBody>
          <a:bodyPr wrap="square">
            <a:spAutoFit/>
          </a:bodyPr>
          <a:lstStyle/>
          <a:p>
            <a:pPr>
              <a:spcBef>
                <a:spcPts val="600"/>
              </a:spcBef>
              <a:buClr>
                <a:schemeClr val="accent1"/>
              </a:buClr>
              <a:buSzPct val="70000"/>
            </a:pPr>
            <a:r>
              <a:rPr lang="en-US" sz="1800" b="1" u="sng" dirty="0"/>
              <a:t>Advertising:</a:t>
            </a:r>
            <a:endParaRPr lang="en-US" sz="1800" dirty="0"/>
          </a:p>
          <a:p>
            <a:pPr marL="274320" indent="-274320">
              <a:spcBef>
                <a:spcPts val="600"/>
              </a:spcBef>
              <a:buClr>
                <a:schemeClr val="accent1"/>
              </a:buClr>
              <a:buSzPct val="70000"/>
              <a:buFont typeface="Wingdings"/>
              <a:buChar char=""/>
            </a:pPr>
            <a:r>
              <a:rPr lang="en-US" sz="1800" dirty="0"/>
              <a:t>Roku is known for its set-top accessories</a:t>
            </a:r>
          </a:p>
          <a:p>
            <a:pPr marL="274320" indent="-274320">
              <a:spcBef>
                <a:spcPts val="600"/>
              </a:spcBef>
              <a:buClr>
                <a:schemeClr val="accent1"/>
              </a:buClr>
              <a:buSzPct val="70000"/>
              <a:buFont typeface="Wingdings"/>
              <a:buChar char=""/>
            </a:pPr>
            <a:r>
              <a:rPr lang="en-US" sz="1800" dirty="0"/>
              <a:t>Roku’s advertising business witnessed overwhelming growth</a:t>
            </a:r>
          </a:p>
          <a:p>
            <a:pPr marL="274320" indent="-274320">
              <a:spcBef>
                <a:spcPts val="600"/>
              </a:spcBef>
              <a:buClr>
                <a:schemeClr val="accent1"/>
              </a:buClr>
              <a:buSzPct val="70000"/>
              <a:buFont typeface="Wingdings"/>
              <a:buChar char=""/>
            </a:pPr>
            <a:r>
              <a:rPr lang="en-US" sz="1800" dirty="0"/>
              <a:t>The platform revenue including ads saw a growth of 137 percent year on year with two-thirds of this platform revenue coming from ads, while the hardware sales grew 4 percent as per recent earnings call. </a:t>
            </a:r>
          </a:p>
          <a:p>
            <a:pPr marL="274320" indent="-274320">
              <a:spcBef>
                <a:spcPts val="600"/>
              </a:spcBef>
              <a:buClr>
                <a:schemeClr val="accent1"/>
              </a:buClr>
              <a:buSzPct val="70000"/>
              <a:buFont typeface="Wingdings"/>
              <a:buChar char=""/>
            </a:pPr>
            <a:r>
              <a:rPr lang="en-US" sz="1800" dirty="0"/>
              <a:t>Advertising constitutes two-thirds of Roku’s platform business. </a:t>
            </a:r>
          </a:p>
          <a:p>
            <a:pPr marL="274320" indent="-274320">
              <a:spcBef>
                <a:spcPts val="600"/>
              </a:spcBef>
              <a:buClr>
                <a:schemeClr val="accent1"/>
              </a:buClr>
              <a:buSzPct val="70000"/>
              <a:buFont typeface="Wingdings"/>
              <a:buChar char=""/>
            </a:pPr>
            <a:r>
              <a:rPr lang="en-US" sz="1800" dirty="0"/>
              <a:t>Roku has been aggressively expanding its reach in the advertising segment.</a:t>
            </a:r>
          </a:p>
          <a:p>
            <a:pPr marL="274320" indent="-274320">
              <a:spcBef>
                <a:spcPts val="600"/>
              </a:spcBef>
              <a:buClr>
                <a:schemeClr val="accent1"/>
              </a:buClr>
              <a:buSzPct val="70000"/>
              <a:buFont typeface="Wingdings"/>
              <a:buChar char=""/>
            </a:pPr>
            <a:endParaRPr lang="en-US" sz="18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297107"/>
            <a:ext cx="4114800" cy="2525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04800" y="4438471"/>
            <a:ext cx="4953000" cy="1200329"/>
          </a:xfrm>
          <a:prstGeom prst="rect">
            <a:avLst/>
          </a:prstGeom>
        </p:spPr>
        <p:txBody>
          <a:bodyPr>
            <a:spAutoFit/>
          </a:bodyPr>
          <a:lstStyle/>
          <a:p>
            <a:pPr marL="274320" indent="-274320">
              <a:spcBef>
                <a:spcPts val="600"/>
              </a:spcBef>
              <a:buClr>
                <a:schemeClr val="accent1"/>
              </a:buClr>
              <a:buSzPct val="70000"/>
              <a:buFont typeface="Wingdings"/>
              <a:buChar char=""/>
            </a:pPr>
            <a:r>
              <a:rPr lang="en-US" sz="1800" dirty="0"/>
              <a:t>As per Nielsen Digital Ad Ratings, Roku is the first OTT TV platform to offer audience guarantees, closing the gap between OTT TV and traditional TV.</a:t>
            </a:r>
          </a:p>
        </p:txBody>
      </p:sp>
    </p:spTree>
    <p:extLst>
      <p:ext uri="{BB962C8B-B14F-4D97-AF65-F5344CB8AC3E}">
        <p14:creationId xmlns:p14="http://schemas.microsoft.com/office/powerpoint/2010/main" val="1722939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fontScale="90000"/>
          </a:bodyPr>
          <a:lstStyle/>
          <a:p>
            <a:pPr algn="ctr"/>
            <a:r>
              <a:rPr lang="en-US" sz="4800" b="1" dirty="0">
                <a:solidFill>
                  <a:srgbClr val="7030A0"/>
                </a:solidFill>
              </a:rPr>
              <a:t>Strategic Implementation</a:t>
            </a:r>
            <a:endParaRPr lang="en-US" sz="4800" dirty="0"/>
          </a:p>
        </p:txBody>
      </p:sp>
      <p:sp>
        <p:nvSpPr>
          <p:cNvPr id="2" name="Rectangle 1"/>
          <p:cNvSpPr/>
          <p:nvPr/>
        </p:nvSpPr>
        <p:spPr>
          <a:xfrm>
            <a:off x="304800" y="1082722"/>
            <a:ext cx="8686800" cy="4939814"/>
          </a:xfrm>
          <a:prstGeom prst="rect">
            <a:avLst/>
          </a:prstGeom>
        </p:spPr>
        <p:txBody>
          <a:bodyPr wrap="square">
            <a:spAutoFit/>
          </a:bodyPr>
          <a:lstStyle/>
          <a:p>
            <a:pPr>
              <a:spcBef>
                <a:spcPts val="600"/>
              </a:spcBef>
              <a:buClr>
                <a:schemeClr val="accent1"/>
              </a:buClr>
              <a:buSzPct val="70000"/>
            </a:pPr>
            <a:r>
              <a:rPr lang="en-US" sz="1800" b="1" u="sng" dirty="0"/>
              <a:t>New Roku Accounts</a:t>
            </a:r>
            <a:endParaRPr lang="en-US" sz="1800" dirty="0"/>
          </a:p>
          <a:p>
            <a:pPr marL="274320" indent="-274320">
              <a:spcBef>
                <a:spcPts val="600"/>
              </a:spcBef>
              <a:buClr>
                <a:schemeClr val="accent1"/>
              </a:buClr>
              <a:buSzPct val="70000"/>
              <a:buFont typeface="Wingdings"/>
              <a:buChar char=""/>
            </a:pPr>
            <a:r>
              <a:rPr lang="en-US" sz="1800" dirty="0"/>
              <a:t>During the quarter just ended, Roku saw more new user accounts being created through its licensed TVs than its own gadgets.</a:t>
            </a:r>
          </a:p>
          <a:p>
            <a:pPr marL="274320" indent="-274320">
              <a:spcBef>
                <a:spcPts val="600"/>
              </a:spcBef>
              <a:buClr>
                <a:schemeClr val="accent1"/>
              </a:buClr>
              <a:buSzPct val="70000"/>
              <a:buFont typeface="Wingdings"/>
              <a:buChar char=""/>
            </a:pPr>
            <a:r>
              <a:rPr lang="en-US" sz="1800" dirty="0"/>
              <a:t>As per stats, Roku now has 17.7 million active accounts, 48 percent increase year on year.</a:t>
            </a:r>
          </a:p>
          <a:p>
            <a:pPr>
              <a:spcBef>
                <a:spcPts val="600"/>
              </a:spcBef>
              <a:buClr>
                <a:schemeClr val="accent1"/>
              </a:buClr>
              <a:buSzPct val="70000"/>
            </a:pPr>
            <a:endParaRPr lang="en-US" sz="1800" dirty="0"/>
          </a:p>
          <a:p>
            <a:pPr>
              <a:spcBef>
                <a:spcPts val="600"/>
              </a:spcBef>
              <a:buClr>
                <a:schemeClr val="accent1"/>
              </a:buClr>
              <a:buSzPct val="70000"/>
            </a:pPr>
            <a:r>
              <a:rPr lang="en-US" sz="1800" b="1" u="sng" dirty="0"/>
              <a:t>Hardware Prices</a:t>
            </a:r>
            <a:endParaRPr lang="en-US" sz="1800" dirty="0"/>
          </a:p>
          <a:p>
            <a:pPr marL="274320" indent="-274320">
              <a:spcBef>
                <a:spcPts val="600"/>
              </a:spcBef>
              <a:buClr>
                <a:schemeClr val="accent1"/>
              </a:buClr>
              <a:buSzPct val="70000"/>
              <a:buFont typeface="Wingdings"/>
              <a:buChar char=""/>
            </a:pPr>
            <a:r>
              <a:rPr lang="en-US" sz="1800" dirty="0"/>
              <a:t>Roku has been playing its part in new user additions by lowering its device prices for new users. </a:t>
            </a:r>
          </a:p>
          <a:p>
            <a:pPr marL="274320" indent="-274320">
              <a:spcBef>
                <a:spcPts val="600"/>
              </a:spcBef>
              <a:buClr>
                <a:schemeClr val="accent1"/>
              </a:buClr>
              <a:buSzPct val="70000"/>
              <a:buFont typeface="Wingdings"/>
              <a:buChar char=""/>
            </a:pPr>
            <a:r>
              <a:rPr lang="en-US" sz="1800" dirty="0"/>
              <a:t>The average price of its hardware dropped 23 percent from the same time last year, while it boosted sales by 35 percent</a:t>
            </a:r>
          </a:p>
          <a:p>
            <a:pPr marL="274320" indent="-274320">
              <a:spcBef>
                <a:spcPts val="600"/>
              </a:spcBef>
              <a:buClr>
                <a:schemeClr val="accent1"/>
              </a:buClr>
              <a:buSzPct val="70000"/>
              <a:buFont typeface="Wingdings"/>
              <a:buChar char=""/>
            </a:pPr>
            <a:r>
              <a:rPr lang="en-US" sz="1800" dirty="0"/>
              <a:t>As hardware prices keep diminishing, Roku can make the most of the huge user base by selling advertising around them far down the line.</a:t>
            </a:r>
          </a:p>
          <a:p>
            <a:pPr marL="274320" indent="-274320">
              <a:spcBef>
                <a:spcPts val="600"/>
              </a:spcBef>
              <a:buClr>
                <a:schemeClr val="accent1"/>
              </a:buClr>
              <a:buSzPct val="70000"/>
              <a:buFont typeface="Wingdings"/>
              <a:buChar char=""/>
            </a:pPr>
            <a:endParaRPr lang="en-US" sz="1800" dirty="0"/>
          </a:p>
          <a:p>
            <a:pPr marL="274320" indent="-274320">
              <a:spcBef>
                <a:spcPts val="600"/>
              </a:spcBef>
              <a:buClr>
                <a:schemeClr val="accent1"/>
              </a:buClr>
              <a:buSzPct val="70000"/>
              <a:buFont typeface="Wingdings"/>
              <a:buChar char=""/>
            </a:pPr>
            <a:endParaRPr lang="en-US" sz="1800" dirty="0"/>
          </a:p>
        </p:txBody>
      </p:sp>
    </p:spTree>
    <p:extLst>
      <p:ext uri="{BB962C8B-B14F-4D97-AF65-F5344CB8AC3E}">
        <p14:creationId xmlns:p14="http://schemas.microsoft.com/office/powerpoint/2010/main" val="2544561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fontScale="90000"/>
          </a:bodyPr>
          <a:lstStyle/>
          <a:p>
            <a:pPr algn="ctr"/>
            <a:r>
              <a:rPr lang="en-US" sz="4800" b="1" dirty="0">
                <a:solidFill>
                  <a:srgbClr val="7030A0"/>
                </a:solidFill>
              </a:rPr>
              <a:t>Strategic Implementation</a:t>
            </a:r>
            <a:endParaRPr lang="en-US" sz="4800" dirty="0"/>
          </a:p>
        </p:txBody>
      </p:sp>
      <p:sp>
        <p:nvSpPr>
          <p:cNvPr id="2" name="Rectangle 1"/>
          <p:cNvSpPr/>
          <p:nvPr/>
        </p:nvSpPr>
        <p:spPr>
          <a:xfrm>
            <a:off x="304800" y="1346299"/>
            <a:ext cx="8686800" cy="2616101"/>
          </a:xfrm>
          <a:prstGeom prst="rect">
            <a:avLst/>
          </a:prstGeom>
        </p:spPr>
        <p:txBody>
          <a:bodyPr wrap="square">
            <a:spAutoFit/>
          </a:bodyPr>
          <a:lstStyle/>
          <a:p>
            <a:pPr>
              <a:spcBef>
                <a:spcPts val="600"/>
              </a:spcBef>
              <a:buClr>
                <a:schemeClr val="accent1"/>
              </a:buClr>
              <a:buSzPct val="70000"/>
            </a:pPr>
            <a:r>
              <a:rPr lang="en-US" sz="1800" b="1" u="sng" dirty="0"/>
              <a:t>Marketing</a:t>
            </a:r>
            <a:endParaRPr lang="en-US" sz="1800" dirty="0"/>
          </a:p>
          <a:p>
            <a:pPr marL="274320" indent="-274320">
              <a:spcBef>
                <a:spcPts val="600"/>
              </a:spcBef>
              <a:buClr>
                <a:schemeClr val="accent1"/>
              </a:buClr>
              <a:buSzPct val="70000"/>
              <a:buFont typeface="Wingdings"/>
              <a:buChar char=""/>
            </a:pPr>
            <a:r>
              <a:rPr lang="en-US" sz="1800" dirty="0"/>
              <a:t>Being a lesser brand compared to its giant Silicon Valley rivals, Roku has done well to keep its marketing expenses down</a:t>
            </a:r>
          </a:p>
          <a:p>
            <a:pPr marL="274320" indent="-274320">
              <a:spcBef>
                <a:spcPts val="600"/>
              </a:spcBef>
              <a:buClr>
                <a:schemeClr val="accent1"/>
              </a:buClr>
              <a:buSzPct val="70000"/>
              <a:buFont typeface="Wingdings"/>
              <a:buChar char=""/>
            </a:pPr>
            <a:r>
              <a:rPr lang="en-US" sz="1800" dirty="0"/>
              <a:t>It instead relies on strategic placements that its branded TVs afford in the electronics aisles and online listings, while cashing in on its reputation earned over the years in the segment.</a:t>
            </a:r>
          </a:p>
          <a:p>
            <a:pPr marL="274320" indent="-274320">
              <a:spcBef>
                <a:spcPts val="600"/>
              </a:spcBef>
              <a:buClr>
                <a:schemeClr val="accent1"/>
              </a:buClr>
              <a:buSzPct val="70000"/>
              <a:buFont typeface="Wingdings"/>
              <a:buChar char=""/>
            </a:pPr>
            <a:endParaRPr lang="en-US" sz="1800" dirty="0"/>
          </a:p>
          <a:p>
            <a:pPr marL="274320" indent="-274320">
              <a:spcBef>
                <a:spcPts val="600"/>
              </a:spcBef>
              <a:buClr>
                <a:schemeClr val="accent1"/>
              </a:buClr>
              <a:buSzPct val="70000"/>
              <a:buFont typeface="Wingdings"/>
              <a:buChar char=""/>
            </a:pPr>
            <a:endParaRPr lang="en-US" sz="18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694" y="3505200"/>
            <a:ext cx="4254731" cy="3133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3812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a:bodyPr>
          <a:lstStyle/>
          <a:p>
            <a:pPr algn="ctr"/>
            <a:r>
              <a:rPr lang="en-US" sz="4800" b="1" dirty="0">
                <a:solidFill>
                  <a:srgbClr val="7030A0"/>
                </a:solidFill>
              </a:rPr>
              <a:t>Risk Assessment</a:t>
            </a:r>
            <a:endParaRPr lang="en-US" sz="4800" dirty="0"/>
          </a:p>
        </p:txBody>
      </p:sp>
      <p:sp>
        <p:nvSpPr>
          <p:cNvPr id="2" name="Rectangle 1"/>
          <p:cNvSpPr/>
          <p:nvPr/>
        </p:nvSpPr>
        <p:spPr>
          <a:xfrm>
            <a:off x="503583" y="762000"/>
            <a:ext cx="8686800" cy="6109365"/>
          </a:xfrm>
          <a:prstGeom prst="rect">
            <a:avLst/>
          </a:prstGeom>
        </p:spPr>
        <p:txBody>
          <a:bodyPr wrap="square">
            <a:spAutoFit/>
          </a:bodyPr>
          <a:lstStyle/>
          <a:p>
            <a:pPr marL="274320" indent="-274320">
              <a:spcBef>
                <a:spcPts val="600"/>
              </a:spcBef>
              <a:buClr>
                <a:schemeClr val="accent1"/>
              </a:buClr>
              <a:buSzPct val="70000"/>
              <a:buFont typeface="Wingdings"/>
              <a:buChar char=""/>
            </a:pPr>
            <a:r>
              <a:rPr lang="en-US" dirty="0"/>
              <a:t>The TV streaming industry is highly competitive with many large tech companies, TV brands and service operators actively focusing on it. If Roku fails to compete with these companies it will be difficult for them to attract users and business may be harmed.</a:t>
            </a:r>
          </a:p>
          <a:p>
            <a:pPr>
              <a:spcBef>
                <a:spcPts val="600"/>
              </a:spcBef>
              <a:buClr>
                <a:schemeClr val="accent1"/>
              </a:buClr>
              <a:buSzPct val="70000"/>
            </a:pPr>
            <a:endParaRPr lang="en-US" dirty="0"/>
          </a:p>
          <a:p>
            <a:pPr marL="274320" indent="-274320">
              <a:spcBef>
                <a:spcPts val="600"/>
              </a:spcBef>
              <a:buClr>
                <a:schemeClr val="accent1"/>
              </a:buClr>
              <a:buSzPct val="70000"/>
              <a:buFont typeface="Wingdings"/>
              <a:buChar char=""/>
            </a:pPr>
            <a:r>
              <a:rPr lang="en-US" dirty="0"/>
              <a:t>Failing to maintain relationships with content publishers is one of the very important risks that Roku Inc faces.</a:t>
            </a:r>
          </a:p>
          <a:p>
            <a:pPr>
              <a:spcBef>
                <a:spcPts val="600"/>
              </a:spcBef>
              <a:buClr>
                <a:schemeClr val="accent1"/>
              </a:buClr>
              <a:buSzPct val="70000"/>
            </a:pPr>
            <a:endParaRPr lang="en-US" dirty="0"/>
          </a:p>
          <a:p>
            <a:pPr marL="274320" indent="-274320">
              <a:spcBef>
                <a:spcPts val="600"/>
              </a:spcBef>
              <a:buClr>
                <a:schemeClr val="accent1"/>
              </a:buClr>
              <a:buSzPct val="70000"/>
              <a:buFont typeface="Wingdings"/>
              <a:buChar char=""/>
            </a:pPr>
            <a:r>
              <a:rPr lang="en-US" dirty="0"/>
              <a:t>Roku does not have manufacturing capabilities and primarily depend upon a single contract manufacturer; their operations could be disrupted if Roku encounters problems with the contract manufacturer.</a:t>
            </a:r>
          </a:p>
          <a:p>
            <a:pPr>
              <a:spcBef>
                <a:spcPts val="600"/>
              </a:spcBef>
              <a:buClr>
                <a:schemeClr val="accent1"/>
              </a:buClr>
              <a:buSzPct val="70000"/>
            </a:pPr>
            <a:endParaRPr lang="en-US" dirty="0"/>
          </a:p>
          <a:p>
            <a:pPr marL="274320" indent="-274320">
              <a:spcBef>
                <a:spcPts val="600"/>
              </a:spcBef>
              <a:buClr>
                <a:schemeClr val="accent1"/>
              </a:buClr>
              <a:buSzPct val="70000"/>
              <a:buFont typeface="Wingdings"/>
              <a:buChar char=""/>
            </a:pPr>
            <a:r>
              <a:rPr lang="en-US" dirty="0"/>
              <a:t>If Roku’s advertisers or advertising agencies do not pay or dispute their invoice, then Roku’s business may be harmed.</a:t>
            </a:r>
          </a:p>
          <a:p>
            <a:pPr marL="274320" indent="-274320">
              <a:spcBef>
                <a:spcPts val="600"/>
              </a:spcBef>
              <a:buClr>
                <a:schemeClr val="accent1"/>
              </a:buClr>
              <a:buSzPct val="70000"/>
              <a:buFont typeface="Wingdings"/>
              <a:buChar char=""/>
            </a:pPr>
            <a:endParaRPr lang="en-US" sz="1800" dirty="0"/>
          </a:p>
          <a:p>
            <a:pPr marL="274320" indent="-274320">
              <a:spcBef>
                <a:spcPts val="600"/>
              </a:spcBef>
              <a:buClr>
                <a:schemeClr val="accent1"/>
              </a:buClr>
              <a:buSzPct val="70000"/>
              <a:buFont typeface="Wingdings"/>
              <a:buChar char=""/>
            </a:pPr>
            <a:endParaRPr lang="en-US" sz="1800" dirty="0"/>
          </a:p>
        </p:txBody>
      </p:sp>
    </p:spTree>
    <p:extLst>
      <p:ext uri="{BB962C8B-B14F-4D97-AF65-F5344CB8AC3E}">
        <p14:creationId xmlns:p14="http://schemas.microsoft.com/office/powerpoint/2010/main" val="1386958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33400" y="-305148"/>
            <a:ext cx="8382000" cy="1067148"/>
          </a:xfrm>
        </p:spPr>
        <p:txBody>
          <a:bodyPr>
            <a:normAutofit/>
          </a:bodyPr>
          <a:lstStyle/>
          <a:p>
            <a:pPr algn="ctr"/>
            <a:r>
              <a:rPr lang="en-US" sz="4800" b="1" dirty="0">
                <a:solidFill>
                  <a:srgbClr val="7030A0"/>
                </a:solidFill>
              </a:rPr>
              <a:t>Recommendation</a:t>
            </a:r>
            <a:endParaRPr lang="en-US" sz="4800" dirty="0"/>
          </a:p>
        </p:txBody>
      </p:sp>
      <p:sp>
        <p:nvSpPr>
          <p:cNvPr id="2" name="Rectangle 1"/>
          <p:cNvSpPr/>
          <p:nvPr/>
        </p:nvSpPr>
        <p:spPr>
          <a:xfrm>
            <a:off x="503583" y="762000"/>
            <a:ext cx="8686800" cy="4416594"/>
          </a:xfrm>
          <a:prstGeom prst="rect">
            <a:avLst/>
          </a:prstGeom>
        </p:spPr>
        <p:txBody>
          <a:bodyPr wrap="square">
            <a:spAutoFit/>
          </a:bodyPr>
          <a:lstStyle/>
          <a:p>
            <a:pPr marL="274320" indent="-274320">
              <a:spcBef>
                <a:spcPts val="600"/>
              </a:spcBef>
              <a:buClr>
                <a:schemeClr val="accent1"/>
              </a:buClr>
              <a:buSzPct val="70000"/>
              <a:buFont typeface="Wingdings"/>
              <a:buChar char=""/>
            </a:pPr>
            <a:endParaRPr lang="en-US" dirty="0"/>
          </a:p>
          <a:p>
            <a:pPr marL="274320" indent="-274320">
              <a:spcBef>
                <a:spcPts val="600"/>
              </a:spcBef>
              <a:buClr>
                <a:schemeClr val="accent1"/>
              </a:buClr>
              <a:buSzPct val="70000"/>
              <a:buFont typeface="Wingdings"/>
              <a:buChar char=""/>
            </a:pPr>
            <a:r>
              <a:rPr lang="en-US" dirty="0"/>
              <a:t>Continue to expand their portfolio by fostering long-term relationship with content suppliers</a:t>
            </a:r>
          </a:p>
          <a:p>
            <a:pPr marL="274320" indent="-274320">
              <a:spcBef>
                <a:spcPts val="600"/>
              </a:spcBef>
              <a:buClr>
                <a:schemeClr val="accent1"/>
              </a:buClr>
              <a:buSzPct val="70000"/>
              <a:buFont typeface="Wingdings"/>
              <a:buChar char=""/>
            </a:pPr>
            <a:r>
              <a:rPr lang="en-US" dirty="0"/>
              <a:t>Establish more sustainable distribution methods</a:t>
            </a:r>
          </a:p>
          <a:p>
            <a:pPr marL="274320" indent="-274320">
              <a:spcBef>
                <a:spcPts val="600"/>
              </a:spcBef>
              <a:buClr>
                <a:schemeClr val="accent1"/>
              </a:buClr>
              <a:buSzPct val="70000"/>
              <a:buFont typeface="Wingdings"/>
              <a:buChar char=""/>
            </a:pPr>
            <a:r>
              <a:rPr lang="en-US" dirty="0"/>
              <a:t>Enhance TV watching experience by making it more interactive and convenient unlike static channels.</a:t>
            </a:r>
          </a:p>
          <a:p>
            <a:pPr marL="274320" indent="-274320">
              <a:spcBef>
                <a:spcPts val="600"/>
              </a:spcBef>
              <a:buClr>
                <a:schemeClr val="accent1"/>
              </a:buClr>
              <a:buSzPct val="70000"/>
              <a:buFont typeface="Wingdings"/>
              <a:buChar char=""/>
            </a:pPr>
            <a:r>
              <a:rPr lang="en-US" dirty="0"/>
              <a:t>They have huge opportunity in content distribution and advertising, hence they should invest more in that.</a:t>
            </a:r>
          </a:p>
          <a:p>
            <a:pPr marL="274320" indent="-274320">
              <a:spcBef>
                <a:spcPts val="600"/>
              </a:spcBef>
              <a:buClr>
                <a:schemeClr val="accent1"/>
              </a:buClr>
              <a:buSzPct val="70000"/>
              <a:buFont typeface="Wingdings"/>
              <a:buChar char=""/>
            </a:pPr>
            <a:r>
              <a:rPr lang="en-US" dirty="0"/>
              <a:t>Moving forward if their profit margin increases significantly they should invest in marketing to strengthen its brand following.</a:t>
            </a:r>
          </a:p>
          <a:p>
            <a:pPr>
              <a:spcBef>
                <a:spcPts val="600"/>
              </a:spcBef>
              <a:buClr>
                <a:schemeClr val="accent1"/>
              </a:buClr>
              <a:buSzPct val="70000"/>
            </a:pPr>
            <a:endParaRPr lang="en-US" sz="1800" dirty="0"/>
          </a:p>
          <a:p>
            <a:pPr marL="274320" indent="-274320">
              <a:spcBef>
                <a:spcPts val="600"/>
              </a:spcBef>
              <a:buClr>
                <a:schemeClr val="accent1"/>
              </a:buClr>
              <a:buSzPct val="70000"/>
              <a:buFont typeface="Wingdings"/>
              <a:buChar char=""/>
            </a:pPr>
            <a:endParaRPr lang="en-US" sz="1800" dirty="0"/>
          </a:p>
        </p:txBody>
      </p:sp>
    </p:spTree>
    <p:extLst>
      <p:ext uri="{BB962C8B-B14F-4D97-AF65-F5344CB8AC3E}">
        <p14:creationId xmlns:p14="http://schemas.microsoft.com/office/powerpoint/2010/main" val="3499316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0"/>
            <a:ext cx="8458200" cy="1295400"/>
          </a:xfrm>
        </p:spPr>
        <p:txBody>
          <a:bodyPr>
            <a:normAutofit/>
          </a:bodyPr>
          <a:lstStyle/>
          <a:p>
            <a:pPr algn="ctr"/>
            <a:r>
              <a:rPr lang="en-US" sz="4800" b="1" dirty="0">
                <a:solidFill>
                  <a:srgbClr val="7030A0"/>
                </a:solidFill>
              </a:rPr>
              <a:t>Thank You!</a:t>
            </a:r>
            <a:endParaRPr lang="en-US" sz="4800" dirty="0"/>
          </a:p>
        </p:txBody>
      </p:sp>
    </p:spTree>
    <p:extLst>
      <p:ext uri="{BB962C8B-B14F-4D97-AF65-F5344CB8AC3E}">
        <p14:creationId xmlns:p14="http://schemas.microsoft.com/office/powerpoint/2010/main" val="60381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7030A0"/>
                </a:solidFill>
              </a:rPr>
              <a:t>Vision &amp; Mission</a:t>
            </a:r>
          </a:p>
        </p:txBody>
      </p:sp>
      <p:sp>
        <p:nvSpPr>
          <p:cNvPr id="3" name="Content Placeholder 2"/>
          <p:cNvSpPr>
            <a:spLocks noGrp="1"/>
          </p:cNvSpPr>
          <p:nvPr>
            <p:ph sz="quarter" idx="1"/>
          </p:nvPr>
        </p:nvSpPr>
        <p:spPr>
          <a:xfrm>
            <a:off x="152400" y="1828800"/>
            <a:ext cx="8915400" cy="2286000"/>
          </a:xfrm>
        </p:spPr>
        <p:txBody>
          <a:bodyPr/>
          <a:lstStyle/>
          <a:p>
            <a:pPr marL="0" indent="0" algn="ctr">
              <a:buNone/>
            </a:pPr>
            <a:r>
              <a:rPr lang="en-US" dirty="0"/>
              <a:t>Roku’s mission is to be the TV streaming platform that connects the entire TV ecosystem. They connect consumers with the content they love. They help content publishers find their audience and make money.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955980"/>
            <a:ext cx="3733800" cy="2921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239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458200" cy="1295400"/>
          </a:xfrm>
        </p:spPr>
        <p:txBody>
          <a:bodyPr>
            <a:normAutofit/>
          </a:bodyPr>
          <a:lstStyle/>
          <a:p>
            <a:pPr algn="ctr"/>
            <a:r>
              <a:rPr lang="en-US" sz="4800" b="1" dirty="0">
                <a:solidFill>
                  <a:srgbClr val="7030A0"/>
                </a:solidFill>
              </a:rPr>
              <a:t>Questions?</a:t>
            </a:r>
            <a:endParaRPr lang="en-US" sz="4800" dirty="0"/>
          </a:p>
        </p:txBody>
      </p:sp>
      <p:pic>
        <p:nvPicPr>
          <p:cNvPr id="16386" name="Picture 2" descr="C:\Users\ameneze\Desktop\Roku\ikea_man-bewildered.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194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370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7030A0"/>
                </a:solidFill>
              </a:rPr>
              <a:t>Products &amp; Services</a:t>
            </a:r>
            <a:endParaRPr lang="en-US" sz="4800" dirty="0"/>
          </a:p>
        </p:txBody>
      </p:sp>
      <p:sp>
        <p:nvSpPr>
          <p:cNvPr id="3" name="Content Placeholder 2"/>
          <p:cNvSpPr>
            <a:spLocks noGrp="1"/>
          </p:cNvSpPr>
          <p:nvPr>
            <p:ph sz="quarter" idx="1"/>
          </p:nvPr>
        </p:nvSpPr>
        <p:spPr>
          <a:xfrm>
            <a:off x="495300" y="1600200"/>
            <a:ext cx="8420100" cy="4873752"/>
          </a:xfrm>
        </p:spPr>
        <p:txBody>
          <a:bodyPr/>
          <a:lstStyle/>
          <a:p>
            <a:r>
              <a:rPr lang="en-US" dirty="0"/>
              <a:t>Roku Streaming Player</a:t>
            </a:r>
          </a:p>
          <a:p>
            <a:r>
              <a:rPr lang="en-US" dirty="0"/>
              <a:t>Roku TV</a:t>
            </a:r>
          </a:p>
          <a:p>
            <a:r>
              <a:rPr lang="en-US" dirty="0"/>
              <a:t>Roku Express</a:t>
            </a:r>
          </a:p>
          <a:p>
            <a:r>
              <a:rPr lang="en-US" dirty="0"/>
              <a:t>Roku Express+</a:t>
            </a:r>
          </a:p>
          <a:p>
            <a:r>
              <a:rPr lang="en-US" dirty="0"/>
              <a:t>Roku Streaming Stick</a:t>
            </a:r>
          </a:p>
          <a:p>
            <a:r>
              <a:rPr lang="en-US" dirty="0"/>
              <a:t>Roku Streaming Stick+</a:t>
            </a:r>
          </a:p>
          <a:p>
            <a:r>
              <a:rPr lang="en-US" dirty="0"/>
              <a:t>Roku Ultra</a:t>
            </a:r>
          </a:p>
          <a:p>
            <a:r>
              <a:rPr lang="en-US" dirty="0"/>
              <a:t>Miscellaneous Accessories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685925"/>
            <a:ext cx="41814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29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7030A0"/>
                </a:solidFill>
              </a:rPr>
              <a:t>Products &amp; Services</a:t>
            </a:r>
            <a:endParaRPr lang="en-US" sz="4800" dirty="0"/>
          </a:p>
        </p:txBody>
      </p:sp>
      <p:sp>
        <p:nvSpPr>
          <p:cNvPr id="3" name="Content Placeholder 2"/>
          <p:cNvSpPr>
            <a:spLocks noGrp="1"/>
          </p:cNvSpPr>
          <p:nvPr>
            <p:ph sz="quarter" idx="1"/>
          </p:nvPr>
        </p:nvSpPr>
        <p:spPr>
          <a:xfrm>
            <a:off x="495300" y="1600200"/>
            <a:ext cx="8420100" cy="4873752"/>
          </a:xfrm>
        </p:spPr>
        <p:txBody>
          <a:bodyPr/>
          <a:lstStyle/>
          <a:p>
            <a:r>
              <a:rPr lang="en-US" dirty="0"/>
              <a:t>Roku Channel</a:t>
            </a:r>
          </a:p>
          <a:p>
            <a:r>
              <a:rPr lang="en-US" dirty="0"/>
              <a:t>Licensing</a:t>
            </a:r>
          </a:p>
          <a:p>
            <a:r>
              <a:rPr lang="en-US" dirty="0"/>
              <a:t>Advertising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5175" y="1752600"/>
            <a:ext cx="60674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714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7030A0"/>
                </a:solidFill>
              </a:rPr>
              <a:t>Business Model</a:t>
            </a:r>
            <a:endParaRPr lang="en-US" sz="4800" dirty="0"/>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81200"/>
            <a:ext cx="7391400" cy="3350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95600" y="4325779"/>
            <a:ext cx="1332416" cy="246221"/>
          </a:xfrm>
          <a:prstGeom prst="rect">
            <a:avLst/>
          </a:prstGeom>
          <a:solidFill>
            <a:schemeClr val="bg1"/>
          </a:solidFill>
        </p:spPr>
        <p:txBody>
          <a:bodyPr wrap="none" rtlCol="0">
            <a:spAutoFit/>
          </a:bodyPr>
          <a:lstStyle/>
          <a:p>
            <a:r>
              <a:rPr lang="en-US" sz="1000" dirty="0"/>
              <a:t>Hardware Revenue</a:t>
            </a:r>
          </a:p>
        </p:txBody>
      </p:sp>
      <p:sp>
        <p:nvSpPr>
          <p:cNvPr id="10" name="TextBox 9"/>
          <p:cNvSpPr txBox="1"/>
          <p:nvPr/>
        </p:nvSpPr>
        <p:spPr>
          <a:xfrm>
            <a:off x="5754184" y="4325779"/>
            <a:ext cx="1303562" cy="246221"/>
          </a:xfrm>
          <a:prstGeom prst="rect">
            <a:avLst/>
          </a:prstGeom>
          <a:solidFill>
            <a:schemeClr val="bg1"/>
          </a:solidFill>
        </p:spPr>
        <p:txBody>
          <a:bodyPr wrap="none" rtlCol="0">
            <a:spAutoFit/>
          </a:bodyPr>
          <a:lstStyle/>
          <a:p>
            <a:r>
              <a:rPr lang="en-US" sz="1000" dirty="0"/>
              <a:t>Licensing Revenue</a:t>
            </a:r>
          </a:p>
        </p:txBody>
      </p:sp>
      <p:sp>
        <p:nvSpPr>
          <p:cNvPr id="11" name="TextBox 10"/>
          <p:cNvSpPr txBox="1"/>
          <p:nvPr/>
        </p:nvSpPr>
        <p:spPr>
          <a:xfrm>
            <a:off x="4343400" y="4935379"/>
            <a:ext cx="2077813" cy="246221"/>
          </a:xfrm>
          <a:prstGeom prst="rect">
            <a:avLst/>
          </a:prstGeom>
          <a:solidFill>
            <a:schemeClr val="bg1"/>
          </a:solidFill>
        </p:spPr>
        <p:txBody>
          <a:bodyPr wrap="none" rtlCol="0">
            <a:spAutoFit/>
          </a:bodyPr>
          <a:lstStyle/>
          <a:p>
            <a:r>
              <a:rPr lang="en-US" sz="1000" dirty="0"/>
              <a:t>Content &amp; Advertising Revenue</a:t>
            </a:r>
          </a:p>
        </p:txBody>
      </p:sp>
      <p:sp>
        <p:nvSpPr>
          <p:cNvPr id="12" name="TextBox 11"/>
          <p:cNvSpPr txBox="1"/>
          <p:nvPr/>
        </p:nvSpPr>
        <p:spPr>
          <a:xfrm>
            <a:off x="3078939" y="2877979"/>
            <a:ext cx="1035861" cy="246221"/>
          </a:xfrm>
          <a:prstGeom prst="rect">
            <a:avLst/>
          </a:prstGeom>
          <a:solidFill>
            <a:schemeClr val="bg1"/>
          </a:solidFill>
        </p:spPr>
        <p:txBody>
          <a:bodyPr wrap="none" rtlCol="0">
            <a:spAutoFit/>
          </a:bodyPr>
          <a:lstStyle/>
          <a:p>
            <a:r>
              <a:rPr lang="en-US" sz="1000" dirty="0"/>
              <a:t>Media Players</a:t>
            </a:r>
          </a:p>
        </p:txBody>
      </p:sp>
      <p:sp>
        <p:nvSpPr>
          <p:cNvPr id="13" name="TextBox 12"/>
          <p:cNvSpPr txBox="1"/>
          <p:nvPr/>
        </p:nvSpPr>
        <p:spPr>
          <a:xfrm>
            <a:off x="4983938" y="2877979"/>
            <a:ext cx="926857" cy="246221"/>
          </a:xfrm>
          <a:prstGeom prst="rect">
            <a:avLst/>
          </a:prstGeom>
          <a:solidFill>
            <a:schemeClr val="bg1"/>
          </a:solidFill>
        </p:spPr>
        <p:txBody>
          <a:bodyPr wrap="none" rtlCol="0">
            <a:spAutoFit/>
          </a:bodyPr>
          <a:lstStyle/>
          <a:p>
            <a:r>
              <a:rPr lang="en-US" sz="1000" dirty="0"/>
              <a:t>TV Software</a:t>
            </a:r>
          </a:p>
        </p:txBody>
      </p:sp>
      <p:sp>
        <p:nvSpPr>
          <p:cNvPr id="14" name="TextBox 13"/>
          <p:cNvSpPr txBox="1"/>
          <p:nvPr/>
        </p:nvSpPr>
        <p:spPr>
          <a:xfrm>
            <a:off x="6629400" y="2877979"/>
            <a:ext cx="1500732" cy="246221"/>
          </a:xfrm>
          <a:prstGeom prst="rect">
            <a:avLst/>
          </a:prstGeom>
          <a:solidFill>
            <a:schemeClr val="bg1"/>
          </a:solidFill>
        </p:spPr>
        <p:txBody>
          <a:bodyPr wrap="none" rtlCol="0">
            <a:spAutoFit/>
          </a:bodyPr>
          <a:lstStyle/>
          <a:p>
            <a:r>
              <a:rPr lang="en-US" sz="1000" dirty="0" err="1"/>
              <a:t>Whitelabel</a:t>
            </a:r>
            <a:r>
              <a:rPr lang="en-US" sz="1000" dirty="0"/>
              <a:t> for Pay TV</a:t>
            </a:r>
          </a:p>
        </p:txBody>
      </p:sp>
    </p:spTree>
    <p:extLst>
      <p:ext uri="{BB962C8B-B14F-4D97-AF65-F5344CB8AC3E}">
        <p14:creationId xmlns:p14="http://schemas.microsoft.com/office/powerpoint/2010/main" val="58726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8089900" cy="1143000"/>
          </a:xfrm>
        </p:spPr>
        <p:txBody>
          <a:bodyPr>
            <a:normAutofit/>
          </a:bodyPr>
          <a:lstStyle/>
          <a:p>
            <a:r>
              <a:rPr lang="en-US" sz="4800" b="1" dirty="0">
                <a:solidFill>
                  <a:srgbClr val="7030A0"/>
                </a:solidFill>
              </a:rPr>
              <a:t>Industry Overview</a:t>
            </a:r>
            <a:endParaRPr lang="en-US" sz="4800" dirty="0"/>
          </a:p>
        </p:txBody>
      </p:sp>
    </p:spTree>
    <p:extLst>
      <p:ext uri="{BB962C8B-B14F-4D97-AF65-F5344CB8AC3E}">
        <p14:creationId xmlns:p14="http://schemas.microsoft.com/office/powerpoint/2010/main" val="24194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089900" cy="1143000"/>
          </a:xfrm>
        </p:spPr>
        <p:txBody>
          <a:bodyPr>
            <a:normAutofit/>
          </a:bodyPr>
          <a:lstStyle/>
          <a:p>
            <a:pPr algn="ctr"/>
            <a:r>
              <a:rPr lang="en-US" sz="4800" b="1" dirty="0">
                <a:solidFill>
                  <a:srgbClr val="7030A0"/>
                </a:solidFill>
              </a:rPr>
              <a:t>Competitors’ Analysis</a:t>
            </a:r>
            <a:endParaRPr lang="en-US" sz="4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102" y="1253686"/>
            <a:ext cx="2312298" cy="1809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346545"/>
            <a:ext cx="3886200" cy="1073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299" y="1271380"/>
            <a:ext cx="2390775" cy="2460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1253687"/>
            <a:ext cx="2438400" cy="2478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537266"/>
            <a:ext cx="4120258" cy="224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419600"/>
            <a:ext cx="3505200" cy="2345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1794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ustom 1">
      <a:dk1>
        <a:sysClr val="windowText" lastClr="000000"/>
      </a:dk1>
      <a:lt1>
        <a:sysClr val="window" lastClr="FFFFFF"/>
      </a:lt1>
      <a:dk2>
        <a:srgbClr val="575F6D"/>
      </a:dk2>
      <a:lt2>
        <a:srgbClr val="FFF39D"/>
      </a:lt2>
      <a:accent1>
        <a:srgbClr val="7030A0"/>
      </a:accent1>
      <a:accent2>
        <a:srgbClr val="7030A0"/>
      </a:accent2>
      <a:accent3>
        <a:srgbClr val="7030A0"/>
      </a:accent3>
      <a:accent4>
        <a:srgbClr val="7030A0"/>
      </a:accent4>
      <a:accent5>
        <a:srgbClr val="7030A0"/>
      </a:accent5>
      <a:accent6>
        <a:srgbClr val="7030A0"/>
      </a:accent6>
      <a:hlink>
        <a:srgbClr val="0070C0"/>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1631</TotalTime>
  <Words>1571</Words>
  <Application>Microsoft Office PowerPoint</Application>
  <PresentationFormat>A4 Paper (210x297 mm)</PresentationFormat>
  <Paragraphs>261</Paragraphs>
  <Slides>40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Schoolbook</vt:lpstr>
      <vt:lpstr>Roboto</vt:lpstr>
      <vt:lpstr>Wingdings</vt:lpstr>
      <vt:lpstr>Wingdings 2</vt:lpstr>
      <vt:lpstr>Oriel</vt:lpstr>
      <vt:lpstr>PowerPoint Presentation</vt:lpstr>
      <vt:lpstr>Company Overview</vt:lpstr>
      <vt:lpstr>PowerPoint Presentation</vt:lpstr>
      <vt:lpstr>Vision &amp; Mission</vt:lpstr>
      <vt:lpstr>Products &amp; Services</vt:lpstr>
      <vt:lpstr>Products &amp; Services</vt:lpstr>
      <vt:lpstr>Business Model</vt:lpstr>
      <vt:lpstr>Industry Overview</vt:lpstr>
      <vt:lpstr>Competitors’ Analysis</vt:lpstr>
      <vt:lpstr>External Analysis</vt:lpstr>
      <vt:lpstr>Porters’ Five Force Analysis</vt:lpstr>
      <vt:lpstr>Role of Complement  High</vt:lpstr>
      <vt:lpstr>Five Force Analysis Summary</vt:lpstr>
      <vt:lpstr>Internal Analysis</vt:lpstr>
      <vt:lpstr>Swot Analysis</vt:lpstr>
      <vt:lpstr>Financial Analysis</vt:lpstr>
      <vt:lpstr>Balance Scorecard</vt:lpstr>
      <vt:lpstr>Revenue Sources</vt:lpstr>
      <vt:lpstr>Financial Summary</vt:lpstr>
      <vt:lpstr>Key Metrics Analysis</vt:lpstr>
      <vt:lpstr>Key Metrics Analysis</vt:lpstr>
      <vt:lpstr>Comparison of Financials (YEARS 2017-2016)</vt:lpstr>
      <vt:lpstr>S - Curve</vt:lpstr>
      <vt:lpstr>S - Curve</vt:lpstr>
      <vt:lpstr>S - Curve</vt:lpstr>
      <vt:lpstr>Multidimensional Model</vt:lpstr>
      <vt:lpstr>Multidimensional Model</vt:lpstr>
      <vt:lpstr>Multidimensional Model</vt:lpstr>
      <vt:lpstr>Multidimensional Model</vt:lpstr>
      <vt:lpstr>Value Chain Analysis</vt:lpstr>
      <vt:lpstr>Value Chain Analysis</vt:lpstr>
      <vt:lpstr>Support Activities</vt:lpstr>
      <vt:lpstr>Strategic Implementation &amp;  Risk Assessment</vt:lpstr>
      <vt:lpstr>Strategic Implementation</vt:lpstr>
      <vt:lpstr>Strategic Implementation</vt:lpstr>
      <vt:lpstr>Strategic Implementation</vt:lpstr>
      <vt:lpstr>Risk Assessment</vt:lpstr>
      <vt:lpstr>Recommendation</vt:lpstr>
      <vt:lpstr>Thank You!</vt:lpstr>
      <vt:lpstr>Questions?</vt:lpstr>
    </vt:vector>
  </TitlesOfParts>
  <Company>Gap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Avil Menezes</dc:creator>
  <cp:lastModifiedBy>Hrishikesh Prajapati</cp:lastModifiedBy>
  <cp:revision>61</cp:revision>
  <cp:lastPrinted>2018-06-14T23:48:57Z</cp:lastPrinted>
  <dcterms:created xsi:type="dcterms:W3CDTF">2018-06-10T23:04:33Z</dcterms:created>
  <dcterms:modified xsi:type="dcterms:W3CDTF">2018-06-15T00:01:26Z</dcterms:modified>
</cp:coreProperties>
</file>