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8"/>
  </p:notesMasterIdLst>
  <p:sldIdLst>
    <p:sldId id="256" r:id="rId2"/>
    <p:sldId id="261" r:id="rId3"/>
    <p:sldId id="410" r:id="rId4"/>
    <p:sldId id="402" r:id="rId5"/>
    <p:sldId id="403" r:id="rId6"/>
    <p:sldId id="404" r:id="rId7"/>
    <p:sldId id="405" r:id="rId8"/>
    <p:sldId id="406" r:id="rId9"/>
    <p:sldId id="408" r:id="rId10"/>
    <p:sldId id="312" r:id="rId11"/>
    <p:sldId id="411" r:id="rId12"/>
    <p:sldId id="412" r:id="rId13"/>
    <p:sldId id="337" r:id="rId14"/>
    <p:sldId id="415" r:id="rId15"/>
    <p:sldId id="290" r:id="rId16"/>
    <p:sldId id="407" r:id="rId17"/>
    <p:sldId id="283" r:id="rId18"/>
    <p:sldId id="269" r:id="rId19"/>
    <p:sldId id="314" r:id="rId20"/>
    <p:sldId id="323" r:id="rId21"/>
    <p:sldId id="413" r:id="rId22"/>
    <p:sldId id="401" r:id="rId23"/>
    <p:sldId id="299" r:id="rId24"/>
    <p:sldId id="350" r:id="rId25"/>
    <p:sldId id="348" r:id="rId26"/>
    <p:sldId id="349" r:id="rId27"/>
  </p:sldIdLst>
  <p:sldSz cx="9144000" cy="5143500" type="screen16x9"/>
  <p:notesSz cx="6858000" cy="9144000"/>
  <p:embeddedFontLst>
    <p:embeddedFont>
      <p:font typeface="Cambria" panose="02040503050406030204" pitchFamily="18" charset="0"/>
      <p:regular r:id="rId29"/>
      <p:bold r:id="rId30"/>
      <p:italic r:id="rId31"/>
      <p:boldItalic r:id="rId32"/>
    </p:embeddedFont>
    <p:embeddedFont>
      <p:font typeface="Lato" panose="020F0502020204030203" pitchFamily="34" charset="77"/>
      <p:regular r:id="rId33"/>
      <p:bold r:id="rId34"/>
      <p:italic r:id="rId35"/>
      <p:boldItalic r:id="rId36"/>
    </p:embeddedFont>
    <p:embeddedFont>
      <p:font typeface="Quattrocento Sans" panose="020B0502050000020003" pitchFamily="34" charset="0"/>
      <p:regular r:id="rId37"/>
      <p:bold r:id="rId38"/>
      <p:italic r:id="rId39"/>
      <p:boldItalic r:id="rId40"/>
    </p:embeddedFont>
    <p:embeddedFont>
      <p:font typeface="Raleway" panose="020B0503030101060003" pitchFamily="34" charset="77"/>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700"/>
    <a:srgbClr val="FFAE00"/>
    <a:srgbClr val="6DBA4E"/>
    <a:srgbClr val="FF7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25"/>
    <p:restoredTop sz="96259"/>
  </p:normalViewPr>
  <p:slideViewPr>
    <p:cSldViewPr snapToGrid="0" snapToObjects="1">
      <p:cViewPr varScale="1">
        <p:scale>
          <a:sx n="164" d="100"/>
          <a:sy n="164" d="100"/>
        </p:scale>
        <p:origin x="128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3.fntdata"/></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38006753932828458"/>
          <c:y val="0.19093818788665651"/>
          <c:w val="0.56995461156527405"/>
          <c:h val="0.49401649526905222"/>
        </c:manualLayout>
      </c:layout>
      <c:bar3DChart>
        <c:barDir val="bar"/>
        <c:grouping val="stacked"/>
        <c:varyColors val="0"/>
        <c:ser>
          <c:idx val="0"/>
          <c:order val="0"/>
          <c:tx>
            <c:strRef>
              <c:f>Sheet1!$D$2</c:f>
              <c:strCache>
                <c:ptCount val="1"/>
                <c:pt idx="0">
                  <c:v>Start date</c:v>
                </c:pt>
              </c:strCache>
            </c:strRef>
          </c:tx>
          <c:spPr>
            <a:noFill/>
            <a:ln>
              <a:noFill/>
            </a:ln>
            <a:effectLst/>
            <a:sp3d/>
          </c:spPr>
          <c:invertIfNegative val="0"/>
          <c:cat>
            <c:strRef>
              <c:f>Sheet1!$C$3:$C$9</c:f>
              <c:strCache>
                <c:ptCount val="7"/>
                <c:pt idx="0">
                  <c:v>System engineering (Project initiation)</c:v>
                </c:pt>
                <c:pt idx="1">
                  <c:v>Analysis(Requirement validation, estimation, scheduling, tracking)</c:v>
                </c:pt>
                <c:pt idx="2">
                  <c:v>Modelling(Design)</c:v>
                </c:pt>
                <c:pt idx="3">
                  <c:v>Coding</c:v>
                </c:pt>
                <c:pt idx="4">
                  <c:v>Testing</c:v>
                </c:pt>
                <c:pt idx="5">
                  <c:v>Capture customer behavior data(Increment 2)</c:v>
                </c:pt>
                <c:pt idx="6">
                  <c:v>Develop statistical recommendation model (Increment 3)</c:v>
                </c:pt>
              </c:strCache>
            </c:strRef>
          </c:cat>
          <c:val>
            <c:numRef>
              <c:f>Sheet1!$D$3:$D$9</c:f>
              <c:numCache>
                <c:formatCode>d\-mmm</c:formatCode>
                <c:ptCount val="7"/>
                <c:pt idx="0">
                  <c:v>43528</c:v>
                </c:pt>
                <c:pt idx="1">
                  <c:v>43549</c:v>
                </c:pt>
                <c:pt idx="2">
                  <c:v>43577</c:v>
                </c:pt>
                <c:pt idx="3">
                  <c:v>43595</c:v>
                </c:pt>
                <c:pt idx="4">
                  <c:v>43626</c:v>
                </c:pt>
                <c:pt idx="5">
                  <c:v>43549</c:v>
                </c:pt>
                <c:pt idx="6">
                  <c:v>43633</c:v>
                </c:pt>
              </c:numCache>
            </c:numRef>
          </c:val>
          <c:extLst>
            <c:ext xmlns:c16="http://schemas.microsoft.com/office/drawing/2014/chart" uri="{C3380CC4-5D6E-409C-BE32-E72D297353CC}">
              <c16:uniqueId val="{00000000-8C79-4C41-9760-90C1BD0CF726}"/>
            </c:ext>
          </c:extLst>
        </c:ser>
        <c:ser>
          <c:idx val="1"/>
          <c:order val="1"/>
          <c:tx>
            <c:strRef>
              <c:f>Sheet1!$E$2</c:f>
              <c:strCache>
                <c:ptCount val="1"/>
                <c:pt idx="0">
                  <c:v>Days to complete</c:v>
                </c:pt>
              </c:strCache>
            </c:strRef>
          </c:tx>
          <c:spPr>
            <a:solidFill>
              <a:srgbClr val="0070C0"/>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Sheet1!$C$3:$C$9</c:f>
              <c:strCache>
                <c:ptCount val="7"/>
                <c:pt idx="0">
                  <c:v>System engineering (Project initiation)</c:v>
                </c:pt>
                <c:pt idx="1">
                  <c:v>Analysis(Requirement validation, estimation, scheduling, tracking)</c:v>
                </c:pt>
                <c:pt idx="2">
                  <c:v>Modelling(Design)</c:v>
                </c:pt>
                <c:pt idx="3">
                  <c:v>Coding</c:v>
                </c:pt>
                <c:pt idx="4">
                  <c:v>Testing</c:v>
                </c:pt>
                <c:pt idx="5">
                  <c:v>Capture customer behavior data(Increment 2)</c:v>
                </c:pt>
                <c:pt idx="6">
                  <c:v>Develop statistical recommendation model (Increment 3)</c:v>
                </c:pt>
              </c:strCache>
            </c:strRef>
          </c:cat>
          <c:val>
            <c:numRef>
              <c:f>Sheet1!$E$3:$E$9</c:f>
              <c:numCache>
                <c:formatCode>General</c:formatCode>
                <c:ptCount val="7"/>
                <c:pt idx="0">
                  <c:v>15</c:v>
                </c:pt>
                <c:pt idx="1">
                  <c:v>25</c:v>
                </c:pt>
                <c:pt idx="2">
                  <c:v>20</c:v>
                </c:pt>
                <c:pt idx="3">
                  <c:v>30</c:v>
                </c:pt>
                <c:pt idx="4">
                  <c:v>20</c:v>
                </c:pt>
                <c:pt idx="5">
                  <c:v>30</c:v>
                </c:pt>
                <c:pt idx="6">
                  <c:v>50</c:v>
                </c:pt>
              </c:numCache>
            </c:numRef>
          </c:val>
          <c:extLst>
            <c:ext xmlns:c16="http://schemas.microsoft.com/office/drawing/2014/chart" uri="{C3380CC4-5D6E-409C-BE32-E72D297353CC}">
              <c16:uniqueId val="{00000001-8C79-4C41-9760-90C1BD0CF726}"/>
            </c:ext>
          </c:extLst>
        </c:ser>
        <c:dLbls>
          <c:showLegendKey val="0"/>
          <c:showVal val="0"/>
          <c:showCatName val="0"/>
          <c:showSerName val="0"/>
          <c:showPercent val="0"/>
          <c:showBubbleSize val="0"/>
        </c:dLbls>
        <c:gapWidth val="95"/>
        <c:gapDepth val="95"/>
        <c:shape val="box"/>
        <c:axId val="496919328"/>
        <c:axId val="496920312"/>
        <c:axId val="0"/>
      </c:bar3DChart>
      <c:catAx>
        <c:axId val="496919328"/>
        <c:scaling>
          <c:orientation val="maxMin"/>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0" baseline="0">
                <a:solidFill>
                  <a:schemeClr val="tx1">
                    <a:lumMod val="65000"/>
                    <a:lumOff val="35000"/>
                  </a:schemeClr>
                </a:solidFill>
                <a:latin typeface="+mn-lt"/>
                <a:ea typeface="+mn-ea"/>
                <a:cs typeface="+mn-cs"/>
              </a:defRPr>
            </a:pPr>
            <a:endParaRPr lang="en-US"/>
          </a:p>
        </c:txPr>
        <c:crossAx val="496920312"/>
        <c:crosses val="autoZero"/>
        <c:auto val="1"/>
        <c:lblAlgn val="ctr"/>
        <c:lblOffset val="100"/>
        <c:noMultiLvlLbl val="0"/>
      </c:catAx>
      <c:valAx>
        <c:axId val="496920312"/>
        <c:scaling>
          <c:orientation val="minMax"/>
          <c:min val="43528"/>
        </c:scaling>
        <c:delete val="0"/>
        <c:axPos val="t"/>
        <c:majorGridlines>
          <c:spPr>
            <a:ln w="9525" cap="flat" cmpd="sng" algn="ctr">
              <a:solidFill>
                <a:schemeClr val="tx1">
                  <a:lumMod val="15000"/>
                  <a:lumOff val="85000"/>
                </a:schemeClr>
              </a:solidFill>
              <a:round/>
            </a:ln>
            <a:effectLst/>
          </c:spPr>
        </c:majorGridlines>
        <c:numFmt formatCode="d\-mmm"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919328"/>
        <c:crosses val="autoZero"/>
        <c:crossBetween val="between"/>
        <c:majorUnit val="20"/>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Title</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US" sz="1100" b="0" i="0" u="none" strike="noStrike" cap="none" dirty="0">
                <a:solidFill>
                  <a:srgbClr val="002060"/>
                </a:solidFill>
                <a:latin typeface="Arial"/>
                <a:ea typeface="Arial"/>
                <a:cs typeface="Arial"/>
                <a:sym typeface="Arial"/>
              </a:rPr>
              <a:t>Apache Spark is a unified analytics engine for large-scale data processing</a:t>
            </a:r>
            <a:endParaRPr lang="en-US" sz="1100" b="0" i="0" u="none" strike="noStrike" cap="none" baseline="30000" dirty="0">
              <a:solidFill>
                <a:schemeClr val="accent6">
                  <a:lumMod val="50000"/>
                </a:schemeClr>
              </a:solidFill>
              <a:latin typeface="Arial"/>
              <a:ea typeface="Arial"/>
              <a:cs typeface="Arial"/>
              <a:sym typeface="Arial"/>
            </a:endParaRPr>
          </a:p>
          <a:p>
            <a:pPr marL="158750" indent="0">
              <a:buFontTx/>
              <a:buNone/>
            </a:pPr>
            <a:endParaRPr lang="en-US" dirty="0"/>
          </a:p>
          <a:p>
            <a:pPr marL="158750" indent="0">
              <a:buFontTx/>
              <a:buNone/>
            </a:pPr>
            <a:r>
              <a:rPr lang="en-US" dirty="0"/>
              <a:t>*Runtimes compared with Hadoop on logistic regression. Data taken from </a:t>
            </a:r>
            <a:r>
              <a:rPr lang="en-US" dirty="0" err="1"/>
              <a:t>spark.apache.org</a:t>
            </a:r>
            <a:r>
              <a:rPr lang="en-US" dirty="0"/>
              <a:t>.</a:t>
            </a:r>
          </a:p>
          <a:p>
            <a:pPr marL="158750" indent="0">
              <a:buFontTx/>
              <a:buNone/>
            </a:pPr>
            <a:r>
              <a:rPr lang="en-US" sz="1100" b="0" i="0" u="none" strike="noStrike" cap="none" dirty="0">
                <a:solidFill>
                  <a:srgbClr val="002060"/>
                </a:solidFill>
                <a:latin typeface="Arial"/>
                <a:ea typeface="Arial"/>
                <a:cs typeface="Arial"/>
                <a:sym typeface="Arial"/>
              </a:rPr>
              <a:t>Spark has one of the largest open source communities in big data</a:t>
            </a:r>
            <a:endParaRPr lang="en-US" dirty="0"/>
          </a:p>
          <a:p>
            <a:pPr marL="158750" indent="0">
              <a:buFontTx/>
              <a:buNone/>
            </a:pPr>
            <a:r>
              <a:rPr lang="en-US" dirty="0" err="1"/>
              <a:t>SImple</a:t>
            </a:r>
            <a:endParaRPr lang="en-US" dirty="0"/>
          </a:p>
        </p:txBody>
      </p:sp>
    </p:spTree>
    <p:extLst>
      <p:ext uri="{BB962C8B-B14F-4D97-AF65-F5344CB8AC3E}">
        <p14:creationId xmlns:p14="http://schemas.microsoft.com/office/powerpoint/2010/main" val="939395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Simple</a:t>
            </a:r>
          </a:p>
        </p:txBody>
      </p:sp>
    </p:spTree>
    <p:extLst>
      <p:ext uri="{BB962C8B-B14F-4D97-AF65-F5344CB8AC3E}">
        <p14:creationId xmlns:p14="http://schemas.microsoft.com/office/powerpoint/2010/main" val="2458554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Average</a:t>
            </a:r>
          </a:p>
        </p:txBody>
      </p:sp>
    </p:spTree>
    <p:extLst>
      <p:ext uri="{BB962C8B-B14F-4D97-AF65-F5344CB8AC3E}">
        <p14:creationId xmlns:p14="http://schemas.microsoft.com/office/powerpoint/2010/main" val="2825902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dirty="0"/>
              <a:t>Since project execution time is 6 months, for 1</a:t>
            </a:r>
            <a:r>
              <a:rPr lang="en-US" baseline="30000" dirty="0"/>
              <a:t>st</a:t>
            </a:r>
            <a:r>
              <a:rPr lang="en-US" dirty="0"/>
              <a:t> year projected sales calculated for 6 month period and an average of 1% increase in sales considered.</a:t>
            </a:r>
          </a:p>
          <a:p>
            <a:pPr marL="457200" indent="-298450"/>
            <a:r>
              <a:rPr lang="en-US" dirty="0"/>
              <a:t>Average</a:t>
            </a:r>
          </a:p>
        </p:txBody>
      </p:sp>
    </p:spTree>
    <p:extLst>
      <p:ext uri="{BB962C8B-B14F-4D97-AF65-F5344CB8AC3E}">
        <p14:creationId xmlns:p14="http://schemas.microsoft.com/office/powerpoint/2010/main" val="173318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Average</a:t>
            </a:r>
          </a:p>
        </p:txBody>
      </p:sp>
    </p:spTree>
    <p:extLst>
      <p:ext uri="{BB962C8B-B14F-4D97-AF65-F5344CB8AC3E}">
        <p14:creationId xmlns:p14="http://schemas.microsoft.com/office/powerpoint/2010/main" val="2015342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Title</a:t>
            </a:r>
          </a:p>
        </p:txBody>
      </p:sp>
    </p:spTree>
    <p:extLst>
      <p:ext uri="{BB962C8B-B14F-4D97-AF65-F5344CB8AC3E}">
        <p14:creationId xmlns:p14="http://schemas.microsoft.com/office/powerpoint/2010/main" val="3110124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Title</a:t>
            </a:r>
          </a:p>
        </p:txBody>
      </p:sp>
    </p:spTree>
    <p:extLst>
      <p:ext uri="{BB962C8B-B14F-4D97-AF65-F5344CB8AC3E}">
        <p14:creationId xmlns:p14="http://schemas.microsoft.com/office/powerpoint/2010/main" val="1712701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Average</a:t>
            </a:r>
          </a:p>
        </p:txBody>
      </p:sp>
    </p:spTree>
    <p:extLst>
      <p:ext uri="{BB962C8B-B14F-4D97-AF65-F5344CB8AC3E}">
        <p14:creationId xmlns:p14="http://schemas.microsoft.com/office/powerpoint/2010/main" val="1221647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Simple</a:t>
            </a:r>
          </a:p>
        </p:txBody>
      </p:sp>
    </p:spTree>
    <p:extLst>
      <p:ext uri="{BB962C8B-B14F-4D97-AF65-F5344CB8AC3E}">
        <p14:creationId xmlns:p14="http://schemas.microsoft.com/office/powerpoint/2010/main" val="3536211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Complex</a:t>
            </a:r>
          </a:p>
        </p:txBody>
      </p:sp>
    </p:spTree>
    <p:extLst>
      <p:ext uri="{BB962C8B-B14F-4D97-AF65-F5344CB8AC3E}">
        <p14:creationId xmlns:p14="http://schemas.microsoft.com/office/powerpoint/2010/main" val="3766652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Average</a:t>
            </a:r>
          </a:p>
        </p:txBody>
      </p:sp>
    </p:spTree>
    <p:extLst>
      <p:ext uri="{BB962C8B-B14F-4D97-AF65-F5344CB8AC3E}">
        <p14:creationId xmlns:p14="http://schemas.microsoft.com/office/powerpoint/2010/main" val="1947967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14378"/>
            <a:r>
              <a:rPr lang="en-US" sz="1100" dirty="0">
                <a:highlight>
                  <a:srgbClr val="FFFF00"/>
                </a:highlight>
                <a:latin typeface="Cambria" panose="02040503050406030204"/>
              </a:rPr>
              <a:t>Gantt chart for project tasks without considering weekends</a:t>
            </a:r>
          </a:p>
          <a:p>
            <a:pPr defTabSz="914378"/>
            <a:r>
              <a:rPr lang="en-US" sz="1100" dirty="0">
                <a:highlight>
                  <a:srgbClr val="FFFF00"/>
                </a:highlight>
                <a:latin typeface="Cambria" panose="02040503050406030204"/>
              </a:rPr>
              <a:t>Average</a:t>
            </a:r>
          </a:p>
        </p:txBody>
      </p:sp>
    </p:spTree>
    <p:extLst>
      <p:ext uri="{BB962C8B-B14F-4D97-AF65-F5344CB8AC3E}">
        <p14:creationId xmlns:p14="http://schemas.microsoft.com/office/powerpoint/2010/main" val="1586539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Backup</a:t>
            </a:r>
          </a:p>
        </p:txBody>
      </p:sp>
    </p:spTree>
    <p:extLst>
      <p:ext uri="{BB962C8B-B14F-4D97-AF65-F5344CB8AC3E}">
        <p14:creationId xmlns:p14="http://schemas.microsoft.com/office/powerpoint/2010/main" val="4405069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Title</a:t>
            </a:r>
          </a:p>
        </p:txBody>
      </p:sp>
    </p:spTree>
    <p:extLst>
      <p:ext uri="{BB962C8B-B14F-4D97-AF65-F5344CB8AC3E}">
        <p14:creationId xmlns:p14="http://schemas.microsoft.com/office/powerpoint/2010/main" val="1236912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Simple</a:t>
            </a:r>
          </a:p>
        </p:txBody>
      </p:sp>
    </p:spTree>
    <p:extLst>
      <p:ext uri="{BB962C8B-B14F-4D97-AF65-F5344CB8AC3E}">
        <p14:creationId xmlns:p14="http://schemas.microsoft.com/office/powerpoint/2010/main" val="17374595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Simple</a:t>
            </a:r>
          </a:p>
        </p:txBody>
      </p:sp>
    </p:spTree>
    <p:extLst>
      <p:ext uri="{BB962C8B-B14F-4D97-AF65-F5344CB8AC3E}">
        <p14:creationId xmlns:p14="http://schemas.microsoft.com/office/powerpoint/2010/main" val="29216382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Simple</a:t>
            </a:r>
          </a:p>
        </p:txBody>
      </p:sp>
    </p:spTree>
    <p:extLst>
      <p:ext uri="{BB962C8B-B14F-4D97-AF65-F5344CB8AC3E}">
        <p14:creationId xmlns:p14="http://schemas.microsoft.com/office/powerpoint/2010/main" val="2412528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Average</a:t>
            </a:r>
          </a:p>
        </p:txBody>
      </p:sp>
    </p:spTree>
    <p:extLst>
      <p:ext uri="{BB962C8B-B14F-4D97-AF65-F5344CB8AC3E}">
        <p14:creationId xmlns:p14="http://schemas.microsoft.com/office/powerpoint/2010/main" val="437583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Average</a:t>
            </a:r>
          </a:p>
        </p:txBody>
      </p:sp>
    </p:spTree>
    <p:extLst>
      <p:ext uri="{BB962C8B-B14F-4D97-AF65-F5344CB8AC3E}">
        <p14:creationId xmlns:p14="http://schemas.microsoft.com/office/powerpoint/2010/main" val="404311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Average</a:t>
            </a:r>
          </a:p>
        </p:txBody>
      </p:sp>
    </p:spTree>
    <p:extLst>
      <p:ext uri="{BB962C8B-B14F-4D97-AF65-F5344CB8AC3E}">
        <p14:creationId xmlns:p14="http://schemas.microsoft.com/office/powerpoint/2010/main" val="4216477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Simple</a:t>
            </a:r>
          </a:p>
        </p:txBody>
      </p:sp>
    </p:spTree>
    <p:extLst>
      <p:ext uri="{BB962C8B-B14F-4D97-AF65-F5344CB8AC3E}">
        <p14:creationId xmlns:p14="http://schemas.microsoft.com/office/powerpoint/2010/main" val="3564384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tabLst/>
              <a:defRPr/>
            </a:pPr>
            <a:r>
              <a:rPr lang="en-US" sz="1100" b="0" i="0" u="none" strike="noStrike" cap="none" dirty="0">
                <a:solidFill>
                  <a:srgbClr val="002060"/>
                </a:solidFill>
                <a:highlight>
                  <a:srgbClr val="FFFF00"/>
                </a:highlight>
                <a:latin typeface="Arial"/>
                <a:ea typeface="Arial"/>
                <a:cs typeface="Arial"/>
                <a:sym typeface="Arial"/>
              </a:rPr>
              <a:t>The Analytics team extracts customer data, including customer profile, and transactional activities, and transforms these records into insights that can be used by Marketing team for developing customer acquisition and retention strategies.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highlight>
                  <a:srgbClr val="FFFF00"/>
                </a:highlight>
              </a:rPr>
              <a:t>Average slide</a:t>
            </a:r>
          </a:p>
          <a:p>
            <a:pPr marL="457200" marR="0" lvl="0" indent="-298450" algn="l" defTabSz="914400" rtl="0" eaLnBrk="1" fontAlgn="auto" latinLnBrk="0" hangingPunct="1">
              <a:lnSpc>
                <a:spcPct val="100000"/>
              </a:lnSpc>
              <a:spcBef>
                <a:spcPts val="0"/>
              </a:spcBef>
              <a:spcAft>
                <a:spcPts val="0"/>
              </a:spcAft>
              <a:buClr>
                <a:srgbClr val="000000"/>
              </a:buClr>
              <a:buSzPts val="1100"/>
              <a:tabLst/>
              <a:defRPr/>
            </a:pPr>
            <a:endParaRPr lang="en-US" sz="1100" b="1" i="0" u="none" strike="noStrike" cap="none" dirty="0">
              <a:solidFill>
                <a:srgbClr val="002060"/>
              </a:solidFill>
              <a:highlight>
                <a:srgbClr val="FFFF00"/>
              </a:highlight>
              <a:latin typeface="Arial"/>
              <a:ea typeface="Arial"/>
              <a:cs typeface="Arial"/>
              <a:sym typeface="Arial"/>
            </a:endParaRPr>
          </a:p>
          <a:p>
            <a:pPr marL="158750" indent="0">
              <a:buNone/>
            </a:pPr>
            <a:endParaRPr lang="en-US" dirty="0"/>
          </a:p>
        </p:txBody>
      </p:sp>
    </p:spTree>
    <p:extLst>
      <p:ext uri="{BB962C8B-B14F-4D97-AF65-F5344CB8AC3E}">
        <p14:creationId xmlns:p14="http://schemas.microsoft.com/office/powerpoint/2010/main" val="3346877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sz="1100" b="0" i="0" u="none" strike="noStrike" cap="none" dirty="0">
                <a:solidFill>
                  <a:schemeClr val="tx2">
                    <a:lumMod val="10000"/>
                  </a:schemeClr>
                </a:solidFill>
                <a:latin typeface="Arial"/>
                <a:ea typeface="Arial"/>
                <a:cs typeface="Arial"/>
                <a:sym typeface="Arial"/>
              </a:rPr>
              <a:t>Through </a:t>
            </a:r>
            <a:r>
              <a:rPr lang="en-US" sz="1100" b="0" i="0" u="none" strike="noStrike" cap="none" dirty="0">
                <a:solidFill>
                  <a:schemeClr val="tx2">
                    <a:lumMod val="10000"/>
                  </a:schemeClr>
                </a:solidFill>
                <a:highlight>
                  <a:srgbClr val="FFFF00"/>
                </a:highlight>
                <a:latin typeface="Arial"/>
                <a:ea typeface="Arial"/>
                <a:cs typeface="Arial"/>
                <a:sym typeface="Arial"/>
              </a:rPr>
              <a:t>4 years of operation</a:t>
            </a:r>
            <a:r>
              <a:rPr lang="en-US" sz="1100" b="0" i="0" u="none" strike="noStrike" cap="none" dirty="0">
                <a:solidFill>
                  <a:schemeClr val="tx2">
                    <a:lumMod val="10000"/>
                  </a:schemeClr>
                </a:solidFill>
                <a:latin typeface="Arial"/>
                <a:ea typeface="Arial"/>
                <a:cs typeface="Arial"/>
                <a:sym typeface="Arial"/>
              </a:rPr>
              <a:t>, we have collected and analyzed decent amount of data to enable us to move in data driven way. However, the marketing team feels there are definitely opportunities to grow and expand.</a:t>
            </a:r>
          </a:p>
          <a:p>
            <a:pPr marL="457200" indent="-298450"/>
            <a:r>
              <a:rPr lang="en-US" sz="1100" b="0" i="0" u="none" strike="noStrike" cap="none" dirty="0">
                <a:solidFill>
                  <a:schemeClr val="tx2">
                    <a:lumMod val="10000"/>
                  </a:schemeClr>
                </a:solidFill>
                <a:latin typeface="Arial"/>
                <a:cs typeface="Arial"/>
                <a:sym typeface="Arial"/>
              </a:rPr>
              <a:t>Average</a:t>
            </a:r>
            <a:endParaRPr lang="en-US" dirty="0"/>
          </a:p>
        </p:txBody>
      </p:sp>
    </p:spTree>
    <p:extLst>
      <p:ext uri="{BB962C8B-B14F-4D97-AF65-F5344CB8AC3E}">
        <p14:creationId xmlns:p14="http://schemas.microsoft.com/office/powerpoint/2010/main" val="145411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Simple</a:t>
            </a:r>
          </a:p>
        </p:txBody>
      </p:sp>
    </p:spTree>
    <p:extLst>
      <p:ext uri="{BB962C8B-B14F-4D97-AF65-F5344CB8AC3E}">
        <p14:creationId xmlns:p14="http://schemas.microsoft.com/office/powerpoint/2010/main" val="2077541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57366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EE169-D6FA-0445-8A5E-4378BE3D89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81674C-199E-0E4E-B599-CB51ABEE5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4E8CAB-0BDA-B544-9206-852B1B244066}"/>
              </a:ext>
            </a:extLst>
          </p:cNvPr>
          <p:cNvSpPr>
            <a:spLocks noGrp="1"/>
          </p:cNvSpPr>
          <p:nvPr>
            <p:ph type="dt" sz="half" idx="10"/>
          </p:nvPr>
        </p:nvSpPr>
        <p:spPr/>
        <p:txBody>
          <a:bodyPr/>
          <a:lstStyle/>
          <a:p>
            <a:fld id="{CA0C6483-0C23-6D40-886F-7B296C752045}" type="datetimeFigureOut">
              <a:rPr lang="en-US" smtClean="0"/>
              <a:t>3/15/19</a:t>
            </a:fld>
            <a:endParaRPr lang="en-US"/>
          </a:p>
        </p:txBody>
      </p:sp>
      <p:sp>
        <p:nvSpPr>
          <p:cNvPr id="5" name="Footer Placeholder 4">
            <a:extLst>
              <a:ext uri="{FF2B5EF4-FFF2-40B4-BE49-F238E27FC236}">
                <a16:creationId xmlns:a16="http://schemas.microsoft.com/office/drawing/2014/main" id="{22529736-394B-C04A-AF63-8AAD48D42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829DBC-A70F-AF4E-9D49-C220BCE63BA8}"/>
              </a:ext>
            </a:extLst>
          </p:cNvPr>
          <p:cNvSpPr>
            <a:spLocks noGrp="1"/>
          </p:cNvSpPr>
          <p:nvPr>
            <p:ph type="sldNum" sz="quarter" idx="12"/>
          </p:nvPr>
        </p:nvSpPr>
        <p:spPr/>
        <p:txBody>
          <a:bodyPr/>
          <a:lstStyle/>
          <a:p>
            <a:fld id="{0D6042DF-4490-1D48-B0B6-AB0F124A346B}" type="slidenum">
              <a:rPr lang="en-US" smtClean="0"/>
              <a:t>‹#›</a:t>
            </a:fld>
            <a:endParaRPr lang="en-US"/>
          </a:p>
        </p:txBody>
      </p:sp>
    </p:spTree>
    <p:extLst>
      <p:ext uri="{BB962C8B-B14F-4D97-AF65-F5344CB8AC3E}">
        <p14:creationId xmlns:p14="http://schemas.microsoft.com/office/powerpoint/2010/main" val="1554557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4655651"/>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title"/>
          </p:nvPr>
        </p:nvSpPr>
        <p:spPr>
          <a:xfrm>
            <a:off x="729450" y="306023"/>
            <a:ext cx="7688700" cy="637885"/>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b="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dirty="0"/>
          </a:p>
        </p:txBody>
      </p:sp>
      <p:sp>
        <p:nvSpPr>
          <p:cNvPr id="29" name="Google Shape;29;p4"/>
          <p:cNvSpPr txBox="1">
            <a:spLocks noGrp="1"/>
          </p:cNvSpPr>
          <p:nvPr>
            <p:ph type="body" idx="1"/>
          </p:nvPr>
        </p:nvSpPr>
        <p:spPr>
          <a:xfrm>
            <a:off x="729450" y="1159726"/>
            <a:ext cx="7688700" cy="3306973"/>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2" name="Group 1">
            <a:extLst>
              <a:ext uri="{FF2B5EF4-FFF2-40B4-BE49-F238E27FC236}">
                <a16:creationId xmlns:a16="http://schemas.microsoft.com/office/drawing/2014/main" id="{AD3921E0-E6FC-5B4B-A440-52B479421FD9}"/>
              </a:ext>
            </a:extLst>
          </p:cNvPr>
          <p:cNvGrpSpPr/>
          <p:nvPr userDrawn="1"/>
        </p:nvGrpSpPr>
        <p:grpSpPr>
          <a:xfrm>
            <a:off x="718882" y="990530"/>
            <a:ext cx="2237331" cy="45828"/>
            <a:chOff x="718882" y="990530"/>
            <a:chExt cx="2237331" cy="45828"/>
          </a:xfrm>
        </p:grpSpPr>
        <p:grpSp>
          <p:nvGrpSpPr>
            <p:cNvPr id="25" name="Google Shape;25;p4"/>
            <p:cNvGrpSpPr/>
            <p:nvPr/>
          </p:nvGrpSpPr>
          <p:grpSpPr>
            <a:xfrm>
              <a:off x="718882" y="990532"/>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25;p4">
              <a:extLst>
                <a:ext uri="{FF2B5EF4-FFF2-40B4-BE49-F238E27FC236}">
                  <a16:creationId xmlns:a16="http://schemas.microsoft.com/office/drawing/2014/main" id="{C0BC1D36-F395-0549-85F8-6CEB6D1DBAF3}"/>
                </a:ext>
              </a:extLst>
            </p:cNvPr>
            <p:cNvGrpSpPr/>
            <p:nvPr userDrawn="1"/>
          </p:nvGrpSpPr>
          <p:grpSpPr>
            <a:xfrm>
              <a:off x="1464666" y="990530"/>
              <a:ext cx="745763" cy="45826"/>
              <a:chOff x="4580561" y="2589004"/>
              <a:chExt cx="1064464" cy="25200"/>
            </a:xfrm>
          </p:grpSpPr>
          <p:sp>
            <p:nvSpPr>
              <p:cNvPr id="10" name="Google Shape;26;p4">
                <a:extLst>
                  <a:ext uri="{FF2B5EF4-FFF2-40B4-BE49-F238E27FC236}">
                    <a16:creationId xmlns:a16="http://schemas.microsoft.com/office/drawing/2014/main" id="{29D6A4E9-C846-4E4F-B331-6E9B510D80E3}"/>
                  </a:ext>
                </a:extLst>
              </p:cNvPr>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p4">
                <a:extLst>
                  <a:ext uri="{FF2B5EF4-FFF2-40B4-BE49-F238E27FC236}">
                    <a16:creationId xmlns:a16="http://schemas.microsoft.com/office/drawing/2014/main" id="{93481ACB-7F89-1E43-A735-2261FC3AD051}"/>
                  </a:ext>
                </a:extLst>
              </p:cNvPr>
              <p:cNvSpPr/>
              <p:nvPr/>
            </p:nvSpPr>
            <p:spPr>
              <a:xfrm rot="-5400000">
                <a:off x="4836311" y="2333254"/>
                <a:ext cx="25200" cy="536700"/>
              </a:xfrm>
              <a:prstGeom prst="rect">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25;p4">
              <a:extLst>
                <a:ext uri="{FF2B5EF4-FFF2-40B4-BE49-F238E27FC236}">
                  <a16:creationId xmlns:a16="http://schemas.microsoft.com/office/drawing/2014/main" id="{E50D7633-9878-E14F-80CA-0F7284CE9313}"/>
                </a:ext>
              </a:extLst>
            </p:cNvPr>
            <p:cNvGrpSpPr/>
            <p:nvPr userDrawn="1"/>
          </p:nvGrpSpPr>
          <p:grpSpPr>
            <a:xfrm>
              <a:off x="2210450" y="990530"/>
              <a:ext cx="745763" cy="45826"/>
              <a:chOff x="4580561" y="2589004"/>
              <a:chExt cx="1064464" cy="25200"/>
            </a:xfrm>
          </p:grpSpPr>
          <p:sp>
            <p:nvSpPr>
              <p:cNvPr id="16" name="Google Shape;26;p4">
                <a:extLst>
                  <a:ext uri="{FF2B5EF4-FFF2-40B4-BE49-F238E27FC236}">
                    <a16:creationId xmlns:a16="http://schemas.microsoft.com/office/drawing/2014/main" id="{8587F22A-FC00-FC4D-9EDA-37DF75216BCF}"/>
                  </a:ext>
                </a:extLst>
              </p:cNvPr>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p4">
                <a:extLst>
                  <a:ext uri="{FF2B5EF4-FFF2-40B4-BE49-F238E27FC236}">
                    <a16:creationId xmlns:a16="http://schemas.microsoft.com/office/drawing/2014/main" id="{1793C643-1962-4B48-8D4B-4FBBDE7CDB4F}"/>
                  </a:ext>
                </a:extLst>
              </p:cNvPr>
              <p:cNvSpPr/>
              <p:nvPr/>
            </p:nvSpPr>
            <p:spPr>
              <a:xfrm rot="-5400000">
                <a:off x="4836311" y="2333254"/>
                <a:ext cx="25200" cy="536700"/>
              </a:xfrm>
              <a:prstGeom prst="rect">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userDrawn="1">
  <p:cSld name="TITLE_AND_TWO_COLUMNS">
    <p:spTree>
      <p:nvGrpSpPr>
        <p:cNvPr id="1" name="Shape 31"/>
        <p:cNvGrpSpPr/>
        <p:nvPr/>
      </p:nvGrpSpPr>
      <p:grpSpPr>
        <a:xfrm>
          <a:off x="0" y="0"/>
          <a:ext cx="0" cy="0"/>
          <a:chOff x="0" y="0"/>
          <a:chExt cx="0" cy="0"/>
        </a:xfrm>
      </p:grpSpPr>
      <p:sp>
        <p:nvSpPr>
          <p:cNvPr id="32" name="Google Shape;32;p5"/>
          <p:cNvSpPr/>
          <p:nvPr/>
        </p:nvSpPr>
        <p:spPr>
          <a:xfrm>
            <a:off x="0" y="4655651"/>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5" name="Google Shape;28;p4">
            <a:extLst>
              <a:ext uri="{FF2B5EF4-FFF2-40B4-BE49-F238E27FC236}">
                <a16:creationId xmlns:a16="http://schemas.microsoft.com/office/drawing/2014/main" id="{A95BD13C-E83F-9942-9634-B9584BD7C19B}"/>
              </a:ext>
            </a:extLst>
          </p:cNvPr>
          <p:cNvSpPr txBox="1">
            <a:spLocks noGrp="1"/>
          </p:cNvSpPr>
          <p:nvPr>
            <p:ph type="title"/>
          </p:nvPr>
        </p:nvSpPr>
        <p:spPr>
          <a:xfrm>
            <a:off x="729450" y="306023"/>
            <a:ext cx="7688700" cy="637885"/>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dirty="0"/>
          </a:p>
        </p:txBody>
      </p:sp>
      <p:sp>
        <p:nvSpPr>
          <p:cNvPr id="16" name="Google Shape;29;p4">
            <a:extLst>
              <a:ext uri="{FF2B5EF4-FFF2-40B4-BE49-F238E27FC236}">
                <a16:creationId xmlns:a16="http://schemas.microsoft.com/office/drawing/2014/main" id="{B079FDE5-2EB5-A042-B59E-E24C94B8E213}"/>
              </a:ext>
            </a:extLst>
          </p:cNvPr>
          <p:cNvSpPr txBox="1">
            <a:spLocks noGrp="1"/>
          </p:cNvSpPr>
          <p:nvPr>
            <p:ph type="body" idx="1"/>
          </p:nvPr>
        </p:nvSpPr>
        <p:spPr>
          <a:xfrm>
            <a:off x="729451" y="1159726"/>
            <a:ext cx="3842550" cy="3306973"/>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grpSp>
        <p:nvGrpSpPr>
          <p:cNvPr id="17" name="Group 16">
            <a:extLst>
              <a:ext uri="{FF2B5EF4-FFF2-40B4-BE49-F238E27FC236}">
                <a16:creationId xmlns:a16="http://schemas.microsoft.com/office/drawing/2014/main" id="{DAA7B0C2-6F99-7148-8F94-C651DFB6BBB4}"/>
              </a:ext>
            </a:extLst>
          </p:cNvPr>
          <p:cNvGrpSpPr/>
          <p:nvPr userDrawn="1"/>
        </p:nvGrpSpPr>
        <p:grpSpPr>
          <a:xfrm>
            <a:off x="718882" y="990530"/>
            <a:ext cx="2237331" cy="45828"/>
            <a:chOff x="718882" y="990530"/>
            <a:chExt cx="2237331" cy="45828"/>
          </a:xfrm>
        </p:grpSpPr>
        <p:grpSp>
          <p:nvGrpSpPr>
            <p:cNvPr id="18" name="Google Shape;25;p4">
              <a:extLst>
                <a:ext uri="{FF2B5EF4-FFF2-40B4-BE49-F238E27FC236}">
                  <a16:creationId xmlns:a16="http://schemas.microsoft.com/office/drawing/2014/main" id="{5FCC63EE-54D7-8844-92CD-2FAF14A8CC1B}"/>
                </a:ext>
              </a:extLst>
            </p:cNvPr>
            <p:cNvGrpSpPr/>
            <p:nvPr/>
          </p:nvGrpSpPr>
          <p:grpSpPr>
            <a:xfrm>
              <a:off x="718882" y="990532"/>
              <a:ext cx="745763" cy="45826"/>
              <a:chOff x="4580561" y="2589004"/>
              <a:chExt cx="1064464" cy="25200"/>
            </a:xfrm>
          </p:grpSpPr>
          <p:sp>
            <p:nvSpPr>
              <p:cNvPr id="25" name="Google Shape;26;p4">
                <a:extLst>
                  <a:ext uri="{FF2B5EF4-FFF2-40B4-BE49-F238E27FC236}">
                    <a16:creationId xmlns:a16="http://schemas.microsoft.com/office/drawing/2014/main" id="{B58965D9-EBE2-9B43-8AC8-24907376E063}"/>
                  </a:ext>
                </a:extLst>
              </p:cNvPr>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p4">
                <a:extLst>
                  <a:ext uri="{FF2B5EF4-FFF2-40B4-BE49-F238E27FC236}">
                    <a16:creationId xmlns:a16="http://schemas.microsoft.com/office/drawing/2014/main" id="{18E1BB5B-4B86-B743-844B-9BBA8B5AD56E}"/>
                  </a:ext>
                </a:extLst>
              </p:cNvPr>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25;p4">
              <a:extLst>
                <a:ext uri="{FF2B5EF4-FFF2-40B4-BE49-F238E27FC236}">
                  <a16:creationId xmlns:a16="http://schemas.microsoft.com/office/drawing/2014/main" id="{D4E9D7AD-BF57-6B41-A63D-5174428137D5}"/>
                </a:ext>
              </a:extLst>
            </p:cNvPr>
            <p:cNvGrpSpPr/>
            <p:nvPr userDrawn="1"/>
          </p:nvGrpSpPr>
          <p:grpSpPr>
            <a:xfrm>
              <a:off x="1464666" y="990530"/>
              <a:ext cx="745763" cy="45826"/>
              <a:chOff x="4580561" y="2589004"/>
              <a:chExt cx="1064464" cy="25200"/>
            </a:xfrm>
          </p:grpSpPr>
          <p:sp>
            <p:nvSpPr>
              <p:cNvPr id="23" name="Google Shape;26;p4">
                <a:extLst>
                  <a:ext uri="{FF2B5EF4-FFF2-40B4-BE49-F238E27FC236}">
                    <a16:creationId xmlns:a16="http://schemas.microsoft.com/office/drawing/2014/main" id="{0603E101-5382-D240-A71C-13F708F5A794}"/>
                  </a:ext>
                </a:extLst>
              </p:cNvPr>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p4">
                <a:extLst>
                  <a:ext uri="{FF2B5EF4-FFF2-40B4-BE49-F238E27FC236}">
                    <a16:creationId xmlns:a16="http://schemas.microsoft.com/office/drawing/2014/main" id="{151E535D-B7E1-6349-999B-E180E485B8BD}"/>
                  </a:ext>
                </a:extLst>
              </p:cNvPr>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5;p4">
              <a:extLst>
                <a:ext uri="{FF2B5EF4-FFF2-40B4-BE49-F238E27FC236}">
                  <a16:creationId xmlns:a16="http://schemas.microsoft.com/office/drawing/2014/main" id="{6FF820B7-F37A-FF41-BC8C-48C307A03882}"/>
                </a:ext>
              </a:extLst>
            </p:cNvPr>
            <p:cNvGrpSpPr/>
            <p:nvPr userDrawn="1"/>
          </p:nvGrpSpPr>
          <p:grpSpPr>
            <a:xfrm>
              <a:off x="2210450" y="990530"/>
              <a:ext cx="745763" cy="45826"/>
              <a:chOff x="4580561" y="2589004"/>
              <a:chExt cx="1064464" cy="25200"/>
            </a:xfrm>
          </p:grpSpPr>
          <p:sp>
            <p:nvSpPr>
              <p:cNvPr id="21" name="Google Shape;26;p4">
                <a:extLst>
                  <a:ext uri="{FF2B5EF4-FFF2-40B4-BE49-F238E27FC236}">
                    <a16:creationId xmlns:a16="http://schemas.microsoft.com/office/drawing/2014/main" id="{6BEDDD77-CDEE-FF4B-8694-E6B935A9FA29}"/>
                  </a:ext>
                </a:extLst>
              </p:cNvPr>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p4">
                <a:extLst>
                  <a:ext uri="{FF2B5EF4-FFF2-40B4-BE49-F238E27FC236}">
                    <a16:creationId xmlns:a16="http://schemas.microsoft.com/office/drawing/2014/main" id="{019671B7-4602-D64F-B242-350C2AAE0BA6}"/>
                  </a:ext>
                </a:extLst>
              </p:cNvPr>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 name="Google Shape;29;p4">
            <a:extLst>
              <a:ext uri="{FF2B5EF4-FFF2-40B4-BE49-F238E27FC236}">
                <a16:creationId xmlns:a16="http://schemas.microsoft.com/office/drawing/2014/main" id="{391504DF-B6EA-7848-B8E0-86B5BE4C0CE3}"/>
              </a:ext>
            </a:extLst>
          </p:cNvPr>
          <p:cNvSpPr txBox="1">
            <a:spLocks noGrp="1"/>
          </p:cNvSpPr>
          <p:nvPr>
            <p:ph type="body" idx="13"/>
          </p:nvPr>
        </p:nvSpPr>
        <p:spPr>
          <a:xfrm>
            <a:off x="4572000" y="1163442"/>
            <a:ext cx="3842550" cy="3306973"/>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userDrawn="1">
  <p:cSld name="TITLE_ONLY">
    <p:spTree>
      <p:nvGrpSpPr>
        <p:cNvPr id="1" name="Shape 40"/>
        <p:cNvGrpSpPr/>
        <p:nvPr/>
      </p:nvGrpSpPr>
      <p:grpSpPr>
        <a:xfrm>
          <a:off x="0" y="0"/>
          <a:ext cx="0" cy="0"/>
          <a:chOff x="0" y="0"/>
          <a:chExt cx="0" cy="0"/>
        </a:xfrm>
      </p:grpSpPr>
      <p:sp>
        <p:nvSpPr>
          <p:cNvPr id="41" name="Google Shape;41;p6"/>
          <p:cNvSpPr/>
          <p:nvPr/>
        </p:nvSpPr>
        <p:spPr>
          <a:xfrm>
            <a:off x="0" y="4655651"/>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8" name="Google Shape;28;p4">
            <a:extLst>
              <a:ext uri="{FF2B5EF4-FFF2-40B4-BE49-F238E27FC236}">
                <a16:creationId xmlns:a16="http://schemas.microsoft.com/office/drawing/2014/main" id="{AFF80361-8047-C246-B438-93E18FA1AF07}"/>
              </a:ext>
            </a:extLst>
          </p:cNvPr>
          <p:cNvSpPr txBox="1">
            <a:spLocks noGrp="1"/>
          </p:cNvSpPr>
          <p:nvPr>
            <p:ph type="title"/>
          </p:nvPr>
        </p:nvSpPr>
        <p:spPr>
          <a:xfrm>
            <a:off x="729450" y="306023"/>
            <a:ext cx="7688700" cy="637885"/>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dirty="0"/>
          </a:p>
        </p:txBody>
      </p:sp>
      <p:grpSp>
        <p:nvGrpSpPr>
          <p:cNvPr id="9" name="Group 8">
            <a:extLst>
              <a:ext uri="{FF2B5EF4-FFF2-40B4-BE49-F238E27FC236}">
                <a16:creationId xmlns:a16="http://schemas.microsoft.com/office/drawing/2014/main" id="{77221DA0-7F62-FE4A-A9C5-007F42EE4D1A}"/>
              </a:ext>
            </a:extLst>
          </p:cNvPr>
          <p:cNvGrpSpPr/>
          <p:nvPr userDrawn="1"/>
        </p:nvGrpSpPr>
        <p:grpSpPr>
          <a:xfrm>
            <a:off x="718882" y="990530"/>
            <a:ext cx="2237331" cy="45828"/>
            <a:chOff x="718882" y="990530"/>
            <a:chExt cx="2237331" cy="45828"/>
          </a:xfrm>
        </p:grpSpPr>
        <p:grpSp>
          <p:nvGrpSpPr>
            <p:cNvPr id="10" name="Google Shape;25;p4">
              <a:extLst>
                <a:ext uri="{FF2B5EF4-FFF2-40B4-BE49-F238E27FC236}">
                  <a16:creationId xmlns:a16="http://schemas.microsoft.com/office/drawing/2014/main" id="{F9B673FD-1FB5-BE4A-8991-B9241714F5FB}"/>
                </a:ext>
              </a:extLst>
            </p:cNvPr>
            <p:cNvGrpSpPr/>
            <p:nvPr/>
          </p:nvGrpSpPr>
          <p:grpSpPr>
            <a:xfrm>
              <a:off x="718882" y="990532"/>
              <a:ext cx="745763" cy="45826"/>
              <a:chOff x="4580561" y="2589004"/>
              <a:chExt cx="1064464" cy="25200"/>
            </a:xfrm>
          </p:grpSpPr>
          <p:sp>
            <p:nvSpPr>
              <p:cNvPr id="17" name="Google Shape;26;p4">
                <a:extLst>
                  <a:ext uri="{FF2B5EF4-FFF2-40B4-BE49-F238E27FC236}">
                    <a16:creationId xmlns:a16="http://schemas.microsoft.com/office/drawing/2014/main" id="{EAA14979-B884-D642-A735-370B8BB4919E}"/>
                  </a:ext>
                </a:extLst>
              </p:cNvPr>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p4">
                <a:extLst>
                  <a:ext uri="{FF2B5EF4-FFF2-40B4-BE49-F238E27FC236}">
                    <a16:creationId xmlns:a16="http://schemas.microsoft.com/office/drawing/2014/main" id="{0D95A8BA-6EA5-0648-BE33-EDEC799A9F2E}"/>
                  </a:ext>
                </a:extLst>
              </p:cNvPr>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25;p4">
              <a:extLst>
                <a:ext uri="{FF2B5EF4-FFF2-40B4-BE49-F238E27FC236}">
                  <a16:creationId xmlns:a16="http://schemas.microsoft.com/office/drawing/2014/main" id="{28629F59-46E4-A143-8206-9DB77295F3DB}"/>
                </a:ext>
              </a:extLst>
            </p:cNvPr>
            <p:cNvGrpSpPr/>
            <p:nvPr userDrawn="1"/>
          </p:nvGrpSpPr>
          <p:grpSpPr>
            <a:xfrm>
              <a:off x="1464666" y="990530"/>
              <a:ext cx="745763" cy="45826"/>
              <a:chOff x="4580561" y="2589004"/>
              <a:chExt cx="1064464" cy="25200"/>
            </a:xfrm>
          </p:grpSpPr>
          <p:sp>
            <p:nvSpPr>
              <p:cNvPr id="15" name="Google Shape;26;p4">
                <a:extLst>
                  <a:ext uri="{FF2B5EF4-FFF2-40B4-BE49-F238E27FC236}">
                    <a16:creationId xmlns:a16="http://schemas.microsoft.com/office/drawing/2014/main" id="{FB9BE7ED-F5A9-5040-AC25-B61FED1F87C6}"/>
                  </a:ext>
                </a:extLst>
              </p:cNvPr>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p4">
                <a:extLst>
                  <a:ext uri="{FF2B5EF4-FFF2-40B4-BE49-F238E27FC236}">
                    <a16:creationId xmlns:a16="http://schemas.microsoft.com/office/drawing/2014/main" id="{CECFBBDF-52C2-6E49-9652-A43670A97250}"/>
                  </a:ext>
                </a:extLst>
              </p:cNvPr>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25;p4">
              <a:extLst>
                <a:ext uri="{FF2B5EF4-FFF2-40B4-BE49-F238E27FC236}">
                  <a16:creationId xmlns:a16="http://schemas.microsoft.com/office/drawing/2014/main" id="{7F73F8D5-81A9-6E4D-9F98-E6E9C8DBFEAE}"/>
                </a:ext>
              </a:extLst>
            </p:cNvPr>
            <p:cNvGrpSpPr/>
            <p:nvPr userDrawn="1"/>
          </p:nvGrpSpPr>
          <p:grpSpPr>
            <a:xfrm>
              <a:off x="2210450" y="990530"/>
              <a:ext cx="745763" cy="45826"/>
              <a:chOff x="4580561" y="2589004"/>
              <a:chExt cx="1064464" cy="25200"/>
            </a:xfrm>
          </p:grpSpPr>
          <p:sp>
            <p:nvSpPr>
              <p:cNvPr id="13" name="Google Shape;26;p4">
                <a:extLst>
                  <a:ext uri="{FF2B5EF4-FFF2-40B4-BE49-F238E27FC236}">
                    <a16:creationId xmlns:a16="http://schemas.microsoft.com/office/drawing/2014/main" id="{C25DD493-CBB5-574D-8916-49FE6805F111}"/>
                  </a:ext>
                </a:extLst>
              </p:cNvPr>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p4">
                <a:extLst>
                  <a:ext uri="{FF2B5EF4-FFF2-40B4-BE49-F238E27FC236}">
                    <a16:creationId xmlns:a16="http://schemas.microsoft.com/office/drawing/2014/main" id="{57E0CA1A-D7C5-3041-9701-8B28E2F77AB6}"/>
                  </a:ext>
                </a:extLst>
              </p:cNvPr>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4655651"/>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9" name="Group 8">
            <a:extLst>
              <a:ext uri="{FF2B5EF4-FFF2-40B4-BE49-F238E27FC236}">
                <a16:creationId xmlns:a16="http://schemas.microsoft.com/office/drawing/2014/main" id="{DA3F51EB-EFE3-E84D-BBB2-AC729A7D9D1C}"/>
              </a:ext>
            </a:extLst>
          </p:cNvPr>
          <p:cNvGrpSpPr/>
          <p:nvPr userDrawn="1"/>
        </p:nvGrpSpPr>
        <p:grpSpPr>
          <a:xfrm>
            <a:off x="718882" y="990530"/>
            <a:ext cx="2237331" cy="45828"/>
            <a:chOff x="718882" y="990530"/>
            <a:chExt cx="2237331" cy="45828"/>
          </a:xfrm>
        </p:grpSpPr>
        <p:grpSp>
          <p:nvGrpSpPr>
            <p:cNvPr id="10" name="Google Shape;25;p4">
              <a:extLst>
                <a:ext uri="{FF2B5EF4-FFF2-40B4-BE49-F238E27FC236}">
                  <a16:creationId xmlns:a16="http://schemas.microsoft.com/office/drawing/2014/main" id="{FC03052A-0423-3B4C-950F-F38D35BFA1B7}"/>
                </a:ext>
              </a:extLst>
            </p:cNvPr>
            <p:cNvGrpSpPr/>
            <p:nvPr/>
          </p:nvGrpSpPr>
          <p:grpSpPr>
            <a:xfrm>
              <a:off x="718882" y="990532"/>
              <a:ext cx="745763" cy="45826"/>
              <a:chOff x="4580561" y="2589004"/>
              <a:chExt cx="1064464" cy="25200"/>
            </a:xfrm>
          </p:grpSpPr>
          <p:sp>
            <p:nvSpPr>
              <p:cNvPr id="17" name="Google Shape;26;p4">
                <a:extLst>
                  <a:ext uri="{FF2B5EF4-FFF2-40B4-BE49-F238E27FC236}">
                    <a16:creationId xmlns:a16="http://schemas.microsoft.com/office/drawing/2014/main" id="{1BC5B85F-BC33-D347-BC16-C8D453790C83}"/>
                  </a:ext>
                </a:extLst>
              </p:cNvPr>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p4">
                <a:extLst>
                  <a:ext uri="{FF2B5EF4-FFF2-40B4-BE49-F238E27FC236}">
                    <a16:creationId xmlns:a16="http://schemas.microsoft.com/office/drawing/2014/main" id="{DEAC0C2E-C996-F54B-95EC-1BC3AAA4A491}"/>
                  </a:ext>
                </a:extLst>
              </p:cNvPr>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25;p4">
              <a:extLst>
                <a:ext uri="{FF2B5EF4-FFF2-40B4-BE49-F238E27FC236}">
                  <a16:creationId xmlns:a16="http://schemas.microsoft.com/office/drawing/2014/main" id="{873849B5-A2B5-B641-A93D-9318788F805C}"/>
                </a:ext>
              </a:extLst>
            </p:cNvPr>
            <p:cNvGrpSpPr/>
            <p:nvPr userDrawn="1"/>
          </p:nvGrpSpPr>
          <p:grpSpPr>
            <a:xfrm>
              <a:off x="1464666" y="990530"/>
              <a:ext cx="745763" cy="45826"/>
              <a:chOff x="4580561" y="2589004"/>
              <a:chExt cx="1064464" cy="25200"/>
            </a:xfrm>
          </p:grpSpPr>
          <p:sp>
            <p:nvSpPr>
              <p:cNvPr id="15" name="Google Shape;26;p4">
                <a:extLst>
                  <a:ext uri="{FF2B5EF4-FFF2-40B4-BE49-F238E27FC236}">
                    <a16:creationId xmlns:a16="http://schemas.microsoft.com/office/drawing/2014/main" id="{8FD3294D-CD01-E04B-92E9-B986E6C53E20}"/>
                  </a:ext>
                </a:extLst>
              </p:cNvPr>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p4">
                <a:extLst>
                  <a:ext uri="{FF2B5EF4-FFF2-40B4-BE49-F238E27FC236}">
                    <a16:creationId xmlns:a16="http://schemas.microsoft.com/office/drawing/2014/main" id="{F17BBB0E-4AC5-164B-ABE4-3932AF16391D}"/>
                  </a:ext>
                </a:extLst>
              </p:cNvPr>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25;p4">
              <a:extLst>
                <a:ext uri="{FF2B5EF4-FFF2-40B4-BE49-F238E27FC236}">
                  <a16:creationId xmlns:a16="http://schemas.microsoft.com/office/drawing/2014/main" id="{0BFBC877-AC9A-5D4B-892A-87F3CE4E513D}"/>
                </a:ext>
              </a:extLst>
            </p:cNvPr>
            <p:cNvGrpSpPr/>
            <p:nvPr userDrawn="1"/>
          </p:nvGrpSpPr>
          <p:grpSpPr>
            <a:xfrm>
              <a:off x="2210450" y="990530"/>
              <a:ext cx="745763" cy="45826"/>
              <a:chOff x="4580561" y="2589004"/>
              <a:chExt cx="1064464" cy="25200"/>
            </a:xfrm>
          </p:grpSpPr>
          <p:sp>
            <p:nvSpPr>
              <p:cNvPr id="13" name="Google Shape;26;p4">
                <a:extLst>
                  <a:ext uri="{FF2B5EF4-FFF2-40B4-BE49-F238E27FC236}">
                    <a16:creationId xmlns:a16="http://schemas.microsoft.com/office/drawing/2014/main" id="{CCB77899-48D8-5E49-ABEB-C6DB56786B01}"/>
                  </a:ext>
                </a:extLst>
              </p:cNvPr>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p4">
                <a:extLst>
                  <a:ext uri="{FF2B5EF4-FFF2-40B4-BE49-F238E27FC236}">
                    <a16:creationId xmlns:a16="http://schemas.microsoft.com/office/drawing/2014/main" id="{5B38E7DA-6807-A042-864B-3C18D05B9892}"/>
                  </a:ext>
                </a:extLst>
              </p:cNvPr>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0" name="Group 9">
            <a:extLst>
              <a:ext uri="{FF2B5EF4-FFF2-40B4-BE49-F238E27FC236}">
                <a16:creationId xmlns:a16="http://schemas.microsoft.com/office/drawing/2014/main" id="{6FA78D04-DA3E-2143-A771-C13BE19BB5C5}"/>
              </a:ext>
            </a:extLst>
          </p:cNvPr>
          <p:cNvGrpSpPr/>
          <p:nvPr userDrawn="1"/>
        </p:nvGrpSpPr>
        <p:grpSpPr>
          <a:xfrm>
            <a:off x="718882" y="990530"/>
            <a:ext cx="2237331" cy="45828"/>
            <a:chOff x="718882" y="990530"/>
            <a:chExt cx="2237331" cy="45828"/>
          </a:xfrm>
        </p:grpSpPr>
        <p:grpSp>
          <p:nvGrpSpPr>
            <p:cNvPr id="11" name="Google Shape;25;p4">
              <a:extLst>
                <a:ext uri="{FF2B5EF4-FFF2-40B4-BE49-F238E27FC236}">
                  <a16:creationId xmlns:a16="http://schemas.microsoft.com/office/drawing/2014/main" id="{BB094C11-BB4B-C34D-84D9-B07ECB2A537E}"/>
                </a:ext>
              </a:extLst>
            </p:cNvPr>
            <p:cNvGrpSpPr/>
            <p:nvPr/>
          </p:nvGrpSpPr>
          <p:grpSpPr>
            <a:xfrm>
              <a:off x="718882" y="990532"/>
              <a:ext cx="745763" cy="45826"/>
              <a:chOff x="4580561" y="2589004"/>
              <a:chExt cx="1064464" cy="25200"/>
            </a:xfrm>
          </p:grpSpPr>
          <p:sp>
            <p:nvSpPr>
              <p:cNvPr id="18" name="Google Shape;26;p4">
                <a:extLst>
                  <a:ext uri="{FF2B5EF4-FFF2-40B4-BE49-F238E27FC236}">
                    <a16:creationId xmlns:a16="http://schemas.microsoft.com/office/drawing/2014/main" id="{7006E2F4-B6B2-6C44-A733-3EB3F0B31BC2}"/>
                  </a:ext>
                </a:extLst>
              </p:cNvPr>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p4">
                <a:extLst>
                  <a:ext uri="{FF2B5EF4-FFF2-40B4-BE49-F238E27FC236}">
                    <a16:creationId xmlns:a16="http://schemas.microsoft.com/office/drawing/2014/main" id="{A94C0612-1BC9-444F-B957-D4885995047D}"/>
                  </a:ext>
                </a:extLst>
              </p:cNvPr>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25;p4">
              <a:extLst>
                <a:ext uri="{FF2B5EF4-FFF2-40B4-BE49-F238E27FC236}">
                  <a16:creationId xmlns:a16="http://schemas.microsoft.com/office/drawing/2014/main" id="{6188C154-EA93-E643-8D69-99AEDB910677}"/>
                </a:ext>
              </a:extLst>
            </p:cNvPr>
            <p:cNvGrpSpPr/>
            <p:nvPr userDrawn="1"/>
          </p:nvGrpSpPr>
          <p:grpSpPr>
            <a:xfrm>
              <a:off x="1464666" y="990530"/>
              <a:ext cx="745763" cy="45826"/>
              <a:chOff x="4580561" y="2589004"/>
              <a:chExt cx="1064464" cy="25200"/>
            </a:xfrm>
          </p:grpSpPr>
          <p:sp>
            <p:nvSpPr>
              <p:cNvPr id="16" name="Google Shape;26;p4">
                <a:extLst>
                  <a:ext uri="{FF2B5EF4-FFF2-40B4-BE49-F238E27FC236}">
                    <a16:creationId xmlns:a16="http://schemas.microsoft.com/office/drawing/2014/main" id="{59FAF058-D240-CB4C-8CB7-255FC274D2AF}"/>
                  </a:ext>
                </a:extLst>
              </p:cNvPr>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p4">
                <a:extLst>
                  <a:ext uri="{FF2B5EF4-FFF2-40B4-BE49-F238E27FC236}">
                    <a16:creationId xmlns:a16="http://schemas.microsoft.com/office/drawing/2014/main" id="{2FF865C5-90B8-154F-B8D2-7C3E862358A6}"/>
                  </a:ext>
                </a:extLst>
              </p:cNvPr>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25;p4">
              <a:extLst>
                <a:ext uri="{FF2B5EF4-FFF2-40B4-BE49-F238E27FC236}">
                  <a16:creationId xmlns:a16="http://schemas.microsoft.com/office/drawing/2014/main" id="{42BBBCD6-F89A-BC4A-A428-2438FDA59077}"/>
                </a:ext>
              </a:extLst>
            </p:cNvPr>
            <p:cNvGrpSpPr/>
            <p:nvPr userDrawn="1"/>
          </p:nvGrpSpPr>
          <p:grpSpPr>
            <a:xfrm>
              <a:off x="2210450" y="990530"/>
              <a:ext cx="745763" cy="45826"/>
              <a:chOff x="4580561" y="2589004"/>
              <a:chExt cx="1064464" cy="25200"/>
            </a:xfrm>
          </p:grpSpPr>
          <p:sp>
            <p:nvSpPr>
              <p:cNvPr id="14" name="Google Shape;26;p4">
                <a:extLst>
                  <a:ext uri="{FF2B5EF4-FFF2-40B4-BE49-F238E27FC236}">
                    <a16:creationId xmlns:a16="http://schemas.microsoft.com/office/drawing/2014/main" id="{5894B4B9-679F-E748-8F7F-BA883B912A2F}"/>
                  </a:ext>
                </a:extLst>
              </p:cNvPr>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p4">
                <a:extLst>
                  <a:ext uri="{FF2B5EF4-FFF2-40B4-BE49-F238E27FC236}">
                    <a16:creationId xmlns:a16="http://schemas.microsoft.com/office/drawing/2014/main" id="{C55D1056-DAB5-354B-8718-D37051FFFDBF}"/>
                  </a:ext>
                </a:extLst>
              </p:cNvPr>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6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hyperlink" Target="https://www.freelogodesign.org/"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hyperlink" Target="https://www.freelogodesign.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1.svg"/><Relationship Id="rId11" Type="http://schemas.openxmlformats.org/officeDocument/2006/relationships/image" Target="../media/image1.tiff"/><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slides/_rels/slide11.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38.png"/><Relationship Id="rId18" Type="http://schemas.openxmlformats.org/officeDocument/2006/relationships/image" Target="../media/image24.sv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image" Target="../media/image22.svg"/><Relationship Id="rId17" Type="http://schemas.openxmlformats.org/officeDocument/2006/relationships/image" Target="../media/image23.png"/><Relationship Id="rId2" Type="http://schemas.openxmlformats.org/officeDocument/2006/relationships/notesSlide" Target="../notesSlides/notesSlide11.xml"/><Relationship Id="rId16" Type="http://schemas.openxmlformats.org/officeDocument/2006/relationships/image" Target="../media/image41.svg"/><Relationship Id="rId1" Type="http://schemas.openxmlformats.org/officeDocument/2006/relationships/slideLayout" Target="../slideLayouts/slideLayout2.xml"/><Relationship Id="rId6" Type="http://schemas.openxmlformats.org/officeDocument/2006/relationships/image" Target="../media/image37.svg"/><Relationship Id="rId11" Type="http://schemas.openxmlformats.org/officeDocument/2006/relationships/image" Target="../media/image21.png"/><Relationship Id="rId5" Type="http://schemas.openxmlformats.org/officeDocument/2006/relationships/image" Target="../media/image36.png"/><Relationship Id="rId15" Type="http://schemas.openxmlformats.org/officeDocument/2006/relationships/image" Target="../media/image40.png"/><Relationship Id="rId10" Type="http://schemas.openxmlformats.org/officeDocument/2006/relationships/image" Target="../media/image20.svg"/><Relationship Id="rId4" Type="http://schemas.openxmlformats.org/officeDocument/2006/relationships/image" Target="../media/image16.svg"/><Relationship Id="rId9" Type="http://schemas.openxmlformats.org/officeDocument/2006/relationships/image" Target="../media/image19.png"/><Relationship Id="rId14" Type="http://schemas.openxmlformats.org/officeDocument/2006/relationships/image" Target="../media/image39.svg"/></Relationships>
</file>

<file path=ppt/slides/_rels/slide12.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42.tiff"/><Relationship Id="rId18" Type="http://schemas.openxmlformats.org/officeDocument/2006/relationships/image" Target="../media/image23.png"/><Relationship Id="rId3" Type="http://schemas.openxmlformats.org/officeDocument/2006/relationships/image" Target="../media/image15.png"/><Relationship Id="rId21" Type="http://schemas.openxmlformats.org/officeDocument/2006/relationships/hyperlink" Target="https://medium.com/@manuelmourato25/how-spark-dataframe-shuffling-can-hurt-your-partitioning-28d05fdcb6fa" TargetMode="External"/><Relationship Id="rId7" Type="http://schemas.openxmlformats.org/officeDocument/2006/relationships/image" Target="../media/image17.png"/><Relationship Id="rId12" Type="http://schemas.openxmlformats.org/officeDocument/2006/relationships/image" Target="../media/image22.svg"/><Relationship Id="rId17" Type="http://schemas.openxmlformats.org/officeDocument/2006/relationships/image" Target="../media/image41.svg"/><Relationship Id="rId2" Type="http://schemas.openxmlformats.org/officeDocument/2006/relationships/notesSlide" Target="../notesSlides/notesSlide12.xml"/><Relationship Id="rId16" Type="http://schemas.openxmlformats.org/officeDocument/2006/relationships/image" Target="../media/image40.png"/><Relationship Id="rId20" Type="http://schemas.openxmlformats.org/officeDocument/2006/relationships/hyperlink" Target="https://exponea.com/us/blog/using-exponea-for-customer-acquisition-targeting-automation/" TargetMode="External"/><Relationship Id="rId1" Type="http://schemas.openxmlformats.org/officeDocument/2006/relationships/slideLayout" Target="../slideLayouts/slideLayout2.xml"/><Relationship Id="rId6" Type="http://schemas.openxmlformats.org/officeDocument/2006/relationships/image" Target="../media/image37.svg"/><Relationship Id="rId11" Type="http://schemas.openxmlformats.org/officeDocument/2006/relationships/image" Target="../media/image21.png"/><Relationship Id="rId5" Type="http://schemas.openxmlformats.org/officeDocument/2006/relationships/image" Target="../media/image36.png"/><Relationship Id="rId15" Type="http://schemas.openxmlformats.org/officeDocument/2006/relationships/image" Target="../media/image39.svg"/><Relationship Id="rId10" Type="http://schemas.openxmlformats.org/officeDocument/2006/relationships/image" Target="../media/image20.svg"/><Relationship Id="rId19" Type="http://schemas.openxmlformats.org/officeDocument/2006/relationships/image" Target="../media/image24.svg"/><Relationship Id="rId4" Type="http://schemas.openxmlformats.org/officeDocument/2006/relationships/image" Target="../media/image16.svg"/><Relationship Id="rId9" Type="http://schemas.openxmlformats.org/officeDocument/2006/relationships/image" Target="../media/image19.png"/><Relationship Id="rId14" Type="http://schemas.openxmlformats.org/officeDocument/2006/relationships/image" Target="../media/image3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3.tif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4.tif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7.tif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6.tiff"/><Relationship Id="rId5" Type="http://schemas.openxmlformats.org/officeDocument/2006/relationships/hyperlink" Target="https://www.freelogodesign.org/" TargetMode="External"/><Relationship Id="rId4" Type="http://schemas.openxmlformats.org/officeDocument/2006/relationships/hyperlink" Target="https://spark.apache.org/history.htm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s://www.apache.org/foundation/thanks.html" TargetMode="External"/><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edium.com/@chandu_22532/apache-hadoop-vs-apache-spark-e584fe2616f9"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electronsfree.blogspot.com/2016/04/what-would-it-cost-to-build-100-node.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51.tiff"/><Relationship Id="rId4" Type="http://schemas.openxmlformats.org/officeDocument/2006/relationships/image" Target="../media/image50.tif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2.tif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3.tif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tiff"/><Relationship Id="rId7"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tiff"/><Relationship Id="rId5" Type="http://schemas.openxmlformats.org/officeDocument/2006/relationships/image" Target="../media/image4.tiff"/><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freelogodesign.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tiff"/><Relationship Id="rId5" Type="http://schemas.openxmlformats.org/officeDocument/2006/relationships/image" Target="../media/image11.tiff"/><Relationship Id="rId4" Type="http://schemas.openxmlformats.org/officeDocument/2006/relationships/image" Target="../media/image10.tiff"/></Relationships>
</file>

<file path=ppt/slides/_rels/slide6.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24.svg"/></Relationships>
</file>

<file path=ppt/slides/_rels/slide8.xml.rels><?xml version="1.0" encoding="UTF-8" standalone="yes"?>
<Relationships xmlns="http://schemas.openxmlformats.org/package/2006/relationships"><Relationship Id="rId3" Type="http://schemas.openxmlformats.org/officeDocument/2006/relationships/image" Target="../media/image27.tif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freelogodesign.org/"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85"/>
        <p:cNvGrpSpPr/>
        <p:nvPr/>
      </p:nvGrpSpPr>
      <p:grpSpPr>
        <a:xfrm>
          <a:off x="0" y="0"/>
          <a:ext cx="0" cy="0"/>
          <a:chOff x="0" y="0"/>
          <a:chExt cx="0" cy="0"/>
        </a:xfrm>
      </p:grpSpPr>
      <p:sp>
        <p:nvSpPr>
          <p:cNvPr id="87" name="Google Shape;87;p13"/>
          <p:cNvSpPr txBox="1">
            <a:spLocks noGrp="1"/>
          </p:cNvSpPr>
          <p:nvPr>
            <p:ph type="subTitle" idx="4294967295"/>
          </p:nvPr>
        </p:nvSpPr>
        <p:spPr>
          <a:xfrm>
            <a:off x="914706" y="3265321"/>
            <a:ext cx="7314588" cy="902757"/>
          </a:xfrm>
          <a:prstGeom prst="rect">
            <a:avLst/>
          </a:prstGeom>
        </p:spPr>
        <p:txBody>
          <a:bodyPr spcFirstLastPara="1" wrap="square" lIns="91425" tIns="91425" rIns="91425" bIns="91425" anchor="t" anchorCtr="0">
            <a:noAutofit/>
          </a:bodyPr>
          <a:lstStyle/>
          <a:p>
            <a:pPr marL="0" indent="0">
              <a:buClr>
                <a:schemeClr val="lt1"/>
              </a:buClr>
              <a:buNone/>
            </a:pPr>
            <a:r>
              <a:rPr lang="en" sz="1500" b="1" dirty="0">
                <a:solidFill>
                  <a:schemeClr val="accent2">
                    <a:lumMod val="50000"/>
                  </a:schemeClr>
                </a:solidFill>
                <a:latin typeface="+mj-lt"/>
                <a:ea typeface="Quattrocento Sans"/>
                <a:cs typeface="Quattrocento Sans"/>
                <a:sym typeface="Quattrocento Sans"/>
              </a:rPr>
              <a:t>Brett Castello		Kyle Wright		</a:t>
            </a:r>
            <a:r>
              <a:rPr lang="en-US" sz="1500" b="1" dirty="0" err="1">
                <a:solidFill>
                  <a:schemeClr val="accent2">
                    <a:lumMod val="50000"/>
                  </a:schemeClr>
                </a:solidFill>
                <a:latin typeface="+mj-lt"/>
                <a:ea typeface="Quattrocento Sans"/>
                <a:cs typeface="Quattrocento Sans"/>
                <a:sym typeface="Quattrocento Sans"/>
              </a:rPr>
              <a:t>Ishu</a:t>
            </a:r>
            <a:endParaRPr lang="en-US" sz="1500" b="1" dirty="0">
              <a:solidFill>
                <a:schemeClr val="accent2">
                  <a:lumMod val="50000"/>
                </a:schemeClr>
              </a:solidFill>
              <a:latin typeface="+mj-lt"/>
              <a:ea typeface="Quattrocento Sans"/>
              <a:cs typeface="Quattrocento Sans"/>
              <a:sym typeface="Quattrocento Sans"/>
            </a:endParaRPr>
          </a:p>
          <a:p>
            <a:pPr marL="0" indent="0">
              <a:buClr>
                <a:schemeClr val="lt1"/>
              </a:buClr>
              <a:buNone/>
            </a:pPr>
            <a:r>
              <a:rPr lang="en-US" sz="1500" b="1" dirty="0">
                <a:solidFill>
                  <a:schemeClr val="accent2">
                    <a:lumMod val="50000"/>
                  </a:schemeClr>
                </a:solidFill>
                <a:latin typeface="+mj-lt"/>
                <a:ea typeface="Quattrocento Sans"/>
                <a:cs typeface="Quattrocento Sans"/>
                <a:sym typeface="Quattrocento Sans"/>
              </a:rPr>
              <a:t>Prachi Sharma		</a:t>
            </a:r>
            <a:r>
              <a:rPr lang="en-US" sz="1500" b="1" dirty="0" err="1">
                <a:solidFill>
                  <a:schemeClr val="accent2">
                    <a:lumMod val="50000"/>
                  </a:schemeClr>
                </a:solidFill>
                <a:latin typeface="+mj-lt"/>
                <a:ea typeface="Quattrocento Sans"/>
                <a:cs typeface="Quattrocento Sans"/>
                <a:sym typeface="Quattrocento Sans"/>
              </a:rPr>
              <a:t>Prithviraj</a:t>
            </a:r>
            <a:r>
              <a:rPr lang="en-US" sz="1500" b="1" dirty="0">
                <a:solidFill>
                  <a:schemeClr val="accent2">
                    <a:lumMod val="50000"/>
                  </a:schemeClr>
                </a:solidFill>
                <a:latin typeface="+mj-lt"/>
                <a:ea typeface="Quattrocento Sans"/>
                <a:cs typeface="Quattrocento Sans"/>
                <a:sym typeface="Quattrocento Sans"/>
              </a:rPr>
              <a:t> Naidu		Shruti Trivedi</a:t>
            </a:r>
          </a:p>
          <a:p>
            <a:pPr marL="0" indent="0" algn="ctr">
              <a:buClr>
                <a:schemeClr val="lt1"/>
              </a:buClr>
              <a:buNone/>
            </a:pPr>
            <a:endParaRPr lang="en-US" sz="1500" b="1" dirty="0">
              <a:solidFill>
                <a:schemeClr val="accent2">
                  <a:lumMod val="50000"/>
                </a:schemeClr>
              </a:solidFill>
              <a:latin typeface="+mj-lt"/>
              <a:ea typeface="Quattrocento Sans"/>
              <a:cs typeface="Quattrocento Sans"/>
              <a:sym typeface="Quattrocento Sans"/>
            </a:endParaRPr>
          </a:p>
          <a:p>
            <a:pPr marL="0" lvl="0" indent="0" algn="ctr" rtl="0">
              <a:spcBef>
                <a:spcPts val="0"/>
              </a:spcBef>
              <a:spcAft>
                <a:spcPts val="0"/>
              </a:spcAft>
              <a:buClr>
                <a:schemeClr val="lt1"/>
              </a:buClr>
              <a:buFont typeface="Quattrocento Sans"/>
              <a:buNone/>
            </a:pPr>
            <a:endParaRPr sz="1500" b="1" dirty="0">
              <a:solidFill>
                <a:schemeClr val="accent2">
                  <a:lumMod val="50000"/>
                </a:schemeClr>
              </a:solidFill>
              <a:latin typeface="+mj-lt"/>
              <a:ea typeface="Quattrocento Sans"/>
              <a:cs typeface="Quattrocento Sans"/>
              <a:sym typeface="Quattrocento Sans"/>
            </a:endParaRPr>
          </a:p>
        </p:txBody>
      </p:sp>
      <p:sp>
        <p:nvSpPr>
          <p:cNvPr id="6" name="Google Shape;86;p13">
            <a:extLst>
              <a:ext uri="{FF2B5EF4-FFF2-40B4-BE49-F238E27FC236}">
                <a16:creationId xmlns:a16="http://schemas.microsoft.com/office/drawing/2014/main" id="{B351C7DF-94A4-2F43-BDD3-1CB2A76CD346}"/>
              </a:ext>
            </a:extLst>
          </p:cNvPr>
          <p:cNvSpPr txBox="1">
            <a:spLocks/>
          </p:cNvSpPr>
          <p:nvPr/>
        </p:nvSpPr>
        <p:spPr>
          <a:xfrm>
            <a:off x="540894" y="1392478"/>
            <a:ext cx="7688400" cy="12020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9pPr>
          </a:lstStyle>
          <a:p>
            <a:pPr algn="ctr"/>
            <a:r>
              <a:rPr lang="en-US" sz="3000" dirty="0">
                <a:solidFill>
                  <a:schemeClr val="accent6">
                    <a:lumMod val="50000"/>
                  </a:schemeClr>
                </a:solidFill>
                <a:latin typeface="Arial"/>
                <a:ea typeface="Arial"/>
                <a:cs typeface="Arial"/>
                <a:sym typeface="Arial"/>
              </a:rPr>
              <a:t>Bronco Barbells</a:t>
            </a:r>
          </a:p>
          <a:p>
            <a:pPr algn="ctr"/>
            <a:r>
              <a:rPr lang="en-US" sz="3000" dirty="0">
                <a:solidFill>
                  <a:schemeClr val="accent6">
                    <a:lumMod val="50000"/>
                  </a:schemeClr>
                </a:solidFill>
                <a:latin typeface="Arial"/>
                <a:cs typeface="Arial"/>
                <a:sym typeface="Arial"/>
              </a:rPr>
              <a:t>Data Analytics Project – Apache Spark</a:t>
            </a:r>
            <a:endParaRPr lang="en-US" dirty="0">
              <a:solidFill>
                <a:schemeClr val="accent6">
                  <a:lumMod val="50000"/>
                </a:schemeClr>
              </a:solidFill>
            </a:endParaRPr>
          </a:p>
        </p:txBody>
      </p:sp>
      <p:sp>
        <p:nvSpPr>
          <p:cNvPr id="7" name="Google Shape;86;p13">
            <a:extLst>
              <a:ext uri="{FF2B5EF4-FFF2-40B4-BE49-F238E27FC236}">
                <a16:creationId xmlns:a16="http://schemas.microsoft.com/office/drawing/2014/main" id="{B2CE4692-458B-A146-9F79-DAB973F68C35}"/>
              </a:ext>
            </a:extLst>
          </p:cNvPr>
          <p:cNvSpPr txBox="1">
            <a:spLocks/>
          </p:cNvSpPr>
          <p:nvPr/>
        </p:nvSpPr>
        <p:spPr>
          <a:xfrm>
            <a:off x="-100907" y="4468541"/>
            <a:ext cx="3294681" cy="12020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9pPr>
          </a:lstStyle>
          <a:p>
            <a:pPr algn="ctr"/>
            <a:r>
              <a:rPr lang="en-US" sz="1400" dirty="0">
                <a:solidFill>
                  <a:schemeClr val="accent6">
                    <a:lumMod val="50000"/>
                  </a:schemeClr>
                </a:solidFill>
                <a:latin typeface="+mn-lt"/>
                <a:cs typeface="Arial"/>
                <a:sym typeface="Arial"/>
              </a:rPr>
              <a:t>14 March 2019</a:t>
            </a:r>
            <a:endParaRPr lang="en-US" sz="1600" dirty="0">
              <a:solidFill>
                <a:schemeClr val="accent6">
                  <a:lumMod val="50000"/>
                </a:schemeClr>
              </a:solidFill>
              <a:latin typeface="+mn-lt"/>
            </a:endParaRPr>
          </a:p>
        </p:txBody>
      </p:sp>
      <p:sp>
        <p:nvSpPr>
          <p:cNvPr id="8" name="Google Shape;87;p13">
            <a:extLst>
              <a:ext uri="{FF2B5EF4-FFF2-40B4-BE49-F238E27FC236}">
                <a16:creationId xmlns:a16="http://schemas.microsoft.com/office/drawing/2014/main" id="{D0D0B247-4A5D-CB40-B298-018BAABAD1E6}"/>
              </a:ext>
            </a:extLst>
          </p:cNvPr>
          <p:cNvSpPr txBox="1">
            <a:spLocks/>
          </p:cNvSpPr>
          <p:nvPr/>
        </p:nvSpPr>
        <p:spPr>
          <a:xfrm>
            <a:off x="3167405" y="2792826"/>
            <a:ext cx="2435377" cy="3919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buClr>
                <a:schemeClr val="lt1"/>
              </a:buClr>
              <a:buNone/>
            </a:pPr>
            <a:r>
              <a:rPr lang="en" sz="1800" b="1" dirty="0">
                <a:solidFill>
                  <a:schemeClr val="accent2">
                    <a:lumMod val="50000"/>
                  </a:schemeClr>
                </a:solidFill>
                <a:latin typeface="+mj-lt"/>
                <a:ea typeface="Quattrocento Sans"/>
                <a:cs typeface="Quattrocento Sans"/>
                <a:sym typeface="Quattrocento Sans"/>
              </a:rPr>
              <a:t>Team 1</a:t>
            </a:r>
          </a:p>
          <a:p>
            <a:pPr marL="0" indent="0" algn="ctr">
              <a:buClr>
                <a:schemeClr val="lt1"/>
              </a:buClr>
              <a:buFont typeface="Quattrocento Sans"/>
              <a:buNone/>
            </a:pPr>
            <a:endParaRPr lang="en-US" sz="1800" b="1" dirty="0">
              <a:solidFill>
                <a:schemeClr val="accent2">
                  <a:lumMod val="50000"/>
                </a:schemeClr>
              </a:solidFill>
              <a:latin typeface="+mj-lt"/>
              <a:ea typeface="Quattrocento Sans"/>
              <a:cs typeface="Quattrocento Sans"/>
              <a:sym typeface="Quattrocento Sans"/>
            </a:endParaRPr>
          </a:p>
          <a:p>
            <a:pPr marL="0" indent="0" algn="ctr">
              <a:buFont typeface="Lato"/>
              <a:buNone/>
            </a:pPr>
            <a:endParaRPr lang="en-US" sz="1800" b="1" dirty="0">
              <a:solidFill>
                <a:schemeClr val="accent2">
                  <a:lumMod val="50000"/>
                </a:schemeClr>
              </a:solidFill>
              <a:latin typeface="+mj-lt"/>
            </a:endParaRPr>
          </a:p>
        </p:txBody>
      </p:sp>
      <p:sp>
        <p:nvSpPr>
          <p:cNvPr id="2" name="Slide Number Placeholder 1">
            <a:extLst>
              <a:ext uri="{FF2B5EF4-FFF2-40B4-BE49-F238E27FC236}">
                <a16:creationId xmlns:a16="http://schemas.microsoft.com/office/drawing/2014/main" id="{0377FA92-4058-464A-AA80-C48DE8D352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pic>
        <p:nvPicPr>
          <p:cNvPr id="11" name="Picture 10">
            <a:extLst>
              <a:ext uri="{FF2B5EF4-FFF2-40B4-BE49-F238E27FC236}">
                <a16:creationId xmlns:a16="http://schemas.microsoft.com/office/drawing/2014/main" id="{396BA075-19F0-9748-9304-C8090D2761B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762385" y="31096"/>
            <a:ext cx="2057785" cy="1411066"/>
          </a:xfrm>
          <a:prstGeom prst="rect">
            <a:avLst/>
          </a:prstGeom>
        </p:spPr>
      </p:pic>
      <p:sp>
        <p:nvSpPr>
          <p:cNvPr id="12" name="TextBox 11">
            <a:extLst>
              <a:ext uri="{FF2B5EF4-FFF2-40B4-BE49-F238E27FC236}">
                <a16:creationId xmlns:a16="http://schemas.microsoft.com/office/drawing/2014/main" id="{BCAF3A7A-FFFA-FE48-8291-23021CF26805}"/>
              </a:ext>
            </a:extLst>
          </p:cNvPr>
          <p:cNvSpPr txBox="1"/>
          <p:nvPr/>
        </p:nvSpPr>
        <p:spPr>
          <a:xfrm>
            <a:off x="7171161" y="1289202"/>
            <a:ext cx="2961861" cy="215444"/>
          </a:xfrm>
          <a:prstGeom prst="rect">
            <a:avLst/>
          </a:prstGeom>
          <a:noFill/>
        </p:spPr>
        <p:txBody>
          <a:bodyPr wrap="square" rtlCol="0">
            <a:spAutoFit/>
          </a:bodyPr>
          <a:lstStyle/>
          <a:p>
            <a:r>
              <a:rPr lang="en-US" sz="800" dirty="0">
                <a:solidFill>
                  <a:srgbClr val="FF0000"/>
                </a:solidFill>
                <a:latin typeface="+mn-lt"/>
              </a:rPr>
              <a:t>Source</a:t>
            </a:r>
            <a:r>
              <a:rPr lang="en-US" sz="800" dirty="0">
                <a:latin typeface="+mn-lt"/>
              </a:rPr>
              <a:t>: https://</a:t>
            </a:r>
            <a:r>
              <a:rPr lang="en-US" sz="800" dirty="0" err="1">
                <a:latin typeface="+mn-lt"/>
              </a:rPr>
              <a:t>spark.apache.org</a:t>
            </a:r>
            <a:r>
              <a:rPr lang="en-US" sz="800" dirty="0">
                <a:latin typeface="+mn-lt"/>
              </a:rPr>
              <a:t>/ </a:t>
            </a:r>
            <a:endParaRPr lang="en-US" sz="800" u="sng" dirty="0">
              <a:latin typeface="+mn-lt"/>
              <a:hlinkClick r:id="rId4"/>
            </a:endParaRPr>
          </a:p>
        </p:txBody>
      </p:sp>
      <p:sp>
        <p:nvSpPr>
          <p:cNvPr id="3" name="Rectangle 2">
            <a:extLst>
              <a:ext uri="{FF2B5EF4-FFF2-40B4-BE49-F238E27FC236}">
                <a16:creationId xmlns:a16="http://schemas.microsoft.com/office/drawing/2014/main" id="{E75E0E9F-A8A2-C34A-B0F3-A06509F30211}"/>
              </a:ext>
            </a:extLst>
          </p:cNvPr>
          <p:cNvSpPr/>
          <p:nvPr/>
        </p:nvSpPr>
        <p:spPr>
          <a:xfrm>
            <a:off x="0" y="150758"/>
            <a:ext cx="3191256" cy="18288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2A01072-D650-7442-A00F-3F14AAC5584C}"/>
              </a:ext>
            </a:extLst>
          </p:cNvPr>
          <p:cNvSpPr/>
          <p:nvPr/>
        </p:nvSpPr>
        <p:spPr>
          <a:xfrm>
            <a:off x="5950226" y="4806562"/>
            <a:ext cx="3191256" cy="18288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6C38DB3-404E-F64C-A7AD-CBEA2B4FD1E5}"/>
              </a:ext>
            </a:extLst>
          </p:cNvPr>
          <p:cNvSpPr/>
          <p:nvPr/>
        </p:nvSpPr>
        <p:spPr>
          <a:xfrm>
            <a:off x="-8626" y="402127"/>
            <a:ext cx="2705443" cy="13716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17" name="Rectangle 16">
            <a:extLst>
              <a:ext uri="{FF2B5EF4-FFF2-40B4-BE49-F238E27FC236}">
                <a16:creationId xmlns:a16="http://schemas.microsoft.com/office/drawing/2014/main" id="{B9C30DFA-2E79-D149-8C28-1A6E43404A96}"/>
              </a:ext>
            </a:extLst>
          </p:cNvPr>
          <p:cNvSpPr/>
          <p:nvPr/>
        </p:nvSpPr>
        <p:spPr>
          <a:xfrm>
            <a:off x="6438557" y="4594435"/>
            <a:ext cx="2705443" cy="13716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9BC49-F135-7A49-A37A-9CF84A60EB98}"/>
              </a:ext>
            </a:extLst>
          </p:cNvPr>
          <p:cNvSpPr>
            <a:spLocks noGrp="1"/>
          </p:cNvSpPr>
          <p:nvPr>
            <p:ph type="title"/>
          </p:nvPr>
        </p:nvSpPr>
        <p:spPr/>
        <p:txBody>
          <a:bodyPr/>
          <a:lstStyle/>
          <a:p>
            <a:r>
              <a:rPr lang="en-US" b="0" dirty="0">
                <a:solidFill>
                  <a:schemeClr val="accent6">
                    <a:lumMod val="50000"/>
                  </a:schemeClr>
                </a:solidFill>
                <a:latin typeface="+mj-lt"/>
              </a:rPr>
              <a:t>Apache Spark </a:t>
            </a:r>
            <a:r>
              <a:rPr lang="en-US" dirty="0">
                <a:solidFill>
                  <a:schemeClr val="accent6">
                    <a:lumMod val="50000"/>
                  </a:schemeClr>
                </a:solidFill>
                <a:latin typeface="+mj-lt"/>
              </a:rPr>
              <a:t>Features</a:t>
            </a:r>
            <a:endParaRPr lang="en-US" b="0" baseline="30000" dirty="0">
              <a:solidFill>
                <a:schemeClr val="accent6">
                  <a:lumMod val="50000"/>
                </a:schemeClr>
              </a:solidFill>
              <a:latin typeface="+mj-lt"/>
            </a:endParaRPr>
          </a:p>
        </p:txBody>
      </p:sp>
      <p:sp>
        <p:nvSpPr>
          <p:cNvPr id="4" name="TextBox 3">
            <a:extLst>
              <a:ext uri="{FF2B5EF4-FFF2-40B4-BE49-F238E27FC236}">
                <a16:creationId xmlns:a16="http://schemas.microsoft.com/office/drawing/2014/main" id="{3EBD3941-6583-6142-88C8-18AD625462D0}"/>
              </a:ext>
            </a:extLst>
          </p:cNvPr>
          <p:cNvSpPr txBox="1"/>
          <p:nvPr/>
        </p:nvSpPr>
        <p:spPr>
          <a:xfrm>
            <a:off x="729450" y="4744528"/>
            <a:ext cx="7688700" cy="215444"/>
          </a:xfrm>
          <a:prstGeom prst="rect">
            <a:avLst/>
          </a:prstGeom>
          <a:noFill/>
        </p:spPr>
        <p:txBody>
          <a:bodyPr wrap="square" rtlCol="0">
            <a:spAutoFit/>
          </a:bodyPr>
          <a:lstStyle/>
          <a:p>
            <a:r>
              <a:rPr lang="en-US" sz="800" dirty="0">
                <a:solidFill>
                  <a:srgbClr val="FF0000"/>
                </a:solidFill>
                <a:latin typeface="+mn-lt"/>
              </a:rPr>
              <a:t>Source</a:t>
            </a:r>
            <a:r>
              <a:rPr lang="en-US" sz="800" dirty="0">
                <a:latin typeface="+mn-lt"/>
              </a:rPr>
              <a:t>:  https://</a:t>
            </a:r>
            <a:r>
              <a:rPr lang="en-US" sz="800" dirty="0" err="1">
                <a:latin typeface="+mn-lt"/>
              </a:rPr>
              <a:t>spark.apache.org</a:t>
            </a:r>
            <a:r>
              <a:rPr lang="en-US" sz="800" dirty="0">
                <a:latin typeface="+mn-lt"/>
              </a:rPr>
              <a:t>/ </a:t>
            </a:r>
          </a:p>
        </p:txBody>
      </p:sp>
      <p:grpSp>
        <p:nvGrpSpPr>
          <p:cNvPr id="8" name="Group 7">
            <a:extLst>
              <a:ext uri="{FF2B5EF4-FFF2-40B4-BE49-F238E27FC236}">
                <a16:creationId xmlns:a16="http://schemas.microsoft.com/office/drawing/2014/main" id="{FD86E153-043C-0742-8C32-DB515CD73681}"/>
              </a:ext>
            </a:extLst>
          </p:cNvPr>
          <p:cNvGrpSpPr/>
          <p:nvPr/>
        </p:nvGrpSpPr>
        <p:grpSpPr>
          <a:xfrm>
            <a:off x="870536" y="1448734"/>
            <a:ext cx="3334369" cy="1234396"/>
            <a:chOff x="874233" y="1983332"/>
            <a:chExt cx="3144669" cy="987551"/>
          </a:xfrm>
        </p:grpSpPr>
        <p:sp>
          <p:nvSpPr>
            <p:cNvPr id="39" name="Rectangle 38">
              <a:extLst>
                <a:ext uri="{FF2B5EF4-FFF2-40B4-BE49-F238E27FC236}">
                  <a16:creationId xmlns:a16="http://schemas.microsoft.com/office/drawing/2014/main" id="{B266C2F3-AA24-C04C-B68E-0BD8A4FA92D4}"/>
                </a:ext>
              </a:extLst>
            </p:cNvPr>
            <p:cNvSpPr/>
            <p:nvPr/>
          </p:nvSpPr>
          <p:spPr>
            <a:xfrm>
              <a:off x="909942" y="1983332"/>
              <a:ext cx="3108960" cy="98755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pic>
          <p:nvPicPr>
            <p:cNvPr id="34" name="Graphic 33" descr="Hourglass">
              <a:extLst>
                <a:ext uri="{FF2B5EF4-FFF2-40B4-BE49-F238E27FC236}">
                  <a16:creationId xmlns:a16="http://schemas.microsoft.com/office/drawing/2014/main" id="{9D1A1072-051F-F04D-9ED1-62B730BE5C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4233" y="2005070"/>
              <a:ext cx="914400" cy="914400"/>
            </a:xfrm>
            <a:prstGeom prst="rect">
              <a:avLst/>
            </a:prstGeom>
          </p:spPr>
        </p:pic>
        <p:sp>
          <p:nvSpPr>
            <p:cNvPr id="37" name="TextBox 36">
              <a:extLst>
                <a:ext uri="{FF2B5EF4-FFF2-40B4-BE49-F238E27FC236}">
                  <a16:creationId xmlns:a16="http://schemas.microsoft.com/office/drawing/2014/main" id="{27B95D98-9006-CA48-BEB9-12770DD4D370}"/>
                </a:ext>
              </a:extLst>
            </p:cNvPr>
            <p:cNvSpPr txBox="1"/>
            <p:nvPr/>
          </p:nvSpPr>
          <p:spPr>
            <a:xfrm>
              <a:off x="1788633" y="2196389"/>
              <a:ext cx="1912218" cy="590952"/>
            </a:xfrm>
            <a:prstGeom prst="rect">
              <a:avLst/>
            </a:prstGeom>
            <a:noFill/>
          </p:spPr>
          <p:txBody>
            <a:bodyPr wrap="square" rtlCol="0">
              <a:spAutoFit/>
            </a:bodyPr>
            <a:lstStyle/>
            <a:p>
              <a:r>
                <a:rPr lang="en-US" dirty="0">
                  <a:solidFill>
                    <a:srgbClr val="002060"/>
                  </a:solidFill>
                </a:rPr>
                <a:t>Provides high performance by 100x faster runtimes* </a:t>
              </a:r>
            </a:p>
          </p:txBody>
        </p:sp>
        <p:sp>
          <p:nvSpPr>
            <p:cNvPr id="38" name="TextBox 37">
              <a:extLst>
                <a:ext uri="{FF2B5EF4-FFF2-40B4-BE49-F238E27FC236}">
                  <a16:creationId xmlns:a16="http://schemas.microsoft.com/office/drawing/2014/main" id="{51D74FBE-609D-F24D-BB9E-312E2AC1283B}"/>
                </a:ext>
              </a:extLst>
            </p:cNvPr>
            <p:cNvSpPr txBox="1"/>
            <p:nvPr/>
          </p:nvSpPr>
          <p:spPr>
            <a:xfrm>
              <a:off x="1780798" y="1983332"/>
              <a:ext cx="1680754" cy="246230"/>
            </a:xfrm>
            <a:prstGeom prst="rect">
              <a:avLst/>
            </a:prstGeom>
            <a:noFill/>
          </p:spPr>
          <p:txBody>
            <a:bodyPr wrap="square" rtlCol="0">
              <a:spAutoFit/>
            </a:bodyPr>
            <a:lstStyle/>
            <a:p>
              <a:r>
                <a:rPr lang="en-US" b="1" dirty="0">
                  <a:solidFill>
                    <a:srgbClr val="002060"/>
                  </a:solidFill>
                </a:rPr>
                <a:t>Speed</a:t>
              </a:r>
            </a:p>
          </p:txBody>
        </p:sp>
      </p:grpSp>
      <p:grpSp>
        <p:nvGrpSpPr>
          <p:cNvPr id="9" name="Group 8">
            <a:extLst>
              <a:ext uri="{FF2B5EF4-FFF2-40B4-BE49-F238E27FC236}">
                <a16:creationId xmlns:a16="http://schemas.microsoft.com/office/drawing/2014/main" id="{F2DD33B3-BFD8-CD40-AC94-71885F31CC89}"/>
              </a:ext>
            </a:extLst>
          </p:cNvPr>
          <p:cNvGrpSpPr/>
          <p:nvPr/>
        </p:nvGrpSpPr>
        <p:grpSpPr>
          <a:xfrm>
            <a:off x="901423" y="3092069"/>
            <a:ext cx="3303481" cy="1104582"/>
            <a:chOff x="909942" y="3252151"/>
            <a:chExt cx="3108960" cy="987551"/>
          </a:xfrm>
        </p:grpSpPr>
        <p:sp>
          <p:nvSpPr>
            <p:cNvPr id="40" name="Rectangle 39">
              <a:extLst>
                <a:ext uri="{FF2B5EF4-FFF2-40B4-BE49-F238E27FC236}">
                  <a16:creationId xmlns:a16="http://schemas.microsoft.com/office/drawing/2014/main" id="{9F60045F-7435-3C40-B625-320E370DD4D4}"/>
                </a:ext>
              </a:extLst>
            </p:cNvPr>
            <p:cNvSpPr/>
            <p:nvPr/>
          </p:nvSpPr>
          <p:spPr>
            <a:xfrm>
              <a:off x="909942" y="3252151"/>
              <a:ext cx="3108960" cy="98755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pic>
          <p:nvPicPr>
            <p:cNvPr id="36" name="Graphic 35" descr="Head with Gears">
              <a:extLst>
                <a:ext uri="{FF2B5EF4-FFF2-40B4-BE49-F238E27FC236}">
                  <a16:creationId xmlns:a16="http://schemas.microsoft.com/office/drawing/2014/main" id="{B003CBFD-6AC9-C246-8FB1-04026DC773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09943" y="3267734"/>
              <a:ext cx="914400" cy="914400"/>
            </a:xfrm>
            <a:prstGeom prst="rect">
              <a:avLst/>
            </a:prstGeom>
          </p:spPr>
        </p:pic>
        <p:sp>
          <p:nvSpPr>
            <p:cNvPr id="41" name="TextBox 40">
              <a:extLst>
                <a:ext uri="{FF2B5EF4-FFF2-40B4-BE49-F238E27FC236}">
                  <a16:creationId xmlns:a16="http://schemas.microsoft.com/office/drawing/2014/main" id="{08C1BDD8-BC60-CF4A-8AB8-2692139F27FE}"/>
                </a:ext>
              </a:extLst>
            </p:cNvPr>
            <p:cNvSpPr txBox="1"/>
            <p:nvPr/>
          </p:nvSpPr>
          <p:spPr>
            <a:xfrm>
              <a:off x="1789306" y="3564649"/>
              <a:ext cx="1912218" cy="467785"/>
            </a:xfrm>
            <a:prstGeom prst="rect">
              <a:avLst/>
            </a:prstGeom>
            <a:noFill/>
          </p:spPr>
          <p:txBody>
            <a:bodyPr wrap="square" rtlCol="0">
              <a:spAutoFit/>
            </a:bodyPr>
            <a:lstStyle/>
            <a:p>
              <a:r>
                <a:rPr lang="en-US" dirty="0">
                  <a:solidFill>
                    <a:srgbClr val="002060"/>
                  </a:solidFill>
                </a:rPr>
                <a:t>APIs available in SQL, R, Python, and Scala</a:t>
              </a:r>
            </a:p>
          </p:txBody>
        </p:sp>
        <p:sp>
          <p:nvSpPr>
            <p:cNvPr id="42" name="TextBox 41">
              <a:extLst>
                <a:ext uri="{FF2B5EF4-FFF2-40B4-BE49-F238E27FC236}">
                  <a16:creationId xmlns:a16="http://schemas.microsoft.com/office/drawing/2014/main" id="{BB66CB94-E800-A948-B1E2-32FABA40A705}"/>
                </a:ext>
              </a:extLst>
            </p:cNvPr>
            <p:cNvSpPr txBox="1"/>
            <p:nvPr/>
          </p:nvSpPr>
          <p:spPr>
            <a:xfrm>
              <a:off x="1781976" y="3270792"/>
              <a:ext cx="1680754" cy="275168"/>
            </a:xfrm>
            <a:prstGeom prst="rect">
              <a:avLst/>
            </a:prstGeom>
            <a:noFill/>
          </p:spPr>
          <p:txBody>
            <a:bodyPr wrap="square" rtlCol="0">
              <a:spAutoFit/>
            </a:bodyPr>
            <a:lstStyle/>
            <a:p>
              <a:r>
                <a:rPr lang="en-US" b="1" dirty="0">
                  <a:solidFill>
                    <a:srgbClr val="002060"/>
                  </a:solidFill>
                </a:rPr>
                <a:t>Ease of Use</a:t>
              </a:r>
            </a:p>
          </p:txBody>
        </p:sp>
      </p:grpSp>
      <p:grpSp>
        <p:nvGrpSpPr>
          <p:cNvPr id="10" name="Group 9">
            <a:extLst>
              <a:ext uri="{FF2B5EF4-FFF2-40B4-BE49-F238E27FC236}">
                <a16:creationId xmlns:a16="http://schemas.microsoft.com/office/drawing/2014/main" id="{C48C3095-86B1-AE40-B5DC-DF9FC2F4BF05}"/>
              </a:ext>
            </a:extLst>
          </p:cNvPr>
          <p:cNvGrpSpPr/>
          <p:nvPr/>
        </p:nvGrpSpPr>
        <p:grpSpPr>
          <a:xfrm>
            <a:off x="5136603" y="1446405"/>
            <a:ext cx="3281547" cy="1230946"/>
            <a:chOff x="5305866" y="1966260"/>
            <a:chExt cx="3112284" cy="987551"/>
          </a:xfrm>
        </p:grpSpPr>
        <p:sp>
          <p:nvSpPr>
            <p:cNvPr id="43" name="Rectangle 42">
              <a:extLst>
                <a:ext uri="{FF2B5EF4-FFF2-40B4-BE49-F238E27FC236}">
                  <a16:creationId xmlns:a16="http://schemas.microsoft.com/office/drawing/2014/main" id="{2F323F63-3F75-3A45-920C-8676C66E8AD1}"/>
                </a:ext>
              </a:extLst>
            </p:cNvPr>
            <p:cNvSpPr/>
            <p:nvPr/>
          </p:nvSpPr>
          <p:spPr>
            <a:xfrm>
              <a:off x="5310303" y="1966260"/>
              <a:ext cx="3107847" cy="98755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pic>
          <p:nvPicPr>
            <p:cNvPr id="30" name="Graphic 29" descr="Gears">
              <a:extLst>
                <a:ext uri="{FF2B5EF4-FFF2-40B4-BE49-F238E27FC236}">
                  <a16:creationId xmlns:a16="http://schemas.microsoft.com/office/drawing/2014/main" id="{359B92AD-1021-B84F-B48F-5B0220BFBCB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05866" y="2018568"/>
              <a:ext cx="914400" cy="914400"/>
            </a:xfrm>
            <a:prstGeom prst="rect">
              <a:avLst/>
            </a:prstGeom>
          </p:spPr>
        </p:pic>
        <p:sp>
          <p:nvSpPr>
            <p:cNvPr id="44" name="TextBox 43">
              <a:extLst>
                <a:ext uri="{FF2B5EF4-FFF2-40B4-BE49-F238E27FC236}">
                  <a16:creationId xmlns:a16="http://schemas.microsoft.com/office/drawing/2014/main" id="{E6B9B93C-F24D-8343-9A81-C6C44F161031}"/>
                </a:ext>
              </a:extLst>
            </p:cNvPr>
            <p:cNvSpPr txBox="1"/>
            <p:nvPr/>
          </p:nvSpPr>
          <p:spPr>
            <a:xfrm>
              <a:off x="6188992" y="2179317"/>
              <a:ext cx="2084471" cy="592608"/>
            </a:xfrm>
            <a:prstGeom prst="rect">
              <a:avLst/>
            </a:prstGeom>
            <a:noFill/>
          </p:spPr>
          <p:txBody>
            <a:bodyPr wrap="square" rtlCol="0">
              <a:spAutoFit/>
            </a:bodyPr>
            <a:lstStyle/>
            <a:p>
              <a:r>
                <a:rPr lang="en-US" dirty="0">
                  <a:solidFill>
                    <a:srgbClr val="002060"/>
                  </a:solidFill>
                </a:rPr>
                <a:t>Libraries for SQL &amp; </a:t>
              </a:r>
              <a:r>
                <a:rPr lang="en-US" dirty="0" err="1">
                  <a:solidFill>
                    <a:srgbClr val="002060"/>
                  </a:solidFill>
                </a:rPr>
                <a:t>DataFrames</a:t>
              </a:r>
              <a:r>
                <a:rPr lang="en-US" dirty="0">
                  <a:solidFill>
                    <a:srgbClr val="002060"/>
                  </a:solidFill>
                </a:rPr>
                <a:t>, machine learning and </a:t>
              </a:r>
              <a:r>
                <a:rPr lang="en-US" dirty="0" err="1">
                  <a:solidFill>
                    <a:srgbClr val="002060"/>
                  </a:solidFill>
                </a:rPr>
                <a:t>GraphX</a:t>
              </a:r>
              <a:endParaRPr lang="en-US" dirty="0">
                <a:solidFill>
                  <a:srgbClr val="002060"/>
                </a:solidFill>
              </a:endParaRPr>
            </a:p>
          </p:txBody>
        </p:sp>
        <p:sp>
          <p:nvSpPr>
            <p:cNvPr id="45" name="TextBox 44">
              <a:extLst>
                <a:ext uri="{FF2B5EF4-FFF2-40B4-BE49-F238E27FC236}">
                  <a16:creationId xmlns:a16="http://schemas.microsoft.com/office/drawing/2014/main" id="{0EB52EFA-BB62-344D-9B18-5D5715413CEC}"/>
                </a:ext>
              </a:extLst>
            </p:cNvPr>
            <p:cNvSpPr txBox="1"/>
            <p:nvPr/>
          </p:nvSpPr>
          <p:spPr>
            <a:xfrm>
              <a:off x="6181158" y="1966260"/>
              <a:ext cx="1680754" cy="246920"/>
            </a:xfrm>
            <a:prstGeom prst="rect">
              <a:avLst/>
            </a:prstGeom>
            <a:noFill/>
          </p:spPr>
          <p:txBody>
            <a:bodyPr wrap="square" rtlCol="0">
              <a:spAutoFit/>
            </a:bodyPr>
            <a:lstStyle/>
            <a:p>
              <a:r>
                <a:rPr lang="en-US" b="1" dirty="0">
                  <a:solidFill>
                    <a:srgbClr val="002060"/>
                  </a:solidFill>
                </a:rPr>
                <a:t>Generality</a:t>
              </a:r>
            </a:p>
          </p:txBody>
        </p:sp>
      </p:grpSp>
      <p:grpSp>
        <p:nvGrpSpPr>
          <p:cNvPr id="11" name="Group 10">
            <a:extLst>
              <a:ext uri="{FF2B5EF4-FFF2-40B4-BE49-F238E27FC236}">
                <a16:creationId xmlns:a16="http://schemas.microsoft.com/office/drawing/2014/main" id="{FCD7FF69-A4BC-6641-B642-610218F7C983}"/>
              </a:ext>
            </a:extLst>
          </p:cNvPr>
          <p:cNvGrpSpPr/>
          <p:nvPr/>
        </p:nvGrpSpPr>
        <p:grpSpPr>
          <a:xfrm>
            <a:off x="5139287" y="3093147"/>
            <a:ext cx="3363966" cy="1103503"/>
            <a:chOff x="5310303" y="3235079"/>
            <a:chExt cx="3194934" cy="987551"/>
          </a:xfrm>
        </p:grpSpPr>
        <p:sp>
          <p:nvSpPr>
            <p:cNvPr id="46" name="Rectangle 45">
              <a:extLst>
                <a:ext uri="{FF2B5EF4-FFF2-40B4-BE49-F238E27FC236}">
                  <a16:creationId xmlns:a16="http://schemas.microsoft.com/office/drawing/2014/main" id="{160E1645-08B1-404E-94DA-94CB4B454D3C}"/>
                </a:ext>
              </a:extLst>
            </p:cNvPr>
            <p:cNvSpPr/>
            <p:nvPr/>
          </p:nvSpPr>
          <p:spPr>
            <a:xfrm>
              <a:off x="5310303" y="3235079"/>
              <a:ext cx="3107847" cy="98755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pic>
          <p:nvPicPr>
            <p:cNvPr id="32" name="Graphic 31" descr="Handshake">
              <a:extLst>
                <a:ext uri="{FF2B5EF4-FFF2-40B4-BE49-F238E27FC236}">
                  <a16:creationId xmlns:a16="http://schemas.microsoft.com/office/drawing/2014/main" id="{0D925394-26C2-B449-B9C2-3CBF004DA18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12406" y="3285751"/>
              <a:ext cx="914400" cy="914400"/>
            </a:xfrm>
            <a:prstGeom prst="rect">
              <a:avLst/>
            </a:prstGeom>
          </p:spPr>
        </p:pic>
        <p:sp>
          <p:nvSpPr>
            <p:cNvPr id="47" name="TextBox 46">
              <a:extLst>
                <a:ext uri="{FF2B5EF4-FFF2-40B4-BE49-F238E27FC236}">
                  <a16:creationId xmlns:a16="http://schemas.microsoft.com/office/drawing/2014/main" id="{F3666058-AF66-584C-8C87-B391BC11DC4F}"/>
                </a:ext>
              </a:extLst>
            </p:cNvPr>
            <p:cNvSpPr txBox="1"/>
            <p:nvPr/>
          </p:nvSpPr>
          <p:spPr>
            <a:xfrm>
              <a:off x="6188992" y="3448136"/>
              <a:ext cx="2316245" cy="661048"/>
            </a:xfrm>
            <a:prstGeom prst="rect">
              <a:avLst/>
            </a:prstGeom>
            <a:noFill/>
          </p:spPr>
          <p:txBody>
            <a:bodyPr wrap="square" rtlCol="0">
              <a:spAutoFit/>
            </a:bodyPr>
            <a:lstStyle/>
            <a:p>
              <a:r>
                <a:rPr lang="en-US" dirty="0">
                  <a:solidFill>
                    <a:srgbClr val="002060"/>
                  </a:solidFill>
                </a:rPr>
                <a:t>Runs on multiple platforms including Hadoop, standalone and in cloud.</a:t>
              </a:r>
            </a:p>
          </p:txBody>
        </p:sp>
        <p:sp>
          <p:nvSpPr>
            <p:cNvPr id="48" name="TextBox 47">
              <a:extLst>
                <a:ext uri="{FF2B5EF4-FFF2-40B4-BE49-F238E27FC236}">
                  <a16:creationId xmlns:a16="http://schemas.microsoft.com/office/drawing/2014/main" id="{A6E6B8BD-84D0-D647-85D5-D22E091E6B16}"/>
                </a:ext>
              </a:extLst>
            </p:cNvPr>
            <p:cNvSpPr txBox="1"/>
            <p:nvPr/>
          </p:nvSpPr>
          <p:spPr>
            <a:xfrm>
              <a:off x="6181158" y="3235079"/>
              <a:ext cx="1680754" cy="275437"/>
            </a:xfrm>
            <a:prstGeom prst="rect">
              <a:avLst/>
            </a:prstGeom>
            <a:noFill/>
          </p:spPr>
          <p:txBody>
            <a:bodyPr wrap="square" rtlCol="0">
              <a:spAutoFit/>
            </a:bodyPr>
            <a:lstStyle/>
            <a:p>
              <a:r>
                <a:rPr lang="en-US" b="1" dirty="0">
                  <a:solidFill>
                    <a:srgbClr val="002060"/>
                  </a:solidFill>
                </a:rPr>
                <a:t>Portability</a:t>
              </a:r>
            </a:p>
          </p:txBody>
        </p:sp>
      </p:grpSp>
      <p:sp>
        <p:nvSpPr>
          <p:cNvPr id="3" name="Slide Number Placeholder 2">
            <a:extLst>
              <a:ext uri="{FF2B5EF4-FFF2-40B4-BE49-F238E27FC236}">
                <a16:creationId xmlns:a16="http://schemas.microsoft.com/office/drawing/2014/main" id="{2C5C02E9-E602-7D41-B9AB-6BE1D7F6E4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25" name="Picture 24">
            <a:extLst>
              <a:ext uri="{FF2B5EF4-FFF2-40B4-BE49-F238E27FC236}">
                <a16:creationId xmlns:a16="http://schemas.microsoft.com/office/drawing/2014/main" id="{30792A02-745A-764E-8862-C963EEA962C4}"/>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6680335" y="30230"/>
            <a:ext cx="1803068" cy="1236401"/>
          </a:xfrm>
          <a:prstGeom prst="rect">
            <a:avLst/>
          </a:prstGeom>
        </p:spPr>
      </p:pic>
      <p:sp>
        <p:nvSpPr>
          <p:cNvPr id="26" name="TextBox 25">
            <a:extLst>
              <a:ext uri="{FF2B5EF4-FFF2-40B4-BE49-F238E27FC236}">
                <a16:creationId xmlns:a16="http://schemas.microsoft.com/office/drawing/2014/main" id="{B448D7FF-93E5-174F-9A20-8B4330410582}"/>
              </a:ext>
            </a:extLst>
          </p:cNvPr>
          <p:cNvSpPr txBox="1"/>
          <p:nvPr/>
        </p:nvSpPr>
        <p:spPr>
          <a:xfrm>
            <a:off x="7022322" y="1131485"/>
            <a:ext cx="2961861" cy="215444"/>
          </a:xfrm>
          <a:prstGeom prst="rect">
            <a:avLst/>
          </a:prstGeom>
          <a:noFill/>
        </p:spPr>
        <p:txBody>
          <a:bodyPr wrap="square" rtlCol="0">
            <a:spAutoFit/>
          </a:bodyPr>
          <a:lstStyle/>
          <a:p>
            <a:r>
              <a:rPr lang="en-US" sz="800" dirty="0">
                <a:solidFill>
                  <a:srgbClr val="FF0000"/>
                </a:solidFill>
                <a:latin typeface="+mn-lt"/>
              </a:rPr>
              <a:t>Source</a:t>
            </a:r>
            <a:r>
              <a:rPr lang="en-US" sz="800" dirty="0">
                <a:latin typeface="+mn-lt"/>
              </a:rPr>
              <a:t>: https://</a:t>
            </a:r>
            <a:r>
              <a:rPr lang="en-US" sz="800" dirty="0" err="1">
                <a:latin typeface="+mn-lt"/>
              </a:rPr>
              <a:t>spark.apache.org</a:t>
            </a:r>
            <a:r>
              <a:rPr lang="en-US" sz="800" dirty="0">
                <a:latin typeface="+mn-lt"/>
              </a:rPr>
              <a:t>/ </a:t>
            </a:r>
            <a:endParaRPr lang="en-US" sz="800" u="sng" dirty="0">
              <a:latin typeface="+mn-lt"/>
              <a:hlinkClick r:id="rId12"/>
            </a:endParaRPr>
          </a:p>
        </p:txBody>
      </p:sp>
    </p:spTree>
    <p:extLst>
      <p:ext uri="{BB962C8B-B14F-4D97-AF65-F5344CB8AC3E}">
        <p14:creationId xmlns:p14="http://schemas.microsoft.com/office/powerpoint/2010/main" val="2239461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55E7B7C6-103B-764A-94B7-188F54C5947B}"/>
              </a:ext>
            </a:extLst>
          </p:cNvPr>
          <p:cNvCxnSpPr/>
          <p:nvPr/>
        </p:nvCxnSpPr>
        <p:spPr>
          <a:xfrm>
            <a:off x="3597091" y="2845805"/>
            <a:ext cx="713746"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A62BDDE-96E6-4227-A7C9-6C9FF59B5398}"/>
              </a:ext>
            </a:extLst>
          </p:cNvPr>
          <p:cNvSpPr>
            <a:spLocks noGrp="1"/>
          </p:cNvSpPr>
          <p:nvPr>
            <p:ph type="title"/>
          </p:nvPr>
        </p:nvSpPr>
        <p:spPr/>
        <p:txBody>
          <a:bodyPr/>
          <a:lstStyle/>
          <a:p>
            <a:r>
              <a:rPr lang="en-US" dirty="0">
                <a:solidFill>
                  <a:schemeClr val="accent6">
                    <a:lumMod val="50000"/>
                  </a:schemeClr>
                </a:solidFill>
                <a:latin typeface="+mj-lt"/>
              </a:rPr>
              <a:t>Current Architecture</a:t>
            </a:r>
          </a:p>
        </p:txBody>
      </p:sp>
      <p:sp>
        <p:nvSpPr>
          <p:cNvPr id="4" name="Slide Number Placeholder 3">
            <a:extLst>
              <a:ext uri="{FF2B5EF4-FFF2-40B4-BE49-F238E27FC236}">
                <a16:creationId xmlns:a16="http://schemas.microsoft.com/office/drawing/2014/main" id="{5E51A722-AA8F-400F-933C-B4C3BB8AC2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41" name="Graphic 40" descr="Database">
            <a:extLst>
              <a:ext uri="{FF2B5EF4-FFF2-40B4-BE49-F238E27FC236}">
                <a16:creationId xmlns:a16="http://schemas.microsoft.com/office/drawing/2014/main" id="{0F7D4873-6461-5642-9243-60636B1D65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10745" y="1687613"/>
            <a:ext cx="2370673" cy="2224644"/>
          </a:xfrm>
          <a:prstGeom prst="rect">
            <a:avLst/>
          </a:prstGeom>
        </p:spPr>
      </p:pic>
      <p:pic>
        <p:nvPicPr>
          <p:cNvPr id="43" name="Graphic 42" descr="User">
            <a:extLst>
              <a:ext uri="{FF2B5EF4-FFF2-40B4-BE49-F238E27FC236}">
                <a16:creationId xmlns:a16="http://schemas.microsoft.com/office/drawing/2014/main" id="{B4FE39B8-3113-B845-9DCD-97F342FBAE42}"/>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29427" y="1423632"/>
            <a:ext cx="637885" cy="637885"/>
          </a:xfrm>
          <a:prstGeom prst="rect">
            <a:avLst/>
          </a:prstGeom>
        </p:spPr>
      </p:pic>
      <p:pic>
        <p:nvPicPr>
          <p:cNvPr id="44" name="Graphic 43" descr="Money">
            <a:extLst>
              <a:ext uri="{FF2B5EF4-FFF2-40B4-BE49-F238E27FC236}">
                <a16:creationId xmlns:a16="http://schemas.microsoft.com/office/drawing/2014/main" id="{B6CFEF5A-9149-DB42-A5CC-2540221CBCF4}"/>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468090" y="3080186"/>
            <a:ext cx="637886" cy="637886"/>
          </a:xfrm>
          <a:prstGeom prst="rect">
            <a:avLst/>
          </a:prstGeom>
        </p:spPr>
      </p:pic>
      <p:sp>
        <p:nvSpPr>
          <p:cNvPr id="13" name="Rectangle 12">
            <a:extLst>
              <a:ext uri="{FF2B5EF4-FFF2-40B4-BE49-F238E27FC236}">
                <a16:creationId xmlns:a16="http://schemas.microsoft.com/office/drawing/2014/main" id="{52B14D0B-3F45-EA4D-8356-135441BB5B6A}"/>
              </a:ext>
            </a:extLst>
          </p:cNvPr>
          <p:cNvSpPr/>
          <p:nvPr/>
        </p:nvSpPr>
        <p:spPr>
          <a:xfrm>
            <a:off x="682258" y="4765452"/>
            <a:ext cx="8193092" cy="215444"/>
          </a:xfrm>
          <a:prstGeom prst="rect">
            <a:avLst/>
          </a:prstGeom>
        </p:spPr>
        <p:txBody>
          <a:bodyPr wrap="square">
            <a:spAutoFit/>
          </a:bodyPr>
          <a:lstStyle/>
          <a:p>
            <a:r>
              <a:rPr lang="en-US" sz="800" dirty="0">
                <a:solidFill>
                  <a:srgbClr val="FF0000"/>
                </a:solidFill>
                <a:latin typeface="+mn-lt"/>
              </a:rPr>
              <a:t>Reference </a:t>
            </a:r>
            <a:r>
              <a:rPr lang="en-US" sz="800" dirty="0">
                <a:latin typeface="+mn-lt"/>
              </a:rPr>
              <a:t>:  </a:t>
            </a:r>
            <a:r>
              <a:rPr lang="en-US" sz="800" dirty="0">
                <a:solidFill>
                  <a:srgbClr val="002060"/>
                </a:solidFill>
                <a:latin typeface="+mn-lt"/>
              </a:rPr>
              <a:t>https://</a:t>
            </a:r>
            <a:r>
              <a:rPr lang="en-US" sz="800" dirty="0" err="1">
                <a:solidFill>
                  <a:srgbClr val="002060"/>
                </a:solidFill>
                <a:latin typeface="+mn-lt"/>
              </a:rPr>
              <a:t>exponea.com</a:t>
            </a:r>
            <a:r>
              <a:rPr lang="en-US" sz="800" dirty="0">
                <a:solidFill>
                  <a:srgbClr val="002060"/>
                </a:solidFill>
                <a:latin typeface="+mn-lt"/>
              </a:rPr>
              <a:t>/us/blog/using-</a:t>
            </a:r>
            <a:r>
              <a:rPr lang="en-US" sz="800" dirty="0" err="1">
                <a:solidFill>
                  <a:srgbClr val="002060"/>
                </a:solidFill>
                <a:latin typeface="+mn-lt"/>
              </a:rPr>
              <a:t>exponea</a:t>
            </a:r>
            <a:r>
              <a:rPr lang="en-US" sz="800" dirty="0">
                <a:solidFill>
                  <a:srgbClr val="002060"/>
                </a:solidFill>
                <a:latin typeface="+mn-lt"/>
              </a:rPr>
              <a:t>-for-customer-acquisition-targeting-automation/</a:t>
            </a:r>
          </a:p>
        </p:txBody>
      </p:sp>
      <p:pic>
        <p:nvPicPr>
          <p:cNvPr id="14" name="Graphic 13" descr="Gold bars">
            <a:extLst>
              <a:ext uri="{FF2B5EF4-FFF2-40B4-BE49-F238E27FC236}">
                <a16:creationId xmlns:a16="http://schemas.microsoft.com/office/drawing/2014/main" id="{6107C479-8418-5242-984E-AD17DFF0510B}"/>
              </a:ext>
            </a:extLst>
          </p:cNvPr>
          <p:cNvPicPr>
            <a:picLocks noChangeAspect="1"/>
          </p:cNvPicPr>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468090" y="3899850"/>
            <a:ext cx="637886" cy="637886"/>
          </a:xfrm>
          <a:prstGeom prst="rect">
            <a:avLst/>
          </a:prstGeom>
        </p:spPr>
      </p:pic>
      <p:pic>
        <p:nvPicPr>
          <p:cNvPr id="15" name="Graphic 14" descr="Shopping bag">
            <a:extLst>
              <a:ext uri="{FF2B5EF4-FFF2-40B4-BE49-F238E27FC236}">
                <a16:creationId xmlns:a16="http://schemas.microsoft.com/office/drawing/2014/main" id="{0A396264-E5E7-AD4C-8ED2-01D89057FEAF}"/>
              </a:ext>
            </a:extLst>
          </p:cNvPr>
          <p:cNvPicPr>
            <a:picLocks noChangeAspect="1"/>
          </p:cNvPicPr>
          <p:nvPr/>
        </p:nvPicPr>
        <p:blipFill>
          <a:blip r:embed="rId11" cstate="email">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557336" y="2266922"/>
            <a:ext cx="548640" cy="548640"/>
          </a:xfrm>
          <a:prstGeom prst="rect">
            <a:avLst/>
          </a:prstGeom>
        </p:spPr>
      </p:pic>
      <p:cxnSp>
        <p:nvCxnSpPr>
          <p:cNvPr id="5" name="Elbow Connector 4">
            <a:extLst>
              <a:ext uri="{FF2B5EF4-FFF2-40B4-BE49-F238E27FC236}">
                <a16:creationId xmlns:a16="http://schemas.microsoft.com/office/drawing/2014/main" id="{D0E46C0B-B07D-C74E-94A1-2E190B9179F3}"/>
              </a:ext>
            </a:extLst>
          </p:cNvPr>
          <p:cNvCxnSpPr>
            <a:cxnSpLocks/>
            <a:stCxn id="49" idx="4"/>
          </p:cNvCxnSpPr>
          <p:nvPr/>
        </p:nvCxnSpPr>
        <p:spPr>
          <a:xfrm>
            <a:off x="2523286" y="1830510"/>
            <a:ext cx="1642102" cy="1012453"/>
          </a:xfrm>
          <a:prstGeom prst="bentConnector3">
            <a:avLst>
              <a:gd name="adj1" fmla="val 43039"/>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553F363A-BA9E-C045-A89D-623D604F8B25}"/>
              </a:ext>
            </a:extLst>
          </p:cNvPr>
          <p:cNvCxnSpPr>
            <a:cxnSpLocks/>
          </p:cNvCxnSpPr>
          <p:nvPr/>
        </p:nvCxnSpPr>
        <p:spPr>
          <a:xfrm rot="5400000" flipH="1" flipV="1">
            <a:off x="2184722" y="3083734"/>
            <a:ext cx="1377109" cy="705787"/>
          </a:xfrm>
          <a:prstGeom prst="bentConnector3">
            <a:avLst>
              <a:gd name="adj1" fmla="val -1265"/>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74115A1-08C0-8B4D-991C-F4FCF54C6B58}"/>
              </a:ext>
            </a:extLst>
          </p:cNvPr>
          <p:cNvCxnSpPr/>
          <p:nvPr/>
        </p:nvCxnSpPr>
        <p:spPr>
          <a:xfrm>
            <a:off x="2516404" y="2571750"/>
            <a:ext cx="713746"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974967E-6DD7-8E4C-B278-283ABF54F4FC}"/>
              </a:ext>
            </a:extLst>
          </p:cNvPr>
          <p:cNvCxnSpPr/>
          <p:nvPr/>
        </p:nvCxnSpPr>
        <p:spPr>
          <a:xfrm>
            <a:off x="2523286" y="3370026"/>
            <a:ext cx="713746"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96A4336-CCD8-A049-A06F-6DE06B4920D1}"/>
              </a:ext>
            </a:extLst>
          </p:cNvPr>
          <p:cNvSpPr txBox="1"/>
          <p:nvPr/>
        </p:nvSpPr>
        <p:spPr>
          <a:xfrm>
            <a:off x="4188758" y="3803038"/>
            <a:ext cx="1765677" cy="307777"/>
          </a:xfrm>
          <a:prstGeom prst="rect">
            <a:avLst/>
          </a:prstGeom>
          <a:noFill/>
        </p:spPr>
        <p:txBody>
          <a:bodyPr wrap="square" rtlCol="0">
            <a:spAutoFit/>
          </a:bodyPr>
          <a:lstStyle/>
          <a:p>
            <a:pPr algn="ctr"/>
            <a:r>
              <a:rPr lang="en-US" dirty="0">
                <a:solidFill>
                  <a:schemeClr val="accent6">
                    <a:lumMod val="50000"/>
                  </a:schemeClr>
                </a:solidFill>
              </a:rPr>
              <a:t>MySQL Database</a:t>
            </a:r>
          </a:p>
        </p:txBody>
      </p:sp>
      <p:sp>
        <p:nvSpPr>
          <p:cNvPr id="31" name="TextBox 30">
            <a:extLst>
              <a:ext uri="{FF2B5EF4-FFF2-40B4-BE49-F238E27FC236}">
                <a16:creationId xmlns:a16="http://schemas.microsoft.com/office/drawing/2014/main" id="{38D2B816-9323-B049-B62A-F728EFAACEE6}"/>
              </a:ext>
            </a:extLst>
          </p:cNvPr>
          <p:cNvSpPr txBox="1"/>
          <p:nvPr/>
        </p:nvSpPr>
        <p:spPr>
          <a:xfrm>
            <a:off x="1288687" y="1100801"/>
            <a:ext cx="1522483" cy="307777"/>
          </a:xfrm>
          <a:prstGeom prst="rect">
            <a:avLst/>
          </a:prstGeom>
          <a:noFill/>
        </p:spPr>
        <p:txBody>
          <a:bodyPr wrap="square" rtlCol="0">
            <a:spAutoFit/>
          </a:bodyPr>
          <a:lstStyle/>
          <a:p>
            <a:pPr algn="ctr"/>
            <a:r>
              <a:rPr lang="en-US" dirty="0">
                <a:solidFill>
                  <a:schemeClr val="accent6">
                    <a:lumMod val="50000"/>
                  </a:schemeClr>
                </a:solidFill>
              </a:rPr>
              <a:t>Data stores</a:t>
            </a:r>
          </a:p>
        </p:txBody>
      </p:sp>
      <p:sp>
        <p:nvSpPr>
          <p:cNvPr id="32" name="TextBox 31">
            <a:extLst>
              <a:ext uri="{FF2B5EF4-FFF2-40B4-BE49-F238E27FC236}">
                <a16:creationId xmlns:a16="http://schemas.microsoft.com/office/drawing/2014/main" id="{5CB7F6C7-192D-B848-B9AF-374EB9B76E83}"/>
              </a:ext>
            </a:extLst>
          </p:cNvPr>
          <p:cNvSpPr txBox="1"/>
          <p:nvPr/>
        </p:nvSpPr>
        <p:spPr>
          <a:xfrm>
            <a:off x="7177253" y="1099920"/>
            <a:ext cx="1474020" cy="307777"/>
          </a:xfrm>
          <a:prstGeom prst="rect">
            <a:avLst/>
          </a:prstGeom>
          <a:noFill/>
        </p:spPr>
        <p:txBody>
          <a:bodyPr wrap="square" rtlCol="0">
            <a:spAutoFit/>
          </a:bodyPr>
          <a:lstStyle/>
          <a:p>
            <a:pPr algn="ctr"/>
            <a:r>
              <a:rPr lang="en-US" dirty="0">
                <a:solidFill>
                  <a:schemeClr val="accent6">
                    <a:lumMod val="50000"/>
                  </a:schemeClr>
                </a:solidFill>
              </a:rPr>
              <a:t>Analytics team</a:t>
            </a:r>
          </a:p>
        </p:txBody>
      </p:sp>
      <p:sp>
        <p:nvSpPr>
          <p:cNvPr id="22" name="Triangle 21">
            <a:extLst>
              <a:ext uri="{FF2B5EF4-FFF2-40B4-BE49-F238E27FC236}">
                <a16:creationId xmlns:a16="http://schemas.microsoft.com/office/drawing/2014/main" id="{DBBEFE89-074D-CE4A-B3BD-97FE487A1032}"/>
              </a:ext>
            </a:extLst>
          </p:cNvPr>
          <p:cNvSpPr/>
          <p:nvPr/>
        </p:nvSpPr>
        <p:spPr>
          <a:xfrm rot="5400000">
            <a:off x="4195184" y="2809135"/>
            <a:ext cx="77953" cy="77359"/>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a:extLst>
              <a:ext uri="{FF2B5EF4-FFF2-40B4-BE49-F238E27FC236}">
                <a16:creationId xmlns:a16="http://schemas.microsoft.com/office/drawing/2014/main" id="{24D326DB-9451-B749-8C1D-1C3D897F4DA0}"/>
              </a:ext>
            </a:extLst>
          </p:cNvPr>
          <p:cNvCxnSpPr/>
          <p:nvPr/>
        </p:nvCxnSpPr>
        <p:spPr>
          <a:xfrm flipV="1">
            <a:off x="5701553" y="2061517"/>
            <a:ext cx="1360735" cy="747321"/>
          </a:xfrm>
          <a:prstGeom prst="bentConnector3">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A3A3ADD-E177-754C-AD86-6DA2BF452658}"/>
              </a:ext>
            </a:extLst>
          </p:cNvPr>
          <p:cNvSpPr txBox="1"/>
          <p:nvPr/>
        </p:nvSpPr>
        <p:spPr>
          <a:xfrm>
            <a:off x="6607034" y="3306752"/>
            <a:ext cx="2327373" cy="1015663"/>
          </a:xfrm>
          <a:prstGeom prst="rect">
            <a:avLst/>
          </a:prstGeom>
          <a:solidFill>
            <a:schemeClr val="accent2">
              <a:lumMod val="20000"/>
              <a:lumOff val="80000"/>
            </a:schemeClr>
          </a:solidFill>
        </p:spPr>
        <p:txBody>
          <a:bodyPr wrap="square" rtlCol="0">
            <a:spAutoFit/>
          </a:bodyPr>
          <a:lstStyle/>
          <a:p>
            <a:pPr marL="233363" indent="-233363">
              <a:buFont typeface="Arial" panose="020B0604020202020204" pitchFamily="34" charset="0"/>
              <a:buChar char="•"/>
            </a:pPr>
            <a:r>
              <a:rPr lang="en-US" sz="1200" dirty="0">
                <a:solidFill>
                  <a:srgbClr val="002060"/>
                </a:solidFill>
                <a:latin typeface="+mn-lt"/>
              </a:rPr>
              <a:t>Data is stored in MySQL database</a:t>
            </a:r>
          </a:p>
          <a:p>
            <a:pPr marL="233363" indent="-233363">
              <a:buFont typeface="Arial" panose="020B0604020202020204" pitchFamily="34" charset="0"/>
              <a:buChar char="•"/>
            </a:pPr>
            <a:r>
              <a:rPr lang="en-US" sz="1200" dirty="0">
                <a:solidFill>
                  <a:srgbClr val="002060"/>
                </a:solidFill>
                <a:latin typeface="+mn-lt"/>
              </a:rPr>
              <a:t>Data is extracted by the Analytics team for analytics and reporting</a:t>
            </a:r>
          </a:p>
        </p:txBody>
      </p:sp>
      <p:sp>
        <p:nvSpPr>
          <p:cNvPr id="49" name="Can 48">
            <a:extLst>
              <a:ext uri="{FF2B5EF4-FFF2-40B4-BE49-F238E27FC236}">
                <a16:creationId xmlns:a16="http://schemas.microsoft.com/office/drawing/2014/main" id="{27B38F8E-C2BA-F545-92FB-4ADC51A96A7C}"/>
              </a:ext>
            </a:extLst>
          </p:cNvPr>
          <p:cNvSpPr/>
          <p:nvPr/>
        </p:nvSpPr>
        <p:spPr>
          <a:xfrm>
            <a:off x="1413733" y="1556190"/>
            <a:ext cx="1109553" cy="548640"/>
          </a:xfrm>
          <a:prstGeom prst="can">
            <a:avLst/>
          </a:prstGeom>
          <a:solidFill>
            <a:schemeClr val="accent2">
              <a:lumMod val="20000"/>
              <a:lumOff val="80000"/>
              <a:alpha val="90000"/>
            </a:schemeClr>
          </a:solidFill>
        </p:spPr>
        <p:style>
          <a:lnRef idx="2">
            <a:schemeClr val="accent3">
              <a:shade val="8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1" algn="ctr" defTabSz="1155700">
              <a:lnSpc>
                <a:spcPct val="90000"/>
              </a:lnSpc>
              <a:spcBef>
                <a:spcPct val="0"/>
              </a:spcBef>
              <a:spcAft>
                <a:spcPct val="15000"/>
              </a:spcAft>
            </a:pPr>
            <a:r>
              <a:rPr lang="en-US" sz="1200" b="1" kern="1200" dirty="0">
                <a:solidFill>
                  <a:srgbClr val="002060"/>
                </a:solidFill>
              </a:rPr>
              <a:t>Customer</a:t>
            </a:r>
          </a:p>
        </p:txBody>
      </p:sp>
      <p:sp>
        <p:nvSpPr>
          <p:cNvPr id="50" name="Can 49">
            <a:extLst>
              <a:ext uri="{FF2B5EF4-FFF2-40B4-BE49-F238E27FC236}">
                <a16:creationId xmlns:a16="http://schemas.microsoft.com/office/drawing/2014/main" id="{80A333AA-011C-244C-981F-69C2516547EC}"/>
              </a:ext>
            </a:extLst>
          </p:cNvPr>
          <p:cNvSpPr/>
          <p:nvPr/>
        </p:nvSpPr>
        <p:spPr>
          <a:xfrm>
            <a:off x="1406851" y="3079324"/>
            <a:ext cx="1120955" cy="548640"/>
          </a:xfrm>
          <a:prstGeom prst="can">
            <a:avLst/>
          </a:prstGeom>
          <a:solidFill>
            <a:schemeClr val="accent2">
              <a:lumMod val="20000"/>
              <a:lumOff val="80000"/>
              <a:alpha val="90000"/>
            </a:schemeClr>
          </a:solidFill>
        </p:spPr>
        <p:style>
          <a:lnRef idx="2">
            <a:schemeClr val="accent3">
              <a:shade val="8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1" algn="ctr" defTabSz="1155700">
              <a:lnSpc>
                <a:spcPct val="90000"/>
              </a:lnSpc>
              <a:spcBef>
                <a:spcPct val="0"/>
              </a:spcBef>
              <a:spcAft>
                <a:spcPct val="15000"/>
              </a:spcAft>
            </a:pPr>
            <a:r>
              <a:rPr lang="en-US" sz="1200" b="1" kern="1200" dirty="0">
                <a:solidFill>
                  <a:srgbClr val="002060"/>
                </a:solidFill>
              </a:rPr>
              <a:t>Transactions </a:t>
            </a:r>
          </a:p>
        </p:txBody>
      </p:sp>
      <p:sp>
        <p:nvSpPr>
          <p:cNvPr id="51" name="Can 50">
            <a:extLst>
              <a:ext uri="{FF2B5EF4-FFF2-40B4-BE49-F238E27FC236}">
                <a16:creationId xmlns:a16="http://schemas.microsoft.com/office/drawing/2014/main" id="{C0C7D60B-2E60-074A-95FD-D1BA81FDC161}"/>
              </a:ext>
            </a:extLst>
          </p:cNvPr>
          <p:cNvSpPr/>
          <p:nvPr/>
        </p:nvSpPr>
        <p:spPr>
          <a:xfrm>
            <a:off x="1402332" y="3840890"/>
            <a:ext cx="1120955" cy="548640"/>
          </a:xfrm>
          <a:prstGeom prst="can">
            <a:avLst/>
          </a:prstGeom>
          <a:solidFill>
            <a:schemeClr val="accent2">
              <a:lumMod val="20000"/>
              <a:lumOff val="80000"/>
              <a:alpha val="90000"/>
            </a:schemeClr>
          </a:solidFill>
        </p:spPr>
        <p:style>
          <a:lnRef idx="2">
            <a:schemeClr val="accent3">
              <a:shade val="8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1" algn="ctr" defTabSz="1155700">
              <a:lnSpc>
                <a:spcPct val="90000"/>
              </a:lnSpc>
              <a:spcBef>
                <a:spcPct val="0"/>
              </a:spcBef>
              <a:spcAft>
                <a:spcPct val="15000"/>
              </a:spcAft>
            </a:pPr>
            <a:r>
              <a:rPr lang="en-US" sz="1200" b="1" kern="1200" dirty="0">
                <a:solidFill>
                  <a:srgbClr val="002060"/>
                </a:solidFill>
              </a:rPr>
              <a:t>Inventory </a:t>
            </a:r>
          </a:p>
        </p:txBody>
      </p:sp>
      <p:sp>
        <p:nvSpPr>
          <p:cNvPr id="52" name="Can 51">
            <a:extLst>
              <a:ext uri="{FF2B5EF4-FFF2-40B4-BE49-F238E27FC236}">
                <a16:creationId xmlns:a16="http://schemas.microsoft.com/office/drawing/2014/main" id="{9DAC2D00-91CA-BB49-8FCD-B0FB4B0E3F6D}"/>
              </a:ext>
            </a:extLst>
          </p:cNvPr>
          <p:cNvSpPr/>
          <p:nvPr/>
        </p:nvSpPr>
        <p:spPr>
          <a:xfrm>
            <a:off x="1406851" y="2317757"/>
            <a:ext cx="1109553" cy="548640"/>
          </a:xfrm>
          <a:prstGeom prst="can">
            <a:avLst/>
          </a:prstGeom>
          <a:solidFill>
            <a:schemeClr val="accent2">
              <a:lumMod val="20000"/>
              <a:lumOff val="80000"/>
              <a:alpha val="90000"/>
            </a:schemeClr>
          </a:solidFill>
        </p:spPr>
        <p:style>
          <a:lnRef idx="2">
            <a:schemeClr val="accent3">
              <a:shade val="8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1" algn="ctr" defTabSz="1155700">
              <a:lnSpc>
                <a:spcPct val="90000"/>
              </a:lnSpc>
              <a:spcBef>
                <a:spcPct val="0"/>
              </a:spcBef>
              <a:spcAft>
                <a:spcPct val="15000"/>
              </a:spcAft>
            </a:pPr>
            <a:r>
              <a:rPr lang="en-US" sz="1200" b="1" kern="1200" dirty="0">
                <a:solidFill>
                  <a:srgbClr val="002060"/>
                </a:solidFill>
              </a:rPr>
              <a:t>Product </a:t>
            </a:r>
          </a:p>
        </p:txBody>
      </p:sp>
      <p:grpSp>
        <p:nvGrpSpPr>
          <p:cNvPr id="53" name="Group 52">
            <a:extLst>
              <a:ext uri="{FF2B5EF4-FFF2-40B4-BE49-F238E27FC236}">
                <a16:creationId xmlns:a16="http://schemas.microsoft.com/office/drawing/2014/main" id="{6609038D-0CED-E142-BB22-31D7B05674E9}"/>
              </a:ext>
            </a:extLst>
          </p:cNvPr>
          <p:cNvGrpSpPr/>
          <p:nvPr/>
        </p:nvGrpSpPr>
        <p:grpSpPr>
          <a:xfrm>
            <a:off x="7181021" y="1476392"/>
            <a:ext cx="1694329" cy="1581060"/>
            <a:chOff x="7288306" y="2128886"/>
            <a:chExt cx="1694329" cy="1581060"/>
          </a:xfrm>
        </p:grpSpPr>
        <p:pic>
          <p:nvPicPr>
            <p:cNvPr id="54" name="Graphic 53" descr="Bar chart">
              <a:extLst>
                <a:ext uri="{FF2B5EF4-FFF2-40B4-BE49-F238E27FC236}">
                  <a16:creationId xmlns:a16="http://schemas.microsoft.com/office/drawing/2014/main" id="{7C309B30-39D5-7147-B36A-B982FD06A4E3}"/>
                </a:ext>
              </a:extLst>
            </p:cNvPr>
            <p:cNvPicPr>
              <a:picLocks noChangeAspect="1"/>
            </p:cNvPicPr>
            <p:nvPr/>
          </p:nvPicPr>
          <p:blipFill>
            <a:blip r:embed="rId13" cstate="email">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8127516" y="2939866"/>
              <a:ext cx="737387" cy="737387"/>
            </a:xfrm>
            <a:prstGeom prst="rect">
              <a:avLst/>
            </a:prstGeom>
          </p:spPr>
        </p:pic>
        <p:pic>
          <p:nvPicPr>
            <p:cNvPr id="55" name="Graphic 54" descr="Upward trend">
              <a:extLst>
                <a:ext uri="{FF2B5EF4-FFF2-40B4-BE49-F238E27FC236}">
                  <a16:creationId xmlns:a16="http://schemas.microsoft.com/office/drawing/2014/main" id="{FEB54E98-E043-0143-ABF2-BA9B549C9ACE}"/>
                </a:ext>
              </a:extLst>
            </p:cNvPr>
            <p:cNvPicPr>
              <a:picLocks noChangeAspect="1"/>
            </p:cNvPicPr>
            <p:nvPr/>
          </p:nvPicPr>
          <p:blipFill>
            <a:blip r:embed="rId15" cstate="email">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7390130" y="2939867"/>
              <a:ext cx="737386" cy="737386"/>
            </a:xfrm>
            <a:prstGeom prst="rect">
              <a:avLst/>
            </a:prstGeom>
          </p:spPr>
        </p:pic>
        <p:pic>
          <p:nvPicPr>
            <p:cNvPr id="56" name="Graphic 55" descr="Users">
              <a:extLst>
                <a:ext uri="{FF2B5EF4-FFF2-40B4-BE49-F238E27FC236}">
                  <a16:creationId xmlns:a16="http://schemas.microsoft.com/office/drawing/2014/main" id="{FDC80604-703D-E844-82B1-F95CB733BD3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684923" y="2149104"/>
              <a:ext cx="914400" cy="914400"/>
            </a:xfrm>
            <a:prstGeom prst="rect">
              <a:avLst/>
            </a:prstGeom>
          </p:spPr>
        </p:pic>
        <p:sp>
          <p:nvSpPr>
            <p:cNvPr id="57" name="Rectangle 56">
              <a:extLst>
                <a:ext uri="{FF2B5EF4-FFF2-40B4-BE49-F238E27FC236}">
                  <a16:creationId xmlns:a16="http://schemas.microsoft.com/office/drawing/2014/main" id="{9CC66C08-038D-CC4F-B7BA-5B375FA103C0}"/>
                </a:ext>
              </a:extLst>
            </p:cNvPr>
            <p:cNvSpPr/>
            <p:nvPr/>
          </p:nvSpPr>
          <p:spPr>
            <a:xfrm>
              <a:off x="7288306" y="2128886"/>
              <a:ext cx="1694329" cy="1581060"/>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 name="Straight Arrow Connector 5">
            <a:extLst>
              <a:ext uri="{FF2B5EF4-FFF2-40B4-BE49-F238E27FC236}">
                <a16:creationId xmlns:a16="http://schemas.microsoft.com/office/drawing/2014/main" id="{9912840D-1675-094E-91BF-6A5032F546DD}"/>
              </a:ext>
            </a:extLst>
          </p:cNvPr>
          <p:cNvCxnSpPr/>
          <p:nvPr/>
        </p:nvCxnSpPr>
        <p:spPr>
          <a:xfrm flipH="1">
            <a:off x="3229283" y="2947269"/>
            <a:ext cx="1035808"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7">
            <a:extLst>
              <a:ext uri="{FF2B5EF4-FFF2-40B4-BE49-F238E27FC236}">
                <a16:creationId xmlns:a16="http://schemas.microsoft.com/office/drawing/2014/main" id="{D2A561B7-E7B5-0946-A314-3350D718E18E}"/>
              </a:ext>
            </a:extLst>
          </p:cNvPr>
          <p:cNvCxnSpPr/>
          <p:nvPr/>
        </p:nvCxnSpPr>
        <p:spPr>
          <a:xfrm rot="10800000" flipV="1">
            <a:off x="5765370" y="2104829"/>
            <a:ext cx="1296919" cy="781961"/>
          </a:xfrm>
          <a:prstGeom prst="bentConnector3">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011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2BDDE-96E6-4227-A7C9-6C9FF59B5398}"/>
              </a:ext>
            </a:extLst>
          </p:cNvPr>
          <p:cNvSpPr>
            <a:spLocks noGrp="1"/>
          </p:cNvSpPr>
          <p:nvPr>
            <p:ph type="title"/>
          </p:nvPr>
        </p:nvSpPr>
        <p:spPr>
          <a:xfrm>
            <a:off x="729450" y="306023"/>
            <a:ext cx="7688700" cy="637885"/>
          </a:xfrm>
        </p:spPr>
        <p:txBody>
          <a:bodyPr/>
          <a:lstStyle/>
          <a:p>
            <a:r>
              <a:rPr lang="en-US" dirty="0">
                <a:solidFill>
                  <a:schemeClr val="accent6">
                    <a:lumMod val="50000"/>
                  </a:schemeClr>
                </a:solidFill>
                <a:latin typeface="+mj-lt"/>
              </a:rPr>
              <a:t>Proposed Architecture</a:t>
            </a:r>
          </a:p>
        </p:txBody>
      </p:sp>
      <p:sp>
        <p:nvSpPr>
          <p:cNvPr id="4" name="Slide Number Placeholder 3">
            <a:extLst>
              <a:ext uri="{FF2B5EF4-FFF2-40B4-BE49-F238E27FC236}">
                <a16:creationId xmlns:a16="http://schemas.microsoft.com/office/drawing/2014/main" id="{5E51A722-AA8F-400F-933C-B4C3BB8AC2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41" name="Graphic 40" descr="Database">
            <a:extLst>
              <a:ext uri="{FF2B5EF4-FFF2-40B4-BE49-F238E27FC236}">
                <a16:creationId xmlns:a16="http://schemas.microsoft.com/office/drawing/2014/main" id="{0F7D4873-6461-5642-9243-60636B1D65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99895" y="2967061"/>
            <a:ext cx="2076803" cy="1553981"/>
          </a:xfrm>
          <a:prstGeom prst="rect">
            <a:avLst/>
          </a:prstGeom>
        </p:spPr>
      </p:pic>
      <p:sp>
        <p:nvSpPr>
          <p:cNvPr id="42" name="Can 41">
            <a:extLst>
              <a:ext uri="{FF2B5EF4-FFF2-40B4-BE49-F238E27FC236}">
                <a16:creationId xmlns:a16="http://schemas.microsoft.com/office/drawing/2014/main" id="{5AFFDBBB-8E6F-214F-854B-925F294A5325}"/>
              </a:ext>
            </a:extLst>
          </p:cNvPr>
          <p:cNvSpPr/>
          <p:nvPr/>
        </p:nvSpPr>
        <p:spPr>
          <a:xfrm>
            <a:off x="1253148" y="1330569"/>
            <a:ext cx="1286153" cy="548640"/>
          </a:xfrm>
          <a:prstGeom prst="can">
            <a:avLst/>
          </a:prstGeom>
          <a:solidFill>
            <a:schemeClr val="accent2">
              <a:lumMod val="20000"/>
              <a:lumOff val="80000"/>
              <a:alpha val="90000"/>
            </a:schemeClr>
          </a:solidFill>
        </p:spPr>
        <p:style>
          <a:lnRef idx="2">
            <a:schemeClr val="accent3">
              <a:shade val="8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1" algn="ctr" defTabSz="1155700">
              <a:lnSpc>
                <a:spcPct val="90000"/>
              </a:lnSpc>
              <a:spcBef>
                <a:spcPct val="0"/>
              </a:spcBef>
              <a:spcAft>
                <a:spcPct val="15000"/>
              </a:spcAft>
            </a:pPr>
            <a:r>
              <a:rPr lang="en-US" sz="1200" b="1" kern="1200" dirty="0">
                <a:solidFill>
                  <a:srgbClr val="002060"/>
                </a:solidFill>
              </a:rPr>
              <a:t>Customer</a:t>
            </a:r>
          </a:p>
        </p:txBody>
      </p:sp>
      <p:pic>
        <p:nvPicPr>
          <p:cNvPr id="43" name="Graphic 42" descr="User">
            <a:extLst>
              <a:ext uri="{FF2B5EF4-FFF2-40B4-BE49-F238E27FC236}">
                <a16:creationId xmlns:a16="http://schemas.microsoft.com/office/drawing/2014/main" id="{B4FE39B8-3113-B845-9DCD-97F342FBAE42}"/>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29426" y="1235692"/>
            <a:ext cx="637886" cy="637886"/>
          </a:xfrm>
          <a:prstGeom prst="rect">
            <a:avLst/>
          </a:prstGeom>
        </p:spPr>
      </p:pic>
      <p:pic>
        <p:nvPicPr>
          <p:cNvPr id="44" name="Graphic 43" descr="Money">
            <a:extLst>
              <a:ext uri="{FF2B5EF4-FFF2-40B4-BE49-F238E27FC236}">
                <a16:creationId xmlns:a16="http://schemas.microsoft.com/office/drawing/2014/main" id="{B6CFEF5A-9149-DB42-A5CC-2540221CBCF4}"/>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529426" y="2939867"/>
            <a:ext cx="576550" cy="576550"/>
          </a:xfrm>
          <a:prstGeom prst="rect">
            <a:avLst/>
          </a:prstGeom>
        </p:spPr>
      </p:pic>
      <p:sp>
        <p:nvSpPr>
          <p:cNvPr id="45" name="Can 44">
            <a:extLst>
              <a:ext uri="{FF2B5EF4-FFF2-40B4-BE49-F238E27FC236}">
                <a16:creationId xmlns:a16="http://schemas.microsoft.com/office/drawing/2014/main" id="{59AF28D6-E090-D844-BC5E-963C93CE2D2D}"/>
              </a:ext>
            </a:extLst>
          </p:cNvPr>
          <p:cNvSpPr/>
          <p:nvPr/>
        </p:nvSpPr>
        <p:spPr>
          <a:xfrm>
            <a:off x="1253145" y="2945733"/>
            <a:ext cx="1286153" cy="548640"/>
          </a:xfrm>
          <a:prstGeom prst="can">
            <a:avLst/>
          </a:prstGeom>
          <a:solidFill>
            <a:schemeClr val="accent2">
              <a:lumMod val="20000"/>
              <a:lumOff val="80000"/>
              <a:alpha val="90000"/>
            </a:schemeClr>
          </a:solidFill>
        </p:spPr>
        <p:style>
          <a:lnRef idx="2">
            <a:schemeClr val="accent3">
              <a:shade val="8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1" algn="ctr" defTabSz="1155700">
              <a:lnSpc>
                <a:spcPct val="90000"/>
              </a:lnSpc>
              <a:spcBef>
                <a:spcPct val="0"/>
              </a:spcBef>
              <a:spcAft>
                <a:spcPct val="15000"/>
              </a:spcAft>
            </a:pPr>
            <a:r>
              <a:rPr lang="en-US" sz="1200" b="1" kern="1200" dirty="0">
                <a:solidFill>
                  <a:srgbClr val="002060"/>
                </a:solidFill>
              </a:rPr>
              <a:t>Transactions </a:t>
            </a:r>
          </a:p>
        </p:txBody>
      </p:sp>
      <p:sp>
        <p:nvSpPr>
          <p:cNvPr id="46" name="Can 45">
            <a:extLst>
              <a:ext uri="{FF2B5EF4-FFF2-40B4-BE49-F238E27FC236}">
                <a16:creationId xmlns:a16="http://schemas.microsoft.com/office/drawing/2014/main" id="{D6DCEC55-E3E0-0F4A-BA04-F5B63597F987}"/>
              </a:ext>
            </a:extLst>
          </p:cNvPr>
          <p:cNvSpPr/>
          <p:nvPr/>
        </p:nvSpPr>
        <p:spPr>
          <a:xfrm>
            <a:off x="1253145" y="3744052"/>
            <a:ext cx="1286153" cy="548640"/>
          </a:xfrm>
          <a:prstGeom prst="can">
            <a:avLst/>
          </a:prstGeom>
          <a:solidFill>
            <a:schemeClr val="accent2">
              <a:lumMod val="20000"/>
              <a:lumOff val="80000"/>
              <a:alpha val="90000"/>
            </a:schemeClr>
          </a:solidFill>
        </p:spPr>
        <p:style>
          <a:lnRef idx="2">
            <a:schemeClr val="accent3">
              <a:shade val="8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1" algn="ctr" defTabSz="1155700">
              <a:lnSpc>
                <a:spcPct val="90000"/>
              </a:lnSpc>
              <a:spcBef>
                <a:spcPct val="0"/>
              </a:spcBef>
              <a:spcAft>
                <a:spcPct val="15000"/>
              </a:spcAft>
            </a:pPr>
            <a:r>
              <a:rPr lang="en-US" sz="1200" b="1" kern="1200" dirty="0">
                <a:solidFill>
                  <a:srgbClr val="002060"/>
                </a:solidFill>
              </a:rPr>
              <a:t>Inventory </a:t>
            </a:r>
          </a:p>
        </p:txBody>
      </p:sp>
      <p:sp>
        <p:nvSpPr>
          <p:cNvPr id="47" name="Can 46">
            <a:extLst>
              <a:ext uri="{FF2B5EF4-FFF2-40B4-BE49-F238E27FC236}">
                <a16:creationId xmlns:a16="http://schemas.microsoft.com/office/drawing/2014/main" id="{A3F1A8AC-EFC1-E342-AB11-D7E24DAC58F6}"/>
              </a:ext>
            </a:extLst>
          </p:cNvPr>
          <p:cNvSpPr/>
          <p:nvPr/>
        </p:nvSpPr>
        <p:spPr>
          <a:xfrm>
            <a:off x="1253145" y="2128886"/>
            <a:ext cx="1286153" cy="548640"/>
          </a:xfrm>
          <a:prstGeom prst="can">
            <a:avLst/>
          </a:prstGeom>
          <a:solidFill>
            <a:schemeClr val="accent2">
              <a:lumMod val="20000"/>
              <a:lumOff val="80000"/>
              <a:alpha val="90000"/>
            </a:schemeClr>
          </a:solidFill>
        </p:spPr>
        <p:style>
          <a:lnRef idx="2">
            <a:schemeClr val="accent3">
              <a:shade val="8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1" algn="ctr" defTabSz="1155700">
              <a:lnSpc>
                <a:spcPct val="90000"/>
              </a:lnSpc>
              <a:spcBef>
                <a:spcPct val="0"/>
              </a:spcBef>
              <a:spcAft>
                <a:spcPct val="15000"/>
              </a:spcAft>
            </a:pPr>
            <a:r>
              <a:rPr lang="en-US" sz="1200" b="1" kern="1200" dirty="0">
                <a:solidFill>
                  <a:srgbClr val="002060"/>
                </a:solidFill>
              </a:rPr>
              <a:t>Product </a:t>
            </a:r>
          </a:p>
        </p:txBody>
      </p:sp>
      <p:sp>
        <p:nvSpPr>
          <p:cNvPr id="3" name="TextBox 2">
            <a:extLst>
              <a:ext uri="{FF2B5EF4-FFF2-40B4-BE49-F238E27FC236}">
                <a16:creationId xmlns:a16="http://schemas.microsoft.com/office/drawing/2014/main" id="{FB54B659-8E1B-694C-9BC2-812F012CE81C}"/>
              </a:ext>
            </a:extLst>
          </p:cNvPr>
          <p:cNvSpPr txBox="1"/>
          <p:nvPr/>
        </p:nvSpPr>
        <p:spPr>
          <a:xfrm>
            <a:off x="5271217" y="4031082"/>
            <a:ext cx="1210962" cy="523220"/>
          </a:xfrm>
          <a:prstGeom prst="rect">
            <a:avLst/>
          </a:prstGeom>
          <a:noFill/>
        </p:spPr>
        <p:txBody>
          <a:bodyPr wrap="square" rtlCol="0">
            <a:spAutoFit/>
          </a:bodyPr>
          <a:lstStyle/>
          <a:p>
            <a:pPr algn="ctr"/>
            <a:r>
              <a:rPr lang="en-US" dirty="0">
                <a:solidFill>
                  <a:schemeClr val="accent6">
                    <a:lumMod val="50000"/>
                  </a:schemeClr>
                </a:solidFill>
              </a:rPr>
              <a:t>MySQL Database</a:t>
            </a:r>
          </a:p>
        </p:txBody>
      </p:sp>
      <p:sp>
        <p:nvSpPr>
          <p:cNvPr id="14" name="TextBox 13">
            <a:extLst>
              <a:ext uri="{FF2B5EF4-FFF2-40B4-BE49-F238E27FC236}">
                <a16:creationId xmlns:a16="http://schemas.microsoft.com/office/drawing/2014/main" id="{B1BBA3FE-4690-2044-8D5B-97F77AFEC874}"/>
              </a:ext>
            </a:extLst>
          </p:cNvPr>
          <p:cNvSpPr txBox="1"/>
          <p:nvPr/>
        </p:nvSpPr>
        <p:spPr>
          <a:xfrm>
            <a:off x="759226" y="4363770"/>
            <a:ext cx="2273989" cy="307777"/>
          </a:xfrm>
          <a:prstGeom prst="rect">
            <a:avLst/>
          </a:prstGeom>
          <a:noFill/>
        </p:spPr>
        <p:txBody>
          <a:bodyPr wrap="square" rtlCol="0">
            <a:spAutoFit/>
          </a:bodyPr>
          <a:lstStyle/>
          <a:p>
            <a:pPr algn="ctr"/>
            <a:r>
              <a:rPr lang="en-US" dirty="0">
                <a:solidFill>
                  <a:schemeClr val="accent6">
                    <a:lumMod val="50000"/>
                  </a:schemeClr>
                </a:solidFill>
              </a:rPr>
              <a:t>Datastores</a:t>
            </a:r>
          </a:p>
        </p:txBody>
      </p:sp>
      <p:sp>
        <p:nvSpPr>
          <p:cNvPr id="15" name="TextBox 14">
            <a:extLst>
              <a:ext uri="{FF2B5EF4-FFF2-40B4-BE49-F238E27FC236}">
                <a16:creationId xmlns:a16="http://schemas.microsoft.com/office/drawing/2014/main" id="{429E70AD-0F67-E94C-8319-3C76A6E37D79}"/>
              </a:ext>
            </a:extLst>
          </p:cNvPr>
          <p:cNvSpPr txBox="1"/>
          <p:nvPr/>
        </p:nvSpPr>
        <p:spPr>
          <a:xfrm>
            <a:off x="7529989" y="1560097"/>
            <a:ext cx="1210962" cy="523220"/>
          </a:xfrm>
          <a:prstGeom prst="rect">
            <a:avLst/>
          </a:prstGeom>
          <a:noFill/>
        </p:spPr>
        <p:txBody>
          <a:bodyPr wrap="square" rtlCol="0">
            <a:spAutoFit/>
          </a:bodyPr>
          <a:lstStyle/>
          <a:p>
            <a:pPr algn="ctr"/>
            <a:r>
              <a:rPr lang="en-US" dirty="0">
                <a:solidFill>
                  <a:schemeClr val="accent6">
                    <a:lumMod val="50000"/>
                  </a:schemeClr>
                </a:solidFill>
              </a:rPr>
              <a:t>Analytics</a:t>
            </a:r>
          </a:p>
          <a:p>
            <a:pPr algn="ctr"/>
            <a:r>
              <a:rPr lang="en-US" dirty="0">
                <a:solidFill>
                  <a:schemeClr val="accent6">
                    <a:lumMod val="50000"/>
                  </a:schemeClr>
                </a:solidFill>
              </a:rPr>
              <a:t>Team</a:t>
            </a:r>
          </a:p>
        </p:txBody>
      </p:sp>
      <p:pic>
        <p:nvPicPr>
          <p:cNvPr id="17" name="Graphic 16" descr="Gold bars">
            <a:extLst>
              <a:ext uri="{FF2B5EF4-FFF2-40B4-BE49-F238E27FC236}">
                <a16:creationId xmlns:a16="http://schemas.microsoft.com/office/drawing/2014/main" id="{28AFA837-239D-3A41-B483-8E2A66560CA2}"/>
              </a:ext>
            </a:extLst>
          </p:cNvPr>
          <p:cNvPicPr>
            <a:picLocks noChangeAspect="1"/>
          </p:cNvPicPr>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463411" y="3709946"/>
            <a:ext cx="637886" cy="637886"/>
          </a:xfrm>
          <a:prstGeom prst="rect">
            <a:avLst/>
          </a:prstGeom>
        </p:spPr>
      </p:pic>
      <p:pic>
        <p:nvPicPr>
          <p:cNvPr id="19" name="Graphic 18" descr="Shopping bag">
            <a:extLst>
              <a:ext uri="{FF2B5EF4-FFF2-40B4-BE49-F238E27FC236}">
                <a16:creationId xmlns:a16="http://schemas.microsoft.com/office/drawing/2014/main" id="{F0AD216B-5C11-6B46-AE64-167F980BC4AC}"/>
              </a:ext>
            </a:extLst>
          </p:cNvPr>
          <p:cNvPicPr>
            <a:picLocks noChangeAspect="1"/>
          </p:cNvPicPr>
          <p:nvPr/>
        </p:nvPicPr>
        <p:blipFill>
          <a:blip r:embed="rId11" cstate="email">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574049" y="2063178"/>
            <a:ext cx="548640" cy="548640"/>
          </a:xfrm>
          <a:prstGeom prst="rect">
            <a:avLst/>
          </a:prstGeom>
        </p:spPr>
      </p:pic>
      <p:cxnSp>
        <p:nvCxnSpPr>
          <p:cNvPr id="21" name="Straight Connector 20">
            <a:extLst>
              <a:ext uri="{FF2B5EF4-FFF2-40B4-BE49-F238E27FC236}">
                <a16:creationId xmlns:a16="http://schemas.microsoft.com/office/drawing/2014/main" id="{13BAA594-60F9-544E-AB64-4755C5D31016}"/>
              </a:ext>
            </a:extLst>
          </p:cNvPr>
          <p:cNvCxnSpPr>
            <a:cxnSpLocks/>
          </p:cNvCxnSpPr>
          <p:nvPr/>
        </p:nvCxnSpPr>
        <p:spPr>
          <a:xfrm>
            <a:off x="2558207" y="2403206"/>
            <a:ext cx="54864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E6B9AE8-3886-D14D-8CA8-EEEED4C9C3EC}"/>
              </a:ext>
            </a:extLst>
          </p:cNvPr>
          <p:cNvCxnSpPr>
            <a:cxnSpLocks/>
          </p:cNvCxnSpPr>
          <p:nvPr/>
        </p:nvCxnSpPr>
        <p:spPr>
          <a:xfrm>
            <a:off x="2555275" y="3220053"/>
            <a:ext cx="54864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C1CBA76-52D2-7E46-BDCB-B980F80CDB5B}"/>
              </a:ext>
            </a:extLst>
          </p:cNvPr>
          <p:cNvCxnSpPr>
            <a:cxnSpLocks/>
          </p:cNvCxnSpPr>
          <p:nvPr/>
        </p:nvCxnSpPr>
        <p:spPr>
          <a:xfrm>
            <a:off x="2555275" y="1604889"/>
            <a:ext cx="54864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1B3B9F1-7E18-1240-86FE-62E616653D9E}"/>
              </a:ext>
            </a:extLst>
          </p:cNvPr>
          <p:cNvCxnSpPr>
            <a:cxnSpLocks/>
          </p:cNvCxnSpPr>
          <p:nvPr/>
        </p:nvCxnSpPr>
        <p:spPr>
          <a:xfrm>
            <a:off x="2555275" y="4028889"/>
            <a:ext cx="54864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E5250F-08BF-044F-8916-ACC743D8B0C7}"/>
              </a:ext>
            </a:extLst>
          </p:cNvPr>
          <p:cNvCxnSpPr/>
          <p:nvPr/>
        </p:nvCxnSpPr>
        <p:spPr>
          <a:xfrm>
            <a:off x="3119718" y="1604889"/>
            <a:ext cx="0" cy="24240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68DF590-3662-2644-97BC-095D605CBE1C}"/>
              </a:ext>
            </a:extLst>
          </p:cNvPr>
          <p:cNvCxnSpPr/>
          <p:nvPr/>
        </p:nvCxnSpPr>
        <p:spPr>
          <a:xfrm>
            <a:off x="3103915" y="3709946"/>
            <a:ext cx="1105014"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A57243DE-9746-BF41-A718-0FC0CA311A51}"/>
              </a:ext>
            </a:extLst>
          </p:cNvPr>
          <p:cNvGrpSpPr/>
          <p:nvPr/>
        </p:nvGrpSpPr>
        <p:grpSpPr>
          <a:xfrm>
            <a:off x="3651778" y="1173098"/>
            <a:ext cx="3008162" cy="1313300"/>
            <a:chOff x="3314933" y="1131804"/>
            <a:chExt cx="3008162" cy="1313300"/>
          </a:xfrm>
        </p:grpSpPr>
        <p:grpSp>
          <p:nvGrpSpPr>
            <p:cNvPr id="35" name="Group 34">
              <a:extLst>
                <a:ext uri="{FF2B5EF4-FFF2-40B4-BE49-F238E27FC236}">
                  <a16:creationId xmlns:a16="http://schemas.microsoft.com/office/drawing/2014/main" id="{4FB8ED21-BDDA-AF45-8E9B-46CA2C4A1AE6}"/>
                </a:ext>
              </a:extLst>
            </p:cNvPr>
            <p:cNvGrpSpPr/>
            <p:nvPr/>
          </p:nvGrpSpPr>
          <p:grpSpPr>
            <a:xfrm>
              <a:off x="3314933" y="1873578"/>
              <a:ext cx="3008162" cy="571526"/>
              <a:chOff x="3363440" y="2015295"/>
              <a:chExt cx="3008162" cy="571526"/>
            </a:xfrm>
          </p:grpSpPr>
          <p:sp>
            <p:nvSpPr>
              <p:cNvPr id="31" name="Rectangle 30">
                <a:extLst>
                  <a:ext uri="{FF2B5EF4-FFF2-40B4-BE49-F238E27FC236}">
                    <a16:creationId xmlns:a16="http://schemas.microsoft.com/office/drawing/2014/main" id="{40E6ECB6-C139-194E-B369-E1A4AAE9515B}"/>
                  </a:ext>
                </a:extLst>
              </p:cNvPr>
              <p:cNvSpPr/>
              <p:nvPr/>
            </p:nvSpPr>
            <p:spPr>
              <a:xfrm>
                <a:off x="3363440" y="2015295"/>
                <a:ext cx="3008162" cy="571526"/>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rgbClr val="002060"/>
                    </a:solidFill>
                  </a:rPr>
                  <a:t>Spark Core Execution Engine</a:t>
                </a:r>
              </a:p>
            </p:txBody>
          </p:sp>
          <p:sp>
            <p:nvSpPr>
              <p:cNvPr id="34" name="Rectangle 33">
                <a:extLst>
                  <a:ext uri="{FF2B5EF4-FFF2-40B4-BE49-F238E27FC236}">
                    <a16:creationId xmlns:a16="http://schemas.microsoft.com/office/drawing/2014/main" id="{BC7EEDDA-E141-BC47-B178-05FCE49BF87B}"/>
                  </a:ext>
                </a:extLst>
              </p:cNvPr>
              <p:cNvSpPr/>
              <p:nvPr/>
            </p:nvSpPr>
            <p:spPr>
              <a:xfrm>
                <a:off x="3532976" y="2311766"/>
                <a:ext cx="2781528"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Resilient Distributed Datasets (RDDs)</a:t>
                </a:r>
              </a:p>
            </p:txBody>
          </p:sp>
        </p:grpSp>
        <p:grpSp>
          <p:nvGrpSpPr>
            <p:cNvPr id="39" name="Group 38">
              <a:extLst>
                <a:ext uri="{FF2B5EF4-FFF2-40B4-BE49-F238E27FC236}">
                  <a16:creationId xmlns:a16="http://schemas.microsoft.com/office/drawing/2014/main" id="{203769B3-AA37-334E-B0F8-88F33D0B16A6}"/>
                </a:ext>
              </a:extLst>
            </p:cNvPr>
            <p:cNvGrpSpPr/>
            <p:nvPr/>
          </p:nvGrpSpPr>
          <p:grpSpPr>
            <a:xfrm>
              <a:off x="3314933" y="1131804"/>
              <a:ext cx="3008152" cy="571526"/>
              <a:chOff x="3314934" y="1131804"/>
              <a:chExt cx="2257311" cy="571526"/>
            </a:xfrm>
          </p:grpSpPr>
          <p:grpSp>
            <p:nvGrpSpPr>
              <p:cNvPr id="49" name="Group 48">
                <a:extLst>
                  <a:ext uri="{FF2B5EF4-FFF2-40B4-BE49-F238E27FC236}">
                    <a16:creationId xmlns:a16="http://schemas.microsoft.com/office/drawing/2014/main" id="{75A98DEE-2340-B944-8E51-E86F3EFD5D23}"/>
                  </a:ext>
                </a:extLst>
              </p:cNvPr>
              <p:cNvGrpSpPr/>
              <p:nvPr/>
            </p:nvGrpSpPr>
            <p:grpSpPr>
              <a:xfrm>
                <a:off x="3314934" y="1131804"/>
                <a:ext cx="2257311" cy="571526"/>
                <a:chOff x="3363441" y="2015295"/>
                <a:chExt cx="3008171" cy="571526"/>
              </a:xfrm>
            </p:grpSpPr>
            <p:sp>
              <p:nvSpPr>
                <p:cNvPr id="50" name="Rectangle 49">
                  <a:extLst>
                    <a:ext uri="{FF2B5EF4-FFF2-40B4-BE49-F238E27FC236}">
                      <a16:creationId xmlns:a16="http://schemas.microsoft.com/office/drawing/2014/main" id="{663FE351-78B3-D941-B7FA-2C6876AFFDC7}"/>
                    </a:ext>
                  </a:extLst>
                </p:cNvPr>
                <p:cNvSpPr/>
                <p:nvPr/>
              </p:nvSpPr>
              <p:spPr>
                <a:xfrm>
                  <a:off x="3363441" y="2015295"/>
                  <a:ext cx="3008171" cy="571526"/>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b="1" dirty="0">
                    <a:solidFill>
                      <a:srgbClr val="002060"/>
                    </a:solidFill>
                  </a:endParaRPr>
                </a:p>
              </p:txBody>
            </p:sp>
            <p:sp>
              <p:nvSpPr>
                <p:cNvPr id="51" name="Rectangle 50">
                  <a:extLst>
                    <a:ext uri="{FF2B5EF4-FFF2-40B4-BE49-F238E27FC236}">
                      <a16:creationId xmlns:a16="http://schemas.microsoft.com/office/drawing/2014/main" id="{E3D593D5-3C10-0E49-ADD6-F6A12AB29795}"/>
                    </a:ext>
                  </a:extLst>
                </p:cNvPr>
                <p:cNvSpPr/>
                <p:nvPr/>
              </p:nvSpPr>
              <p:spPr>
                <a:xfrm>
                  <a:off x="3532977" y="2331938"/>
                  <a:ext cx="2781541"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Catalyst Optimizer</a:t>
                  </a:r>
                </a:p>
              </p:txBody>
            </p:sp>
          </p:grpSp>
          <p:sp>
            <p:nvSpPr>
              <p:cNvPr id="53" name="Rectangle 52">
                <a:extLst>
                  <a:ext uri="{FF2B5EF4-FFF2-40B4-BE49-F238E27FC236}">
                    <a16:creationId xmlns:a16="http://schemas.microsoft.com/office/drawing/2014/main" id="{D6CC1A93-851F-364C-8A71-B33E8BF5AAB5}"/>
                  </a:ext>
                </a:extLst>
              </p:cNvPr>
              <p:cNvSpPr/>
              <p:nvPr/>
            </p:nvSpPr>
            <p:spPr>
              <a:xfrm>
                <a:off x="4645874" y="1197126"/>
                <a:ext cx="883528"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DataFrame</a:t>
                </a:r>
                <a:r>
                  <a:rPr lang="en-US" sz="1100" dirty="0"/>
                  <a:t> API</a:t>
                </a:r>
              </a:p>
            </p:txBody>
          </p:sp>
        </p:grpSp>
        <p:pic>
          <p:nvPicPr>
            <p:cNvPr id="40" name="Picture 39">
              <a:extLst>
                <a:ext uri="{FF2B5EF4-FFF2-40B4-BE49-F238E27FC236}">
                  <a16:creationId xmlns:a16="http://schemas.microsoft.com/office/drawing/2014/main" id="{173B6345-0849-F745-92C9-05C74B380362}"/>
                </a:ext>
              </a:extLst>
            </p:cNvPr>
            <p:cNvPicPr>
              <a:picLocks noChangeAspect="1"/>
            </p:cNvPicPr>
            <p:nvPr/>
          </p:nvPicPr>
          <p:blipFill>
            <a:blip r:embed="rId13" cstate="email">
              <a:alphaModFix/>
              <a:extLst>
                <a:ext uri="{28A0092B-C50C-407E-A947-70E740481C1C}">
                  <a14:useLocalDpi xmlns:a14="http://schemas.microsoft.com/office/drawing/2010/main"/>
                </a:ext>
              </a:extLst>
            </a:blip>
            <a:stretch>
              <a:fillRect/>
            </a:stretch>
          </p:blipFill>
          <p:spPr>
            <a:xfrm>
              <a:off x="3351455" y="1182958"/>
              <a:ext cx="724453" cy="207100"/>
            </a:xfrm>
            <a:prstGeom prst="rect">
              <a:avLst/>
            </a:prstGeom>
            <a:ln>
              <a:solidFill>
                <a:schemeClr val="accent2">
                  <a:lumMod val="75000"/>
                </a:schemeClr>
              </a:solidFill>
            </a:ln>
          </p:spPr>
        </p:pic>
        <p:cxnSp>
          <p:nvCxnSpPr>
            <p:cNvPr id="56" name="Straight Arrow Connector 55">
              <a:extLst>
                <a:ext uri="{FF2B5EF4-FFF2-40B4-BE49-F238E27FC236}">
                  <a16:creationId xmlns:a16="http://schemas.microsoft.com/office/drawing/2014/main" id="{F9FEDDA6-CE91-FC4D-B633-0F5F2B6F48E4}"/>
                </a:ext>
              </a:extLst>
            </p:cNvPr>
            <p:cNvCxnSpPr/>
            <p:nvPr/>
          </p:nvCxnSpPr>
          <p:spPr>
            <a:xfrm>
              <a:off x="3939988" y="1703330"/>
              <a:ext cx="0" cy="170248"/>
            </a:xfrm>
            <a:prstGeom prst="straightConnector1">
              <a:avLst/>
            </a:prstGeom>
            <a:ln>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C02D89B-5333-0342-90ED-DBCD83158CB2}"/>
                </a:ext>
              </a:extLst>
            </p:cNvPr>
            <p:cNvCxnSpPr/>
            <p:nvPr/>
          </p:nvCxnSpPr>
          <p:spPr>
            <a:xfrm>
              <a:off x="5558117" y="1702645"/>
              <a:ext cx="0" cy="170248"/>
            </a:xfrm>
            <a:prstGeom prst="straightConnector1">
              <a:avLst/>
            </a:prstGeom>
            <a:ln>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61" name="Elbow Connector 60">
            <a:extLst>
              <a:ext uri="{FF2B5EF4-FFF2-40B4-BE49-F238E27FC236}">
                <a16:creationId xmlns:a16="http://schemas.microsoft.com/office/drawing/2014/main" id="{861A6339-26B1-BB44-B35C-3103D0798C81}"/>
              </a:ext>
            </a:extLst>
          </p:cNvPr>
          <p:cNvCxnSpPr>
            <a:cxnSpLocks/>
            <a:stCxn id="50" idx="0"/>
            <a:endCxn id="15" idx="0"/>
          </p:cNvCxnSpPr>
          <p:nvPr/>
        </p:nvCxnSpPr>
        <p:spPr>
          <a:xfrm rot="16200000" flipH="1">
            <a:off x="6452162" y="-123211"/>
            <a:ext cx="386999" cy="2979616"/>
          </a:xfrm>
          <a:prstGeom prst="bentConnector3">
            <a:avLst>
              <a:gd name="adj1" fmla="val -5907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7808B2D-1430-6F40-9260-E46124F3C3EE}"/>
              </a:ext>
            </a:extLst>
          </p:cNvPr>
          <p:cNvSpPr txBox="1"/>
          <p:nvPr/>
        </p:nvSpPr>
        <p:spPr>
          <a:xfrm>
            <a:off x="3520712" y="2486398"/>
            <a:ext cx="2226589" cy="307777"/>
          </a:xfrm>
          <a:prstGeom prst="rect">
            <a:avLst/>
          </a:prstGeom>
          <a:noFill/>
        </p:spPr>
        <p:txBody>
          <a:bodyPr wrap="square" rtlCol="0">
            <a:spAutoFit/>
          </a:bodyPr>
          <a:lstStyle/>
          <a:p>
            <a:pPr algn="ctr"/>
            <a:r>
              <a:rPr lang="en-US" dirty="0">
                <a:solidFill>
                  <a:schemeClr val="accent6">
                    <a:lumMod val="50000"/>
                  </a:schemeClr>
                </a:solidFill>
              </a:rPr>
              <a:t>Spark Execution Engine</a:t>
            </a:r>
          </a:p>
        </p:txBody>
      </p:sp>
      <p:cxnSp>
        <p:nvCxnSpPr>
          <p:cNvPr id="74" name="Elbow Connector 73">
            <a:extLst>
              <a:ext uri="{FF2B5EF4-FFF2-40B4-BE49-F238E27FC236}">
                <a16:creationId xmlns:a16="http://schemas.microsoft.com/office/drawing/2014/main" id="{E0158B7D-EF72-4D45-B2E7-BCC3145FE21C}"/>
              </a:ext>
            </a:extLst>
          </p:cNvPr>
          <p:cNvCxnSpPr/>
          <p:nvPr/>
        </p:nvCxnSpPr>
        <p:spPr>
          <a:xfrm rot="5400000" flipH="1" flipV="1">
            <a:off x="5032221" y="2899574"/>
            <a:ext cx="1257653" cy="431302"/>
          </a:xfrm>
          <a:prstGeom prst="bentConnector3">
            <a:avLst>
              <a:gd name="adj1" fmla="val -788"/>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9" name="Group 78">
            <a:extLst>
              <a:ext uri="{FF2B5EF4-FFF2-40B4-BE49-F238E27FC236}">
                <a16:creationId xmlns:a16="http://schemas.microsoft.com/office/drawing/2014/main" id="{9CF0FB7C-7EA5-1449-882F-18581F602800}"/>
              </a:ext>
            </a:extLst>
          </p:cNvPr>
          <p:cNvGrpSpPr/>
          <p:nvPr/>
        </p:nvGrpSpPr>
        <p:grpSpPr>
          <a:xfrm>
            <a:off x="7288306" y="2128886"/>
            <a:ext cx="1694329" cy="1581060"/>
            <a:chOff x="7288306" y="2128886"/>
            <a:chExt cx="1694329" cy="1581060"/>
          </a:xfrm>
        </p:grpSpPr>
        <p:pic>
          <p:nvPicPr>
            <p:cNvPr id="62" name="Graphic 61" descr="Bar chart">
              <a:extLst>
                <a:ext uri="{FF2B5EF4-FFF2-40B4-BE49-F238E27FC236}">
                  <a16:creationId xmlns:a16="http://schemas.microsoft.com/office/drawing/2014/main" id="{F8216C5A-8902-AB41-84AD-F345B163BC57}"/>
                </a:ext>
              </a:extLst>
            </p:cNvPr>
            <p:cNvPicPr>
              <a:picLocks noChangeAspect="1"/>
            </p:cNvPicPr>
            <p:nvPr/>
          </p:nvPicPr>
          <p:blipFill>
            <a:blip r:embed="rId14" cstate="email">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a:off x="8127516" y="2939866"/>
              <a:ext cx="737387" cy="737387"/>
            </a:xfrm>
            <a:prstGeom prst="rect">
              <a:avLst/>
            </a:prstGeom>
          </p:spPr>
        </p:pic>
        <p:pic>
          <p:nvPicPr>
            <p:cNvPr id="63" name="Graphic 62" descr="Upward trend">
              <a:extLst>
                <a:ext uri="{FF2B5EF4-FFF2-40B4-BE49-F238E27FC236}">
                  <a16:creationId xmlns:a16="http://schemas.microsoft.com/office/drawing/2014/main" id="{472EB56B-E05D-B34A-8161-C2D0FD4D0B4F}"/>
                </a:ext>
              </a:extLst>
            </p:cNvPr>
            <p:cNvPicPr>
              <a:picLocks noChangeAspect="1"/>
            </p:cNvPicPr>
            <p:nvPr/>
          </p:nvPicPr>
          <p:blipFill>
            <a:blip r:embed="rId16" cstate="email">
              <a:extLst>
                <a:ext uri="{28A0092B-C50C-407E-A947-70E740481C1C}">
                  <a14:useLocalDpi xmlns:a14="http://schemas.microsoft.com/office/drawing/2010/main"/>
                </a:ext>
                <a:ext uri="{96DAC541-7B7A-43D3-8B79-37D633B846F1}">
                  <asvg:svgBlip xmlns:asvg="http://schemas.microsoft.com/office/drawing/2016/SVG/main" r:embed="rId17"/>
                </a:ext>
              </a:extLst>
            </a:blip>
            <a:stretch>
              <a:fillRect/>
            </a:stretch>
          </p:blipFill>
          <p:spPr>
            <a:xfrm>
              <a:off x="7390130" y="2939867"/>
              <a:ext cx="737386" cy="737386"/>
            </a:xfrm>
            <a:prstGeom prst="rect">
              <a:avLst/>
            </a:prstGeom>
          </p:spPr>
        </p:pic>
        <p:pic>
          <p:nvPicPr>
            <p:cNvPr id="76" name="Graphic 75" descr="Users">
              <a:extLst>
                <a:ext uri="{FF2B5EF4-FFF2-40B4-BE49-F238E27FC236}">
                  <a16:creationId xmlns:a16="http://schemas.microsoft.com/office/drawing/2014/main" id="{F88126C7-A1F8-2049-9A7C-436E004A411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684923" y="2149104"/>
              <a:ext cx="914400" cy="914400"/>
            </a:xfrm>
            <a:prstGeom prst="rect">
              <a:avLst/>
            </a:prstGeom>
          </p:spPr>
        </p:pic>
        <p:sp>
          <p:nvSpPr>
            <p:cNvPr id="77" name="Rectangle 76">
              <a:extLst>
                <a:ext uri="{FF2B5EF4-FFF2-40B4-BE49-F238E27FC236}">
                  <a16:creationId xmlns:a16="http://schemas.microsoft.com/office/drawing/2014/main" id="{3BE07788-4B76-4640-9875-7D05B7537D8C}"/>
                </a:ext>
              </a:extLst>
            </p:cNvPr>
            <p:cNvSpPr/>
            <p:nvPr/>
          </p:nvSpPr>
          <p:spPr>
            <a:xfrm>
              <a:off x="7288306" y="2128886"/>
              <a:ext cx="1694329" cy="1581060"/>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Rectangle 79">
            <a:extLst>
              <a:ext uri="{FF2B5EF4-FFF2-40B4-BE49-F238E27FC236}">
                <a16:creationId xmlns:a16="http://schemas.microsoft.com/office/drawing/2014/main" id="{6022E5C5-5DA6-9546-8DBA-F5F564C0B997}"/>
              </a:ext>
            </a:extLst>
          </p:cNvPr>
          <p:cNvSpPr/>
          <p:nvPr/>
        </p:nvSpPr>
        <p:spPr>
          <a:xfrm>
            <a:off x="671811" y="4673789"/>
            <a:ext cx="8193092" cy="584775"/>
          </a:xfrm>
          <a:prstGeom prst="rect">
            <a:avLst/>
          </a:prstGeom>
        </p:spPr>
        <p:txBody>
          <a:bodyPr wrap="square">
            <a:spAutoFit/>
          </a:bodyPr>
          <a:lstStyle/>
          <a:p>
            <a:r>
              <a:rPr lang="en-US" sz="800" dirty="0">
                <a:solidFill>
                  <a:srgbClr val="FF0000"/>
                </a:solidFill>
                <a:latin typeface="+mn-lt"/>
              </a:rPr>
              <a:t>References </a:t>
            </a:r>
            <a:r>
              <a:rPr lang="en-US" sz="800" dirty="0">
                <a:latin typeface="+mn-lt"/>
              </a:rPr>
              <a:t>:  </a:t>
            </a:r>
            <a:r>
              <a:rPr lang="en-US" sz="800" dirty="0">
                <a:solidFill>
                  <a:srgbClr val="002060"/>
                </a:solidFill>
                <a:latin typeface="+mn-lt"/>
                <a:hlinkClick r:id="rId20"/>
              </a:rPr>
              <a:t>https://exponea.com/us/blog/using-exponea-for-customer-acquisition-targeting-automation/</a:t>
            </a:r>
            <a:endParaRPr lang="en-US" sz="800" dirty="0">
              <a:solidFill>
                <a:srgbClr val="002060"/>
              </a:solidFill>
              <a:latin typeface="+mn-lt"/>
            </a:endParaRPr>
          </a:p>
          <a:p>
            <a:r>
              <a:rPr lang="en-US" sz="800" dirty="0">
                <a:solidFill>
                  <a:srgbClr val="002060"/>
                </a:solidFill>
                <a:latin typeface="+mn-lt"/>
                <a:hlinkClick r:id="rId21"/>
              </a:rPr>
              <a:t>https://medium.com/@manuelmourato25/how-spark-dataframe-shuffling-can-hurt-your-partitioning-28d05fdcb6fa</a:t>
            </a:r>
            <a:endParaRPr lang="en-US" sz="800" dirty="0">
              <a:solidFill>
                <a:srgbClr val="002060"/>
              </a:solidFill>
              <a:latin typeface="+mn-lt"/>
            </a:endParaRPr>
          </a:p>
          <a:p>
            <a:r>
              <a:rPr lang="en-US" sz="800" dirty="0">
                <a:solidFill>
                  <a:srgbClr val="002060"/>
                </a:solidFill>
                <a:latin typeface="+mn-lt"/>
              </a:rPr>
              <a:t>https://</a:t>
            </a:r>
            <a:r>
              <a:rPr lang="en-US" sz="800" dirty="0" err="1">
                <a:solidFill>
                  <a:srgbClr val="002060"/>
                </a:solidFill>
                <a:latin typeface="+mn-lt"/>
              </a:rPr>
              <a:t>subscription.packtpub.com</a:t>
            </a:r>
            <a:r>
              <a:rPr lang="en-US" sz="800" dirty="0">
                <a:solidFill>
                  <a:srgbClr val="002060"/>
                </a:solidFill>
                <a:latin typeface="+mn-lt"/>
              </a:rPr>
              <a:t>/book/</a:t>
            </a:r>
            <a:r>
              <a:rPr lang="en-US" sz="800" dirty="0" err="1">
                <a:solidFill>
                  <a:srgbClr val="002060"/>
                </a:solidFill>
                <a:latin typeface="+mn-lt"/>
              </a:rPr>
              <a:t>big_data_and_business_intelligence</a:t>
            </a:r>
            <a:r>
              <a:rPr lang="en-US" sz="800" dirty="0">
                <a:solidFill>
                  <a:srgbClr val="002060"/>
                </a:solidFill>
                <a:latin typeface="+mn-lt"/>
              </a:rPr>
              <a:t>/9781785884696/4/ch04lvl1sec26/architecture-of-spark-</a:t>
            </a:r>
            <a:r>
              <a:rPr lang="en-US" sz="800" dirty="0" err="1">
                <a:solidFill>
                  <a:srgbClr val="002060"/>
                </a:solidFill>
                <a:latin typeface="+mn-lt"/>
              </a:rPr>
              <a:t>sql</a:t>
            </a:r>
            <a:endParaRPr lang="en-US" sz="800" dirty="0">
              <a:solidFill>
                <a:srgbClr val="002060"/>
              </a:solidFill>
              <a:latin typeface="+mn-lt"/>
            </a:endParaRPr>
          </a:p>
          <a:p>
            <a:endParaRPr lang="en-US" sz="800" dirty="0">
              <a:solidFill>
                <a:srgbClr val="002060"/>
              </a:solidFill>
              <a:latin typeface="+mn-lt"/>
            </a:endParaRPr>
          </a:p>
        </p:txBody>
      </p:sp>
      <p:sp>
        <p:nvSpPr>
          <p:cNvPr id="89" name="Rectangle 88">
            <a:extLst>
              <a:ext uri="{FF2B5EF4-FFF2-40B4-BE49-F238E27FC236}">
                <a16:creationId xmlns:a16="http://schemas.microsoft.com/office/drawing/2014/main" id="{DE065587-58A0-214A-86D9-D183B7D3F8BF}"/>
              </a:ext>
            </a:extLst>
          </p:cNvPr>
          <p:cNvSpPr/>
          <p:nvPr/>
        </p:nvSpPr>
        <p:spPr>
          <a:xfrm>
            <a:off x="4449276" y="1236362"/>
            <a:ext cx="919056"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Dataset API</a:t>
            </a:r>
          </a:p>
        </p:txBody>
      </p:sp>
      <p:cxnSp>
        <p:nvCxnSpPr>
          <p:cNvPr id="9" name="Elbow Connector 8">
            <a:extLst>
              <a:ext uri="{FF2B5EF4-FFF2-40B4-BE49-F238E27FC236}">
                <a16:creationId xmlns:a16="http://schemas.microsoft.com/office/drawing/2014/main" id="{FE806E74-2AEB-E845-9A6F-70260DEB7D39}"/>
              </a:ext>
            </a:extLst>
          </p:cNvPr>
          <p:cNvCxnSpPr>
            <a:endCxn id="50" idx="0"/>
          </p:cNvCxnSpPr>
          <p:nvPr/>
        </p:nvCxnSpPr>
        <p:spPr>
          <a:xfrm rot="10800000">
            <a:off x="5155854" y="1173099"/>
            <a:ext cx="2872268" cy="316643"/>
          </a:xfrm>
          <a:prstGeom prst="bentConnector4">
            <a:avLst>
              <a:gd name="adj1" fmla="val -464"/>
              <a:gd name="adj2" fmla="val 14282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3FF6ABE-268D-EF4C-B133-376856A2E3BF}"/>
              </a:ext>
            </a:extLst>
          </p:cNvPr>
          <p:cNvSpPr txBox="1"/>
          <p:nvPr/>
        </p:nvSpPr>
        <p:spPr>
          <a:xfrm>
            <a:off x="6482178" y="3821684"/>
            <a:ext cx="2567485" cy="830997"/>
          </a:xfrm>
          <a:prstGeom prst="rect">
            <a:avLst/>
          </a:prstGeom>
          <a:solidFill>
            <a:schemeClr val="accent2">
              <a:lumMod val="20000"/>
              <a:lumOff val="80000"/>
            </a:schemeClr>
          </a:solidFill>
        </p:spPr>
        <p:txBody>
          <a:bodyPr wrap="square" rtlCol="0">
            <a:spAutoFit/>
          </a:bodyPr>
          <a:lstStyle/>
          <a:p>
            <a:r>
              <a:rPr lang="en-US" sz="1200" dirty="0">
                <a:solidFill>
                  <a:srgbClr val="002060"/>
                </a:solidFill>
                <a:latin typeface="+mn-lt"/>
              </a:rPr>
              <a:t>New architecture will help analytics team implement a machine learning model to provide targeted product recommendations</a:t>
            </a:r>
          </a:p>
        </p:txBody>
      </p:sp>
      <p:sp>
        <p:nvSpPr>
          <p:cNvPr id="5" name="Rectangle 4">
            <a:extLst>
              <a:ext uri="{FF2B5EF4-FFF2-40B4-BE49-F238E27FC236}">
                <a16:creationId xmlns:a16="http://schemas.microsoft.com/office/drawing/2014/main" id="{7EE558C7-152C-5C4E-9A9D-1761B0D13D42}"/>
              </a:ext>
            </a:extLst>
          </p:cNvPr>
          <p:cNvSpPr/>
          <p:nvPr/>
        </p:nvSpPr>
        <p:spPr>
          <a:xfrm>
            <a:off x="5155853" y="390650"/>
            <a:ext cx="2931506" cy="461665"/>
          </a:xfrm>
          <a:prstGeom prst="rect">
            <a:avLst/>
          </a:prstGeom>
          <a:solidFill>
            <a:schemeClr val="accent2">
              <a:lumMod val="20000"/>
              <a:lumOff val="80000"/>
            </a:schemeClr>
          </a:solidFill>
        </p:spPr>
        <p:txBody>
          <a:bodyPr wrap="square" rtlCol="0">
            <a:spAutoFit/>
          </a:bodyPr>
          <a:lstStyle/>
          <a:p>
            <a:r>
              <a:rPr lang="en-US" sz="1200" dirty="0">
                <a:solidFill>
                  <a:srgbClr val="002060"/>
                </a:solidFill>
                <a:latin typeface="+mn-lt"/>
              </a:rPr>
              <a:t>Spark will help automate analytics through scheduled and triggered queries</a:t>
            </a:r>
          </a:p>
        </p:txBody>
      </p:sp>
    </p:spTree>
    <p:extLst>
      <p:ext uri="{BB962C8B-B14F-4D97-AF65-F5344CB8AC3E}">
        <p14:creationId xmlns:p14="http://schemas.microsoft.com/office/powerpoint/2010/main" val="3792595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5142D-C125-1F45-BC52-3828701E9922}"/>
              </a:ext>
            </a:extLst>
          </p:cNvPr>
          <p:cNvSpPr>
            <a:spLocks noGrp="1"/>
          </p:cNvSpPr>
          <p:nvPr>
            <p:ph type="title"/>
          </p:nvPr>
        </p:nvSpPr>
        <p:spPr/>
        <p:txBody>
          <a:bodyPr/>
          <a:lstStyle/>
          <a:p>
            <a:r>
              <a:rPr lang="en-US" sz="2400" dirty="0">
                <a:solidFill>
                  <a:srgbClr val="FFB8A2">
                    <a:lumMod val="50000"/>
                  </a:srgbClr>
                </a:solidFill>
                <a:latin typeface="Cambria" panose="02040503050406030204"/>
              </a:rPr>
              <a:t>SDLC Model: Incremental development model</a:t>
            </a:r>
            <a:br>
              <a:rPr lang="en-US" sz="2400" dirty="0">
                <a:solidFill>
                  <a:srgbClr val="FFB8A2">
                    <a:lumMod val="50000"/>
                  </a:srgbClr>
                </a:solidFill>
                <a:latin typeface="Cambria" panose="02040503050406030204"/>
              </a:rPr>
            </a:br>
            <a:endParaRPr lang="en-US" dirty="0"/>
          </a:p>
        </p:txBody>
      </p:sp>
      <p:sp>
        <p:nvSpPr>
          <p:cNvPr id="4" name="Slide Number Placeholder 3">
            <a:extLst>
              <a:ext uri="{FF2B5EF4-FFF2-40B4-BE49-F238E27FC236}">
                <a16:creationId xmlns:a16="http://schemas.microsoft.com/office/drawing/2014/main" id="{F0D53433-3922-B444-83AE-380DA08353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11" name="Rounded Rectangle 10">
            <a:extLst>
              <a:ext uri="{FF2B5EF4-FFF2-40B4-BE49-F238E27FC236}">
                <a16:creationId xmlns:a16="http://schemas.microsoft.com/office/drawing/2014/main" id="{DFA33B76-D7AC-C842-BC8D-6D94C3BD550C}"/>
              </a:ext>
            </a:extLst>
          </p:cNvPr>
          <p:cNvSpPr/>
          <p:nvPr/>
        </p:nvSpPr>
        <p:spPr>
          <a:xfrm>
            <a:off x="863209" y="1506619"/>
            <a:ext cx="5003897" cy="663177"/>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33020" tIns="33020" rIns="33020" bIns="33020" numCol="1" spcCol="1270" anchor="ctr" anchorCtr="0">
            <a:noAutofit/>
          </a:bodyPr>
          <a:lstStyle/>
          <a:p>
            <a:pPr marL="0" lvl="0" indent="0" algn="ctr" defTabSz="2311400">
              <a:lnSpc>
                <a:spcPct val="90000"/>
              </a:lnSpc>
              <a:spcBef>
                <a:spcPct val="0"/>
              </a:spcBef>
              <a:spcAft>
                <a:spcPct val="35000"/>
              </a:spcAft>
              <a:buNone/>
            </a:pPr>
            <a:endParaRPr lang="en-US" sz="5200" kern="1200"/>
          </a:p>
        </p:txBody>
      </p:sp>
      <p:sp>
        <p:nvSpPr>
          <p:cNvPr id="12" name="Rounded Rectangle 11">
            <a:extLst>
              <a:ext uri="{FF2B5EF4-FFF2-40B4-BE49-F238E27FC236}">
                <a16:creationId xmlns:a16="http://schemas.microsoft.com/office/drawing/2014/main" id="{C06717AB-85C8-8C45-A35C-1B28E3032332}"/>
              </a:ext>
            </a:extLst>
          </p:cNvPr>
          <p:cNvSpPr/>
          <p:nvPr/>
        </p:nvSpPr>
        <p:spPr>
          <a:xfrm>
            <a:off x="1850496" y="2524038"/>
            <a:ext cx="5003897" cy="663177"/>
          </a:xfrm>
          <a:prstGeom prst="roundRect">
            <a:avLst/>
          </a:prstGeom>
          <a:solidFill>
            <a:srgbClr val="FF7E79"/>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33020" tIns="33020" rIns="33020" bIns="33020" numCol="1" spcCol="1270" anchor="ctr" anchorCtr="0">
            <a:noAutofit/>
          </a:bodyPr>
          <a:lstStyle/>
          <a:p>
            <a:pPr marL="0" lvl="0" indent="0" algn="ctr" defTabSz="2311400">
              <a:lnSpc>
                <a:spcPct val="90000"/>
              </a:lnSpc>
              <a:spcBef>
                <a:spcPct val="0"/>
              </a:spcBef>
              <a:spcAft>
                <a:spcPct val="35000"/>
              </a:spcAft>
              <a:buNone/>
            </a:pPr>
            <a:endParaRPr lang="en-US" sz="5200" kern="1200" dirty="0"/>
          </a:p>
        </p:txBody>
      </p:sp>
      <p:sp>
        <p:nvSpPr>
          <p:cNvPr id="13" name="Rounded Rectangle 12">
            <a:extLst>
              <a:ext uri="{FF2B5EF4-FFF2-40B4-BE49-F238E27FC236}">
                <a16:creationId xmlns:a16="http://schemas.microsoft.com/office/drawing/2014/main" id="{508B4B59-26E3-5942-A28B-DE4727A66125}"/>
              </a:ext>
            </a:extLst>
          </p:cNvPr>
          <p:cNvSpPr/>
          <p:nvPr/>
        </p:nvSpPr>
        <p:spPr>
          <a:xfrm>
            <a:off x="2976929" y="3548083"/>
            <a:ext cx="5003897" cy="663177"/>
          </a:xfrm>
          <a:prstGeom prst="roundRect">
            <a:avLst/>
          </a:prstGeom>
          <a:solidFill>
            <a:srgbClr val="FFA700">
              <a:alpha val="85098"/>
            </a:srgb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33020" tIns="33020" rIns="33020" bIns="33020" numCol="1" spcCol="1270" anchor="ctr" anchorCtr="0">
            <a:noAutofit/>
          </a:bodyPr>
          <a:lstStyle/>
          <a:p>
            <a:pPr marL="0" lvl="0" indent="0" algn="ctr" defTabSz="2311400">
              <a:lnSpc>
                <a:spcPct val="90000"/>
              </a:lnSpc>
              <a:spcBef>
                <a:spcPct val="0"/>
              </a:spcBef>
              <a:spcAft>
                <a:spcPct val="35000"/>
              </a:spcAft>
              <a:buNone/>
            </a:pPr>
            <a:endParaRPr lang="en-US" sz="5200" kern="1200"/>
          </a:p>
        </p:txBody>
      </p:sp>
      <p:sp>
        <p:nvSpPr>
          <p:cNvPr id="14" name="Rectangle 13">
            <a:extLst>
              <a:ext uri="{FF2B5EF4-FFF2-40B4-BE49-F238E27FC236}">
                <a16:creationId xmlns:a16="http://schemas.microsoft.com/office/drawing/2014/main" id="{76EC5966-8F70-2B4A-86AC-F4996EB4DC30}"/>
              </a:ext>
            </a:extLst>
          </p:cNvPr>
          <p:cNvSpPr/>
          <p:nvPr/>
        </p:nvSpPr>
        <p:spPr>
          <a:xfrm>
            <a:off x="863209" y="1576597"/>
            <a:ext cx="4572000" cy="523220"/>
          </a:xfrm>
          <a:prstGeom prst="rect">
            <a:avLst/>
          </a:prstGeom>
        </p:spPr>
        <p:txBody>
          <a:bodyPr>
            <a:spAutoFit/>
          </a:bodyPr>
          <a:lstStyle/>
          <a:p>
            <a:pPr marL="146050" indent="-139700">
              <a:buNone/>
            </a:pPr>
            <a:r>
              <a:rPr lang="en-US" b="1" dirty="0">
                <a:solidFill>
                  <a:schemeClr val="bg1"/>
                </a:solidFill>
                <a:sym typeface="Wingdings" pitchFamily="2" charset="2"/>
              </a:rPr>
              <a:t>Apache Spark implementation</a:t>
            </a:r>
          </a:p>
          <a:p>
            <a:r>
              <a:rPr lang="en-US" dirty="0">
                <a:solidFill>
                  <a:schemeClr val="bg1"/>
                </a:solidFill>
                <a:sym typeface="Wingdings" pitchFamily="2" charset="2"/>
              </a:rPr>
              <a:t>Waterfall model</a:t>
            </a:r>
          </a:p>
        </p:txBody>
      </p:sp>
      <p:sp>
        <p:nvSpPr>
          <p:cNvPr id="15" name="Rectangle 14">
            <a:extLst>
              <a:ext uri="{FF2B5EF4-FFF2-40B4-BE49-F238E27FC236}">
                <a16:creationId xmlns:a16="http://schemas.microsoft.com/office/drawing/2014/main" id="{A9DCAC26-48E9-A241-AE83-F37FC514CE93}"/>
              </a:ext>
            </a:extLst>
          </p:cNvPr>
          <p:cNvSpPr/>
          <p:nvPr/>
        </p:nvSpPr>
        <p:spPr>
          <a:xfrm>
            <a:off x="777071" y="1198300"/>
            <a:ext cx="1239442" cy="307777"/>
          </a:xfrm>
          <a:prstGeom prst="rect">
            <a:avLst/>
          </a:prstGeom>
        </p:spPr>
        <p:txBody>
          <a:bodyPr wrap="none">
            <a:spAutoFit/>
          </a:bodyPr>
          <a:lstStyle/>
          <a:p>
            <a:r>
              <a:rPr lang="en-US" b="1" dirty="0">
                <a:solidFill>
                  <a:srgbClr val="002060"/>
                </a:solidFill>
                <a:sym typeface="Wingdings" pitchFamily="2" charset="2"/>
              </a:rPr>
              <a:t>Increment 1 </a:t>
            </a:r>
            <a:endParaRPr lang="en-US" dirty="0">
              <a:solidFill>
                <a:srgbClr val="002060"/>
              </a:solidFill>
            </a:endParaRPr>
          </a:p>
        </p:txBody>
      </p:sp>
      <p:sp>
        <p:nvSpPr>
          <p:cNvPr id="16" name="Rectangle 15">
            <a:extLst>
              <a:ext uri="{FF2B5EF4-FFF2-40B4-BE49-F238E27FC236}">
                <a16:creationId xmlns:a16="http://schemas.microsoft.com/office/drawing/2014/main" id="{9DD08670-091C-D141-85CD-D3CC3A06D822}"/>
              </a:ext>
            </a:extLst>
          </p:cNvPr>
          <p:cNvSpPr/>
          <p:nvPr/>
        </p:nvSpPr>
        <p:spPr>
          <a:xfrm>
            <a:off x="1784236" y="2236606"/>
            <a:ext cx="1239442" cy="307777"/>
          </a:xfrm>
          <a:prstGeom prst="rect">
            <a:avLst/>
          </a:prstGeom>
        </p:spPr>
        <p:txBody>
          <a:bodyPr wrap="none">
            <a:spAutoFit/>
          </a:bodyPr>
          <a:lstStyle/>
          <a:p>
            <a:r>
              <a:rPr lang="en-US" b="1" dirty="0">
                <a:solidFill>
                  <a:srgbClr val="002060"/>
                </a:solidFill>
                <a:sym typeface="Wingdings" pitchFamily="2" charset="2"/>
              </a:rPr>
              <a:t>Increment 2 </a:t>
            </a:r>
            <a:endParaRPr lang="en-US" dirty="0">
              <a:solidFill>
                <a:srgbClr val="002060"/>
              </a:solidFill>
            </a:endParaRPr>
          </a:p>
        </p:txBody>
      </p:sp>
      <p:sp>
        <p:nvSpPr>
          <p:cNvPr id="17" name="Rectangle 16">
            <a:extLst>
              <a:ext uri="{FF2B5EF4-FFF2-40B4-BE49-F238E27FC236}">
                <a16:creationId xmlns:a16="http://schemas.microsoft.com/office/drawing/2014/main" id="{B896AA14-97F4-7B4F-A071-A6EEB71DDEF3}"/>
              </a:ext>
            </a:extLst>
          </p:cNvPr>
          <p:cNvSpPr/>
          <p:nvPr/>
        </p:nvSpPr>
        <p:spPr>
          <a:xfrm>
            <a:off x="2923923" y="3273436"/>
            <a:ext cx="1239442" cy="307777"/>
          </a:xfrm>
          <a:prstGeom prst="rect">
            <a:avLst/>
          </a:prstGeom>
        </p:spPr>
        <p:txBody>
          <a:bodyPr wrap="none">
            <a:spAutoFit/>
          </a:bodyPr>
          <a:lstStyle/>
          <a:p>
            <a:r>
              <a:rPr lang="en-US" b="1" dirty="0">
                <a:solidFill>
                  <a:srgbClr val="002060"/>
                </a:solidFill>
                <a:sym typeface="Wingdings" pitchFamily="2" charset="2"/>
              </a:rPr>
              <a:t>Increment 3 </a:t>
            </a:r>
            <a:endParaRPr lang="en-US" dirty="0">
              <a:solidFill>
                <a:srgbClr val="002060"/>
              </a:solidFill>
            </a:endParaRPr>
          </a:p>
        </p:txBody>
      </p:sp>
      <p:sp>
        <p:nvSpPr>
          <p:cNvPr id="18" name="Rectangle 17">
            <a:extLst>
              <a:ext uri="{FF2B5EF4-FFF2-40B4-BE49-F238E27FC236}">
                <a16:creationId xmlns:a16="http://schemas.microsoft.com/office/drawing/2014/main" id="{9042EBA8-6675-8047-9705-77671C39B8F3}"/>
              </a:ext>
            </a:extLst>
          </p:cNvPr>
          <p:cNvSpPr/>
          <p:nvPr/>
        </p:nvSpPr>
        <p:spPr>
          <a:xfrm>
            <a:off x="1875183" y="2594016"/>
            <a:ext cx="5418321" cy="523220"/>
          </a:xfrm>
          <a:prstGeom prst="rect">
            <a:avLst/>
          </a:prstGeom>
        </p:spPr>
        <p:txBody>
          <a:bodyPr wrap="square">
            <a:spAutoFit/>
          </a:bodyPr>
          <a:lstStyle/>
          <a:p>
            <a:pPr marL="146050" indent="-139700">
              <a:buNone/>
            </a:pPr>
            <a:r>
              <a:rPr lang="en-US" b="1" dirty="0">
                <a:solidFill>
                  <a:schemeClr val="bg1"/>
                </a:solidFill>
                <a:sym typeface="Wingdings" pitchFamily="2" charset="2"/>
              </a:rPr>
              <a:t>Capturing customer behavior data</a:t>
            </a:r>
          </a:p>
          <a:p>
            <a:r>
              <a:rPr lang="en-US" dirty="0">
                <a:solidFill>
                  <a:schemeClr val="bg1"/>
                </a:solidFill>
                <a:sym typeface="Wingdings" pitchFamily="2" charset="2"/>
              </a:rPr>
              <a:t>Lean model</a:t>
            </a:r>
          </a:p>
        </p:txBody>
      </p:sp>
      <p:sp>
        <p:nvSpPr>
          <p:cNvPr id="19" name="Rectangle 18">
            <a:extLst>
              <a:ext uri="{FF2B5EF4-FFF2-40B4-BE49-F238E27FC236}">
                <a16:creationId xmlns:a16="http://schemas.microsoft.com/office/drawing/2014/main" id="{16B22F15-EA08-5B49-9028-73C01D8C5BD3}"/>
              </a:ext>
            </a:extLst>
          </p:cNvPr>
          <p:cNvSpPr/>
          <p:nvPr/>
        </p:nvSpPr>
        <p:spPr>
          <a:xfrm>
            <a:off x="2976929" y="3614644"/>
            <a:ext cx="4572000" cy="523220"/>
          </a:xfrm>
          <a:prstGeom prst="rect">
            <a:avLst/>
          </a:prstGeom>
        </p:spPr>
        <p:txBody>
          <a:bodyPr>
            <a:spAutoFit/>
          </a:bodyPr>
          <a:lstStyle/>
          <a:p>
            <a:pPr marL="146050" indent="-139700">
              <a:buNone/>
            </a:pPr>
            <a:r>
              <a:rPr lang="en-US" b="1" dirty="0">
                <a:solidFill>
                  <a:schemeClr val="bg1"/>
                </a:solidFill>
                <a:sym typeface="Wingdings" pitchFamily="2" charset="2"/>
              </a:rPr>
              <a:t>Developing recommendation model</a:t>
            </a:r>
          </a:p>
          <a:p>
            <a:r>
              <a:rPr lang="en-US" dirty="0">
                <a:solidFill>
                  <a:schemeClr val="bg1"/>
                </a:solidFill>
                <a:sym typeface="Wingdings" pitchFamily="2" charset="2"/>
              </a:rPr>
              <a:t>Xtreme programming</a:t>
            </a:r>
          </a:p>
        </p:txBody>
      </p:sp>
    </p:spTree>
    <p:extLst>
      <p:ext uri="{BB962C8B-B14F-4D97-AF65-F5344CB8AC3E}">
        <p14:creationId xmlns:p14="http://schemas.microsoft.com/office/powerpoint/2010/main" val="1496572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BAD3-D33D-D945-B140-8BAFA73F8002}"/>
              </a:ext>
            </a:extLst>
          </p:cNvPr>
          <p:cNvSpPr>
            <a:spLocks noGrp="1"/>
          </p:cNvSpPr>
          <p:nvPr>
            <p:ph type="title"/>
          </p:nvPr>
        </p:nvSpPr>
        <p:spPr/>
        <p:txBody>
          <a:bodyPr/>
          <a:lstStyle/>
          <a:p>
            <a:r>
              <a:rPr lang="en-US" sz="2400" dirty="0">
                <a:solidFill>
                  <a:schemeClr val="accent6">
                    <a:lumMod val="50000"/>
                  </a:schemeClr>
                </a:solidFill>
                <a:latin typeface="+mj-lt"/>
              </a:rPr>
              <a:t>Return on Investment</a:t>
            </a:r>
          </a:p>
        </p:txBody>
      </p:sp>
      <p:sp>
        <p:nvSpPr>
          <p:cNvPr id="5" name="Slide Number Placeholder 4">
            <a:extLst>
              <a:ext uri="{FF2B5EF4-FFF2-40B4-BE49-F238E27FC236}">
                <a16:creationId xmlns:a16="http://schemas.microsoft.com/office/drawing/2014/main" id="{C680E98C-2F5E-7A41-ACA7-F1BCDFF4D5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7" name="Text Placeholder 6">
            <a:extLst>
              <a:ext uri="{FF2B5EF4-FFF2-40B4-BE49-F238E27FC236}">
                <a16:creationId xmlns:a16="http://schemas.microsoft.com/office/drawing/2014/main" id="{766E2686-16D4-0E44-A626-80177479775F}"/>
              </a:ext>
            </a:extLst>
          </p:cNvPr>
          <p:cNvSpPr>
            <a:spLocks noGrp="1"/>
          </p:cNvSpPr>
          <p:nvPr>
            <p:ph type="body" idx="1"/>
          </p:nvPr>
        </p:nvSpPr>
        <p:spPr>
          <a:xfrm>
            <a:off x="729450" y="1159726"/>
            <a:ext cx="6310085" cy="3306973"/>
          </a:xfrm>
        </p:spPr>
        <p:txBody>
          <a:bodyPr/>
          <a:lstStyle/>
          <a:p>
            <a:pPr marL="146050" indent="0">
              <a:buNone/>
            </a:pPr>
            <a:r>
              <a:rPr lang="en-US" b="1" dirty="0">
                <a:solidFill>
                  <a:srgbClr val="002060"/>
                </a:solidFill>
                <a:latin typeface="+mn-lt"/>
              </a:rPr>
              <a:t>Benefits:</a:t>
            </a:r>
            <a:endParaRPr lang="en-US" dirty="0">
              <a:solidFill>
                <a:srgbClr val="002060"/>
              </a:solidFill>
              <a:latin typeface="+mn-lt"/>
            </a:endParaRPr>
          </a:p>
          <a:p>
            <a:pPr marL="146050" indent="0">
              <a:buNone/>
            </a:pPr>
            <a:r>
              <a:rPr lang="en-US" dirty="0">
                <a:solidFill>
                  <a:srgbClr val="002060"/>
                </a:solidFill>
                <a:latin typeface="+mn-lt"/>
              </a:rPr>
              <a:t>Annual savings through reduction in man-hours for analytics: </a:t>
            </a:r>
            <a:r>
              <a:rPr lang="en-US" dirty="0">
                <a:solidFill>
                  <a:schemeClr val="accent6">
                    <a:lumMod val="50000"/>
                  </a:schemeClr>
                </a:solidFill>
                <a:latin typeface="+mn-lt"/>
              </a:rPr>
              <a:t>~ $ 72,692</a:t>
            </a:r>
          </a:p>
          <a:p>
            <a:pPr marL="146050" indent="0">
              <a:buNone/>
            </a:pPr>
            <a:r>
              <a:rPr lang="en-US" dirty="0">
                <a:solidFill>
                  <a:srgbClr val="002060"/>
                </a:solidFill>
                <a:latin typeface="+mn-lt"/>
              </a:rPr>
              <a:t>Projected increase in sales for 1</a:t>
            </a:r>
            <a:r>
              <a:rPr lang="en-US" baseline="30000" dirty="0">
                <a:solidFill>
                  <a:srgbClr val="002060"/>
                </a:solidFill>
                <a:latin typeface="+mn-lt"/>
              </a:rPr>
              <a:t>st</a:t>
            </a:r>
            <a:r>
              <a:rPr lang="en-US" dirty="0">
                <a:solidFill>
                  <a:srgbClr val="002060"/>
                </a:solidFill>
                <a:latin typeface="+mn-lt"/>
              </a:rPr>
              <a:t> year*: </a:t>
            </a:r>
            <a:r>
              <a:rPr lang="en-US" dirty="0">
                <a:solidFill>
                  <a:schemeClr val="accent6">
                    <a:lumMod val="50000"/>
                  </a:schemeClr>
                </a:solidFill>
                <a:latin typeface="+mn-lt"/>
              </a:rPr>
              <a:t>~ $ 2,790,000</a:t>
            </a:r>
          </a:p>
          <a:p>
            <a:pPr marL="146050" indent="0">
              <a:buNone/>
            </a:pPr>
            <a:endParaRPr lang="en-US" dirty="0">
              <a:solidFill>
                <a:srgbClr val="002060"/>
              </a:solidFill>
              <a:latin typeface="+mn-lt"/>
            </a:endParaRPr>
          </a:p>
          <a:p>
            <a:pPr marL="146050" indent="0">
              <a:buNone/>
            </a:pPr>
            <a:r>
              <a:rPr lang="en-US" b="1" dirty="0">
                <a:solidFill>
                  <a:srgbClr val="002060"/>
                </a:solidFill>
                <a:latin typeface="+mn-lt"/>
              </a:rPr>
              <a:t>Costs:</a:t>
            </a:r>
            <a:endParaRPr lang="en-US" dirty="0">
              <a:solidFill>
                <a:srgbClr val="002060"/>
              </a:solidFill>
              <a:latin typeface="+mn-lt"/>
            </a:endParaRPr>
          </a:p>
          <a:p>
            <a:pPr marL="146050" indent="0">
              <a:buNone/>
            </a:pPr>
            <a:r>
              <a:rPr lang="en-US" dirty="0">
                <a:solidFill>
                  <a:srgbClr val="002060"/>
                </a:solidFill>
                <a:latin typeface="+mn-lt"/>
              </a:rPr>
              <a:t>Training: </a:t>
            </a:r>
            <a:r>
              <a:rPr lang="en-US" dirty="0">
                <a:solidFill>
                  <a:schemeClr val="accent6">
                    <a:lumMod val="50000"/>
                  </a:schemeClr>
                </a:solidFill>
                <a:latin typeface="+mn-lt"/>
              </a:rPr>
              <a:t>~$ 9,000</a:t>
            </a:r>
          </a:p>
          <a:p>
            <a:pPr marL="146050" indent="0">
              <a:buNone/>
            </a:pPr>
            <a:r>
              <a:rPr lang="en-US" dirty="0">
                <a:solidFill>
                  <a:srgbClr val="002060"/>
                </a:solidFill>
                <a:latin typeface="+mn-lt"/>
              </a:rPr>
              <a:t>Licensing Costs: </a:t>
            </a:r>
            <a:r>
              <a:rPr lang="en-US" dirty="0">
                <a:solidFill>
                  <a:schemeClr val="accent6">
                    <a:lumMod val="50000"/>
                  </a:schemeClr>
                </a:solidFill>
                <a:latin typeface="+mn-lt"/>
              </a:rPr>
              <a:t>$ 0</a:t>
            </a:r>
          </a:p>
          <a:p>
            <a:pPr marL="146050" indent="0">
              <a:buNone/>
            </a:pPr>
            <a:r>
              <a:rPr lang="en-US" dirty="0">
                <a:solidFill>
                  <a:srgbClr val="002060"/>
                </a:solidFill>
                <a:latin typeface="+mn-lt"/>
              </a:rPr>
              <a:t>Hardware Costs (Cloud hosting with AWS): </a:t>
            </a:r>
            <a:r>
              <a:rPr lang="en-US" dirty="0">
                <a:solidFill>
                  <a:schemeClr val="accent6">
                    <a:lumMod val="50000"/>
                  </a:schemeClr>
                </a:solidFill>
                <a:latin typeface="+mn-lt"/>
              </a:rPr>
              <a:t>~$ 4,800</a:t>
            </a:r>
          </a:p>
          <a:p>
            <a:pPr marL="146050" indent="0">
              <a:buNone/>
            </a:pPr>
            <a:r>
              <a:rPr lang="en-US" b="1" dirty="0">
                <a:solidFill>
                  <a:srgbClr val="002060"/>
                </a:solidFill>
                <a:latin typeface="+mn-lt"/>
              </a:rPr>
              <a:t>Projected Costs</a:t>
            </a:r>
            <a:r>
              <a:rPr lang="en-US" dirty="0">
                <a:solidFill>
                  <a:srgbClr val="002060"/>
                </a:solidFill>
                <a:latin typeface="+mn-lt"/>
              </a:rPr>
              <a:t>: </a:t>
            </a:r>
            <a:r>
              <a:rPr lang="en-US" dirty="0">
                <a:solidFill>
                  <a:schemeClr val="accent6">
                    <a:lumMod val="50000"/>
                  </a:schemeClr>
                </a:solidFill>
                <a:latin typeface="+mn-lt"/>
              </a:rPr>
              <a:t>~ $ 13,800</a:t>
            </a:r>
          </a:p>
          <a:p>
            <a:pPr marL="146050" indent="0">
              <a:buNone/>
            </a:pPr>
            <a:endParaRPr lang="en-US" b="1" dirty="0">
              <a:solidFill>
                <a:srgbClr val="002060"/>
              </a:solidFill>
              <a:latin typeface="+mn-lt"/>
            </a:endParaRPr>
          </a:p>
          <a:p>
            <a:pPr marL="146050" indent="0">
              <a:buNone/>
            </a:pPr>
            <a:endParaRPr lang="en-US" b="1" dirty="0">
              <a:solidFill>
                <a:srgbClr val="002060"/>
              </a:solidFill>
              <a:latin typeface="+mn-lt"/>
            </a:endParaRPr>
          </a:p>
          <a:p>
            <a:pPr marL="146050" indent="0">
              <a:buNone/>
            </a:pPr>
            <a:r>
              <a:rPr lang="en-US" b="1" dirty="0">
                <a:solidFill>
                  <a:srgbClr val="002060"/>
                </a:solidFill>
                <a:latin typeface="+mn-lt"/>
              </a:rPr>
              <a:t>ROI over 1 year:</a:t>
            </a:r>
          </a:p>
          <a:p>
            <a:pPr marL="146050" indent="0">
              <a:buNone/>
            </a:pPr>
            <a:r>
              <a:rPr lang="en-US" dirty="0">
                <a:solidFill>
                  <a:srgbClr val="002060"/>
                </a:solidFill>
                <a:latin typeface="+mn-lt"/>
              </a:rPr>
              <a:t>Estimated Benefits –Costs </a:t>
            </a:r>
            <a:r>
              <a:rPr lang="en-US" b="1" dirty="0">
                <a:solidFill>
                  <a:srgbClr val="002060"/>
                </a:solidFill>
                <a:latin typeface="+mn-lt"/>
              </a:rPr>
              <a:t>= </a:t>
            </a:r>
            <a:r>
              <a:rPr lang="en-US" dirty="0">
                <a:solidFill>
                  <a:schemeClr val="accent6">
                    <a:lumMod val="50000"/>
                  </a:schemeClr>
                </a:solidFill>
                <a:latin typeface="+mn-lt"/>
              </a:rPr>
              <a:t>$ 2,862,692 - $ 13,800 = ~</a:t>
            </a:r>
            <a:r>
              <a:rPr lang="en-US" b="1" dirty="0">
                <a:solidFill>
                  <a:schemeClr val="accent6">
                    <a:lumMod val="50000"/>
                  </a:schemeClr>
                </a:solidFill>
                <a:latin typeface="+mn-lt"/>
              </a:rPr>
              <a:t>$ 2,848,990</a:t>
            </a:r>
            <a:endParaRPr lang="en-US" b="1" dirty="0">
              <a:solidFill>
                <a:srgbClr val="002060"/>
              </a:solidFill>
              <a:latin typeface="+mn-lt"/>
            </a:endParaRPr>
          </a:p>
          <a:p>
            <a:endParaRPr lang="en-US" dirty="0">
              <a:solidFill>
                <a:srgbClr val="002060"/>
              </a:solidFill>
              <a:latin typeface="+mn-lt"/>
            </a:endParaRPr>
          </a:p>
        </p:txBody>
      </p:sp>
      <p:pic>
        <p:nvPicPr>
          <p:cNvPr id="4" name="Picture 3">
            <a:extLst>
              <a:ext uri="{FF2B5EF4-FFF2-40B4-BE49-F238E27FC236}">
                <a16:creationId xmlns:a16="http://schemas.microsoft.com/office/drawing/2014/main" id="{11798486-1197-E04B-891F-A830469DD45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25136" y="1760218"/>
            <a:ext cx="2906806" cy="1453403"/>
          </a:xfrm>
          <a:prstGeom prst="rect">
            <a:avLst/>
          </a:prstGeom>
        </p:spPr>
      </p:pic>
      <p:sp>
        <p:nvSpPr>
          <p:cNvPr id="6" name="Rectangle 5">
            <a:extLst>
              <a:ext uri="{FF2B5EF4-FFF2-40B4-BE49-F238E27FC236}">
                <a16:creationId xmlns:a16="http://schemas.microsoft.com/office/drawing/2014/main" id="{874A5998-2BD2-6647-8F86-BB02876722E1}"/>
              </a:ext>
            </a:extLst>
          </p:cNvPr>
          <p:cNvSpPr/>
          <p:nvPr/>
        </p:nvSpPr>
        <p:spPr>
          <a:xfrm>
            <a:off x="6232712" y="3121662"/>
            <a:ext cx="2959866" cy="307777"/>
          </a:xfrm>
          <a:prstGeom prst="rect">
            <a:avLst/>
          </a:prstGeom>
        </p:spPr>
        <p:txBody>
          <a:bodyPr wrap="square">
            <a:spAutoFit/>
          </a:bodyPr>
          <a:lstStyle/>
          <a:p>
            <a:r>
              <a:rPr lang="en-US" sz="700" b="1" dirty="0">
                <a:solidFill>
                  <a:srgbClr val="FF0000"/>
                </a:solidFill>
                <a:latin typeface="+mn-lt"/>
              </a:rPr>
              <a:t>Source</a:t>
            </a:r>
            <a:r>
              <a:rPr lang="en-US" sz="700" dirty="0">
                <a:solidFill>
                  <a:srgbClr val="002060"/>
                </a:solidFill>
                <a:latin typeface="+mn-lt"/>
              </a:rPr>
              <a:t>: https://</a:t>
            </a:r>
            <a:r>
              <a:rPr lang="en-US" sz="700" dirty="0" err="1">
                <a:solidFill>
                  <a:srgbClr val="002060"/>
                </a:solidFill>
                <a:latin typeface="+mn-lt"/>
              </a:rPr>
              <a:t>go.thoughtspot.com</a:t>
            </a:r>
            <a:r>
              <a:rPr lang="en-US" sz="700" dirty="0">
                <a:solidFill>
                  <a:srgbClr val="002060"/>
                </a:solidFill>
                <a:latin typeface="+mn-lt"/>
              </a:rPr>
              <a:t>/webinar-ovum-quantifying-</a:t>
            </a:r>
            <a:r>
              <a:rPr lang="en-US" sz="700" dirty="0" err="1">
                <a:solidFill>
                  <a:srgbClr val="002060"/>
                </a:solidFill>
                <a:latin typeface="+mn-lt"/>
              </a:rPr>
              <a:t>roi</a:t>
            </a:r>
            <a:r>
              <a:rPr lang="en-US" sz="700" dirty="0">
                <a:solidFill>
                  <a:srgbClr val="002060"/>
                </a:solidFill>
                <a:latin typeface="+mn-lt"/>
              </a:rPr>
              <a:t>-of-search-driven-</a:t>
            </a:r>
            <a:r>
              <a:rPr lang="en-US" sz="700" dirty="0" err="1">
                <a:solidFill>
                  <a:srgbClr val="002060"/>
                </a:solidFill>
                <a:latin typeface="+mn-lt"/>
              </a:rPr>
              <a:t>analytics.html</a:t>
            </a:r>
            <a:endParaRPr lang="en-US" sz="700" dirty="0">
              <a:solidFill>
                <a:srgbClr val="002060"/>
              </a:solidFill>
              <a:latin typeface="+mn-lt"/>
            </a:endParaRPr>
          </a:p>
        </p:txBody>
      </p:sp>
      <p:sp>
        <p:nvSpPr>
          <p:cNvPr id="8" name="TextBox 7">
            <a:extLst>
              <a:ext uri="{FF2B5EF4-FFF2-40B4-BE49-F238E27FC236}">
                <a16:creationId xmlns:a16="http://schemas.microsoft.com/office/drawing/2014/main" id="{84346A0D-C90A-7940-ADAB-6756498EC6B7}"/>
              </a:ext>
            </a:extLst>
          </p:cNvPr>
          <p:cNvSpPr txBox="1"/>
          <p:nvPr/>
        </p:nvSpPr>
        <p:spPr>
          <a:xfrm>
            <a:off x="840441" y="4682517"/>
            <a:ext cx="6468036" cy="246221"/>
          </a:xfrm>
          <a:prstGeom prst="rect">
            <a:avLst/>
          </a:prstGeom>
          <a:noFill/>
        </p:spPr>
        <p:txBody>
          <a:bodyPr wrap="square" rtlCol="0">
            <a:spAutoFit/>
          </a:bodyPr>
          <a:lstStyle/>
          <a:p>
            <a:r>
              <a:rPr lang="en-US" sz="1000" dirty="0">
                <a:solidFill>
                  <a:srgbClr val="002060"/>
                </a:solidFill>
                <a:latin typeface="+mn-lt"/>
              </a:rPr>
              <a:t>*Detailed calculations of costs and benefits provided in back up slides 96,97</a:t>
            </a:r>
          </a:p>
        </p:txBody>
      </p:sp>
    </p:spTree>
    <p:extLst>
      <p:ext uri="{BB962C8B-B14F-4D97-AF65-F5344CB8AC3E}">
        <p14:creationId xmlns:p14="http://schemas.microsoft.com/office/powerpoint/2010/main" val="844437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9BC49-F135-7A49-A37A-9CF84A60EB98}"/>
              </a:ext>
            </a:extLst>
          </p:cNvPr>
          <p:cNvSpPr>
            <a:spLocks noGrp="1"/>
          </p:cNvSpPr>
          <p:nvPr>
            <p:ph type="title"/>
          </p:nvPr>
        </p:nvSpPr>
        <p:spPr/>
        <p:txBody>
          <a:bodyPr/>
          <a:lstStyle/>
          <a:p>
            <a:r>
              <a:rPr lang="en-US" b="0" dirty="0">
                <a:solidFill>
                  <a:schemeClr val="accent6">
                    <a:lumMod val="50000"/>
                  </a:schemeClr>
                </a:solidFill>
                <a:latin typeface="+mj-lt"/>
              </a:rPr>
              <a:t>Change Management Approach</a:t>
            </a:r>
          </a:p>
        </p:txBody>
      </p:sp>
      <p:sp>
        <p:nvSpPr>
          <p:cNvPr id="4" name="Slide Number Placeholder 3">
            <a:extLst>
              <a:ext uri="{FF2B5EF4-FFF2-40B4-BE49-F238E27FC236}">
                <a16:creationId xmlns:a16="http://schemas.microsoft.com/office/drawing/2014/main" id="{37F72C90-BB60-9D4F-9324-ACB6531729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5" name="Picture 4">
            <a:extLst>
              <a:ext uri="{FF2B5EF4-FFF2-40B4-BE49-F238E27FC236}">
                <a16:creationId xmlns:a16="http://schemas.microsoft.com/office/drawing/2014/main" id="{2EC6E415-FFA1-E647-A857-E83A43EC986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293341" y="728410"/>
            <a:ext cx="2704466" cy="2013936"/>
          </a:xfrm>
          <a:prstGeom prst="rect">
            <a:avLst/>
          </a:prstGeom>
        </p:spPr>
      </p:pic>
      <p:sp>
        <p:nvSpPr>
          <p:cNvPr id="9" name="Rounded Rectangle 8">
            <a:extLst>
              <a:ext uri="{FF2B5EF4-FFF2-40B4-BE49-F238E27FC236}">
                <a16:creationId xmlns:a16="http://schemas.microsoft.com/office/drawing/2014/main" id="{FAA7D50C-113F-8A41-8B0B-0469F03A9085}"/>
              </a:ext>
            </a:extLst>
          </p:cNvPr>
          <p:cNvSpPr/>
          <p:nvPr/>
        </p:nvSpPr>
        <p:spPr>
          <a:xfrm>
            <a:off x="651119" y="1200574"/>
            <a:ext cx="5486400" cy="621792"/>
          </a:xfrm>
          <a:prstGeom prst="roundRect">
            <a:avLst/>
          </a:prstGeom>
          <a:solidFill>
            <a:schemeClr val="accent2">
              <a:lumMod val="40000"/>
              <a:lumOff val="60000"/>
            </a:schemeClr>
          </a:solidFill>
          <a:ln w="6350">
            <a:solidFill>
              <a:srgbClr val="0070C0"/>
            </a:solidFill>
          </a:ln>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defTabSz="1466850">
              <a:lnSpc>
                <a:spcPct val="90000"/>
              </a:lnSpc>
              <a:spcBef>
                <a:spcPct val="0"/>
              </a:spcBef>
              <a:spcAft>
                <a:spcPct val="35000"/>
              </a:spcAft>
            </a:pPr>
            <a:r>
              <a:rPr lang="en-US" sz="1200" b="1" dirty="0">
                <a:solidFill>
                  <a:srgbClr val="002060"/>
                </a:solidFill>
              </a:rPr>
              <a:t>Communicate the vision : </a:t>
            </a:r>
            <a:r>
              <a:rPr lang="en-US" sz="1200" dirty="0">
                <a:solidFill>
                  <a:srgbClr val="002060"/>
                </a:solidFill>
              </a:rPr>
              <a:t>Make data and analytics a centerpiece of marketing strategy by building and scaling advanced analytics competencies </a:t>
            </a:r>
          </a:p>
        </p:txBody>
      </p:sp>
      <p:sp>
        <p:nvSpPr>
          <p:cNvPr id="11" name="Rounded Rectangle 10">
            <a:extLst>
              <a:ext uri="{FF2B5EF4-FFF2-40B4-BE49-F238E27FC236}">
                <a16:creationId xmlns:a16="http://schemas.microsoft.com/office/drawing/2014/main" id="{E6D62E18-B5E4-2740-BE03-F2F01AC52690}"/>
              </a:ext>
            </a:extLst>
          </p:cNvPr>
          <p:cNvSpPr/>
          <p:nvPr/>
        </p:nvSpPr>
        <p:spPr>
          <a:xfrm>
            <a:off x="1377378" y="2083118"/>
            <a:ext cx="4899623" cy="621792"/>
          </a:xfrm>
          <a:prstGeom prst="roundRect">
            <a:avLst/>
          </a:prstGeom>
          <a:solidFill>
            <a:schemeClr val="accent2">
              <a:lumMod val="40000"/>
              <a:lumOff val="60000"/>
            </a:schemeClr>
          </a:solidFill>
          <a:ln w="6350">
            <a:solidFill>
              <a:srgbClr val="0070C0"/>
            </a:solidFill>
          </a:ln>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defTabSz="1466850">
              <a:lnSpc>
                <a:spcPct val="90000"/>
              </a:lnSpc>
              <a:spcBef>
                <a:spcPct val="0"/>
              </a:spcBef>
              <a:spcAft>
                <a:spcPct val="35000"/>
              </a:spcAft>
            </a:pPr>
            <a:r>
              <a:rPr lang="en-US" sz="1200" b="1" dirty="0">
                <a:solidFill>
                  <a:srgbClr val="002060"/>
                </a:solidFill>
              </a:rPr>
              <a:t>Forming a coalition: </a:t>
            </a:r>
            <a:r>
              <a:rPr lang="en-US" sz="1200" dirty="0">
                <a:solidFill>
                  <a:srgbClr val="002060"/>
                </a:solidFill>
              </a:rPr>
              <a:t>Onboard the Marketing Manager and CIO to be the champions for change</a:t>
            </a:r>
          </a:p>
        </p:txBody>
      </p:sp>
      <p:sp>
        <p:nvSpPr>
          <p:cNvPr id="13" name="Rounded Rectangle 12">
            <a:extLst>
              <a:ext uri="{FF2B5EF4-FFF2-40B4-BE49-F238E27FC236}">
                <a16:creationId xmlns:a16="http://schemas.microsoft.com/office/drawing/2014/main" id="{8B3E29EE-38D9-BF4F-9103-A93AF00D94F7}"/>
              </a:ext>
            </a:extLst>
          </p:cNvPr>
          <p:cNvSpPr/>
          <p:nvPr/>
        </p:nvSpPr>
        <p:spPr>
          <a:xfrm>
            <a:off x="2062302" y="2965662"/>
            <a:ext cx="4899623" cy="621792"/>
          </a:xfrm>
          <a:prstGeom prst="roundRect">
            <a:avLst/>
          </a:prstGeom>
          <a:solidFill>
            <a:schemeClr val="accent2">
              <a:lumMod val="40000"/>
              <a:lumOff val="60000"/>
            </a:schemeClr>
          </a:solidFill>
          <a:ln w="6350">
            <a:solidFill>
              <a:srgbClr val="0070C0"/>
            </a:solidFill>
          </a:ln>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defTabSz="1466850">
              <a:lnSpc>
                <a:spcPct val="90000"/>
              </a:lnSpc>
              <a:spcBef>
                <a:spcPct val="0"/>
              </a:spcBef>
              <a:spcAft>
                <a:spcPct val="35000"/>
              </a:spcAft>
            </a:pPr>
            <a:r>
              <a:rPr lang="en-US" sz="1200" b="1" dirty="0">
                <a:solidFill>
                  <a:srgbClr val="002060"/>
                </a:solidFill>
              </a:rPr>
              <a:t>Creating awareness: </a:t>
            </a:r>
            <a:r>
              <a:rPr lang="en-US" sz="1200" dirty="0">
                <a:solidFill>
                  <a:srgbClr val="002060"/>
                </a:solidFill>
              </a:rPr>
              <a:t>Convince the analytics team by highlighting benefits including  less manual and repetitive work; and opportunity to enhance skills on big data modeling capabilities</a:t>
            </a:r>
          </a:p>
        </p:txBody>
      </p:sp>
      <p:sp>
        <p:nvSpPr>
          <p:cNvPr id="15" name="Rounded Rectangle 14">
            <a:extLst>
              <a:ext uri="{FF2B5EF4-FFF2-40B4-BE49-F238E27FC236}">
                <a16:creationId xmlns:a16="http://schemas.microsoft.com/office/drawing/2014/main" id="{C7A40D3B-0220-9040-8E2D-198139E3A265}"/>
              </a:ext>
            </a:extLst>
          </p:cNvPr>
          <p:cNvSpPr/>
          <p:nvPr/>
        </p:nvSpPr>
        <p:spPr>
          <a:xfrm>
            <a:off x="2777383" y="3848207"/>
            <a:ext cx="5486400" cy="621792"/>
          </a:xfrm>
          <a:prstGeom prst="roundRect">
            <a:avLst/>
          </a:prstGeom>
          <a:solidFill>
            <a:schemeClr val="accent2">
              <a:lumMod val="40000"/>
              <a:lumOff val="60000"/>
            </a:schemeClr>
          </a:solidFill>
          <a:ln w="6350">
            <a:solidFill>
              <a:srgbClr val="0070C0"/>
            </a:solidFill>
          </a:ln>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defTabSz="1466850">
              <a:lnSpc>
                <a:spcPct val="90000"/>
              </a:lnSpc>
              <a:spcBef>
                <a:spcPct val="0"/>
              </a:spcBef>
              <a:spcAft>
                <a:spcPct val="35000"/>
              </a:spcAft>
            </a:pPr>
            <a:r>
              <a:rPr lang="en-US" sz="1200" b="1" dirty="0">
                <a:solidFill>
                  <a:srgbClr val="002060"/>
                </a:solidFill>
              </a:rPr>
              <a:t>Create short term wins and build on the change</a:t>
            </a:r>
            <a:r>
              <a:rPr lang="en-US" sz="1200" dirty="0">
                <a:solidFill>
                  <a:srgbClr val="002060"/>
                </a:solidFill>
              </a:rPr>
              <a:t>: Celebrate small wins and accomplishments; highlight gains by tracking sales and build on change by developing new analytical use cases </a:t>
            </a:r>
          </a:p>
        </p:txBody>
      </p:sp>
      <p:sp>
        <p:nvSpPr>
          <p:cNvPr id="10" name="Rectangle 9">
            <a:extLst>
              <a:ext uri="{FF2B5EF4-FFF2-40B4-BE49-F238E27FC236}">
                <a16:creationId xmlns:a16="http://schemas.microsoft.com/office/drawing/2014/main" id="{8B366541-E5E5-0D4B-BF60-D77C945566E8}"/>
              </a:ext>
            </a:extLst>
          </p:cNvPr>
          <p:cNvSpPr/>
          <p:nvPr/>
        </p:nvSpPr>
        <p:spPr>
          <a:xfrm>
            <a:off x="6604985" y="2466867"/>
            <a:ext cx="2555555" cy="338554"/>
          </a:xfrm>
          <a:prstGeom prst="rect">
            <a:avLst/>
          </a:prstGeom>
        </p:spPr>
        <p:txBody>
          <a:bodyPr wrap="square">
            <a:spAutoFit/>
          </a:bodyPr>
          <a:lstStyle/>
          <a:p>
            <a:r>
              <a:rPr lang="en-US" sz="800" dirty="0">
                <a:solidFill>
                  <a:srgbClr val="FF0000"/>
                </a:solidFill>
                <a:latin typeface="+mn-lt"/>
              </a:rPr>
              <a:t>Source for image</a:t>
            </a:r>
            <a:r>
              <a:rPr lang="en-US" sz="800" dirty="0">
                <a:latin typeface="+mn-lt"/>
              </a:rPr>
              <a:t>: </a:t>
            </a:r>
            <a:r>
              <a:rPr lang="en-US" sz="800" dirty="0">
                <a:solidFill>
                  <a:srgbClr val="002060"/>
                </a:solidFill>
                <a:latin typeface="+mn-lt"/>
              </a:rPr>
              <a:t>https://</a:t>
            </a:r>
            <a:r>
              <a:rPr lang="en-US" sz="800" dirty="0" err="1">
                <a:solidFill>
                  <a:srgbClr val="002060"/>
                </a:solidFill>
                <a:latin typeface="+mn-lt"/>
              </a:rPr>
              <a:t>www.ciberspring.com</a:t>
            </a:r>
            <a:r>
              <a:rPr lang="en-US" sz="800" dirty="0">
                <a:solidFill>
                  <a:srgbClr val="002060"/>
                </a:solidFill>
                <a:latin typeface="+mn-lt"/>
              </a:rPr>
              <a:t>/marketing/strategy/</a:t>
            </a:r>
          </a:p>
        </p:txBody>
      </p:sp>
      <p:sp>
        <p:nvSpPr>
          <p:cNvPr id="3" name="Bent-Up Arrow 2">
            <a:extLst>
              <a:ext uri="{FF2B5EF4-FFF2-40B4-BE49-F238E27FC236}">
                <a16:creationId xmlns:a16="http://schemas.microsoft.com/office/drawing/2014/main" id="{FFAEBFFD-B6A3-E849-994C-22120E1B23B8}"/>
              </a:ext>
            </a:extLst>
          </p:cNvPr>
          <p:cNvSpPr/>
          <p:nvPr/>
        </p:nvSpPr>
        <p:spPr>
          <a:xfrm rot="5400000">
            <a:off x="754111" y="1969698"/>
            <a:ext cx="472508" cy="521830"/>
          </a:xfrm>
          <a:prstGeom prst="bentUpArrow">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Bent-Up Arrow 11">
            <a:extLst>
              <a:ext uri="{FF2B5EF4-FFF2-40B4-BE49-F238E27FC236}">
                <a16:creationId xmlns:a16="http://schemas.microsoft.com/office/drawing/2014/main" id="{E9801F0D-AABC-B348-810D-29349AF31089}"/>
              </a:ext>
            </a:extLst>
          </p:cNvPr>
          <p:cNvSpPr/>
          <p:nvPr/>
        </p:nvSpPr>
        <p:spPr>
          <a:xfrm rot="5400000">
            <a:off x="1476782" y="2871259"/>
            <a:ext cx="472508" cy="521830"/>
          </a:xfrm>
          <a:prstGeom prst="bentUpArrow">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ent-Up Arrow 13">
            <a:extLst>
              <a:ext uri="{FF2B5EF4-FFF2-40B4-BE49-F238E27FC236}">
                <a16:creationId xmlns:a16="http://schemas.microsoft.com/office/drawing/2014/main" id="{1CAD087F-65B9-144A-A108-C566AD16EBC8}"/>
              </a:ext>
            </a:extLst>
          </p:cNvPr>
          <p:cNvSpPr/>
          <p:nvPr/>
        </p:nvSpPr>
        <p:spPr>
          <a:xfrm rot="5400000">
            <a:off x="2164786" y="3819459"/>
            <a:ext cx="472508" cy="521830"/>
          </a:xfrm>
          <a:prstGeom prst="bentUpArrow">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22ACB0A-726D-7647-8CF4-2B4D50B65FF1}"/>
              </a:ext>
            </a:extLst>
          </p:cNvPr>
          <p:cNvSpPr/>
          <p:nvPr/>
        </p:nvSpPr>
        <p:spPr>
          <a:xfrm>
            <a:off x="651119" y="4685041"/>
            <a:ext cx="4572000" cy="230832"/>
          </a:xfrm>
          <a:prstGeom prst="rect">
            <a:avLst/>
          </a:prstGeom>
        </p:spPr>
        <p:txBody>
          <a:bodyPr>
            <a:spAutoFit/>
          </a:bodyPr>
          <a:lstStyle/>
          <a:p>
            <a:r>
              <a:rPr lang="en-US" sz="900" dirty="0">
                <a:solidFill>
                  <a:srgbClr val="FF0000"/>
                </a:solidFill>
                <a:latin typeface="Cambria" panose="02040503050406030204" pitchFamily="18" charset="0"/>
              </a:rPr>
              <a:t>Reference</a:t>
            </a:r>
            <a:r>
              <a:rPr lang="en-US" sz="900" dirty="0">
                <a:solidFill>
                  <a:srgbClr val="002060"/>
                </a:solidFill>
                <a:latin typeface="Cambria" panose="02040503050406030204" pitchFamily="18" charset="0"/>
              </a:rPr>
              <a:t>: https://</a:t>
            </a:r>
            <a:r>
              <a:rPr lang="en-US" sz="900" dirty="0" err="1">
                <a:solidFill>
                  <a:srgbClr val="002060"/>
                </a:solidFill>
                <a:latin typeface="Cambria" panose="02040503050406030204" pitchFamily="18" charset="0"/>
              </a:rPr>
              <a:t>www.projectmanager.com</a:t>
            </a:r>
            <a:r>
              <a:rPr lang="en-US" sz="900" dirty="0">
                <a:solidFill>
                  <a:srgbClr val="002060"/>
                </a:solidFill>
                <a:latin typeface="Cambria" panose="02040503050406030204" pitchFamily="18" charset="0"/>
              </a:rPr>
              <a:t>/software/use-cases/change-management</a:t>
            </a:r>
          </a:p>
        </p:txBody>
      </p:sp>
    </p:spTree>
    <p:extLst>
      <p:ext uri="{BB962C8B-B14F-4D97-AF65-F5344CB8AC3E}">
        <p14:creationId xmlns:p14="http://schemas.microsoft.com/office/powerpoint/2010/main" val="2581184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chemeClr val="accent2">
                <a:lumMod val="40000"/>
                <a:lumOff val="60000"/>
              </a:schemeClr>
            </a:gs>
            <a:gs pos="58000">
              <a:schemeClr val="accent2">
                <a:lumMod val="95000"/>
                <a:lumOff val="5000"/>
              </a:schemeClr>
            </a:gs>
            <a:gs pos="100000">
              <a:schemeClr val="accent2">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FEAE62-E69C-0B4F-9104-7E04DC64D37A}"/>
              </a:ext>
            </a:extLst>
          </p:cNvPr>
          <p:cNvSpPr>
            <a:spLocks noGrp="1"/>
          </p:cNvSpPr>
          <p:nvPr>
            <p:ph type="title"/>
          </p:nvPr>
        </p:nvSpPr>
        <p:spPr>
          <a:xfrm>
            <a:off x="727800" y="1866617"/>
            <a:ext cx="7688400" cy="705133"/>
          </a:xfrm>
          <a:ln>
            <a:noFill/>
          </a:ln>
        </p:spPr>
        <p:txBody>
          <a:bodyPr anchor="t"/>
          <a:lstStyle/>
          <a:p>
            <a:pPr algn="ctr"/>
            <a:r>
              <a:rPr lang="en-US" sz="8800" dirty="0">
                <a:solidFill>
                  <a:schemeClr val="bg1"/>
                </a:solidFill>
                <a:latin typeface="+mj-lt"/>
              </a:rPr>
              <a:t>Thank You</a:t>
            </a:r>
          </a:p>
        </p:txBody>
      </p:sp>
      <p:sp>
        <p:nvSpPr>
          <p:cNvPr id="2" name="Slide Number Placeholder 1">
            <a:extLst>
              <a:ext uri="{FF2B5EF4-FFF2-40B4-BE49-F238E27FC236}">
                <a16:creationId xmlns:a16="http://schemas.microsoft.com/office/drawing/2014/main" id="{8684CF25-8F37-F74C-8366-5E8AFFF9E21B}"/>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FFFFFF"/>
                </a:solidFill>
                <a:effectLst/>
                <a:uLnTx/>
                <a:uFillTx/>
                <a:latin typeface="Lato"/>
                <a:sym typeface="La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lang="en" sz="1000" b="0" i="0" u="none" strike="noStrike" kern="0" cap="none" spc="0" normalizeH="0" baseline="0" noProof="0">
              <a:ln>
                <a:noFill/>
              </a:ln>
              <a:solidFill>
                <a:srgbClr val="FFFFFF"/>
              </a:solidFill>
              <a:effectLst/>
              <a:uLnTx/>
              <a:uFillTx/>
              <a:latin typeface="Lato"/>
              <a:sym typeface="Lato"/>
            </a:endParaRPr>
          </a:p>
        </p:txBody>
      </p:sp>
    </p:spTree>
    <p:extLst>
      <p:ext uri="{BB962C8B-B14F-4D97-AF65-F5344CB8AC3E}">
        <p14:creationId xmlns:p14="http://schemas.microsoft.com/office/powerpoint/2010/main" val="3903214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chemeClr val="accent2">
                <a:lumMod val="40000"/>
                <a:lumOff val="60000"/>
              </a:schemeClr>
            </a:gs>
            <a:gs pos="58000">
              <a:schemeClr val="accent2">
                <a:lumMod val="95000"/>
                <a:lumOff val="5000"/>
              </a:schemeClr>
            </a:gs>
            <a:gs pos="100000">
              <a:schemeClr val="accent2">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FEAE62-E69C-0B4F-9104-7E04DC64D37A}"/>
              </a:ext>
            </a:extLst>
          </p:cNvPr>
          <p:cNvSpPr>
            <a:spLocks noGrp="1"/>
          </p:cNvSpPr>
          <p:nvPr>
            <p:ph type="title"/>
          </p:nvPr>
        </p:nvSpPr>
        <p:spPr>
          <a:xfrm>
            <a:off x="729450" y="1322450"/>
            <a:ext cx="7688400" cy="705133"/>
          </a:xfrm>
          <a:ln>
            <a:solidFill>
              <a:schemeClr val="bg1"/>
            </a:solidFill>
          </a:ln>
        </p:spPr>
        <p:txBody>
          <a:bodyPr anchor="t"/>
          <a:lstStyle/>
          <a:p>
            <a:r>
              <a:rPr lang="en-US" sz="2800" dirty="0">
                <a:solidFill>
                  <a:schemeClr val="bg1"/>
                </a:solidFill>
                <a:latin typeface="+mj-lt"/>
              </a:rPr>
              <a:t>Annexure</a:t>
            </a:r>
            <a:endParaRPr lang="en-US" sz="2400" dirty="0">
              <a:solidFill>
                <a:schemeClr val="bg1"/>
              </a:solidFill>
              <a:latin typeface="+mj-lt"/>
            </a:endParaRPr>
          </a:p>
        </p:txBody>
      </p:sp>
      <p:sp>
        <p:nvSpPr>
          <p:cNvPr id="2" name="Slide Number Placeholder 1">
            <a:extLst>
              <a:ext uri="{FF2B5EF4-FFF2-40B4-BE49-F238E27FC236}">
                <a16:creationId xmlns:a16="http://schemas.microsoft.com/office/drawing/2014/main" id="{8684CF25-8F37-F74C-8366-5E8AFFF9E2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219287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48F3E83-3A94-7343-A3C0-855C2D12A8B3}"/>
              </a:ext>
            </a:extLst>
          </p:cNvPr>
          <p:cNvSpPr/>
          <p:nvPr/>
        </p:nvSpPr>
        <p:spPr>
          <a:xfrm>
            <a:off x="623970" y="2754590"/>
            <a:ext cx="3623355" cy="1737317"/>
          </a:xfrm>
          <a:prstGeom prst="rect">
            <a:avLst/>
          </a:prstGeom>
          <a:solidFill>
            <a:schemeClr val="accent2">
              <a:lumMod val="20000"/>
              <a:lumOff val="80000"/>
            </a:schemeClr>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A969CA-F6E5-474B-BE7F-9644F1B02554}"/>
              </a:ext>
            </a:extLst>
          </p:cNvPr>
          <p:cNvSpPr>
            <a:spLocks noGrp="1"/>
          </p:cNvSpPr>
          <p:nvPr>
            <p:ph type="title"/>
          </p:nvPr>
        </p:nvSpPr>
        <p:spPr/>
        <p:txBody>
          <a:bodyPr/>
          <a:lstStyle/>
          <a:p>
            <a:r>
              <a:rPr lang="en-US" dirty="0">
                <a:solidFill>
                  <a:schemeClr val="accent6">
                    <a:lumMod val="50000"/>
                  </a:schemeClr>
                </a:solidFill>
                <a:latin typeface="+mj-lt"/>
              </a:rPr>
              <a:t>Upstream and Downstream projects</a:t>
            </a:r>
          </a:p>
        </p:txBody>
      </p:sp>
      <p:sp>
        <p:nvSpPr>
          <p:cNvPr id="3" name="Text Placeholder 2">
            <a:extLst>
              <a:ext uri="{FF2B5EF4-FFF2-40B4-BE49-F238E27FC236}">
                <a16:creationId xmlns:a16="http://schemas.microsoft.com/office/drawing/2014/main" id="{FFD63EB6-F9F7-9043-A10A-50859C7CFB78}"/>
              </a:ext>
            </a:extLst>
          </p:cNvPr>
          <p:cNvSpPr>
            <a:spLocks noGrp="1"/>
          </p:cNvSpPr>
          <p:nvPr>
            <p:ph type="body" idx="1"/>
          </p:nvPr>
        </p:nvSpPr>
        <p:spPr>
          <a:xfrm>
            <a:off x="497540" y="1159727"/>
            <a:ext cx="3788762" cy="370900"/>
          </a:xfrm>
          <a:ln>
            <a:noFill/>
          </a:ln>
        </p:spPr>
        <p:txBody>
          <a:bodyPr/>
          <a:lstStyle/>
          <a:p>
            <a:pPr marL="146050" indent="0" algn="ctr">
              <a:buNone/>
            </a:pPr>
            <a:r>
              <a:rPr lang="en-US" sz="1600" b="1" dirty="0">
                <a:solidFill>
                  <a:srgbClr val="002060"/>
                </a:solidFill>
                <a:latin typeface="+mn-lt"/>
              </a:rPr>
              <a:t>Upstream</a:t>
            </a:r>
            <a:endParaRPr lang="en-US" baseline="30000" dirty="0">
              <a:solidFill>
                <a:srgbClr val="002060"/>
              </a:solidFill>
              <a:latin typeface="+mn-lt"/>
            </a:endParaRPr>
          </a:p>
          <a:p>
            <a:pPr marL="146050" indent="0">
              <a:buNone/>
            </a:pPr>
            <a:endParaRPr lang="en-US" b="1"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pPr marL="146050" indent="0">
              <a:buNone/>
            </a:pPr>
            <a:endParaRPr lang="en-US" sz="1400" dirty="0">
              <a:solidFill>
                <a:srgbClr val="002060"/>
              </a:solidFill>
              <a:latin typeface="+mn-lt"/>
            </a:endParaRPr>
          </a:p>
          <a:p>
            <a:pPr marL="146050" indent="0">
              <a:buNone/>
            </a:pPr>
            <a:endParaRPr lang="en-US" sz="1400" dirty="0">
              <a:solidFill>
                <a:srgbClr val="002060"/>
              </a:solidFill>
              <a:latin typeface="+mn-lt"/>
            </a:endParaRPr>
          </a:p>
          <a:p>
            <a:pPr marL="346075" indent="-200025">
              <a:buFont typeface="Arial" panose="020B0604020202020204" pitchFamily="34" charset="0"/>
              <a:buChar char="•"/>
            </a:pPr>
            <a:r>
              <a:rPr lang="en-US" sz="1200" dirty="0">
                <a:solidFill>
                  <a:srgbClr val="002060"/>
                </a:solidFill>
                <a:latin typeface="+mn-lt"/>
              </a:rPr>
              <a:t>Apache Spark started as a research project at the UC Berkeley </a:t>
            </a:r>
            <a:r>
              <a:rPr lang="en-US" sz="1200" dirty="0" err="1">
                <a:solidFill>
                  <a:srgbClr val="002060"/>
                </a:solidFill>
                <a:latin typeface="+mn-lt"/>
              </a:rPr>
              <a:t>AMPLab</a:t>
            </a:r>
            <a:r>
              <a:rPr lang="en-US" sz="1200" dirty="0">
                <a:solidFill>
                  <a:srgbClr val="002060"/>
                </a:solidFill>
                <a:latin typeface="+mn-lt"/>
              </a:rPr>
              <a:t> in 2009</a:t>
            </a:r>
            <a:r>
              <a:rPr lang="en-US" sz="1200" baseline="30000" dirty="0">
                <a:solidFill>
                  <a:srgbClr val="002060"/>
                </a:solidFill>
                <a:latin typeface="+mn-lt"/>
              </a:rPr>
              <a:t>1</a:t>
            </a:r>
          </a:p>
          <a:p>
            <a:pPr marL="346075" indent="-200025">
              <a:buFont typeface="Arial" panose="020B0604020202020204" pitchFamily="34" charset="0"/>
              <a:buChar char="•"/>
            </a:pPr>
            <a:endParaRPr lang="en-US" sz="600" dirty="0">
              <a:solidFill>
                <a:srgbClr val="002060"/>
              </a:solidFill>
              <a:latin typeface="+mn-lt"/>
            </a:endParaRPr>
          </a:p>
          <a:p>
            <a:pPr marL="346075" indent="-200025">
              <a:buFont typeface="Arial" panose="020B0604020202020204" pitchFamily="34" charset="0"/>
              <a:buChar char="•"/>
            </a:pPr>
            <a:r>
              <a:rPr lang="en-US" sz="1200" dirty="0">
                <a:solidFill>
                  <a:srgbClr val="002060"/>
                </a:solidFill>
                <a:latin typeface="+mn-lt"/>
              </a:rPr>
              <a:t>Open sourced in early 2010</a:t>
            </a:r>
            <a:r>
              <a:rPr lang="en-US" sz="1200" baseline="30000" dirty="0">
                <a:solidFill>
                  <a:srgbClr val="002060"/>
                </a:solidFill>
                <a:latin typeface="+mn-lt"/>
              </a:rPr>
              <a:t>1</a:t>
            </a:r>
          </a:p>
          <a:p>
            <a:pPr marL="346075" indent="-200025">
              <a:buFont typeface="Arial" panose="020B0604020202020204" pitchFamily="34" charset="0"/>
              <a:buChar char="•"/>
            </a:pPr>
            <a:endParaRPr lang="en-US" sz="600" dirty="0">
              <a:solidFill>
                <a:srgbClr val="002060"/>
              </a:solidFill>
              <a:latin typeface="+mn-lt"/>
            </a:endParaRPr>
          </a:p>
          <a:p>
            <a:pPr marL="346075" indent="-200025">
              <a:buFont typeface="Arial" panose="020B0604020202020204" pitchFamily="34" charset="0"/>
              <a:buChar char="•"/>
            </a:pPr>
            <a:r>
              <a:rPr lang="en-US" sz="1200" dirty="0">
                <a:solidFill>
                  <a:srgbClr val="002060"/>
                </a:solidFill>
                <a:latin typeface="+mn-lt"/>
              </a:rPr>
              <a:t>Moved to the Apache Software Foundation in 2013</a:t>
            </a:r>
            <a:r>
              <a:rPr lang="en-US" sz="1200" baseline="30000" dirty="0">
                <a:solidFill>
                  <a:srgbClr val="002060"/>
                </a:solidFill>
                <a:latin typeface="+mn-lt"/>
              </a:rPr>
              <a:t>1</a:t>
            </a:r>
          </a:p>
        </p:txBody>
      </p:sp>
      <p:sp>
        <p:nvSpPr>
          <p:cNvPr id="5" name="Text Placeholder 2">
            <a:extLst>
              <a:ext uri="{FF2B5EF4-FFF2-40B4-BE49-F238E27FC236}">
                <a16:creationId xmlns:a16="http://schemas.microsoft.com/office/drawing/2014/main" id="{A9D9B5A2-97B1-A64A-9AF1-188E07C63054}"/>
              </a:ext>
            </a:extLst>
          </p:cNvPr>
          <p:cNvSpPr txBox="1">
            <a:spLocks/>
          </p:cNvSpPr>
          <p:nvPr/>
        </p:nvSpPr>
        <p:spPr>
          <a:xfrm>
            <a:off x="4679576" y="1159725"/>
            <a:ext cx="3734974" cy="3306973"/>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146050" indent="0" algn="ctr">
              <a:buNone/>
            </a:pPr>
            <a:r>
              <a:rPr lang="en-US" sz="1600" b="1" dirty="0">
                <a:solidFill>
                  <a:srgbClr val="002060"/>
                </a:solidFill>
                <a:latin typeface="+mn-lt"/>
              </a:rPr>
              <a:t>Downstream</a:t>
            </a:r>
            <a:endParaRPr lang="en-US" baseline="30000" dirty="0">
              <a:solidFill>
                <a:srgbClr val="002060"/>
              </a:solidFill>
              <a:latin typeface="+mn-lt"/>
            </a:endParaRPr>
          </a:p>
        </p:txBody>
      </p:sp>
      <p:pic>
        <p:nvPicPr>
          <p:cNvPr id="7" name="Picture 6">
            <a:extLst>
              <a:ext uri="{FF2B5EF4-FFF2-40B4-BE49-F238E27FC236}">
                <a16:creationId xmlns:a16="http://schemas.microsoft.com/office/drawing/2014/main" id="{EE803FBE-D8C9-804E-AD81-181E5D620AE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65180" y="1476053"/>
            <a:ext cx="3223906" cy="962212"/>
          </a:xfrm>
          <a:prstGeom prst="rect">
            <a:avLst/>
          </a:prstGeom>
        </p:spPr>
      </p:pic>
      <p:cxnSp>
        <p:nvCxnSpPr>
          <p:cNvPr id="6" name="Straight Connector 5">
            <a:extLst>
              <a:ext uri="{FF2B5EF4-FFF2-40B4-BE49-F238E27FC236}">
                <a16:creationId xmlns:a16="http://schemas.microsoft.com/office/drawing/2014/main" id="{738CD293-3600-6147-BAEA-5EB7954BC4D3}"/>
              </a:ext>
            </a:extLst>
          </p:cNvPr>
          <p:cNvCxnSpPr>
            <a:cxnSpLocks/>
          </p:cNvCxnSpPr>
          <p:nvPr/>
        </p:nvCxnSpPr>
        <p:spPr>
          <a:xfrm flipH="1">
            <a:off x="4592022" y="943908"/>
            <a:ext cx="1800" cy="3547999"/>
          </a:xfrm>
          <a:prstGeom prst="line">
            <a:avLst/>
          </a:prstGeom>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E66BC86F-F46A-3846-8500-8F4714F2EEFD}"/>
              </a:ext>
            </a:extLst>
          </p:cNvPr>
          <p:cNvSpPr txBox="1"/>
          <p:nvPr/>
        </p:nvSpPr>
        <p:spPr>
          <a:xfrm>
            <a:off x="729450" y="4744528"/>
            <a:ext cx="7688700" cy="215444"/>
          </a:xfrm>
          <a:prstGeom prst="rect">
            <a:avLst/>
          </a:prstGeom>
          <a:noFill/>
        </p:spPr>
        <p:txBody>
          <a:bodyPr wrap="square" rtlCol="0">
            <a:spAutoFit/>
          </a:bodyPr>
          <a:lstStyle/>
          <a:p>
            <a:r>
              <a:rPr lang="en-US" sz="800" dirty="0">
                <a:latin typeface="+mn-lt"/>
              </a:rPr>
              <a:t>Sources: 1. </a:t>
            </a:r>
            <a:r>
              <a:rPr lang="en-US" sz="800" dirty="0">
                <a:latin typeface="+mn-lt"/>
                <a:hlinkClick r:id="rId4"/>
              </a:rPr>
              <a:t>https://spark.apache.org/history.html</a:t>
            </a:r>
            <a:r>
              <a:rPr lang="en-US" sz="800" dirty="0">
                <a:latin typeface="+mn-lt"/>
              </a:rPr>
              <a:t>; 2. http://</a:t>
            </a:r>
            <a:r>
              <a:rPr lang="en-US" sz="800" dirty="0" err="1">
                <a:latin typeface="+mn-lt"/>
              </a:rPr>
              <a:t>spark.apache.org</a:t>
            </a:r>
            <a:r>
              <a:rPr lang="en-US" sz="800" dirty="0">
                <a:latin typeface="+mn-lt"/>
              </a:rPr>
              <a:t>/powered-</a:t>
            </a:r>
            <a:r>
              <a:rPr lang="en-US" sz="800" dirty="0" err="1">
                <a:latin typeface="+mn-lt"/>
              </a:rPr>
              <a:t>by.html</a:t>
            </a:r>
            <a:endParaRPr lang="en-US" sz="800" dirty="0">
              <a:latin typeface="+mn-lt"/>
            </a:endParaRPr>
          </a:p>
        </p:txBody>
      </p:sp>
      <p:sp>
        <p:nvSpPr>
          <p:cNvPr id="9" name="TextBox 8">
            <a:extLst>
              <a:ext uri="{FF2B5EF4-FFF2-40B4-BE49-F238E27FC236}">
                <a16:creationId xmlns:a16="http://schemas.microsoft.com/office/drawing/2014/main" id="{8FD676AA-EAA5-214C-87BC-693FFF1DA88C}"/>
              </a:ext>
            </a:extLst>
          </p:cNvPr>
          <p:cNvSpPr txBox="1"/>
          <p:nvPr/>
        </p:nvSpPr>
        <p:spPr>
          <a:xfrm>
            <a:off x="1442928" y="2349131"/>
            <a:ext cx="2546158" cy="200055"/>
          </a:xfrm>
          <a:prstGeom prst="rect">
            <a:avLst/>
          </a:prstGeom>
          <a:noFill/>
        </p:spPr>
        <p:txBody>
          <a:bodyPr wrap="square" rtlCol="0">
            <a:spAutoFit/>
          </a:bodyPr>
          <a:lstStyle/>
          <a:p>
            <a:r>
              <a:rPr lang="en-US" sz="700" dirty="0">
                <a:latin typeface="+mn-lt"/>
              </a:rPr>
              <a:t>Source for logo: https://</a:t>
            </a:r>
            <a:r>
              <a:rPr lang="en-US" sz="700" dirty="0" err="1">
                <a:latin typeface="+mn-lt"/>
              </a:rPr>
              <a:t>amplab.cs.berkeley.edu</a:t>
            </a:r>
            <a:r>
              <a:rPr lang="en-US" sz="700" dirty="0">
                <a:latin typeface="+mn-lt"/>
              </a:rPr>
              <a:t>/</a:t>
            </a:r>
            <a:endParaRPr lang="en-US" sz="700" u="sng" dirty="0">
              <a:latin typeface="+mn-lt"/>
              <a:hlinkClick r:id="rId5"/>
            </a:endParaRPr>
          </a:p>
        </p:txBody>
      </p:sp>
      <p:pic>
        <p:nvPicPr>
          <p:cNvPr id="10" name="Picture 9">
            <a:extLst>
              <a:ext uri="{FF2B5EF4-FFF2-40B4-BE49-F238E27FC236}">
                <a16:creationId xmlns:a16="http://schemas.microsoft.com/office/drawing/2014/main" id="{D1F89026-2196-704F-9FA3-353AD321240E}"/>
              </a:ext>
            </a:extLst>
          </p:cNvPr>
          <p:cNvPicPr>
            <a:picLocks noChangeAspect="1"/>
          </p:cNvPicPr>
          <p:nvPr/>
        </p:nvPicPr>
        <p:blipFill>
          <a:blip r:embed="rId6"/>
          <a:stretch>
            <a:fillRect/>
          </a:stretch>
        </p:blipFill>
        <p:spPr>
          <a:xfrm>
            <a:off x="5741962" y="1656863"/>
            <a:ext cx="1727200" cy="525322"/>
          </a:xfrm>
          <a:prstGeom prst="rect">
            <a:avLst/>
          </a:prstGeom>
        </p:spPr>
      </p:pic>
      <p:pic>
        <p:nvPicPr>
          <p:cNvPr id="11" name="Picture 10">
            <a:extLst>
              <a:ext uri="{FF2B5EF4-FFF2-40B4-BE49-F238E27FC236}">
                <a16:creationId xmlns:a16="http://schemas.microsoft.com/office/drawing/2014/main" id="{D1EF7366-3BF8-F443-A330-AC2689209CD7}"/>
              </a:ext>
            </a:extLst>
          </p:cNvPr>
          <p:cNvPicPr>
            <a:picLocks noChangeAspect="1"/>
          </p:cNvPicPr>
          <p:nvPr/>
        </p:nvPicPr>
        <p:blipFill>
          <a:blip r:embed="rId7"/>
          <a:stretch>
            <a:fillRect/>
          </a:stretch>
        </p:blipFill>
        <p:spPr>
          <a:xfrm>
            <a:off x="5845770" y="3522041"/>
            <a:ext cx="1726934" cy="362428"/>
          </a:xfrm>
          <a:prstGeom prst="rect">
            <a:avLst/>
          </a:prstGeom>
        </p:spPr>
      </p:pic>
      <p:sp>
        <p:nvSpPr>
          <p:cNvPr id="12" name="TextBox 11">
            <a:extLst>
              <a:ext uri="{FF2B5EF4-FFF2-40B4-BE49-F238E27FC236}">
                <a16:creationId xmlns:a16="http://schemas.microsoft.com/office/drawing/2014/main" id="{8AB1DF38-C156-A940-AC7C-0712CE81EF19}"/>
              </a:ext>
            </a:extLst>
          </p:cNvPr>
          <p:cNvSpPr txBox="1"/>
          <p:nvPr/>
        </p:nvSpPr>
        <p:spPr>
          <a:xfrm>
            <a:off x="5580598" y="2179560"/>
            <a:ext cx="2566312" cy="200055"/>
          </a:xfrm>
          <a:prstGeom prst="rect">
            <a:avLst/>
          </a:prstGeom>
          <a:noFill/>
        </p:spPr>
        <p:txBody>
          <a:bodyPr wrap="square" rtlCol="0">
            <a:spAutoFit/>
          </a:bodyPr>
          <a:lstStyle/>
          <a:p>
            <a:r>
              <a:rPr lang="en-US" sz="700" dirty="0">
                <a:latin typeface="+mn-lt"/>
              </a:rPr>
              <a:t>Source for logo: https://</a:t>
            </a:r>
            <a:r>
              <a:rPr lang="en-US" sz="700" dirty="0" err="1">
                <a:latin typeface="+mn-lt"/>
              </a:rPr>
              <a:t>databricks.com</a:t>
            </a:r>
            <a:r>
              <a:rPr lang="en-US" sz="700" dirty="0">
                <a:latin typeface="+mn-lt"/>
              </a:rPr>
              <a:t>/company/about-us</a:t>
            </a:r>
            <a:endParaRPr lang="en-US" sz="700" u="sng" dirty="0">
              <a:latin typeface="+mn-lt"/>
              <a:hlinkClick r:id="rId5"/>
            </a:endParaRPr>
          </a:p>
        </p:txBody>
      </p:sp>
      <p:sp>
        <p:nvSpPr>
          <p:cNvPr id="13" name="TextBox 12">
            <a:extLst>
              <a:ext uri="{FF2B5EF4-FFF2-40B4-BE49-F238E27FC236}">
                <a16:creationId xmlns:a16="http://schemas.microsoft.com/office/drawing/2014/main" id="{9CE456E5-38DC-3D46-BE46-814A334D54CF}"/>
              </a:ext>
            </a:extLst>
          </p:cNvPr>
          <p:cNvSpPr txBox="1"/>
          <p:nvPr/>
        </p:nvSpPr>
        <p:spPr>
          <a:xfrm>
            <a:off x="5741962" y="3906974"/>
            <a:ext cx="2546158" cy="200055"/>
          </a:xfrm>
          <a:prstGeom prst="rect">
            <a:avLst/>
          </a:prstGeom>
          <a:noFill/>
        </p:spPr>
        <p:txBody>
          <a:bodyPr wrap="square" rtlCol="0">
            <a:spAutoFit/>
          </a:bodyPr>
          <a:lstStyle/>
          <a:p>
            <a:r>
              <a:rPr lang="en-US" sz="700" dirty="0">
                <a:latin typeface="+mn-lt"/>
              </a:rPr>
              <a:t>Source for logo: https://</a:t>
            </a:r>
            <a:r>
              <a:rPr lang="en-US" sz="700" dirty="0" err="1">
                <a:latin typeface="+mn-lt"/>
              </a:rPr>
              <a:t>www.rondhuit.com</a:t>
            </a:r>
            <a:r>
              <a:rPr lang="en-US" sz="700" dirty="0">
                <a:latin typeface="+mn-lt"/>
              </a:rPr>
              <a:t>/</a:t>
            </a:r>
            <a:endParaRPr lang="en-US" sz="700" u="sng" dirty="0">
              <a:latin typeface="+mn-lt"/>
              <a:hlinkClick r:id="rId5"/>
            </a:endParaRPr>
          </a:p>
        </p:txBody>
      </p:sp>
      <p:sp>
        <p:nvSpPr>
          <p:cNvPr id="14" name="TextBox 13">
            <a:extLst>
              <a:ext uri="{FF2B5EF4-FFF2-40B4-BE49-F238E27FC236}">
                <a16:creationId xmlns:a16="http://schemas.microsoft.com/office/drawing/2014/main" id="{C98D4FD0-51A6-8443-823B-7D83504C04FA}"/>
              </a:ext>
            </a:extLst>
          </p:cNvPr>
          <p:cNvSpPr txBox="1"/>
          <p:nvPr/>
        </p:nvSpPr>
        <p:spPr>
          <a:xfrm>
            <a:off x="4944705" y="2540822"/>
            <a:ext cx="3555599" cy="646331"/>
          </a:xfrm>
          <a:prstGeom prst="rect">
            <a:avLst/>
          </a:prstGeom>
          <a:solidFill>
            <a:schemeClr val="accent2">
              <a:lumMod val="20000"/>
              <a:lumOff val="80000"/>
            </a:schemeClr>
          </a:solidFill>
          <a:ln>
            <a:solidFill>
              <a:srgbClr val="0070C0"/>
            </a:solidFill>
          </a:ln>
        </p:spPr>
        <p:txBody>
          <a:bodyPr wrap="square" rtlCol="0">
            <a:spAutoFit/>
          </a:bodyPr>
          <a:lstStyle/>
          <a:p>
            <a:pPr marL="171450" indent="-171450">
              <a:buFont typeface="Arial" panose="020B0604020202020204" pitchFamily="34" charset="0"/>
              <a:buChar char="•"/>
            </a:pPr>
            <a:r>
              <a:rPr lang="en-US" sz="1200" dirty="0">
                <a:solidFill>
                  <a:srgbClr val="002060"/>
                </a:solidFill>
                <a:latin typeface="+mn-lt"/>
              </a:rPr>
              <a:t>Formed by creators of Apache Spark</a:t>
            </a:r>
          </a:p>
          <a:p>
            <a:pPr marL="171450" indent="-171450">
              <a:buFont typeface="Arial" panose="020B0604020202020204" pitchFamily="34" charset="0"/>
              <a:buChar char="•"/>
            </a:pPr>
            <a:r>
              <a:rPr lang="en-US" sz="1200" dirty="0">
                <a:solidFill>
                  <a:srgbClr val="002060"/>
                </a:solidFill>
                <a:latin typeface="+mn-lt"/>
              </a:rPr>
              <a:t>Provide cloud optimized platform to run Spark and ML on AWS and Azure</a:t>
            </a:r>
            <a:r>
              <a:rPr lang="en-US" sz="1200" baseline="30000" dirty="0">
                <a:solidFill>
                  <a:srgbClr val="002060"/>
                </a:solidFill>
                <a:latin typeface="+mn-lt"/>
              </a:rPr>
              <a:t>2</a:t>
            </a:r>
          </a:p>
        </p:txBody>
      </p:sp>
      <p:sp>
        <p:nvSpPr>
          <p:cNvPr id="15" name="Rectangle 14">
            <a:extLst>
              <a:ext uri="{FF2B5EF4-FFF2-40B4-BE49-F238E27FC236}">
                <a16:creationId xmlns:a16="http://schemas.microsoft.com/office/drawing/2014/main" id="{D5D0DDFF-E195-F846-A9E1-3AFBC2996D4D}"/>
              </a:ext>
            </a:extLst>
          </p:cNvPr>
          <p:cNvSpPr/>
          <p:nvPr/>
        </p:nvSpPr>
        <p:spPr>
          <a:xfrm>
            <a:off x="4944704" y="4205761"/>
            <a:ext cx="3555599" cy="276999"/>
          </a:xfrm>
          <a:prstGeom prst="rect">
            <a:avLst/>
          </a:prstGeom>
          <a:solidFill>
            <a:schemeClr val="accent2">
              <a:lumMod val="20000"/>
              <a:lumOff val="80000"/>
            </a:schemeClr>
          </a:solidFill>
          <a:ln>
            <a:solidFill>
              <a:srgbClr val="0070C0"/>
            </a:solidFill>
          </a:ln>
        </p:spPr>
        <p:txBody>
          <a:bodyPr wrap="square">
            <a:spAutoFit/>
          </a:bodyPr>
          <a:lstStyle/>
          <a:p>
            <a:r>
              <a:rPr lang="en-US" sz="1200" dirty="0">
                <a:solidFill>
                  <a:srgbClr val="002060"/>
                </a:solidFill>
                <a:latin typeface="+mn-lt"/>
              </a:rPr>
              <a:t>Machine Learning with Apache Mahout and Spark</a:t>
            </a:r>
            <a:r>
              <a:rPr lang="en-US" sz="1200" baseline="30000" dirty="0">
                <a:solidFill>
                  <a:srgbClr val="002060"/>
                </a:solidFill>
                <a:latin typeface="+mn-lt"/>
              </a:rPr>
              <a:t>2</a:t>
            </a:r>
          </a:p>
        </p:txBody>
      </p:sp>
      <p:sp>
        <p:nvSpPr>
          <p:cNvPr id="4" name="Slide Number Placeholder 3">
            <a:extLst>
              <a:ext uri="{FF2B5EF4-FFF2-40B4-BE49-F238E27FC236}">
                <a16:creationId xmlns:a16="http://schemas.microsoft.com/office/drawing/2014/main" id="{FAABDC95-2466-0B47-8611-AD516A26D0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2734957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969CA-F6E5-474B-BE7F-9644F1B02554}"/>
              </a:ext>
            </a:extLst>
          </p:cNvPr>
          <p:cNvSpPr>
            <a:spLocks noGrp="1"/>
          </p:cNvSpPr>
          <p:nvPr>
            <p:ph type="title"/>
          </p:nvPr>
        </p:nvSpPr>
        <p:spPr/>
        <p:txBody>
          <a:bodyPr/>
          <a:lstStyle/>
          <a:p>
            <a:r>
              <a:rPr lang="en-US" dirty="0">
                <a:solidFill>
                  <a:schemeClr val="accent6">
                    <a:lumMod val="50000"/>
                  </a:schemeClr>
                </a:solidFill>
                <a:latin typeface="+mj-lt"/>
              </a:rPr>
              <a:t>Sponsors</a:t>
            </a:r>
          </a:p>
        </p:txBody>
      </p:sp>
      <p:pic>
        <p:nvPicPr>
          <p:cNvPr id="4" name="Picture 3">
            <a:extLst>
              <a:ext uri="{FF2B5EF4-FFF2-40B4-BE49-F238E27FC236}">
                <a16:creationId xmlns:a16="http://schemas.microsoft.com/office/drawing/2014/main" id="{27DADFCC-CE80-463C-873C-27D8DF9673ED}"/>
              </a:ext>
            </a:extLst>
          </p:cNvPr>
          <p:cNvPicPr>
            <a:picLocks noChangeAspect="1"/>
          </p:cNvPicPr>
          <p:nvPr/>
        </p:nvPicPr>
        <p:blipFill>
          <a:blip r:embed="rId3"/>
          <a:stretch>
            <a:fillRect/>
          </a:stretch>
        </p:blipFill>
        <p:spPr>
          <a:xfrm>
            <a:off x="1060754" y="1218970"/>
            <a:ext cx="3511246" cy="3104722"/>
          </a:xfrm>
          <a:prstGeom prst="rect">
            <a:avLst/>
          </a:prstGeom>
        </p:spPr>
      </p:pic>
      <p:pic>
        <p:nvPicPr>
          <p:cNvPr id="5" name="Picture 4">
            <a:extLst>
              <a:ext uri="{FF2B5EF4-FFF2-40B4-BE49-F238E27FC236}">
                <a16:creationId xmlns:a16="http://schemas.microsoft.com/office/drawing/2014/main" id="{579EC8A0-F855-48F1-B5E5-15D6B8F01A8D}"/>
              </a:ext>
            </a:extLst>
          </p:cNvPr>
          <p:cNvPicPr>
            <a:picLocks noChangeAspect="1"/>
          </p:cNvPicPr>
          <p:nvPr/>
        </p:nvPicPr>
        <p:blipFill>
          <a:blip r:embed="rId4"/>
          <a:stretch>
            <a:fillRect/>
          </a:stretch>
        </p:blipFill>
        <p:spPr>
          <a:xfrm>
            <a:off x="5253329" y="1095113"/>
            <a:ext cx="3057193" cy="3104722"/>
          </a:xfrm>
          <a:prstGeom prst="rect">
            <a:avLst/>
          </a:prstGeom>
        </p:spPr>
      </p:pic>
      <p:sp>
        <p:nvSpPr>
          <p:cNvPr id="8" name="TextBox 7">
            <a:extLst>
              <a:ext uri="{FF2B5EF4-FFF2-40B4-BE49-F238E27FC236}">
                <a16:creationId xmlns:a16="http://schemas.microsoft.com/office/drawing/2014/main" id="{5A56D71B-DC4D-214E-B79D-DA2CA6525AF2}"/>
              </a:ext>
            </a:extLst>
          </p:cNvPr>
          <p:cNvSpPr txBox="1"/>
          <p:nvPr/>
        </p:nvSpPr>
        <p:spPr>
          <a:xfrm>
            <a:off x="729450" y="4744528"/>
            <a:ext cx="7688700" cy="215444"/>
          </a:xfrm>
          <a:prstGeom prst="rect">
            <a:avLst/>
          </a:prstGeom>
          <a:noFill/>
        </p:spPr>
        <p:txBody>
          <a:bodyPr wrap="square" rtlCol="0">
            <a:spAutoFit/>
          </a:bodyPr>
          <a:lstStyle/>
          <a:p>
            <a:r>
              <a:rPr lang="en-US" sz="800" dirty="0">
                <a:latin typeface="+mn-lt"/>
              </a:rPr>
              <a:t>Sources: </a:t>
            </a:r>
            <a:r>
              <a:rPr lang="en-US" sz="800" dirty="0">
                <a:hlinkClick r:id="rId5"/>
              </a:rPr>
              <a:t>https://www.apache.org/foundation/thanks.html</a:t>
            </a:r>
            <a:endParaRPr lang="en-US" sz="800" dirty="0"/>
          </a:p>
        </p:txBody>
      </p:sp>
      <p:sp>
        <p:nvSpPr>
          <p:cNvPr id="3" name="Slide Number Placeholder 2">
            <a:extLst>
              <a:ext uri="{FF2B5EF4-FFF2-40B4-BE49-F238E27FC236}">
                <a16:creationId xmlns:a16="http://schemas.microsoft.com/office/drawing/2014/main" id="{F8334098-9C81-DD4C-B30A-53EC393D5D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cxnSp>
        <p:nvCxnSpPr>
          <p:cNvPr id="10" name="Straight Connector 9">
            <a:extLst>
              <a:ext uri="{FF2B5EF4-FFF2-40B4-BE49-F238E27FC236}">
                <a16:creationId xmlns:a16="http://schemas.microsoft.com/office/drawing/2014/main" id="{40EDF48A-A88B-934F-8A48-6E06CF82B3C1}"/>
              </a:ext>
            </a:extLst>
          </p:cNvPr>
          <p:cNvCxnSpPr/>
          <p:nvPr/>
        </p:nvCxnSpPr>
        <p:spPr>
          <a:xfrm>
            <a:off x="4989441" y="1095113"/>
            <a:ext cx="0" cy="3450383"/>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489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A2F1E-83B4-6046-BFE8-A5118E7302CA}"/>
              </a:ext>
            </a:extLst>
          </p:cNvPr>
          <p:cNvSpPr>
            <a:spLocks noGrp="1"/>
          </p:cNvSpPr>
          <p:nvPr>
            <p:ph type="title"/>
          </p:nvPr>
        </p:nvSpPr>
        <p:spPr>
          <a:xfrm>
            <a:off x="727650" y="357858"/>
            <a:ext cx="7688700" cy="637885"/>
          </a:xfrm>
        </p:spPr>
        <p:txBody>
          <a:bodyPr/>
          <a:lstStyle/>
          <a:p>
            <a:r>
              <a:rPr lang="en-US" b="0" dirty="0">
                <a:solidFill>
                  <a:schemeClr val="accent6">
                    <a:lumMod val="50000"/>
                  </a:schemeClr>
                </a:solidFill>
                <a:latin typeface="+mj-lt"/>
              </a:rPr>
              <a:t>Agenda</a:t>
            </a:r>
          </a:p>
        </p:txBody>
      </p:sp>
      <p:sp>
        <p:nvSpPr>
          <p:cNvPr id="3" name="Text Placeholder 2">
            <a:extLst>
              <a:ext uri="{FF2B5EF4-FFF2-40B4-BE49-F238E27FC236}">
                <a16:creationId xmlns:a16="http://schemas.microsoft.com/office/drawing/2014/main" id="{FE626FF7-2DF8-1940-9894-A5B70EEB590E}"/>
              </a:ext>
            </a:extLst>
          </p:cNvPr>
          <p:cNvSpPr>
            <a:spLocks noGrp="1"/>
          </p:cNvSpPr>
          <p:nvPr>
            <p:ph type="body" idx="1"/>
          </p:nvPr>
        </p:nvSpPr>
        <p:spPr>
          <a:xfrm>
            <a:off x="729450" y="1127284"/>
            <a:ext cx="7688700" cy="3412271"/>
          </a:xfrm>
          <a:solidFill>
            <a:schemeClr val="accent2">
              <a:lumMod val="20000"/>
              <a:lumOff val="80000"/>
            </a:schemeClr>
          </a:solidFill>
          <a:ln>
            <a:noFill/>
          </a:ln>
        </p:spPr>
        <p:txBody>
          <a:bodyPr/>
          <a:lstStyle/>
          <a:p>
            <a:pPr>
              <a:lnSpc>
                <a:spcPct val="150000"/>
              </a:lnSpc>
            </a:pPr>
            <a:r>
              <a:rPr lang="en-US" sz="1400" dirty="0">
                <a:solidFill>
                  <a:srgbClr val="002060"/>
                </a:solidFill>
                <a:latin typeface="+mn-lt"/>
              </a:rPr>
              <a:t>Team 1 Introduction</a:t>
            </a:r>
          </a:p>
          <a:p>
            <a:pPr>
              <a:lnSpc>
                <a:spcPct val="150000"/>
              </a:lnSpc>
            </a:pPr>
            <a:r>
              <a:rPr lang="en-US" sz="1400" dirty="0">
                <a:solidFill>
                  <a:srgbClr val="002060"/>
                </a:solidFill>
                <a:latin typeface="+mn-lt"/>
              </a:rPr>
              <a:t>About Bronco Barbells</a:t>
            </a:r>
          </a:p>
          <a:p>
            <a:pPr>
              <a:lnSpc>
                <a:spcPct val="150000"/>
              </a:lnSpc>
            </a:pPr>
            <a:r>
              <a:rPr lang="en-US" sz="1400" dirty="0">
                <a:solidFill>
                  <a:srgbClr val="002060"/>
                </a:solidFill>
                <a:latin typeface="+mn-lt"/>
              </a:rPr>
              <a:t>Business Problem</a:t>
            </a:r>
          </a:p>
          <a:p>
            <a:pPr>
              <a:lnSpc>
                <a:spcPct val="150000"/>
              </a:lnSpc>
            </a:pPr>
            <a:r>
              <a:rPr lang="en-US" sz="1400" dirty="0">
                <a:solidFill>
                  <a:srgbClr val="002060"/>
                </a:solidFill>
                <a:latin typeface="+mn-lt"/>
              </a:rPr>
              <a:t>Business Requirements</a:t>
            </a:r>
          </a:p>
          <a:p>
            <a:pPr>
              <a:lnSpc>
                <a:spcPct val="150000"/>
              </a:lnSpc>
            </a:pPr>
            <a:r>
              <a:rPr lang="en-US" sz="1400" dirty="0">
                <a:solidFill>
                  <a:srgbClr val="002060"/>
                </a:solidFill>
                <a:latin typeface="+mn-lt"/>
              </a:rPr>
              <a:t>Identified OSS : Apache Spark</a:t>
            </a:r>
          </a:p>
          <a:p>
            <a:pPr>
              <a:lnSpc>
                <a:spcPct val="150000"/>
              </a:lnSpc>
            </a:pPr>
            <a:r>
              <a:rPr lang="en-US" sz="1400" dirty="0">
                <a:solidFill>
                  <a:srgbClr val="002060"/>
                </a:solidFill>
                <a:latin typeface="+mn-lt"/>
              </a:rPr>
              <a:t>Architecture</a:t>
            </a:r>
          </a:p>
          <a:p>
            <a:pPr>
              <a:lnSpc>
                <a:spcPct val="150000"/>
              </a:lnSpc>
            </a:pPr>
            <a:r>
              <a:rPr lang="en-US" sz="1400" dirty="0">
                <a:solidFill>
                  <a:srgbClr val="002060"/>
                </a:solidFill>
                <a:latin typeface="+mn-lt"/>
              </a:rPr>
              <a:t>ROI</a:t>
            </a:r>
          </a:p>
          <a:p>
            <a:pPr>
              <a:lnSpc>
                <a:spcPct val="150000"/>
              </a:lnSpc>
            </a:pPr>
            <a:r>
              <a:rPr lang="en-US" sz="1400" dirty="0">
                <a:solidFill>
                  <a:srgbClr val="002060"/>
                </a:solidFill>
                <a:latin typeface="+mn-lt"/>
              </a:rPr>
              <a:t>Change Management Approach</a:t>
            </a:r>
          </a:p>
          <a:p>
            <a:pPr>
              <a:lnSpc>
                <a:spcPct val="150000"/>
              </a:lnSpc>
            </a:pPr>
            <a:r>
              <a:rPr lang="en-US" sz="1400" dirty="0">
                <a:solidFill>
                  <a:srgbClr val="002060"/>
                </a:solidFill>
                <a:latin typeface="+mn-lt"/>
              </a:rPr>
              <a:t>Annexure</a:t>
            </a:r>
          </a:p>
        </p:txBody>
      </p:sp>
      <p:sp>
        <p:nvSpPr>
          <p:cNvPr id="4" name="Slide Number Placeholder 3">
            <a:extLst>
              <a:ext uri="{FF2B5EF4-FFF2-40B4-BE49-F238E27FC236}">
                <a16:creationId xmlns:a16="http://schemas.microsoft.com/office/drawing/2014/main" id="{14A88C93-FD0B-6542-A39A-07F74614A7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032561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969CA-F6E5-474B-BE7F-9644F1B02554}"/>
              </a:ext>
            </a:extLst>
          </p:cNvPr>
          <p:cNvSpPr>
            <a:spLocks noGrp="1"/>
          </p:cNvSpPr>
          <p:nvPr>
            <p:ph type="title"/>
          </p:nvPr>
        </p:nvSpPr>
        <p:spPr>
          <a:xfrm>
            <a:off x="621514" y="411481"/>
            <a:ext cx="7688700" cy="609053"/>
          </a:xfrm>
        </p:spPr>
        <p:txBody>
          <a:bodyPr/>
          <a:lstStyle/>
          <a:p>
            <a:r>
              <a:rPr lang="en-US" dirty="0">
                <a:solidFill>
                  <a:schemeClr val="accent6">
                    <a:lumMod val="50000"/>
                  </a:schemeClr>
                </a:solidFill>
                <a:latin typeface="+mj-lt"/>
              </a:rPr>
              <a:t>Comparison with other OSS options: Hadoop</a:t>
            </a:r>
          </a:p>
        </p:txBody>
      </p:sp>
      <p:graphicFrame>
        <p:nvGraphicFramePr>
          <p:cNvPr id="5" name="Table 4">
            <a:extLst>
              <a:ext uri="{FF2B5EF4-FFF2-40B4-BE49-F238E27FC236}">
                <a16:creationId xmlns:a16="http://schemas.microsoft.com/office/drawing/2014/main" id="{80D81686-5FCB-7343-9D83-FBA8F688F1A2}"/>
              </a:ext>
            </a:extLst>
          </p:cNvPr>
          <p:cNvGraphicFramePr>
            <a:graphicFrameLocks noGrp="1"/>
          </p:cNvGraphicFramePr>
          <p:nvPr>
            <p:extLst/>
          </p:nvPr>
        </p:nvGraphicFramePr>
        <p:xfrm>
          <a:off x="1133061" y="1400358"/>
          <a:ext cx="7023652" cy="2860215"/>
        </p:xfrm>
        <a:graphic>
          <a:graphicData uri="http://schemas.openxmlformats.org/drawingml/2006/table">
            <a:tbl>
              <a:tblPr firstRow="1" bandRow="1">
                <a:tableStyleId>{9DCAF9ED-07DC-4A11-8D7F-57B35C25682E}</a:tableStyleId>
              </a:tblPr>
              <a:tblGrid>
                <a:gridCol w="1858364">
                  <a:extLst>
                    <a:ext uri="{9D8B030D-6E8A-4147-A177-3AD203B41FA5}">
                      <a16:colId xmlns:a16="http://schemas.microsoft.com/office/drawing/2014/main" val="970440002"/>
                    </a:ext>
                  </a:extLst>
                </a:gridCol>
                <a:gridCol w="2907820">
                  <a:extLst>
                    <a:ext uri="{9D8B030D-6E8A-4147-A177-3AD203B41FA5}">
                      <a16:colId xmlns:a16="http://schemas.microsoft.com/office/drawing/2014/main" val="3339111053"/>
                    </a:ext>
                  </a:extLst>
                </a:gridCol>
                <a:gridCol w="2257468">
                  <a:extLst>
                    <a:ext uri="{9D8B030D-6E8A-4147-A177-3AD203B41FA5}">
                      <a16:colId xmlns:a16="http://schemas.microsoft.com/office/drawing/2014/main" val="3486708341"/>
                    </a:ext>
                  </a:extLst>
                </a:gridCol>
              </a:tblGrid>
              <a:tr h="353510">
                <a:tc>
                  <a:txBody>
                    <a:bodyPr/>
                    <a:lstStyle/>
                    <a:p>
                      <a:pPr algn="l"/>
                      <a:r>
                        <a:rPr lang="en-US" sz="1600" dirty="0"/>
                        <a:t>Parameters</a:t>
                      </a:r>
                    </a:p>
                  </a:txBody>
                  <a:tcPr/>
                </a:tc>
                <a:tc>
                  <a:txBody>
                    <a:bodyPr/>
                    <a:lstStyle/>
                    <a:p>
                      <a:pPr algn="ctr"/>
                      <a:r>
                        <a:rPr lang="en-US" sz="1600" dirty="0"/>
                        <a:t>Spark</a:t>
                      </a:r>
                    </a:p>
                  </a:txBody>
                  <a:tcPr/>
                </a:tc>
                <a:tc>
                  <a:txBody>
                    <a:bodyPr/>
                    <a:lstStyle/>
                    <a:p>
                      <a:pPr algn="ctr"/>
                      <a:r>
                        <a:rPr lang="en-US" sz="1600" dirty="0"/>
                        <a:t>Hadoop</a:t>
                      </a:r>
                    </a:p>
                  </a:txBody>
                  <a:tcPr/>
                </a:tc>
                <a:extLst>
                  <a:ext uri="{0D108BD9-81ED-4DB2-BD59-A6C34878D82A}">
                    <a16:rowId xmlns:a16="http://schemas.microsoft.com/office/drawing/2014/main" val="1778418817"/>
                  </a:ext>
                </a:extLst>
              </a:tr>
              <a:tr h="1060529">
                <a:tc>
                  <a:txBody>
                    <a:bodyPr/>
                    <a:lstStyle/>
                    <a:p>
                      <a:pPr marL="0" indent="0">
                        <a:buFontTx/>
                        <a:buNone/>
                      </a:pPr>
                      <a:r>
                        <a:rPr lang="en-US" sz="1400" b="1" i="0" u="none" strike="noStrike" cap="none" dirty="0">
                          <a:solidFill>
                            <a:srgbClr val="002060"/>
                          </a:solidFill>
                          <a:latin typeface="+mn-lt"/>
                          <a:ea typeface="+mn-ea"/>
                          <a:cs typeface="+mn-cs"/>
                          <a:sym typeface="Arial"/>
                        </a:rPr>
                        <a:t>Real-time Analysis</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US" sz="1200" b="0" i="0" u="none" strike="noStrike" cap="none" dirty="0">
                          <a:solidFill>
                            <a:srgbClr val="002060"/>
                          </a:solidFill>
                          <a:latin typeface="+mn-lt"/>
                          <a:ea typeface="+mn-ea"/>
                          <a:cs typeface="+mn-cs"/>
                          <a:sym typeface="Arial"/>
                        </a:rPr>
                        <a:t>Spark can process data coming from the real-time event streams at the rate of millions of events per second</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rgbClr val="002060"/>
                          </a:solidFill>
                          <a:latin typeface="+mn-lt"/>
                          <a:ea typeface="+mn-ea"/>
                          <a:cs typeface="+mn-cs"/>
                          <a:sym typeface="Arial"/>
                        </a:rPr>
                        <a:t>MapReduce fails when it comes to real-time data processing as it is designed to perform batch processing on voluminous amounts of data</a:t>
                      </a:r>
                    </a:p>
                  </a:txBody>
                  <a:tcPr/>
                </a:tc>
                <a:extLst>
                  <a:ext uri="{0D108BD9-81ED-4DB2-BD59-A6C34878D82A}">
                    <a16:rowId xmlns:a16="http://schemas.microsoft.com/office/drawing/2014/main" val="427567172"/>
                  </a:ext>
                </a:extLst>
              </a:tr>
              <a:tr h="1446176">
                <a:tc>
                  <a:txBody>
                    <a:bodyPr/>
                    <a:lstStyle/>
                    <a:p>
                      <a:pPr marL="0" indent="0">
                        <a:buFontTx/>
                        <a:buNone/>
                      </a:pPr>
                      <a:r>
                        <a:rPr lang="en-US" sz="1400" b="1" i="0" u="none" strike="noStrike" cap="none" dirty="0">
                          <a:solidFill>
                            <a:srgbClr val="002060"/>
                          </a:solidFill>
                          <a:latin typeface="+mn-lt"/>
                          <a:ea typeface="+mn-ea"/>
                          <a:cs typeface="+mn-cs"/>
                          <a:sym typeface="Arial"/>
                        </a:rPr>
                        <a:t>When to Use</a:t>
                      </a:r>
                    </a:p>
                  </a:txBody>
                  <a:tcPr/>
                </a:tc>
                <a:tc>
                  <a:txBody>
                    <a:bodyPr/>
                    <a:lstStyle/>
                    <a:p>
                      <a:pPr marL="171450" indent="-171450">
                        <a:buFont typeface="Arial" panose="020B0604020202020204" pitchFamily="34" charset="0"/>
                        <a:buChar char="•"/>
                      </a:pPr>
                      <a:r>
                        <a:rPr lang="en-US" sz="1200" b="0" i="0" u="none" strike="noStrike" cap="none" dirty="0">
                          <a:solidFill>
                            <a:srgbClr val="002060"/>
                          </a:solidFill>
                          <a:latin typeface="+mn-lt"/>
                          <a:ea typeface="+mn-ea"/>
                          <a:cs typeface="+mn-cs"/>
                          <a:sym typeface="Arial"/>
                        </a:rPr>
                        <a:t>Fast and interactive data processing</a:t>
                      </a:r>
                    </a:p>
                    <a:p>
                      <a:pPr marL="171450" indent="-171450">
                        <a:buFont typeface="Arial" panose="020B0604020202020204" pitchFamily="34" charset="0"/>
                        <a:buChar char="•"/>
                      </a:pPr>
                      <a:r>
                        <a:rPr lang="en-US" sz="1200" b="0" i="0" u="none" strike="noStrike" cap="none" dirty="0">
                          <a:solidFill>
                            <a:srgbClr val="002060"/>
                          </a:solidFill>
                          <a:latin typeface="+mn-lt"/>
                          <a:ea typeface="+mn-ea"/>
                          <a:cs typeface="+mn-cs"/>
                          <a:sym typeface="Arial"/>
                        </a:rPr>
                        <a:t>Graph processing</a:t>
                      </a:r>
                    </a:p>
                    <a:p>
                      <a:pPr marL="171450" indent="-171450">
                        <a:buFont typeface="Arial" panose="020B0604020202020204" pitchFamily="34" charset="0"/>
                        <a:buChar char="•"/>
                      </a:pPr>
                      <a:r>
                        <a:rPr lang="en-US" sz="1200" b="0" i="0" u="none" strike="noStrike" cap="none" dirty="0">
                          <a:solidFill>
                            <a:srgbClr val="002060"/>
                          </a:solidFill>
                          <a:latin typeface="+mn-lt"/>
                          <a:ea typeface="+mn-ea"/>
                          <a:cs typeface="+mn-cs"/>
                          <a:sym typeface="Arial"/>
                        </a:rPr>
                        <a:t>Joining Datasets</a:t>
                      </a:r>
                    </a:p>
                    <a:p>
                      <a:pPr marL="171450" indent="-171450">
                        <a:buFont typeface="Arial" panose="020B0604020202020204" pitchFamily="34" charset="0"/>
                        <a:buChar char="•"/>
                      </a:pPr>
                      <a:r>
                        <a:rPr lang="en-US" sz="1200" b="0" i="0" u="none" strike="noStrike" cap="none" dirty="0">
                          <a:solidFill>
                            <a:srgbClr val="002060"/>
                          </a:solidFill>
                          <a:latin typeface="+mn-lt"/>
                          <a:ea typeface="+mn-ea"/>
                          <a:cs typeface="+mn-cs"/>
                          <a:sym typeface="Arial"/>
                        </a:rPr>
                        <a:t>Iterative jobs</a:t>
                      </a:r>
                    </a:p>
                    <a:p>
                      <a:pPr marL="171450" indent="-171450">
                        <a:buFont typeface="Arial" panose="020B0604020202020204" pitchFamily="34" charset="0"/>
                        <a:buChar char="•"/>
                      </a:pPr>
                      <a:r>
                        <a:rPr lang="en-US" sz="1200" b="0" i="0" u="none" strike="noStrike" cap="none" dirty="0">
                          <a:solidFill>
                            <a:srgbClr val="002060"/>
                          </a:solidFill>
                          <a:latin typeface="+mn-lt"/>
                          <a:ea typeface="+mn-ea"/>
                          <a:cs typeface="+mn-cs"/>
                          <a:sym typeface="Arial"/>
                        </a:rPr>
                        <a:t>Real time processing</a:t>
                      </a:r>
                    </a:p>
                    <a:p>
                      <a:pPr marL="171450" indent="-171450">
                        <a:buFont typeface="Arial" panose="020B0604020202020204" pitchFamily="34" charset="0"/>
                        <a:buChar char="•"/>
                      </a:pPr>
                      <a:r>
                        <a:rPr lang="en-US" sz="1200" b="0" i="0" u="none" strike="noStrike" cap="none" dirty="0">
                          <a:solidFill>
                            <a:srgbClr val="002060"/>
                          </a:solidFill>
                          <a:latin typeface="+mn-lt"/>
                          <a:ea typeface="+mn-ea"/>
                          <a:cs typeface="+mn-cs"/>
                          <a:sym typeface="Arial"/>
                        </a:rPr>
                        <a:t>Machine Learning</a:t>
                      </a:r>
                    </a:p>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endParaRPr lang="en-US" sz="1200" b="0" i="0" u="none" strike="noStrike" cap="none" dirty="0">
                        <a:solidFill>
                          <a:srgbClr val="002060"/>
                        </a:solidFill>
                        <a:latin typeface="+mn-lt"/>
                        <a:ea typeface="+mn-ea"/>
                        <a:cs typeface="+mn-cs"/>
                        <a:sym typeface="Arial"/>
                      </a:endParaRPr>
                    </a:p>
                  </a:txBody>
                  <a:tcPr/>
                </a:tc>
                <a:tc>
                  <a:txBody>
                    <a:bodyPr/>
                    <a:lstStyle/>
                    <a:p>
                      <a:pPr marL="171450" indent="-171450">
                        <a:buFont typeface="Arial" panose="020B0604020202020204" pitchFamily="34" charset="0"/>
                        <a:buChar char="•"/>
                      </a:pPr>
                      <a:r>
                        <a:rPr lang="en-US" sz="1200" b="0" i="0" u="none" strike="noStrike" cap="none" dirty="0">
                          <a:solidFill>
                            <a:srgbClr val="002060"/>
                          </a:solidFill>
                          <a:latin typeface="+mn-lt"/>
                          <a:ea typeface="+mn-ea"/>
                          <a:cs typeface="+mn-cs"/>
                          <a:sym typeface="Arial"/>
                        </a:rPr>
                        <a:t>Batch Processing of large Dataset</a:t>
                      </a:r>
                    </a:p>
                    <a:p>
                      <a:pPr marL="171450" indent="-171450">
                        <a:buFont typeface="Arial" panose="020B0604020202020204" pitchFamily="34" charset="0"/>
                        <a:buChar char="•"/>
                      </a:pPr>
                      <a:r>
                        <a:rPr lang="en-US" sz="1200" b="0" i="0" u="none" strike="noStrike" cap="none" dirty="0">
                          <a:solidFill>
                            <a:srgbClr val="002060"/>
                          </a:solidFill>
                          <a:latin typeface="+mn-lt"/>
                          <a:ea typeface="+mn-ea"/>
                          <a:cs typeface="+mn-cs"/>
                          <a:sym typeface="Arial"/>
                        </a:rPr>
                        <a:t>No intermediate Solution required</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0" i="0" u="none" strike="noStrike" cap="none" dirty="0">
                        <a:solidFill>
                          <a:srgbClr val="002060"/>
                        </a:solidFill>
                        <a:latin typeface="+mn-lt"/>
                        <a:ea typeface="+mn-ea"/>
                        <a:cs typeface="+mn-cs"/>
                        <a:sym typeface="Arial"/>
                      </a:endParaRPr>
                    </a:p>
                  </a:txBody>
                  <a:tcPr/>
                </a:tc>
                <a:extLst>
                  <a:ext uri="{0D108BD9-81ED-4DB2-BD59-A6C34878D82A}">
                    <a16:rowId xmlns:a16="http://schemas.microsoft.com/office/drawing/2014/main" val="1424637560"/>
                  </a:ext>
                </a:extLst>
              </a:tr>
            </a:tbl>
          </a:graphicData>
        </a:graphic>
      </p:graphicFrame>
      <p:sp>
        <p:nvSpPr>
          <p:cNvPr id="4" name="TextBox 3">
            <a:extLst>
              <a:ext uri="{FF2B5EF4-FFF2-40B4-BE49-F238E27FC236}">
                <a16:creationId xmlns:a16="http://schemas.microsoft.com/office/drawing/2014/main" id="{24E40F7A-B7AF-7347-B349-0F10F8DC71B9}"/>
              </a:ext>
            </a:extLst>
          </p:cNvPr>
          <p:cNvSpPr txBox="1"/>
          <p:nvPr/>
        </p:nvSpPr>
        <p:spPr>
          <a:xfrm>
            <a:off x="729450" y="4695544"/>
            <a:ext cx="7688700" cy="338554"/>
          </a:xfrm>
          <a:prstGeom prst="rect">
            <a:avLst/>
          </a:prstGeom>
          <a:noFill/>
        </p:spPr>
        <p:txBody>
          <a:bodyPr wrap="square" rtlCol="0">
            <a:spAutoFit/>
          </a:bodyPr>
          <a:lstStyle/>
          <a:p>
            <a:r>
              <a:rPr lang="en-US" sz="800" dirty="0">
                <a:solidFill>
                  <a:srgbClr val="FF0000"/>
                </a:solidFill>
                <a:latin typeface="+mn-lt"/>
              </a:rPr>
              <a:t>Reference: </a:t>
            </a:r>
            <a:r>
              <a:rPr lang="en-US" sz="800" dirty="0">
                <a:latin typeface="+mn-lt"/>
                <a:hlinkClick r:id="rId3"/>
              </a:rPr>
              <a:t>https://medium.com/@chandu_22532/apache-hadoop-vs-apache-spark-e584fe2616f9</a:t>
            </a:r>
            <a:endParaRPr lang="en-US" sz="800" dirty="0">
              <a:latin typeface="+mn-lt"/>
            </a:endParaRPr>
          </a:p>
          <a:p>
            <a:endParaRPr lang="en-US" sz="800" dirty="0">
              <a:latin typeface="+mn-lt"/>
            </a:endParaRPr>
          </a:p>
        </p:txBody>
      </p:sp>
      <p:sp>
        <p:nvSpPr>
          <p:cNvPr id="3" name="Slide Number Placeholder 2">
            <a:extLst>
              <a:ext uri="{FF2B5EF4-FFF2-40B4-BE49-F238E27FC236}">
                <a16:creationId xmlns:a16="http://schemas.microsoft.com/office/drawing/2014/main" id="{FE237E87-8F39-8D41-BC22-36568277C6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1241409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BAD3-D33D-D945-B140-8BAFA73F8002}"/>
              </a:ext>
            </a:extLst>
          </p:cNvPr>
          <p:cNvSpPr>
            <a:spLocks noGrp="1"/>
          </p:cNvSpPr>
          <p:nvPr>
            <p:ph type="title"/>
          </p:nvPr>
        </p:nvSpPr>
        <p:spPr>
          <a:xfrm>
            <a:off x="727650" y="330662"/>
            <a:ext cx="7688700" cy="637885"/>
          </a:xfrm>
        </p:spPr>
        <p:txBody>
          <a:bodyPr/>
          <a:lstStyle/>
          <a:p>
            <a:r>
              <a:rPr lang="en-US" dirty="0">
                <a:solidFill>
                  <a:schemeClr val="accent6">
                    <a:lumMod val="50000"/>
                  </a:schemeClr>
                </a:solidFill>
                <a:latin typeface="+mj-lt"/>
              </a:rPr>
              <a:t>Project Roadmap</a:t>
            </a:r>
            <a:br>
              <a:rPr lang="en-US" dirty="0">
                <a:solidFill>
                  <a:schemeClr val="accent6">
                    <a:lumMod val="50000"/>
                  </a:schemeClr>
                </a:solidFill>
                <a:latin typeface="+mj-lt"/>
              </a:rPr>
            </a:br>
            <a:br>
              <a:rPr lang="en-US" dirty="0">
                <a:latin typeface="+mj-lt"/>
              </a:rPr>
            </a:br>
            <a:endParaRPr lang="en-US" dirty="0">
              <a:latin typeface="+mj-lt"/>
            </a:endParaRPr>
          </a:p>
        </p:txBody>
      </p:sp>
      <p:sp>
        <p:nvSpPr>
          <p:cNvPr id="5" name="Slide Number Placeholder 4">
            <a:extLst>
              <a:ext uri="{FF2B5EF4-FFF2-40B4-BE49-F238E27FC236}">
                <a16:creationId xmlns:a16="http://schemas.microsoft.com/office/drawing/2014/main" id="{FE73E1A8-187F-7A4B-8B45-E1A644BE2158}"/>
              </a:ext>
            </a:extLst>
          </p:cNvPr>
          <p:cNvSpPr>
            <a:spLocks noGrp="1"/>
          </p:cNvSpPr>
          <p:nvPr>
            <p:ph type="sldNum" idx="12"/>
          </p:nvPr>
        </p:nvSpPr>
        <p:spPr/>
        <p:txBody>
          <a:bodyPr/>
          <a:lstStyle/>
          <a:p>
            <a:pPr marL="0" marR="0" lvl="0" indent="0" algn="r" defTabSz="914378"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595959"/>
                </a:solidFill>
                <a:effectLst/>
                <a:uLnTx/>
                <a:uFillTx/>
                <a:latin typeface="Lato"/>
                <a:sym typeface="Lato"/>
              </a:rPr>
              <a:pPr marL="0" marR="0" lvl="0" indent="0" algn="r" defTabSz="914378" rtl="0" eaLnBrk="1" fontAlgn="auto" latinLnBrk="0" hangingPunct="1">
                <a:lnSpc>
                  <a:spcPct val="100000"/>
                </a:lnSpc>
                <a:spcBef>
                  <a:spcPts val="0"/>
                </a:spcBef>
                <a:spcAft>
                  <a:spcPts val="0"/>
                </a:spcAft>
                <a:buClr>
                  <a:srgbClr val="000000"/>
                </a:buClr>
                <a:buSzTx/>
                <a:buFont typeface="Arial"/>
                <a:buNone/>
                <a:tabLst/>
                <a:defRPr/>
              </a:pPr>
              <a:t>21</a:t>
            </a:fld>
            <a:endParaRPr kumimoji="0" lang="en" sz="1000" b="0" i="0" u="none" strike="noStrike" kern="0" cap="none" spc="0" normalizeH="0" baseline="0" noProof="0">
              <a:ln>
                <a:noFill/>
              </a:ln>
              <a:solidFill>
                <a:srgbClr val="595959"/>
              </a:solidFill>
              <a:effectLst/>
              <a:uLnTx/>
              <a:uFillTx/>
              <a:latin typeface="Lato"/>
              <a:sym typeface="Lato"/>
            </a:endParaRPr>
          </a:p>
        </p:txBody>
      </p:sp>
      <p:graphicFrame>
        <p:nvGraphicFramePr>
          <p:cNvPr id="9" name="Chart 8">
            <a:extLst>
              <a:ext uri="{FF2B5EF4-FFF2-40B4-BE49-F238E27FC236}">
                <a16:creationId xmlns:a16="http://schemas.microsoft.com/office/drawing/2014/main" id="{22A0B755-7E51-47D4-81F3-B725E829ED24}"/>
              </a:ext>
            </a:extLst>
          </p:cNvPr>
          <p:cNvGraphicFramePr>
            <a:graphicFrameLocks/>
          </p:cNvGraphicFramePr>
          <p:nvPr/>
        </p:nvGraphicFramePr>
        <p:xfrm>
          <a:off x="297180" y="649605"/>
          <a:ext cx="8549640" cy="384429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3F95055C-BE1C-594B-8B7C-1A67FE3D8673}"/>
              </a:ext>
            </a:extLst>
          </p:cNvPr>
          <p:cNvSpPr txBox="1"/>
          <p:nvPr/>
        </p:nvSpPr>
        <p:spPr>
          <a:xfrm>
            <a:off x="369795" y="4370784"/>
            <a:ext cx="529814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2060"/>
                </a:solidFill>
                <a:effectLst/>
                <a:uLnTx/>
                <a:uFillTx/>
                <a:latin typeface="Cambria" panose="02040503050406030204"/>
                <a:cs typeface="Arial"/>
                <a:sym typeface="Arial"/>
              </a:rPr>
              <a:t>Note: Numbers in the boxes signify number of days </a:t>
            </a:r>
          </a:p>
        </p:txBody>
      </p:sp>
    </p:spTree>
    <p:extLst>
      <p:ext uri="{BB962C8B-B14F-4D97-AF65-F5344CB8AC3E}">
        <p14:creationId xmlns:p14="http://schemas.microsoft.com/office/powerpoint/2010/main" val="1784336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BAD3-D33D-D945-B140-8BAFA73F8002}"/>
              </a:ext>
            </a:extLst>
          </p:cNvPr>
          <p:cNvSpPr>
            <a:spLocks noGrp="1"/>
          </p:cNvSpPr>
          <p:nvPr>
            <p:ph type="title"/>
          </p:nvPr>
        </p:nvSpPr>
        <p:spPr/>
        <p:txBody>
          <a:bodyPr/>
          <a:lstStyle/>
          <a:p>
            <a:r>
              <a:rPr lang="en-US" sz="2400" dirty="0">
                <a:solidFill>
                  <a:schemeClr val="accent6">
                    <a:lumMod val="50000"/>
                  </a:schemeClr>
                </a:solidFill>
                <a:latin typeface="+mj-lt"/>
              </a:rPr>
              <a:t>ROI Calculations</a:t>
            </a:r>
          </a:p>
        </p:txBody>
      </p:sp>
      <p:sp>
        <p:nvSpPr>
          <p:cNvPr id="5" name="Slide Number Placeholder 4">
            <a:extLst>
              <a:ext uri="{FF2B5EF4-FFF2-40B4-BE49-F238E27FC236}">
                <a16:creationId xmlns:a16="http://schemas.microsoft.com/office/drawing/2014/main" id="{C680E98C-2F5E-7A41-ACA7-F1BCDFF4D54E}"/>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Lato"/>
                <a:sym typeface="La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22</a:t>
            </a:fld>
            <a:endParaRPr kumimoji="0" lang="en" sz="1000" b="0" i="0" u="none" strike="noStrike" kern="0" cap="none" spc="0" normalizeH="0" baseline="0" noProof="0">
              <a:ln>
                <a:noFill/>
              </a:ln>
              <a:solidFill>
                <a:srgbClr val="595959"/>
              </a:solidFill>
              <a:effectLst/>
              <a:uLnTx/>
              <a:uFillTx/>
              <a:latin typeface="Lato"/>
              <a:sym typeface="Lato"/>
            </a:endParaRPr>
          </a:p>
        </p:txBody>
      </p:sp>
      <p:sp>
        <p:nvSpPr>
          <p:cNvPr id="8" name="Rectangle 7">
            <a:extLst>
              <a:ext uri="{FF2B5EF4-FFF2-40B4-BE49-F238E27FC236}">
                <a16:creationId xmlns:a16="http://schemas.microsoft.com/office/drawing/2014/main" id="{24AC7042-AC7E-7249-8088-9FACBA1CF6F8}"/>
              </a:ext>
            </a:extLst>
          </p:cNvPr>
          <p:cNvSpPr/>
          <p:nvPr/>
        </p:nvSpPr>
        <p:spPr>
          <a:xfrm>
            <a:off x="729450" y="4635620"/>
            <a:ext cx="8081202"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0" i="0" u="sng" strike="noStrike" kern="0" cap="none" spc="0" normalizeH="0" baseline="0" noProof="0" dirty="0">
                <a:ln>
                  <a:noFill/>
                </a:ln>
                <a:solidFill>
                  <a:srgbClr val="FF0000"/>
                </a:solidFill>
                <a:effectLst/>
                <a:uLnTx/>
                <a:uFillTx/>
                <a:latin typeface="Cambria" panose="02040503050406030204"/>
                <a:cs typeface="Arial"/>
                <a:sym typeface="Arial"/>
                <a:hlinkClick r:id="rId3">
                  <a:extLst>
                    <a:ext uri="{A12FA001-AC4F-418D-AE19-62706E023703}">
                      <ahyp:hlinkClr xmlns:ahyp="http://schemas.microsoft.com/office/drawing/2018/hyperlinkcolor" val="tx"/>
                    </a:ext>
                  </a:extLst>
                </a:hlinkClick>
              </a:rPr>
              <a:t>Source for Hardware Costs: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0" normalizeH="0" baseline="0" noProof="0" dirty="0">
                <a:ln>
                  <a:noFill/>
                </a:ln>
                <a:solidFill>
                  <a:srgbClr val="002060"/>
                </a:solidFill>
                <a:effectLst/>
                <a:uLnTx/>
                <a:uFillTx/>
                <a:latin typeface="Cambria" panose="02040503050406030204"/>
                <a:cs typeface="Arial"/>
                <a:sym typeface="Arial"/>
                <a:hlinkClick r:id="rId3">
                  <a:extLst>
                    <a:ext uri="{A12FA001-AC4F-418D-AE19-62706E023703}">
                      <ahyp:hlinkClr xmlns:ahyp="http://schemas.microsoft.com/office/drawing/2018/hyperlinkcolor" val="tx"/>
                    </a:ext>
                  </a:extLst>
                </a:hlinkClick>
              </a:rPr>
              <a:t>Build your own:</a:t>
            </a:r>
            <a:r>
              <a:rPr kumimoji="0" lang="en-US" sz="900" b="0" i="0" u="none" strike="noStrike" kern="0" cap="none" spc="0" normalizeH="0" baseline="0" noProof="0" dirty="0">
                <a:ln>
                  <a:noFill/>
                </a:ln>
                <a:solidFill>
                  <a:srgbClr val="002060"/>
                </a:solidFill>
                <a:effectLst/>
                <a:uLnTx/>
                <a:uFillTx/>
                <a:latin typeface="Cambria" panose="02040503050406030204"/>
                <a:cs typeface="Arial"/>
                <a:sym typeface="Arial"/>
                <a:hlinkClick r:id="rId3">
                  <a:extLst>
                    <a:ext uri="{A12FA001-AC4F-418D-AE19-62706E023703}">
                      <ahyp:hlinkClr xmlns:ahyp="http://schemas.microsoft.com/office/drawing/2018/hyperlinkcolor" val="tx"/>
                    </a:ext>
                  </a:extLst>
                </a:hlinkClick>
              </a:rPr>
              <a:t> http://electronsfree.blogspot.com/2016/04/what-would-it-cost-to-build-100-node.html</a:t>
            </a:r>
            <a:endParaRPr kumimoji="0" lang="en-US" sz="900" b="0" i="0" u="none" strike="noStrike" kern="0" cap="none" spc="0" normalizeH="0" baseline="0" noProof="0" dirty="0">
              <a:ln>
                <a:noFill/>
              </a:ln>
              <a:solidFill>
                <a:srgbClr val="002060"/>
              </a:solidFill>
              <a:effectLst/>
              <a:uLnTx/>
              <a:uFillTx/>
              <a:latin typeface="Cambria" panose="02040503050406030204"/>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0" normalizeH="0" baseline="0" noProof="0" dirty="0">
                <a:ln>
                  <a:noFill/>
                </a:ln>
                <a:solidFill>
                  <a:srgbClr val="002060"/>
                </a:solidFill>
                <a:effectLst/>
                <a:uLnTx/>
                <a:uFillTx/>
                <a:latin typeface="Cambria" panose="02040503050406030204"/>
                <a:cs typeface="Arial"/>
                <a:sym typeface="Arial"/>
              </a:rPr>
              <a:t>AWS</a:t>
            </a:r>
            <a:r>
              <a:rPr kumimoji="0" lang="en-US" sz="900" b="0" i="0" u="none" strike="noStrike" kern="0" cap="none" spc="0" normalizeH="0" baseline="0" noProof="0" dirty="0">
                <a:ln>
                  <a:noFill/>
                </a:ln>
                <a:solidFill>
                  <a:srgbClr val="002060"/>
                </a:solidFill>
                <a:effectLst/>
                <a:uLnTx/>
                <a:uFillTx/>
                <a:latin typeface="Cambria" panose="02040503050406030204"/>
                <a:cs typeface="Arial"/>
                <a:sym typeface="Arial"/>
              </a:rPr>
              <a:t>: https://</a:t>
            </a:r>
            <a:r>
              <a:rPr kumimoji="0" lang="en-US" sz="900" b="0" i="0" u="none" strike="noStrike" kern="0" cap="none" spc="0" normalizeH="0" baseline="0" noProof="0" dirty="0" err="1">
                <a:ln>
                  <a:noFill/>
                </a:ln>
                <a:solidFill>
                  <a:srgbClr val="002060"/>
                </a:solidFill>
                <a:effectLst/>
                <a:uLnTx/>
                <a:uFillTx/>
                <a:latin typeface="Cambria" panose="02040503050406030204"/>
                <a:cs typeface="Arial"/>
                <a:sym typeface="Arial"/>
              </a:rPr>
              <a:t>www.quora.com</a:t>
            </a:r>
            <a:r>
              <a:rPr kumimoji="0" lang="en-US" sz="900" b="0" i="0" u="none" strike="noStrike" kern="0" cap="none" spc="0" normalizeH="0" baseline="0" noProof="0" dirty="0">
                <a:ln>
                  <a:noFill/>
                </a:ln>
                <a:solidFill>
                  <a:srgbClr val="002060"/>
                </a:solidFill>
                <a:effectLst/>
                <a:uLnTx/>
                <a:uFillTx/>
                <a:latin typeface="Cambria" panose="02040503050406030204"/>
                <a:cs typeface="Arial"/>
                <a:sym typeface="Arial"/>
              </a:rPr>
              <a:t>/How-much-does-it-cost-to-host-a-website-on-Amazon-AWS-Is-that-a-fair-price</a:t>
            </a:r>
          </a:p>
        </p:txBody>
      </p:sp>
      <p:pic>
        <p:nvPicPr>
          <p:cNvPr id="3" name="Picture 2">
            <a:extLst>
              <a:ext uri="{FF2B5EF4-FFF2-40B4-BE49-F238E27FC236}">
                <a16:creationId xmlns:a16="http://schemas.microsoft.com/office/drawing/2014/main" id="{8DC97ADC-7E5D-CC43-8922-A55DC7CF6817}"/>
              </a:ext>
            </a:extLst>
          </p:cNvPr>
          <p:cNvPicPr>
            <a:picLocks noChangeAspect="1"/>
          </p:cNvPicPr>
          <p:nvPr/>
        </p:nvPicPr>
        <p:blipFill>
          <a:blip r:embed="rId4"/>
          <a:stretch>
            <a:fillRect/>
          </a:stretch>
        </p:blipFill>
        <p:spPr>
          <a:xfrm>
            <a:off x="650457" y="1151016"/>
            <a:ext cx="4017657" cy="2048724"/>
          </a:xfrm>
          <a:prstGeom prst="rect">
            <a:avLst/>
          </a:prstGeom>
        </p:spPr>
      </p:pic>
      <p:pic>
        <p:nvPicPr>
          <p:cNvPr id="6" name="Picture 5">
            <a:extLst>
              <a:ext uri="{FF2B5EF4-FFF2-40B4-BE49-F238E27FC236}">
                <a16:creationId xmlns:a16="http://schemas.microsoft.com/office/drawing/2014/main" id="{F6B85685-8F2D-2646-8E89-4B2F79F0ECF9}"/>
              </a:ext>
            </a:extLst>
          </p:cNvPr>
          <p:cNvPicPr>
            <a:picLocks noChangeAspect="1"/>
          </p:cNvPicPr>
          <p:nvPr/>
        </p:nvPicPr>
        <p:blipFill>
          <a:blip r:embed="rId5"/>
          <a:stretch>
            <a:fillRect/>
          </a:stretch>
        </p:blipFill>
        <p:spPr>
          <a:xfrm>
            <a:off x="4855596" y="1136178"/>
            <a:ext cx="3789195" cy="2676405"/>
          </a:xfrm>
          <a:prstGeom prst="rect">
            <a:avLst/>
          </a:prstGeom>
        </p:spPr>
      </p:pic>
    </p:spTree>
    <p:extLst>
      <p:ext uri="{BB962C8B-B14F-4D97-AF65-F5344CB8AC3E}">
        <p14:creationId xmlns:p14="http://schemas.microsoft.com/office/powerpoint/2010/main" val="2936208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chemeClr val="accent2">
                <a:lumMod val="40000"/>
                <a:lumOff val="60000"/>
              </a:schemeClr>
            </a:gs>
            <a:gs pos="58000">
              <a:schemeClr val="accent2">
                <a:lumMod val="95000"/>
                <a:lumOff val="5000"/>
              </a:schemeClr>
            </a:gs>
            <a:gs pos="100000">
              <a:schemeClr val="accent2">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FEAE62-E69C-0B4F-9104-7E04DC64D37A}"/>
              </a:ext>
            </a:extLst>
          </p:cNvPr>
          <p:cNvSpPr>
            <a:spLocks noGrp="1"/>
          </p:cNvSpPr>
          <p:nvPr>
            <p:ph type="title"/>
          </p:nvPr>
        </p:nvSpPr>
        <p:spPr>
          <a:xfrm>
            <a:off x="729450" y="1322450"/>
            <a:ext cx="7688400" cy="705133"/>
          </a:xfrm>
          <a:ln>
            <a:solidFill>
              <a:schemeClr val="bg1"/>
            </a:solidFill>
          </a:ln>
        </p:spPr>
        <p:txBody>
          <a:bodyPr anchor="t"/>
          <a:lstStyle/>
          <a:p>
            <a:r>
              <a:rPr lang="en-US" sz="2800" dirty="0">
                <a:solidFill>
                  <a:schemeClr val="bg1"/>
                </a:solidFill>
                <a:latin typeface="+mj-lt"/>
              </a:rPr>
              <a:t>Risks</a:t>
            </a:r>
            <a:endParaRPr lang="en-US" sz="2400" dirty="0">
              <a:solidFill>
                <a:schemeClr val="bg1"/>
              </a:solidFill>
              <a:latin typeface="+mj-lt"/>
            </a:endParaRPr>
          </a:p>
        </p:txBody>
      </p:sp>
      <p:sp>
        <p:nvSpPr>
          <p:cNvPr id="5" name="TextBox 4">
            <a:extLst>
              <a:ext uri="{FF2B5EF4-FFF2-40B4-BE49-F238E27FC236}">
                <a16:creationId xmlns:a16="http://schemas.microsoft.com/office/drawing/2014/main" id="{6AF041CC-0EE7-7D4A-859E-2E36F1C410EF}"/>
              </a:ext>
            </a:extLst>
          </p:cNvPr>
          <p:cNvSpPr txBox="1"/>
          <p:nvPr/>
        </p:nvSpPr>
        <p:spPr>
          <a:xfrm>
            <a:off x="729450" y="2207383"/>
            <a:ext cx="4428876" cy="2343590"/>
          </a:xfrm>
          <a:prstGeom prst="rect">
            <a:avLst/>
          </a:prstGeom>
          <a:noFill/>
        </p:spPr>
        <p:txBody>
          <a:bodyPr wrap="square" rtlCol="0">
            <a:spAutoFit/>
          </a:bodyPr>
          <a:lstStyle/>
          <a:p>
            <a:pPr marL="285750" marR="0" lvl="0" indent="-285750" algn="l" defTabSz="914400" rtl="0" eaLnBrk="1" fontAlgn="base" latinLnBrk="0" hangingPunct="1">
              <a:lnSpc>
                <a:spcPct val="150000"/>
              </a:lnSpc>
              <a:spcBef>
                <a:spcPts val="0"/>
              </a:spcBef>
              <a:spcAft>
                <a:spcPts val="0"/>
              </a:spcAft>
              <a:buClr>
                <a:srgbClr val="000000"/>
              </a:buClr>
              <a:buSzTx/>
              <a:buFont typeface="Wingdings" pitchFamily="2" charset="2"/>
              <a:buChar char="Ø"/>
              <a:tabLst/>
              <a:defRPr/>
            </a:pPr>
            <a:r>
              <a:rPr kumimoji="0" lang="en-US" sz="2000" b="0" i="0" u="none" strike="noStrike" kern="0" cap="none" spc="0" normalizeH="0" baseline="0" noProof="0" dirty="0">
                <a:ln>
                  <a:noFill/>
                </a:ln>
                <a:solidFill>
                  <a:srgbClr val="FFFFFF"/>
                </a:solidFill>
                <a:effectLst/>
                <a:uLnTx/>
                <a:uFillTx/>
                <a:latin typeface="Cambria" panose="02040503050406030204"/>
                <a:cs typeface="Arial"/>
                <a:sym typeface="Arial"/>
              </a:rPr>
              <a:t>Scope Creep</a:t>
            </a:r>
          </a:p>
          <a:p>
            <a:pPr marL="285750" marR="0" lvl="0" indent="-285750" algn="l" defTabSz="914400" rtl="0" eaLnBrk="1" fontAlgn="base" latinLnBrk="0" hangingPunct="1">
              <a:lnSpc>
                <a:spcPct val="150000"/>
              </a:lnSpc>
              <a:spcBef>
                <a:spcPts val="0"/>
              </a:spcBef>
              <a:spcAft>
                <a:spcPts val="0"/>
              </a:spcAft>
              <a:buClr>
                <a:srgbClr val="000000"/>
              </a:buClr>
              <a:buSzTx/>
              <a:buFont typeface="Wingdings" pitchFamily="2" charset="2"/>
              <a:buChar char="Ø"/>
              <a:tabLst/>
              <a:defRPr/>
            </a:pPr>
            <a:r>
              <a:rPr kumimoji="0" lang="en-US" sz="2000" b="0" i="0" u="none" strike="noStrike" kern="0" cap="none" spc="0" normalizeH="0" baseline="0" noProof="0" dirty="0">
                <a:ln>
                  <a:noFill/>
                </a:ln>
                <a:solidFill>
                  <a:srgbClr val="FFFFFF"/>
                </a:solidFill>
                <a:effectLst/>
                <a:uLnTx/>
                <a:uFillTx/>
                <a:latin typeface="Cambria" panose="02040503050406030204"/>
                <a:cs typeface="Arial"/>
                <a:sym typeface="Arial"/>
              </a:rPr>
              <a:t>Communication Breakdown</a:t>
            </a:r>
          </a:p>
          <a:p>
            <a:pPr marL="285750" marR="0" lvl="0" indent="-285750" algn="l" defTabSz="914400" rtl="0" eaLnBrk="1" fontAlgn="base" latinLnBrk="0" hangingPunct="1">
              <a:lnSpc>
                <a:spcPct val="150000"/>
              </a:lnSpc>
              <a:spcBef>
                <a:spcPts val="0"/>
              </a:spcBef>
              <a:spcAft>
                <a:spcPts val="0"/>
              </a:spcAft>
              <a:buClr>
                <a:srgbClr val="000000"/>
              </a:buClr>
              <a:buSzTx/>
              <a:buFont typeface="Wingdings" pitchFamily="2" charset="2"/>
              <a:buChar char="Ø"/>
              <a:tabLst/>
              <a:defRPr/>
            </a:pPr>
            <a:r>
              <a:rPr kumimoji="0" lang="en-US" sz="2000" b="0" i="0" u="none" strike="noStrike" kern="0" cap="none" spc="0" normalizeH="0" baseline="0" noProof="0" dirty="0">
                <a:ln>
                  <a:noFill/>
                </a:ln>
                <a:solidFill>
                  <a:srgbClr val="FFFFFF"/>
                </a:solidFill>
                <a:effectLst/>
                <a:uLnTx/>
                <a:uFillTx/>
                <a:latin typeface="Cambria" panose="02040503050406030204"/>
                <a:cs typeface="Arial"/>
                <a:sym typeface="Arial"/>
              </a:rPr>
              <a:t>Loss of Skillsets</a:t>
            </a:r>
          </a:p>
          <a:p>
            <a:pPr marL="285750" marR="0" lvl="0" indent="-285750" algn="l" defTabSz="914400" rtl="0" eaLnBrk="1" fontAlgn="base" latinLnBrk="0" hangingPunct="1">
              <a:lnSpc>
                <a:spcPct val="150000"/>
              </a:lnSpc>
              <a:spcBef>
                <a:spcPts val="0"/>
              </a:spcBef>
              <a:spcAft>
                <a:spcPts val="0"/>
              </a:spcAft>
              <a:buClr>
                <a:srgbClr val="000000"/>
              </a:buClr>
              <a:buSzTx/>
              <a:buFont typeface="Wingdings" pitchFamily="2" charset="2"/>
              <a:buChar char="Ø"/>
              <a:tabLst/>
              <a:defRPr/>
            </a:pPr>
            <a:r>
              <a:rPr kumimoji="0" lang="en-US" sz="2000" b="0" i="0" u="none" strike="noStrike" kern="0" cap="none" spc="0" normalizeH="0" baseline="0" noProof="0" dirty="0">
                <a:ln>
                  <a:noFill/>
                </a:ln>
                <a:solidFill>
                  <a:srgbClr val="FFFFFF"/>
                </a:solidFill>
                <a:effectLst/>
                <a:uLnTx/>
                <a:uFillTx/>
                <a:latin typeface="Cambria" panose="02040503050406030204"/>
                <a:cs typeface="Arial"/>
                <a:sym typeface="Arial"/>
              </a:rPr>
              <a:t>Under/ over estimation</a:t>
            </a:r>
          </a:p>
          <a:p>
            <a:pPr marL="285750" marR="0" lvl="0" indent="-285750" algn="l" defTabSz="914400" rtl="0" eaLnBrk="1" fontAlgn="base" latinLnBrk="0" hangingPunct="1">
              <a:lnSpc>
                <a:spcPct val="150000"/>
              </a:lnSpc>
              <a:spcBef>
                <a:spcPts val="0"/>
              </a:spcBef>
              <a:spcAft>
                <a:spcPts val="0"/>
              </a:spcAft>
              <a:buClr>
                <a:srgbClr val="000000"/>
              </a:buClr>
              <a:buSzTx/>
              <a:buFont typeface="Wingdings" pitchFamily="2" charset="2"/>
              <a:buChar char="Ø"/>
              <a:tabLst/>
              <a:defRPr/>
            </a:pPr>
            <a:r>
              <a:rPr kumimoji="0" lang="en-US" sz="2000" b="0" i="0" u="none" strike="noStrike" kern="0" cap="none" spc="0" normalizeH="0" baseline="0" noProof="0" dirty="0">
                <a:ln>
                  <a:noFill/>
                </a:ln>
                <a:solidFill>
                  <a:srgbClr val="FFFFFF"/>
                </a:solidFill>
                <a:effectLst/>
                <a:uLnTx/>
                <a:uFillTx/>
                <a:latin typeface="Cambria" panose="02040503050406030204"/>
                <a:cs typeface="Arial"/>
                <a:sym typeface="Arial"/>
              </a:rPr>
              <a:t>Environment Disaster</a:t>
            </a:r>
          </a:p>
        </p:txBody>
      </p:sp>
      <p:sp>
        <p:nvSpPr>
          <p:cNvPr id="2" name="Slide Number Placeholder 1">
            <a:extLst>
              <a:ext uri="{FF2B5EF4-FFF2-40B4-BE49-F238E27FC236}">
                <a16:creationId xmlns:a16="http://schemas.microsoft.com/office/drawing/2014/main" id="{FD4B8BE6-4C65-8948-BD3E-BAFCBE09E237}"/>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FFFFFF"/>
                </a:solidFill>
                <a:effectLst/>
                <a:uLnTx/>
                <a:uFillTx/>
                <a:latin typeface="Lato"/>
                <a:sym typeface="La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23</a:t>
            </a:fld>
            <a:endParaRPr kumimoji="0" lang="en" sz="1000" b="0" i="0" u="none" strike="noStrike" kern="0" cap="none" spc="0" normalizeH="0" baseline="0" noProof="0">
              <a:ln>
                <a:noFill/>
              </a:ln>
              <a:solidFill>
                <a:srgbClr val="FFFFFF"/>
              </a:solidFill>
              <a:effectLst/>
              <a:uLnTx/>
              <a:uFillTx/>
              <a:latin typeface="Lato"/>
              <a:sym typeface="Lato"/>
            </a:endParaRPr>
          </a:p>
        </p:txBody>
      </p:sp>
    </p:spTree>
    <p:extLst>
      <p:ext uri="{BB962C8B-B14F-4D97-AF65-F5344CB8AC3E}">
        <p14:creationId xmlns:p14="http://schemas.microsoft.com/office/powerpoint/2010/main" val="555407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BAD3-D33D-D945-B140-8BAFA73F8002}"/>
              </a:ext>
            </a:extLst>
          </p:cNvPr>
          <p:cNvSpPr>
            <a:spLocks noGrp="1"/>
          </p:cNvSpPr>
          <p:nvPr>
            <p:ph type="title"/>
          </p:nvPr>
        </p:nvSpPr>
        <p:spPr/>
        <p:txBody>
          <a:bodyPr/>
          <a:lstStyle/>
          <a:p>
            <a:r>
              <a:rPr lang="en-US" sz="2400" dirty="0">
                <a:solidFill>
                  <a:schemeClr val="accent6">
                    <a:lumMod val="50000"/>
                  </a:schemeClr>
                </a:solidFill>
                <a:latin typeface="+mj-lt"/>
              </a:rPr>
              <a:t>Return on Value</a:t>
            </a:r>
          </a:p>
        </p:txBody>
      </p:sp>
      <p:sp>
        <p:nvSpPr>
          <p:cNvPr id="5" name="Slide Number Placeholder 4">
            <a:extLst>
              <a:ext uri="{FF2B5EF4-FFF2-40B4-BE49-F238E27FC236}">
                <a16:creationId xmlns:a16="http://schemas.microsoft.com/office/drawing/2014/main" id="{C680E98C-2F5E-7A41-ACA7-F1BCDFF4D5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7" name="Text Placeholder 6">
            <a:extLst>
              <a:ext uri="{FF2B5EF4-FFF2-40B4-BE49-F238E27FC236}">
                <a16:creationId xmlns:a16="http://schemas.microsoft.com/office/drawing/2014/main" id="{766E2686-16D4-0E44-A626-80177479775F}"/>
              </a:ext>
            </a:extLst>
          </p:cNvPr>
          <p:cNvSpPr>
            <a:spLocks noGrp="1"/>
          </p:cNvSpPr>
          <p:nvPr>
            <p:ph type="body" idx="1"/>
          </p:nvPr>
        </p:nvSpPr>
        <p:spPr>
          <a:xfrm>
            <a:off x="729450" y="1848972"/>
            <a:ext cx="4167079" cy="1863924"/>
          </a:xfrm>
        </p:spPr>
        <p:txBody>
          <a:bodyPr/>
          <a:lstStyle/>
          <a:p>
            <a:r>
              <a:rPr lang="en-US" b="1" dirty="0">
                <a:solidFill>
                  <a:srgbClr val="002060"/>
                </a:solidFill>
                <a:latin typeface="+mn-lt"/>
              </a:rPr>
              <a:t>Decreased turn around times for customer communication</a:t>
            </a:r>
          </a:p>
          <a:p>
            <a:pPr marL="146050" indent="0">
              <a:buNone/>
            </a:pPr>
            <a:endParaRPr lang="en-US" b="1" dirty="0">
              <a:solidFill>
                <a:srgbClr val="002060"/>
              </a:solidFill>
              <a:latin typeface="+mn-lt"/>
            </a:endParaRPr>
          </a:p>
          <a:p>
            <a:r>
              <a:rPr lang="en-US" b="1" dirty="0">
                <a:solidFill>
                  <a:srgbClr val="002060"/>
                </a:solidFill>
                <a:latin typeface="+mn-lt"/>
              </a:rPr>
              <a:t>Increased customer engagement alongside expanding customer base</a:t>
            </a:r>
          </a:p>
          <a:p>
            <a:pPr marL="146050" indent="0">
              <a:buNone/>
            </a:pPr>
            <a:endParaRPr lang="en-US" b="1" dirty="0">
              <a:solidFill>
                <a:srgbClr val="002060"/>
              </a:solidFill>
              <a:latin typeface="+mn-lt"/>
            </a:endParaRPr>
          </a:p>
          <a:p>
            <a:endParaRPr lang="en-US" b="1" dirty="0">
              <a:solidFill>
                <a:srgbClr val="002060"/>
              </a:solidFill>
              <a:latin typeface="+mn-lt"/>
            </a:endParaRPr>
          </a:p>
          <a:p>
            <a:endParaRPr lang="en-US" b="1" dirty="0">
              <a:solidFill>
                <a:srgbClr val="002060"/>
              </a:solidFill>
              <a:latin typeface="+mn-lt"/>
            </a:endParaRPr>
          </a:p>
          <a:p>
            <a:endParaRPr lang="en-US" b="1" dirty="0">
              <a:solidFill>
                <a:srgbClr val="002060"/>
              </a:solidFill>
              <a:latin typeface="+mn-lt"/>
            </a:endParaRPr>
          </a:p>
          <a:p>
            <a:endParaRPr lang="en-US" b="1" dirty="0">
              <a:solidFill>
                <a:srgbClr val="002060"/>
              </a:solidFill>
              <a:latin typeface="+mn-lt"/>
            </a:endParaRPr>
          </a:p>
          <a:p>
            <a:endParaRPr lang="en-US" b="1" dirty="0">
              <a:solidFill>
                <a:srgbClr val="002060"/>
              </a:solidFill>
              <a:latin typeface="+mn-lt"/>
            </a:endParaRPr>
          </a:p>
          <a:p>
            <a:endParaRPr lang="en-US" b="1" dirty="0">
              <a:solidFill>
                <a:srgbClr val="002060"/>
              </a:solidFill>
              <a:latin typeface="+mn-lt"/>
            </a:endParaRPr>
          </a:p>
        </p:txBody>
      </p:sp>
      <p:pic>
        <p:nvPicPr>
          <p:cNvPr id="3" name="Picture 2">
            <a:extLst>
              <a:ext uri="{FF2B5EF4-FFF2-40B4-BE49-F238E27FC236}">
                <a16:creationId xmlns:a16="http://schemas.microsoft.com/office/drawing/2014/main" id="{E92A9A84-0027-7140-9628-9A1F8B175FB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432612" y="1069237"/>
            <a:ext cx="3103690" cy="2931263"/>
          </a:xfrm>
          <a:prstGeom prst="rect">
            <a:avLst/>
          </a:prstGeom>
        </p:spPr>
      </p:pic>
      <p:sp>
        <p:nvSpPr>
          <p:cNvPr id="4" name="Rectangle 3">
            <a:extLst>
              <a:ext uri="{FF2B5EF4-FFF2-40B4-BE49-F238E27FC236}">
                <a16:creationId xmlns:a16="http://schemas.microsoft.com/office/drawing/2014/main" id="{9BC021F0-158C-E94C-9C35-728063A7AAE8}"/>
              </a:ext>
            </a:extLst>
          </p:cNvPr>
          <p:cNvSpPr/>
          <p:nvPr/>
        </p:nvSpPr>
        <p:spPr>
          <a:xfrm>
            <a:off x="5510714" y="4047041"/>
            <a:ext cx="3025589" cy="338554"/>
          </a:xfrm>
          <a:prstGeom prst="rect">
            <a:avLst/>
          </a:prstGeom>
        </p:spPr>
        <p:txBody>
          <a:bodyPr wrap="square">
            <a:spAutoFit/>
          </a:bodyPr>
          <a:lstStyle/>
          <a:p>
            <a:r>
              <a:rPr lang="en-US" sz="800" dirty="0">
                <a:solidFill>
                  <a:srgbClr val="FF0000"/>
                </a:solidFill>
                <a:latin typeface="+mn-lt"/>
              </a:rPr>
              <a:t>Source for image</a:t>
            </a:r>
            <a:r>
              <a:rPr lang="en-US" sz="800" dirty="0">
                <a:latin typeface="+mn-lt"/>
              </a:rPr>
              <a:t>: </a:t>
            </a:r>
            <a:r>
              <a:rPr lang="en-US" sz="800" dirty="0">
                <a:solidFill>
                  <a:srgbClr val="002060"/>
                </a:solidFill>
                <a:latin typeface="+mn-lt"/>
              </a:rPr>
              <a:t>https://</a:t>
            </a:r>
            <a:r>
              <a:rPr lang="en-US" sz="800" dirty="0" err="1">
                <a:solidFill>
                  <a:srgbClr val="002060"/>
                </a:solidFill>
                <a:latin typeface="+mn-lt"/>
              </a:rPr>
              <a:t>marketingland.com</a:t>
            </a:r>
            <a:r>
              <a:rPr lang="en-US" sz="800" dirty="0">
                <a:solidFill>
                  <a:srgbClr val="002060"/>
                </a:solidFill>
                <a:latin typeface="+mn-lt"/>
              </a:rPr>
              <a:t>/value-props-customer-competitive-research-shape-marketing-236117</a:t>
            </a:r>
          </a:p>
        </p:txBody>
      </p:sp>
      <p:sp>
        <p:nvSpPr>
          <p:cNvPr id="6" name="TextBox 5">
            <a:extLst>
              <a:ext uri="{FF2B5EF4-FFF2-40B4-BE49-F238E27FC236}">
                <a16:creationId xmlns:a16="http://schemas.microsoft.com/office/drawing/2014/main" id="{2D86C76E-4CC7-EA47-B87D-B4327613EF0B}"/>
              </a:ext>
            </a:extLst>
          </p:cNvPr>
          <p:cNvSpPr txBox="1"/>
          <p:nvPr/>
        </p:nvSpPr>
        <p:spPr>
          <a:xfrm>
            <a:off x="729450" y="1318017"/>
            <a:ext cx="2846634" cy="338554"/>
          </a:xfrm>
          <a:prstGeom prst="rect">
            <a:avLst/>
          </a:prstGeom>
          <a:noFill/>
        </p:spPr>
        <p:txBody>
          <a:bodyPr wrap="square" rtlCol="0">
            <a:spAutoFit/>
          </a:bodyPr>
          <a:lstStyle/>
          <a:p>
            <a:r>
              <a:rPr lang="en-US" sz="1600" b="1" dirty="0">
                <a:solidFill>
                  <a:schemeClr val="accent6">
                    <a:lumMod val="50000"/>
                  </a:schemeClr>
                </a:solidFill>
                <a:latin typeface="+mj-lt"/>
              </a:rPr>
              <a:t>Value for Customers</a:t>
            </a:r>
          </a:p>
        </p:txBody>
      </p:sp>
    </p:spTree>
    <p:extLst>
      <p:ext uri="{BB962C8B-B14F-4D97-AF65-F5344CB8AC3E}">
        <p14:creationId xmlns:p14="http://schemas.microsoft.com/office/powerpoint/2010/main" val="1619030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BAD3-D33D-D945-B140-8BAFA73F8002}"/>
              </a:ext>
            </a:extLst>
          </p:cNvPr>
          <p:cNvSpPr>
            <a:spLocks noGrp="1"/>
          </p:cNvSpPr>
          <p:nvPr>
            <p:ph type="title"/>
          </p:nvPr>
        </p:nvSpPr>
        <p:spPr/>
        <p:txBody>
          <a:bodyPr/>
          <a:lstStyle/>
          <a:p>
            <a:r>
              <a:rPr lang="en-US" sz="2400" dirty="0">
                <a:solidFill>
                  <a:schemeClr val="accent6">
                    <a:lumMod val="50000"/>
                  </a:schemeClr>
                </a:solidFill>
                <a:latin typeface="+mj-lt"/>
              </a:rPr>
              <a:t>Return on Value</a:t>
            </a:r>
          </a:p>
        </p:txBody>
      </p:sp>
      <p:sp>
        <p:nvSpPr>
          <p:cNvPr id="5" name="Slide Number Placeholder 4">
            <a:extLst>
              <a:ext uri="{FF2B5EF4-FFF2-40B4-BE49-F238E27FC236}">
                <a16:creationId xmlns:a16="http://schemas.microsoft.com/office/drawing/2014/main" id="{C680E98C-2F5E-7A41-ACA7-F1BCDFF4D5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7" name="Text Placeholder 6">
            <a:extLst>
              <a:ext uri="{FF2B5EF4-FFF2-40B4-BE49-F238E27FC236}">
                <a16:creationId xmlns:a16="http://schemas.microsoft.com/office/drawing/2014/main" id="{766E2686-16D4-0E44-A626-80177479775F}"/>
              </a:ext>
            </a:extLst>
          </p:cNvPr>
          <p:cNvSpPr>
            <a:spLocks noGrp="1"/>
          </p:cNvSpPr>
          <p:nvPr>
            <p:ph type="body" idx="1"/>
          </p:nvPr>
        </p:nvSpPr>
        <p:spPr>
          <a:xfrm>
            <a:off x="729450" y="1761565"/>
            <a:ext cx="3782038" cy="2386853"/>
          </a:xfrm>
          <a:solidFill>
            <a:schemeClr val="accent2">
              <a:lumMod val="20000"/>
              <a:lumOff val="80000"/>
            </a:schemeClr>
          </a:solidFill>
        </p:spPr>
        <p:txBody>
          <a:bodyPr/>
          <a:lstStyle/>
          <a:p>
            <a:r>
              <a:rPr lang="en-US" dirty="0">
                <a:solidFill>
                  <a:srgbClr val="002060"/>
                </a:solidFill>
                <a:latin typeface="+mn-lt"/>
              </a:rPr>
              <a:t>Promotes organizational learning with incorporation of newer analytical platforms</a:t>
            </a:r>
          </a:p>
          <a:p>
            <a:pPr marL="146050" indent="0">
              <a:buNone/>
            </a:pPr>
            <a:endParaRPr lang="en-US" dirty="0">
              <a:solidFill>
                <a:srgbClr val="002060"/>
              </a:solidFill>
              <a:latin typeface="+mn-lt"/>
            </a:endParaRPr>
          </a:p>
          <a:p>
            <a:r>
              <a:rPr lang="en-US" dirty="0">
                <a:solidFill>
                  <a:srgbClr val="002060"/>
                </a:solidFill>
                <a:latin typeface="+mn-lt"/>
              </a:rPr>
              <a:t>Productive use of analytics manpower and resources</a:t>
            </a:r>
          </a:p>
          <a:p>
            <a:endParaRPr lang="en-US" dirty="0">
              <a:solidFill>
                <a:srgbClr val="002060"/>
              </a:solidFill>
              <a:latin typeface="+mn-lt"/>
            </a:endParaRPr>
          </a:p>
          <a:p>
            <a:r>
              <a:rPr lang="en-US" dirty="0">
                <a:solidFill>
                  <a:srgbClr val="002060"/>
                </a:solidFill>
                <a:latin typeface="+mn-lt"/>
              </a:rPr>
              <a:t>Promotes data-driven decision making across the organization</a:t>
            </a:r>
          </a:p>
          <a:p>
            <a:pPr marL="146050" indent="0">
              <a:buNone/>
            </a:pPr>
            <a:endParaRPr lang="en-US" dirty="0">
              <a:solidFill>
                <a:srgbClr val="002060"/>
              </a:solidFill>
              <a:latin typeface="+mn-lt"/>
            </a:endParaRPr>
          </a:p>
          <a:p>
            <a:endParaRPr lang="en-US" dirty="0">
              <a:solidFill>
                <a:srgbClr val="002060"/>
              </a:solidFill>
              <a:latin typeface="+mn-lt"/>
            </a:endParaRPr>
          </a:p>
        </p:txBody>
      </p:sp>
      <p:pic>
        <p:nvPicPr>
          <p:cNvPr id="3" name="Picture 2">
            <a:extLst>
              <a:ext uri="{FF2B5EF4-FFF2-40B4-BE49-F238E27FC236}">
                <a16:creationId xmlns:a16="http://schemas.microsoft.com/office/drawing/2014/main" id="{4C0D88F8-35AA-5641-B8D6-A29A7DF58B1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32514" y="1398495"/>
            <a:ext cx="3903787" cy="2749924"/>
          </a:xfrm>
          <a:prstGeom prst="rect">
            <a:avLst/>
          </a:prstGeom>
        </p:spPr>
      </p:pic>
      <p:sp>
        <p:nvSpPr>
          <p:cNvPr id="4" name="Rectangle 3">
            <a:extLst>
              <a:ext uri="{FF2B5EF4-FFF2-40B4-BE49-F238E27FC236}">
                <a16:creationId xmlns:a16="http://schemas.microsoft.com/office/drawing/2014/main" id="{01AF1647-E866-024C-AE4A-AFA7384E06DF}"/>
              </a:ext>
            </a:extLst>
          </p:cNvPr>
          <p:cNvSpPr/>
          <p:nvPr/>
        </p:nvSpPr>
        <p:spPr>
          <a:xfrm>
            <a:off x="4831157" y="4233691"/>
            <a:ext cx="3106941" cy="215444"/>
          </a:xfrm>
          <a:prstGeom prst="rect">
            <a:avLst/>
          </a:prstGeom>
        </p:spPr>
        <p:txBody>
          <a:bodyPr wrap="none">
            <a:spAutoFit/>
          </a:bodyPr>
          <a:lstStyle/>
          <a:p>
            <a:r>
              <a:rPr lang="en-US" sz="800" dirty="0">
                <a:solidFill>
                  <a:srgbClr val="FF0000"/>
                </a:solidFill>
                <a:latin typeface="+mn-lt"/>
              </a:rPr>
              <a:t>Source for image: </a:t>
            </a:r>
            <a:r>
              <a:rPr lang="en-US" sz="800" dirty="0">
                <a:solidFill>
                  <a:srgbClr val="002060"/>
                </a:solidFill>
                <a:latin typeface="+mn-lt"/>
              </a:rPr>
              <a:t>https://</a:t>
            </a:r>
            <a:r>
              <a:rPr lang="en-US" sz="800" dirty="0" err="1">
                <a:solidFill>
                  <a:srgbClr val="002060"/>
                </a:solidFill>
                <a:latin typeface="+mn-lt"/>
              </a:rPr>
              <a:t>merger.com</a:t>
            </a:r>
            <a:r>
              <a:rPr lang="en-US" sz="800" dirty="0">
                <a:solidFill>
                  <a:srgbClr val="002060"/>
                </a:solidFill>
                <a:latin typeface="+mn-lt"/>
              </a:rPr>
              <a:t>/company-scalability-really/</a:t>
            </a:r>
          </a:p>
        </p:txBody>
      </p:sp>
      <p:sp>
        <p:nvSpPr>
          <p:cNvPr id="8" name="TextBox 7">
            <a:extLst>
              <a:ext uri="{FF2B5EF4-FFF2-40B4-BE49-F238E27FC236}">
                <a16:creationId xmlns:a16="http://schemas.microsoft.com/office/drawing/2014/main" id="{16780A6F-0776-0A4E-981A-58B94C437D50}"/>
              </a:ext>
            </a:extLst>
          </p:cNvPr>
          <p:cNvSpPr txBox="1"/>
          <p:nvPr/>
        </p:nvSpPr>
        <p:spPr>
          <a:xfrm>
            <a:off x="729450" y="1398494"/>
            <a:ext cx="3782038" cy="307777"/>
          </a:xfrm>
          <a:prstGeom prst="rect">
            <a:avLst/>
          </a:prstGeom>
          <a:solidFill>
            <a:srgbClr val="002060"/>
          </a:solidFill>
        </p:spPr>
        <p:txBody>
          <a:bodyPr wrap="square" rtlCol="0">
            <a:spAutoFit/>
          </a:bodyPr>
          <a:lstStyle/>
          <a:p>
            <a:pPr algn="ctr"/>
            <a:r>
              <a:rPr lang="en-US" b="1" dirty="0">
                <a:solidFill>
                  <a:schemeClr val="bg1"/>
                </a:solidFill>
                <a:latin typeface="+mj-lt"/>
              </a:rPr>
              <a:t>Value for the company</a:t>
            </a:r>
          </a:p>
        </p:txBody>
      </p:sp>
    </p:spTree>
    <p:extLst>
      <p:ext uri="{BB962C8B-B14F-4D97-AF65-F5344CB8AC3E}">
        <p14:creationId xmlns:p14="http://schemas.microsoft.com/office/powerpoint/2010/main" val="1609520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BAD3-D33D-D945-B140-8BAFA73F8002}"/>
              </a:ext>
            </a:extLst>
          </p:cNvPr>
          <p:cNvSpPr>
            <a:spLocks noGrp="1"/>
          </p:cNvSpPr>
          <p:nvPr>
            <p:ph type="title"/>
          </p:nvPr>
        </p:nvSpPr>
        <p:spPr/>
        <p:txBody>
          <a:bodyPr/>
          <a:lstStyle/>
          <a:p>
            <a:r>
              <a:rPr lang="en-US" sz="2400" dirty="0">
                <a:solidFill>
                  <a:schemeClr val="accent6">
                    <a:lumMod val="50000"/>
                  </a:schemeClr>
                </a:solidFill>
                <a:latin typeface="+mj-lt"/>
              </a:rPr>
              <a:t>Return on Value</a:t>
            </a:r>
          </a:p>
        </p:txBody>
      </p:sp>
      <p:sp>
        <p:nvSpPr>
          <p:cNvPr id="5" name="Slide Number Placeholder 4">
            <a:extLst>
              <a:ext uri="{FF2B5EF4-FFF2-40B4-BE49-F238E27FC236}">
                <a16:creationId xmlns:a16="http://schemas.microsoft.com/office/drawing/2014/main" id="{C680E98C-2F5E-7A41-ACA7-F1BCDFF4D5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7" name="Text Placeholder 6">
            <a:extLst>
              <a:ext uri="{FF2B5EF4-FFF2-40B4-BE49-F238E27FC236}">
                <a16:creationId xmlns:a16="http://schemas.microsoft.com/office/drawing/2014/main" id="{766E2686-16D4-0E44-A626-80177479775F}"/>
              </a:ext>
            </a:extLst>
          </p:cNvPr>
          <p:cNvSpPr>
            <a:spLocks noGrp="1"/>
          </p:cNvSpPr>
          <p:nvPr>
            <p:ph type="body" idx="1"/>
          </p:nvPr>
        </p:nvSpPr>
        <p:spPr>
          <a:xfrm>
            <a:off x="729449" y="1815356"/>
            <a:ext cx="4293025" cy="1882588"/>
          </a:xfrm>
          <a:ln>
            <a:solidFill>
              <a:srgbClr val="0070C0"/>
            </a:solidFill>
          </a:ln>
        </p:spPr>
        <p:txBody>
          <a:bodyPr/>
          <a:lstStyle/>
          <a:p>
            <a:pPr marL="146050" indent="0">
              <a:buNone/>
            </a:pPr>
            <a:endParaRPr lang="en-US" dirty="0">
              <a:solidFill>
                <a:srgbClr val="002060"/>
              </a:solidFill>
              <a:latin typeface="+mn-lt"/>
            </a:endParaRPr>
          </a:p>
          <a:p>
            <a:r>
              <a:rPr lang="en-US" dirty="0">
                <a:solidFill>
                  <a:srgbClr val="002060"/>
                </a:solidFill>
                <a:latin typeface="+mn-lt"/>
              </a:rPr>
              <a:t>Generates potential for tapping into existing customer data that can result in development of analytical use cases in the future</a:t>
            </a:r>
          </a:p>
          <a:p>
            <a:endParaRPr lang="en-US" dirty="0">
              <a:solidFill>
                <a:srgbClr val="002060"/>
              </a:solidFill>
              <a:latin typeface="+mn-lt"/>
            </a:endParaRPr>
          </a:p>
          <a:p>
            <a:r>
              <a:rPr lang="en-US" dirty="0">
                <a:solidFill>
                  <a:srgbClr val="002060"/>
                </a:solidFill>
                <a:latin typeface="+mn-lt"/>
              </a:rPr>
              <a:t>Spark’ compatibility across platforms promotes scalability in the future</a:t>
            </a:r>
          </a:p>
          <a:p>
            <a:endParaRPr lang="en-US" dirty="0">
              <a:solidFill>
                <a:srgbClr val="002060"/>
              </a:solidFill>
              <a:latin typeface="+mn-lt"/>
            </a:endParaRPr>
          </a:p>
          <a:p>
            <a:endParaRPr lang="en-US" dirty="0">
              <a:solidFill>
                <a:srgbClr val="002060"/>
              </a:solidFill>
              <a:latin typeface="+mn-lt"/>
            </a:endParaRPr>
          </a:p>
        </p:txBody>
      </p:sp>
      <p:sp>
        <p:nvSpPr>
          <p:cNvPr id="6" name="TextBox 5">
            <a:extLst>
              <a:ext uri="{FF2B5EF4-FFF2-40B4-BE49-F238E27FC236}">
                <a16:creationId xmlns:a16="http://schemas.microsoft.com/office/drawing/2014/main" id="{2BD7B4C2-F348-B549-A15F-C3495131A775}"/>
              </a:ext>
            </a:extLst>
          </p:cNvPr>
          <p:cNvSpPr txBox="1"/>
          <p:nvPr/>
        </p:nvSpPr>
        <p:spPr>
          <a:xfrm>
            <a:off x="729451" y="1425391"/>
            <a:ext cx="4293026" cy="307777"/>
          </a:xfrm>
          <a:prstGeom prst="rect">
            <a:avLst/>
          </a:prstGeom>
          <a:solidFill>
            <a:srgbClr val="002060"/>
          </a:solidFill>
        </p:spPr>
        <p:txBody>
          <a:bodyPr wrap="square" rtlCol="0">
            <a:spAutoFit/>
          </a:bodyPr>
          <a:lstStyle/>
          <a:p>
            <a:pPr algn="ctr"/>
            <a:r>
              <a:rPr lang="en-US" b="1" dirty="0">
                <a:solidFill>
                  <a:schemeClr val="bg1"/>
                </a:solidFill>
                <a:latin typeface="+mj-lt"/>
              </a:rPr>
              <a:t>Enables organizational growth</a:t>
            </a:r>
          </a:p>
        </p:txBody>
      </p:sp>
      <p:pic>
        <p:nvPicPr>
          <p:cNvPr id="8" name="Picture 7" descr="A close up of a logo&#13;&#10;&#13;&#10;Description automatically generated">
            <a:extLst>
              <a:ext uri="{FF2B5EF4-FFF2-40B4-BE49-F238E27FC236}">
                <a16:creationId xmlns:a16="http://schemas.microsoft.com/office/drawing/2014/main" id="{3B50950A-C328-6449-9FEE-EA63AC48439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62818" y="1062614"/>
            <a:ext cx="3885465" cy="2635330"/>
          </a:xfrm>
          <a:prstGeom prst="rect">
            <a:avLst/>
          </a:prstGeom>
        </p:spPr>
      </p:pic>
      <p:sp>
        <p:nvSpPr>
          <p:cNvPr id="9" name="Rectangle 8">
            <a:extLst>
              <a:ext uri="{FF2B5EF4-FFF2-40B4-BE49-F238E27FC236}">
                <a16:creationId xmlns:a16="http://schemas.microsoft.com/office/drawing/2014/main" id="{14CA1BD2-83D0-2D4D-BCF2-C946575EED93}"/>
              </a:ext>
            </a:extLst>
          </p:cNvPr>
          <p:cNvSpPr/>
          <p:nvPr/>
        </p:nvSpPr>
        <p:spPr>
          <a:xfrm>
            <a:off x="5624601" y="3762232"/>
            <a:ext cx="3021858" cy="215444"/>
          </a:xfrm>
          <a:prstGeom prst="rect">
            <a:avLst/>
          </a:prstGeom>
        </p:spPr>
        <p:txBody>
          <a:bodyPr wrap="square">
            <a:spAutoFit/>
          </a:bodyPr>
          <a:lstStyle/>
          <a:p>
            <a:r>
              <a:rPr lang="en-US" sz="800" dirty="0">
                <a:solidFill>
                  <a:srgbClr val="FF0000"/>
                </a:solidFill>
                <a:latin typeface="+mn-lt"/>
              </a:rPr>
              <a:t>Source for image</a:t>
            </a:r>
            <a:r>
              <a:rPr lang="en-US" sz="800" dirty="0">
                <a:latin typeface="+mn-lt"/>
              </a:rPr>
              <a:t>: http://</a:t>
            </a:r>
            <a:r>
              <a:rPr lang="en-US" sz="800" dirty="0" err="1">
                <a:latin typeface="+mn-lt"/>
              </a:rPr>
              <a:t>spark.apache.org</a:t>
            </a:r>
            <a:r>
              <a:rPr lang="en-US" sz="800" dirty="0">
                <a:latin typeface="+mn-lt"/>
              </a:rPr>
              <a:t>/</a:t>
            </a:r>
          </a:p>
        </p:txBody>
      </p:sp>
    </p:spTree>
    <p:extLst>
      <p:ext uri="{BB962C8B-B14F-4D97-AF65-F5344CB8AC3E}">
        <p14:creationId xmlns:p14="http://schemas.microsoft.com/office/powerpoint/2010/main" val="1710866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A2F1E-83B4-6046-BFE8-A5118E7302CA}"/>
              </a:ext>
            </a:extLst>
          </p:cNvPr>
          <p:cNvSpPr>
            <a:spLocks noGrp="1"/>
          </p:cNvSpPr>
          <p:nvPr>
            <p:ph type="title"/>
          </p:nvPr>
        </p:nvSpPr>
        <p:spPr>
          <a:xfrm>
            <a:off x="727650" y="357858"/>
            <a:ext cx="7688700" cy="637885"/>
          </a:xfrm>
        </p:spPr>
        <p:txBody>
          <a:bodyPr/>
          <a:lstStyle/>
          <a:p>
            <a:r>
              <a:rPr lang="en-US" b="0" dirty="0">
                <a:solidFill>
                  <a:schemeClr val="accent6">
                    <a:lumMod val="50000"/>
                  </a:schemeClr>
                </a:solidFill>
                <a:latin typeface="+mj-lt"/>
              </a:rPr>
              <a:t>Team</a:t>
            </a:r>
            <a:r>
              <a:rPr lang="en-US" sz="2800" b="0" dirty="0">
                <a:solidFill>
                  <a:schemeClr val="accent6">
                    <a:lumMod val="50000"/>
                  </a:schemeClr>
                </a:solidFill>
                <a:latin typeface="+mj-lt"/>
              </a:rPr>
              <a:t> 1 Introduction</a:t>
            </a:r>
          </a:p>
        </p:txBody>
      </p:sp>
      <p:sp>
        <p:nvSpPr>
          <p:cNvPr id="4" name="Slide Number Placeholder 3">
            <a:extLst>
              <a:ext uri="{FF2B5EF4-FFF2-40B4-BE49-F238E27FC236}">
                <a16:creationId xmlns:a16="http://schemas.microsoft.com/office/drawing/2014/main" id="{14A88C93-FD0B-6542-A39A-07F74614A7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7" name="Rectangle 6">
            <a:extLst>
              <a:ext uri="{FF2B5EF4-FFF2-40B4-BE49-F238E27FC236}">
                <a16:creationId xmlns:a16="http://schemas.microsoft.com/office/drawing/2014/main" id="{7ACF8896-9070-B84E-A561-B3F6F8D74E88}"/>
              </a:ext>
            </a:extLst>
          </p:cNvPr>
          <p:cNvSpPr/>
          <p:nvPr/>
        </p:nvSpPr>
        <p:spPr>
          <a:xfrm>
            <a:off x="790097" y="1215032"/>
            <a:ext cx="1462773" cy="1296255"/>
          </a:xfrm>
          <a:prstGeom prst="rect">
            <a:avLst/>
          </a:prstGeom>
        </p:spPr>
        <p:style>
          <a:lnRef idx="2">
            <a:schemeClr val="lt1">
              <a:hueOff val="0"/>
              <a:satOff val="0"/>
              <a:lumOff val="0"/>
              <a:alphaOff val="0"/>
            </a:schemeClr>
          </a:lnRef>
          <a:fillRef idx="1">
            <a:schemeClr val="accent2">
              <a:tint val="50000"/>
              <a:hueOff val="0"/>
              <a:satOff val="0"/>
              <a:lumOff val="0"/>
              <a:alphaOff val="0"/>
            </a:schemeClr>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9" name="Rectangle 8">
            <a:extLst>
              <a:ext uri="{FF2B5EF4-FFF2-40B4-BE49-F238E27FC236}">
                <a16:creationId xmlns:a16="http://schemas.microsoft.com/office/drawing/2014/main" id="{26350ABD-D2E7-6D48-AD0A-AA104EF703B8}"/>
              </a:ext>
            </a:extLst>
          </p:cNvPr>
          <p:cNvSpPr/>
          <p:nvPr/>
        </p:nvSpPr>
        <p:spPr>
          <a:xfrm>
            <a:off x="3276314" y="1215032"/>
            <a:ext cx="1462773" cy="1296255"/>
          </a:xfrm>
          <a:prstGeom prst="rect">
            <a:avLst/>
          </a:prstGeom>
        </p:spPr>
        <p:style>
          <a:lnRef idx="2">
            <a:schemeClr val="lt1">
              <a:hueOff val="0"/>
              <a:satOff val="0"/>
              <a:lumOff val="0"/>
              <a:alphaOff val="0"/>
            </a:schemeClr>
          </a:lnRef>
          <a:fillRef idx="1">
            <a:schemeClr val="accent2">
              <a:tint val="50000"/>
              <a:hueOff val="28796"/>
              <a:satOff val="-1233"/>
              <a:lumOff val="5021"/>
              <a:alphaOff val="0"/>
            </a:schemeClr>
          </a:fillRef>
          <a:effectRef idx="0">
            <a:schemeClr val="accent2">
              <a:tint val="50000"/>
              <a:hueOff val="28796"/>
              <a:satOff val="-1233"/>
              <a:lumOff val="5021"/>
              <a:alphaOff val="0"/>
            </a:schemeClr>
          </a:effectRef>
          <a:fontRef idx="minor">
            <a:schemeClr val="lt1">
              <a:hueOff val="0"/>
              <a:satOff val="0"/>
              <a:lumOff val="0"/>
              <a:alphaOff val="0"/>
            </a:schemeClr>
          </a:fontRef>
        </p:style>
      </p:sp>
      <p:sp>
        <p:nvSpPr>
          <p:cNvPr id="11" name="Rectangle 10">
            <a:extLst>
              <a:ext uri="{FF2B5EF4-FFF2-40B4-BE49-F238E27FC236}">
                <a16:creationId xmlns:a16="http://schemas.microsoft.com/office/drawing/2014/main" id="{A22E0F73-9DDE-9343-9519-24E3B0F94FB6}"/>
              </a:ext>
            </a:extLst>
          </p:cNvPr>
          <p:cNvSpPr/>
          <p:nvPr/>
        </p:nvSpPr>
        <p:spPr>
          <a:xfrm>
            <a:off x="5681820" y="1215032"/>
            <a:ext cx="1462773" cy="1296255"/>
          </a:xfrm>
          <a:prstGeom prst="rect">
            <a:avLst/>
          </a:prstGeom>
        </p:spPr>
        <p:style>
          <a:lnRef idx="2">
            <a:schemeClr val="lt1">
              <a:hueOff val="0"/>
              <a:satOff val="0"/>
              <a:lumOff val="0"/>
              <a:alphaOff val="0"/>
            </a:schemeClr>
          </a:lnRef>
          <a:fillRef idx="1">
            <a:schemeClr val="accent2">
              <a:tint val="50000"/>
              <a:hueOff val="57591"/>
              <a:satOff val="-2466"/>
              <a:lumOff val="10043"/>
              <a:alphaOff val="0"/>
            </a:schemeClr>
          </a:fillRef>
          <a:effectRef idx="0">
            <a:schemeClr val="accent2">
              <a:tint val="50000"/>
              <a:hueOff val="57591"/>
              <a:satOff val="-2466"/>
              <a:lumOff val="10043"/>
              <a:alphaOff val="0"/>
            </a:schemeClr>
          </a:effectRef>
          <a:fontRef idx="minor">
            <a:schemeClr val="lt1">
              <a:hueOff val="0"/>
              <a:satOff val="0"/>
              <a:lumOff val="0"/>
              <a:alphaOff val="0"/>
            </a:schemeClr>
          </a:fontRef>
        </p:style>
      </p:sp>
      <p:sp>
        <p:nvSpPr>
          <p:cNvPr id="13" name="Rectangle 12">
            <a:extLst>
              <a:ext uri="{FF2B5EF4-FFF2-40B4-BE49-F238E27FC236}">
                <a16:creationId xmlns:a16="http://schemas.microsoft.com/office/drawing/2014/main" id="{82F9974F-9CD6-D44E-8DCF-6475C3FA21BB}"/>
              </a:ext>
            </a:extLst>
          </p:cNvPr>
          <p:cNvSpPr/>
          <p:nvPr/>
        </p:nvSpPr>
        <p:spPr>
          <a:xfrm>
            <a:off x="2012820" y="2921046"/>
            <a:ext cx="1463040" cy="1298448"/>
          </a:xfrm>
          <a:prstGeom prst="rect">
            <a:avLst/>
          </a:prstGeom>
        </p:spPr>
        <p:style>
          <a:lnRef idx="2">
            <a:schemeClr val="lt1">
              <a:hueOff val="0"/>
              <a:satOff val="0"/>
              <a:lumOff val="0"/>
              <a:alphaOff val="0"/>
            </a:schemeClr>
          </a:lnRef>
          <a:fillRef idx="1">
            <a:schemeClr val="accent2">
              <a:tint val="50000"/>
              <a:hueOff val="0"/>
              <a:satOff val="0"/>
              <a:lumOff val="0"/>
              <a:alphaOff val="0"/>
            </a:schemeClr>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14" name="Rectangle 13">
            <a:extLst>
              <a:ext uri="{FF2B5EF4-FFF2-40B4-BE49-F238E27FC236}">
                <a16:creationId xmlns:a16="http://schemas.microsoft.com/office/drawing/2014/main" id="{184917AE-63B7-CE49-AF08-CC5D1D62231A}"/>
              </a:ext>
            </a:extLst>
          </p:cNvPr>
          <p:cNvSpPr/>
          <p:nvPr/>
        </p:nvSpPr>
        <p:spPr>
          <a:xfrm>
            <a:off x="4499037" y="2921046"/>
            <a:ext cx="1463040" cy="1298448"/>
          </a:xfrm>
          <a:prstGeom prst="rect">
            <a:avLst/>
          </a:prstGeom>
        </p:spPr>
        <p:style>
          <a:lnRef idx="2">
            <a:schemeClr val="lt1">
              <a:hueOff val="0"/>
              <a:satOff val="0"/>
              <a:lumOff val="0"/>
              <a:alphaOff val="0"/>
            </a:schemeClr>
          </a:lnRef>
          <a:fillRef idx="1">
            <a:schemeClr val="accent2">
              <a:tint val="50000"/>
              <a:hueOff val="28796"/>
              <a:satOff val="-1233"/>
              <a:lumOff val="5021"/>
              <a:alphaOff val="0"/>
            </a:schemeClr>
          </a:fillRef>
          <a:effectRef idx="0">
            <a:schemeClr val="accent2">
              <a:tint val="50000"/>
              <a:hueOff val="28796"/>
              <a:satOff val="-1233"/>
              <a:lumOff val="5021"/>
              <a:alphaOff val="0"/>
            </a:schemeClr>
          </a:effectRef>
          <a:fontRef idx="minor">
            <a:schemeClr val="lt1">
              <a:hueOff val="0"/>
              <a:satOff val="0"/>
              <a:lumOff val="0"/>
              <a:alphaOff val="0"/>
            </a:schemeClr>
          </a:fontRef>
        </p:style>
      </p:sp>
      <p:sp>
        <p:nvSpPr>
          <p:cNvPr id="15" name="Rectangle 14">
            <a:extLst>
              <a:ext uri="{FF2B5EF4-FFF2-40B4-BE49-F238E27FC236}">
                <a16:creationId xmlns:a16="http://schemas.microsoft.com/office/drawing/2014/main" id="{D6279587-0937-D24E-AE41-4A85202E576F}"/>
              </a:ext>
            </a:extLst>
          </p:cNvPr>
          <p:cNvSpPr/>
          <p:nvPr/>
        </p:nvSpPr>
        <p:spPr>
          <a:xfrm>
            <a:off x="6904543" y="2921046"/>
            <a:ext cx="1463040" cy="1298448"/>
          </a:xfrm>
          <a:prstGeom prst="rect">
            <a:avLst/>
          </a:prstGeom>
        </p:spPr>
        <p:style>
          <a:lnRef idx="2">
            <a:schemeClr val="lt1">
              <a:hueOff val="0"/>
              <a:satOff val="0"/>
              <a:lumOff val="0"/>
              <a:alphaOff val="0"/>
            </a:schemeClr>
          </a:lnRef>
          <a:fillRef idx="1">
            <a:schemeClr val="accent2">
              <a:tint val="50000"/>
              <a:hueOff val="57591"/>
              <a:satOff val="-2466"/>
              <a:lumOff val="10043"/>
              <a:alphaOff val="0"/>
            </a:schemeClr>
          </a:fillRef>
          <a:effectRef idx="0">
            <a:schemeClr val="accent2">
              <a:tint val="50000"/>
              <a:hueOff val="57591"/>
              <a:satOff val="-2466"/>
              <a:lumOff val="10043"/>
              <a:alphaOff val="0"/>
            </a:schemeClr>
          </a:effectRef>
          <a:fontRef idx="minor">
            <a:schemeClr val="lt1">
              <a:hueOff val="0"/>
              <a:satOff val="0"/>
              <a:lumOff val="0"/>
              <a:alphaOff val="0"/>
            </a:schemeClr>
          </a:fontRef>
        </p:style>
      </p:sp>
      <p:pic>
        <p:nvPicPr>
          <p:cNvPr id="23" name="Picture 22">
            <a:extLst>
              <a:ext uri="{FF2B5EF4-FFF2-40B4-BE49-F238E27FC236}">
                <a16:creationId xmlns:a16="http://schemas.microsoft.com/office/drawing/2014/main" id="{42CDF62A-8DFD-F342-866A-5B1BAA47111F}"/>
              </a:ext>
            </a:extLst>
          </p:cNvPr>
          <p:cNvPicPr>
            <a:picLocks/>
          </p:cNvPicPr>
          <p:nvPr/>
        </p:nvPicPr>
        <p:blipFill rotWithShape="1">
          <a:blip r:embed="rId3" cstate="email">
            <a:extLst>
              <a:ext uri="{28A0092B-C50C-407E-A947-70E740481C1C}">
                <a14:useLocalDpi xmlns:a14="http://schemas.microsoft.com/office/drawing/2010/main"/>
              </a:ext>
            </a:extLst>
          </a:blip>
          <a:srcRect/>
          <a:stretch/>
        </p:blipFill>
        <p:spPr>
          <a:xfrm>
            <a:off x="3293045" y="1233840"/>
            <a:ext cx="1438357" cy="1291292"/>
          </a:xfrm>
          <a:prstGeom prst="rect">
            <a:avLst/>
          </a:prstGeom>
        </p:spPr>
      </p:pic>
      <p:sp>
        <p:nvSpPr>
          <p:cNvPr id="18" name="Freeform 17">
            <a:extLst>
              <a:ext uri="{FF2B5EF4-FFF2-40B4-BE49-F238E27FC236}">
                <a16:creationId xmlns:a16="http://schemas.microsoft.com/office/drawing/2014/main" id="{3C524DAE-0433-2B42-90A2-0C84FA55AAF4}"/>
              </a:ext>
            </a:extLst>
          </p:cNvPr>
          <p:cNvSpPr/>
          <p:nvPr/>
        </p:nvSpPr>
        <p:spPr>
          <a:xfrm>
            <a:off x="3229619" y="2373899"/>
            <a:ext cx="1228013" cy="338328"/>
          </a:xfrm>
          <a:custGeom>
            <a:avLst/>
            <a:gdLst>
              <a:gd name="connsiteX0" fmla="*/ 0 w 1023237"/>
              <a:gd name="connsiteY0" fmla="*/ 0 h 1023237"/>
              <a:gd name="connsiteX1" fmla="*/ 1023237 w 1023237"/>
              <a:gd name="connsiteY1" fmla="*/ 0 h 1023237"/>
              <a:gd name="connsiteX2" fmla="*/ 1023237 w 1023237"/>
              <a:gd name="connsiteY2" fmla="*/ 1023237 h 1023237"/>
              <a:gd name="connsiteX3" fmla="*/ 0 w 1023237"/>
              <a:gd name="connsiteY3" fmla="*/ 1023237 h 1023237"/>
              <a:gd name="connsiteX4" fmla="*/ 0 w 1023237"/>
              <a:gd name="connsiteY4" fmla="*/ 0 h 1023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3237" h="1023237">
                <a:moveTo>
                  <a:pt x="0" y="0"/>
                </a:moveTo>
                <a:lnTo>
                  <a:pt x="1023237" y="0"/>
                </a:lnTo>
                <a:lnTo>
                  <a:pt x="1023237" y="1023237"/>
                </a:lnTo>
                <a:lnTo>
                  <a:pt x="0" y="1023237"/>
                </a:lnTo>
                <a:lnTo>
                  <a:pt x="0" y="0"/>
                </a:lnTo>
                <a:close/>
              </a:path>
            </a:pathLst>
          </a:custGeom>
          <a:solidFill>
            <a:schemeClr val="accent2">
              <a:lumMod val="75000"/>
            </a:schemeClr>
          </a:solidFill>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buNone/>
            </a:pPr>
            <a:r>
              <a:rPr lang="en-US" sz="1200" b="1" kern="1200" dirty="0"/>
              <a:t>Kyle</a:t>
            </a:r>
            <a:r>
              <a:rPr lang="en-US" sz="1200" kern="1200" dirty="0"/>
              <a:t> </a:t>
            </a:r>
          </a:p>
          <a:p>
            <a:pPr marL="0" lvl="0" indent="0" algn="ctr" defTabSz="1111250">
              <a:lnSpc>
                <a:spcPct val="90000"/>
              </a:lnSpc>
              <a:spcBef>
                <a:spcPct val="0"/>
              </a:spcBef>
              <a:buNone/>
            </a:pPr>
            <a:r>
              <a:rPr lang="en-US" sz="1200" kern="1200" dirty="0"/>
              <a:t>Product Owner</a:t>
            </a:r>
          </a:p>
        </p:txBody>
      </p:sp>
      <p:pic>
        <p:nvPicPr>
          <p:cNvPr id="25" name="Picture 24" descr="A person standing in front of a body of water&#13;&#10;&#13;&#10;Description automatically generated">
            <a:extLst>
              <a:ext uri="{FF2B5EF4-FFF2-40B4-BE49-F238E27FC236}">
                <a16:creationId xmlns:a16="http://schemas.microsoft.com/office/drawing/2014/main" id="{6C5D9981-3F3D-D142-9800-C88110774167}"/>
              </a:ext>
            </a:extLst>
          </p:cNvPr>
          <p:cNvPicPr>
            <a:picLocks/>
          </p:cNvPicPr>
          <p:nvPr/>
        </p:nvPicPr>
        <p:blipFill rotWithShape="1">
          <a:blip r:embed="rId4" cstate="email">
            <a:extLst>
              <a:ext uri="{28A0092B-C50C-407E-A947-70E740481C1C}">
                <a14:useLocalDpi xmlns:a14="http://schemas.microsoft.com/office/drawing/2010/main"/>
              </a:ext>
            </a:extLst>
          </a:blip>
          <a:srcRect/>
          <a:stretch/>
        </p:blipFill>
        <p:spPr>
          <a:xfrm>
            <a:off x="2015908" y="2934891"/>
            <a:ext cx="1459952" cy="1282410"/>
          </a:xfrm>
          <a:prstGeom prst="rect">
            <a:avLst/>
          </a:prstGeom>
        </p:spPr>
      </p:pic>
      <p:sp>
        <p:nvSpPr>
          <p:cNvPr id="16" name="Freeform 15">
            <a:extLst>
              <a:ext uri="{FF2B5EF4-FFF2-40B4-BE49-F238E27FC236}">
                <a16:creationId xmlns:a16="http://schemas.microsoft.com/office/drawing/2014/main" id="{539CEFF0-BFE7-1E46-8993-051CD5B4EE85}"/>
              </a:ext>
            </a:extLst>
          </p:cNvPr>
          <p:cNvSpPr/>
          <p:nvPr/>
        </p:nvSpPr>
        <p:spPr>
          <a:xfrm>
            <a:off x="1969538" y="4048360"/>
            <a:ext cx="1097281" cy="338328"/>
          </a:xfrm>
          <a:custGeom>
            <a:avLst/>
            <a:gdLst>
              <a:gd name="connsiteX0" fmla="*/ 0 w 1023237"/>
              <a:gd name="connsiteY0" fmla="*/ 0 h 1023237"/>
              <a:gd name="connsiteX1" fmla="*/ 1023237 w 1023237"/>
              <a:gd name="connsiteY1" fmla="*/ 0 h 1023237"/>
              <a:gd name="connsiteX2" fmla="*/ 1023237 w 1023237"/>
              <a:gd name="connsiteY2" fmla="*/ 1023237 h 1023237"/>
              <a:gd name="connsiteX3" fmla="*/ 0 w 1023237"/>
              <a:gd name="connsiteY3" fmla="*/ 1023237 h 1023237"/>
              <a:gd name="connsiteX4" fmla="*/ 0 w 1023237"/>
              <a:gd name="connsiteY4" fmla="*/ 0 h 1023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3237" h="1023237">
                <a:moveTo>
                  <a:pt x="0" y="0"/>
                </a:moveTo>
                <a:lnTo>
                  <a:pt x="1023237" y="0"/>
                </a:lnTo>
                <a:lnTo>
                  <a:pt x="1023237" y="1023237"/>
                </a:lnTo>
                <a:lnTo>
                  <a:pt x="0" y="1023237"/>
                </a:lnTo>
                <a:lnTo>
                  <a:pt x="0" y="0"/>
                </a:lnTo>
                <a:close/>
              </a:path>
            </a:pathLst>
          </a:custGeom>
          <a:solidFill>
            <a:schemeClr val="accent2">
              <a:lumMod val="75000"/>
            </a:schemeClr>
          </a:solidFill>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buNone/>
            </a:pPr>
            <a:r>
              <a:rPr lang="en-US" sz="1200" b="1" kern="1200" dirty="0" err="1"/>
              <a:t>Ishu</a:t>
            </a:r>
            <a:r>
              <a:rPr lang="en-US" sz="1200" b="1" kern="1200" dirty="0"/>
              <a:t> </a:t>
            </a:r>
          </a:p>
          <a:p>
            <a:pPr marL="0" lvl="0" indent="0" algn="ctr" defTabSz="1111250">
              <a:lnSpc>
                <a:spcPct val="90000"/>
              </a:lnSpc>
              <a:spcBef>
                <a:spcPct val="0"/>
              </a:spcBef>
              <a:buNone/>
            </a:pPr>
            <a:r>
              <a:rPr lang="en-US" sz="1200" kern="1200" dirty="0"/>
              <a:t>Architect</a:t>
            </a:r>
          </a:p>
        </p:txBody>
      </p:sp>
      <p:pic>
        <p:nvPicPr>
          <p:cNvPr id="26" name="Picture 25">
            <a:extLst>
              <a:ext uri="{FF2B5EF4-FFF2-40B4-BE49-F238E27FC236}">
                <a16:creationId xmlns:a16="http://schemas.microsoft.com/office/drawing/2014/main" id="{D955B207-B1CE-C443-A920-515F820C2806}"/>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687690" y="1233678"/>
            <a:ext cx="1456904" cy="1277610"/>
          </a:xfrm>
          <a:prstGeom prst="rect">
            <a:avLst/>
          </a:prstGeom>
        </p:spPr>
      </p:pic>
      <p:sp>
        <p:nvSpPr>
          <p:cNvPr id="17" name="Freeform 16">
            <a:extLst>
              <a:ext uri="{FF2B5EF4-FFF2-40B4-BE49-F238E27FC236}">
                <a16:creationId xmlns:a16="http://schemas.microsoft.com/office/drawing/2014/main" id="{41BA169B-3E77-1D4C-B0DA-0D117158245B}"/>
              </a:ext>
            </a:extLst>
          </p:cNvPr>
          <p:cNvSpPr/>
          <p:nvPr/>
        </p:nvSpPr>
        <p:spPr>
          <a:xfrm>
            <a:off x="5635702" y="2373898"/>
            <a:ext cx="1097280" cy="338328"/>
          </a:xfrm>
          <a:custGeom>
            <a:avLst/>
            <a:gdLst>
              <a:gd name="connsiteX0" fmla="*/ 0 w 1023237"/>
              <a:gd name="connsiteY0" fmla="*/ 0 h 1023237"/>
              <a:gd name="connsiteX1" fmla="*/ 1023237 w 1023237"/>
              <a:gd name="connsiteY1" fmla="*/ 0 h 1023237"/>
              <a:gd name="connsiteX2" fmla="*/ 1023237 w 1023237"/>
              <a:gd name="connsiteY2" fmla="*/ 1023237 h 1023237"/>
              <a:gd name="connsiteX3" fmla="*/ 0 w 1023237"/>
              <a:gd name="connsiteY3" fmla="*/ 1023237 h 1023237"/>
              <a:gd name="connsiteX4" fmla="*/ 0 w 1023237"/>
              <a:gd name="connsiteY4" fmla="*/ 0 h 1023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3237" h="1023237">
                <a:moveTo>
                  <a:pt x="0" y="0"/>
                </a:moveTo>
                <a:lnTo>
                  <a:pt x="1023237" y="0"/>
                </a:lnTo>
                <a:lnTo>
                  <a:pt x="1023237" y="1023237"/>
                </a:lnTo>
                <a:lnTo>
                  <a:pt x="0" y="1023237"/>
                </a:lnTo>
                <a:lnTo>
                  <a:pt x="0" y="0"/>
                </a:lnTo>
                <a:close/>
              </a:path>
            </a:pathLst>
          </a:custGeom>
          <a:solidFill>
            <a:schemeClr val="accent2">
              <a:lumMod val="75000"/>
            </a:schemeClr>
          </a:solidFill>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1200" b="1" kern="1200" dirty="0"/>
              <a:t>Prachi</a:t>
            </a:r>
            <a:r>
              <a:rPr lang="en-US" sz="1200" kern="1200" dirty="0"/>
              <a:t> Analyst</a:t>
            </a:r>
          </a:p>
        </p:txBody>
      </p:sp>
      <p:pic>
        <p:nvPicPr>
          <p:cNvPr id="27" name="Picture 26">
            <a:extLst>
              <a:ext uri="{FF2B5EF4-FFF2-40B4-BE49-F238E27FC236}">
                <a16:creationId xmlns:a16="http://schemas.microsoft.com/office/drawing/2014/main" id="{EFC314E4-D0EB-AF4B-B5AC-A570DD166099}"/>
              </a:ext>
            </a:extLst>
          </p:cNvPr>
          <p:cNvPicPr>
            <a:picLocks/>
          </p:cNvPicPr>
          <p:nvPr/>
        </p:nvPicPr>
        <p:blipFill>
          <a:blip r:embed="rId6" cstate="email">
            <a:extLst>
              <a:ext uri="{28A0092B-C50C-407E-A947-70E740481C1C}">
                <a14:useLocalDpi xmlns:a14="http://schemas.microsoft.com/office/drawing/2010/main"/>
              </a:ext>
            </a:extLst>
          </a:blip>
          <a:stretch>
            <a:fillRect/>
          </a:stretch>
        </p:blipFill>
        <p:spPr>
          <a:xfrm>
            <a:off x="792745" y="1213667"/>
            <a:ext cx="1459953" cy="1350029"/>
          </a:xfrm>
          <a:prstGeom prst="rect">
            <a:avLst/>
          </a:prstGeom>
        </p:spPr>
      </p:pic>
      <p:sp>
        <p:nvSpPr>
          <p:cNvPr id="8" name="Freeform 7">
            <a:extLst>
              <a:ext uri="{FF2B5EF4-FFF2-40B4-BE49-F238E27FC236}">
                <a16:creationId xmlns:a16="http://schemas.microsoft.com/office/drawing/2014/main" id="{3F2674FB-0398-AF44-9789-31A3DD1340F2}"/>
              </a:ext>
            </a:extLst>
          </p:cNvPr>
          <p:cNvSpPr/>
          <p:nvPr/>
        </p:nvSpPr>
        <p:spPr>
          <a:xfrm>
            <a:off x="750340" y="2340153"/>
            <a:ext cx="1097280" cy="338328"/>
          </a:xfrm>
          <a:custGeom>
            <a:avLst/>
            <a:gdLst>
              <a:gd name="connsiteX0" fmla="*/ 0 w 1023237"/>
              <a:gd name="connsiteY0" fmla="*/ 0 h 1023237"/>
              <a:gd name="connsiteX1" fmla="*/ 1023237 w 1023237"/>
              <a:gd name="connsiteY1" fmla="*/ 0 h 1023237"/>
              <a:gd name="connsiteX2" fmla="*/ 1023237 w 1023237"/>
              <a:gd name="connsiteY2" fmla="*/ 1023237 h 1023237"/>
              <a:gd name="connsiteX3" fmla="*/ 0 w 1023237"/>
              <a:gd name="connsiteY3" fmla="*/ 1023237 h 1023237"/>
              <a:gd name="connsiteX4" fmla="*/ 0 w 1023237"/>
              <a:gd name="connsiteY4" fmla="*/ 0 h 1023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3237" h="1023237">
                <a:moveTo>
                  <a:pt x="0" y="0"/>
                </a:moveTo>
                <a:lnTo>
                  <a:pt x="1023237" y="0"/>
                </a:lnTo>
                <a:lnTo>
                  <a:pt x="1023237" y="1023237"/>
                </a:lnTo>
                <a:lnTo>
                  <a:pt x="0" y="1023237"/>
                </a:lnTo>
                <a:lnTo>
                  <a:pt x="0" y="0"/>
                </a:lnTo>
                <a:close/>
              </a:path>
            </a:pathLst>
          </a:custGeom>
          <a:solidFill>
            <a:schemeClr val="accent2">
              <a:lumMod val="75000"/>
            </a:schemeClr>
          </a:solidFill>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buNone/>
            </a:pPr>
            <a:r>
              <a:rPr lang="en-US" sz="1200" b="1" kern="1200" dirty="0"/>
              <a:t>Shruti</a:t>
            </a:r>
            <a:r>
              <a:rPr lang="en-US" sz="1200" kern="1200" dirty="0"/>
              <a:t> </a:t>
            </a:r>
          </a:p>
          <a:p>
            <a:pPr marL="0" lvl="0" indent="0" algn="ctr" defTabSz="1111250">
              <a:lnSpc>
                <a:spcPct val="90000"/>
              </a:lnSpc>
              <a:spcBef>
                <a:spcPct val="0"/>
              </a:spcBef>
              <a:buNone/>
            </a:pPr>
            <a:r>
              <a:rPr lang="en-US" sz="1200" kern="1200" dirty="0"/>
              <a:t>Team Lead</a:t>
            </a:r>
          </a:p>
        </p:txBody>
      </p:sp>
      <p:pic>
        <p:nvPicPr>
          <p:cNvPr id="5" name="Picture 4" descr="A person sitting at a table and smiling at the camera&#13;&#10;&#13;&#10;Description automatically generated">
            <a:extLst>
              <a:ext uri="{FF2B5EF4-FFF2-40B4-BE49-F238E27FC236}">
                <a16:creationId xmlns:a16="http://schemas.microsoft.com/office/drawing/2014/main" id="{31EC69DD-80B5-CB4C-AF46-6146BA80ECD5}"/>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4503400" y="2946622"/>
            <a:ext cx="1458677" cy="1383955"/>
          </a:xfrm>
          <a:prstGeom prst="rect">
            <a:avLst/>
          </a:prstGeom>
        </p:spPr>
      </p:pic>
      <p:sp>
        <p:nvSpPr>
          <p:cNvPr id="19" name="Freeform 18">
            <a:extLst>
              <a:ext uri="{FF2B5EF4-FFF2-40B4-BE49-F238E27FC236}">
                <a16:creationId xmlns:a16="http://schemas.microsoft.com/office/drawing/2014/main" id="{4E6C6EE6-40B1-5A4D-AFF4-6DD1769D4E18}"/>
              </a:ext>
            </a:extLst>
          </p:cNvPr>
          <p:cNvSpPr/>
          <p:nvPr/>
        </p:nvSpPr>
        <p:spPr>
          <a:xfrm>
            <a:off x="4457633" y="4048359"/>
            <a:ext cx="1097280" cy="338328"/>
          </a:xfrm>
          <a:custGeom>
            <a:avLst/>
            <a:gdLst>
              <a:gd name="connsiteX0" fmla="*/ 0 w 1023237"/>
              <a:gd name="connsiteY0" fmla="*/ 0 h 1023237"/>
              <a:gd name="connsiteX1" fmla="*/ 1023237 w 1023237"/>
              <a:gd name="connsiteY1" fmla="*/ 0 h 1023237"/>
              <a:gd name="connsiteX2" fmla="*/ 1023237 w 1023237"/>
              <a:gd name="connsiteY2" fmla="*/ 1023237 h 1023237"/>
              <a:gd name="connsiteX3" fmla="*/ 0 w 1023237"/>
              <a:gd name="connsiteY3" fmla="*/ 1023237 h 1023237"/>
              <a:gd name="connsiteX4" fmla="*/ 0 w 1023237"/>
              <a:gd name="connsiteY4" fmla="*/ 0 h 1023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3237" h="1023237">
                <a:moveTo>
                  <a:pt x="0" y="0"/>
                </a:moveTo>
                <a:lnTo>
                  <a:pt x="1023237" y="0"/>
                </a:lnTo>
                <a:lnTo>
                  <a:pt x="1023237" y="1023237"/>
                </a:lnTo>
                <a:lnTo>
                  <a:pt x="0" y="1023237"/>
                </a:lnTo>
                <a:lnTo>
                  <a:pt x="0" y="0"/>
                </a:lnTo>
                <a:close/>
              </a:path>
            </a:pathLst>
          </a:custGeom>
          <a:solidFill>
            <a:schemeClr val="accent2">
              <a:lumMod val="75000"/>
            </a:schemeClr>
          </a:solidFill>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1200" b="1" kern="1200" dirty="0"/>
              <a:t>Prithvi</a:t>
            </a:r>
            <a:r>
              <a:rPr lang="en-US" sz="1200" kern="1200" dirty="0"/>
              <a:t> Analyst</a:t>
            </a:r>
          </a:p>
        </p:txBody>
      </p:sp>
      <p:pic>
        <p:nvPicPr>
          <p:cNvPr id="10" name="Picture 9" descr="A person wearing glasses and looking at the camera&#13;&#10;&#13;&#10;Description automatically generated">
            <a:extLst>
              <a:ext uri="{FF2B5EF4-FFF2-40B4-BE49-F238E27FC236}">
                <a16:creationId xmlns:a16="http://schemas.microsoft.com/office/drawing/2014/main" id="{1768BD3C-F104-234A-99C5-18624120DA8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6945728" y="2931104"/>
            <a:ext cx="1421855" cy="1399473"/>
          </a:xfrm>
          <a:prstGeom prst="rect">
            <a:avLst/>
          </a:prstGeom>
        </p:spPr>
      </p:pic>
      <p:sp>
        <p:nvSpPr>
          <p:cNvPr id="20" name="Freeform 19">
            <a:extLst>
              <a:ext uri="{FF2B5EF4-FFF2-40B4-BE49-F238E27FC236}">
                <a16:creationId xmlns:a16="http://schemas.microsoft.com/office/drawing/2014/main" id="{D093E185-1934-FE44-9A80-24E8BCA706CF}"/>
              </a:ext>
            </a:extLst>
          </p:cNvPr>
          <p:cNvSpPr/>
          <p:nvPr/>
        </p:nvSpPr>
        <p:spPr>
          <a:xfrm>
            <a:off x="6866216" y="4048360"/>
            <a:ext cx="1097280" cy="338328"/>
          </a:xfrm>
          <a:custGeom>
            <a:avLst/>
            <a:gdLst>
              <a:gd name="connsiteX0" fmla="*/ 0 w 1023237"/>
              <a:gd name="connsiteY0" fmla="*/ 0 h 1023237"/>
              <a:gd name="connsiteX1" fmla="*/ 1023237 w 1023237"/>
              <a:gd name="connsiteY1" fmla="*/ 0 h 1023237"/>
              <a:gd name="connsiteX2" fmla="*/ 1023237 w 1023237"/>
              <a:gd name="connsiteY2" fmla="*/ 1023237 h 1023237"/>
              <a:gd name="connsiteX3" fmla="*/ 0 w 1023237"/>
              <a:gd name="connsiteY3" fmla="*/ 1023237 h 1023237"/>
              <a:gd name="connsiteX4" fmla="*/ 0 w 1023237"/>
              <a:gd name="connsiteY4" fmla="*/ 0 h 1023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3237" h="1023237">
                <a:moveTo>
                  <a:pt x="0" y="0"/>
                </a:moveTo>
                <a:lnTo>
                  <a:pt x="1023237" y="0"/>
                </a:lnTo>
                <a:lnTo>
                  <a:pt x="1023237" y="1023237"/>
                </a:lnTo>
                <a:lnTo>
                  <a:pt x="0" y="1023237"/>
                </a:lnTo>
                <a:lnTo>
                  <a:pt x="0" y="0"/>
                </a:lnTo>
                <a:close/>
              </a:path>
            </a:pathLst>
          </a:custGeom>
          <a:solidFill>
            <a:schemeClr val="accent2">
              <a:lumMod val="75000"/>
            </a:schemeClr>
          </a:solidFill>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1200" b="1" kern="1200" dirty="0"/>
              <a:t>Brett</a:t>
            </a:r>
            <a:r>
              <a:rPr lang="en-US" sz="1200" kern="1200" dirty="0"/>
              <a:t> Architect</a:t>
            </a:r>
          </a:p>
        </p:txBody>
      </p:sp>
    </p:spTree>
    <p:extLst>
      <p:ext uri="{BB962C8B-B14F-4D97-AF65-F5344CB8AC3E}">
        <p14:creationId xmlns:p14="http://schemas.microsoft.com/office/powerpoint/2010/main" val="3175386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BE53-7955-9E45-998A-9B5B76D54B30}"/>
              </a:ext>
            </a:extLst>
          </p:cNvPr>
          <p:cNvSpPr>
            <a:spLocks noGrp="1"/>
          </p:cNvSpPr>
          <p:nvPr>
            <p:ph type="title"/>
          </p:nvPr>
        </p:nvSpPr>
        <p:spPr/>
        <p:txBody>
          <a:bodyPr/>
          <a:lstStyle/>
          <a:p>
            <a:r>
              <a:rPr lang="en-US" b="0" dirty="0">
                <a:solidFill>
                  <a:schemeClr val="accent6">
                    <a:lumMod val="50000"/>
                  </a:schemeClr>
                </a:solidFill>
                <a:latin typeface="+mj-lt"/>
              </a:rPr>
              <a:t>About Bronco Barbells</a:t>
            </a:r>
          </a:p>
        </p:txBody>
      </p:sp>
      <p:sp>
        <p:nvSpPr>
          <p:cNvPr id="3" name="Text Placeholder 2">
            <a:extLst>
              <a:ext uri="{FF2B5EF4-FFF2-40B4-BE49-F238E27FC236}">
                <a16:creationId xmlns:a16="http://schemas.microsoft.com/office/drawing/2014/main" id="{1F8B2B99-CCE5-E041-859C-318D8CD49B9B}"/>
              </a:ext>
            </a:extLst>
          </p:cNvPr>
          <p:cNvSpPr>
            <a:spLocks noGrp="1"/>
          </p:cNvSpPr>
          <p:nvPr>
            <p:ph type="body" idx="1"/>
          </p:nvPr>
        </p:nvSpPr>
        <p:spPr>
          <a:xfrm>
            <a:off x="729450" y="1293758"/>
            <a:ext cx="4412393" cy="2981577"/>
          </a:xfrm>
          <a:solidFill>
            <a:schemeClr val="accent2">
              <a:lumMod val="20000"/>
              <a:lumOff val="80000"/>
            </a:schemeClr>
          </a:solidFill>
          <a:ln>
            <a:noFill/>
          </a:ln>
        </p:spPr>
        <p:txBody>
          <a:bodyPr/>
          <a:lstStyle/>
          <a:p>
            <a:pPr lvl="0" indent="-323850">
              <a:buSzPts val="1500"/>
            </a:pPr>
            <a:r>
              <a:rPr lang="en-US" sz="1400" dirty="0">
                <a:solidFill>
                  <a:srgbClr val="002060"/>
                </a:solidFill>
                <a:latin typeface="+mn-lt"/>
              </a:rPr>
              <a:t>We are an e-commerce company selling athletic training equipment across the US</a:t>
            </a:r>
          </a:p>
          <a:p>
            <a:pPr lvl="0" indent="-323850">
              <a:buSzPts val="1500"/>
            </a:pPr>
            <a:endParaRPr lang="en-US" sz="1400" dirty="0">
              <a:solidFill>
                <a:srgbClr val="002060"/>
              </a:solidFill>
              <a:latin typeface="+mn-lt"/>
            </a:endParaRPr>
          </a:p>
          <a:p>
            <a:pPr lvl="0" indent="-323850">
              <a:buSzPts val="1500"/>
            </a:pPr>
            <a:r>
              <a:rPr lang="en-US" sz="1400" dirty="0">
                <a:solidFill>
                  <a:srgbClr val="002060"/>
                </a:solidFill>
                <a:latin typeface="+mn-lt"/>
              </a:rPr>
              <a:t>We are </a:t>
            </a:r>
            <a:r>
              <a:rPr lang="en-US" sz="1400" b="1" dirty="0">
                <a:solidFill>
                  <a:srgbClr val="002060"/>
                </a:solidFill>
                <a:latin typeface="+mn-lt"/>
              </a:rPr>
              <a:t>~150 employees </a:t>
            </a:r>
            <a:r>
              <a:rPr lang="en-US" sz="1400" dirty="0">
                <a:solidFill>
                  <a:srgbClr val="002060"/>
                </a:solidFill>
                <a:latin typeface="+mn-lt"/>
              </a:rPr>
              <a:t>strong and our customer base is expanding each year</a:t>
            </a:r>
          </a:p>
          <a:p>
            <a:pPr lvl="0" indent="-323850">
              <a:buSzPts val="1500"/>
            </a:pPr>
            <a:endParaRPr lang="en-US" sz="1400" dirty="0">
              <a:solidFill>
                <a:srgbClr val="002060"/>
              </a:solidFill>
              <a:latin typeface="+mn-lt"/>
            </a:endParaRPr>
          </a:p>
          <a:p>
            <a:pPr lvl="0" indent="-323850">
              <a:buSzPts val="1500"/>
            </a:pPr>
            <a:r>
              <a:rPr lang="en-US" sz="1400" dirty="0">
                <a:solidFill>
                  <a:srgbClr val="002060"/>
                </a:solidFill>
                <a:latin typeface="+mn-lt"/>
              </a:rPr>
              <a:t>Currently, we process up to </a:t>
            </a:r>
            <a:r>
              <a:rPr lang="en-US" sz="1400" b="1" dirty="0">
                <a:solidFill>
                  <a:srgbClr val="002060"/>
                </a:solidFill>
                <a:latin typeface="+mn-lt"/>
              </a:rPr>
              <a:t>60,000 transactions per month </a:t>
            </a:r>
            <a:r>
              <a:rPr lang="en-US" sz="1400" dirty="0">
                <a:solidFill>
                  <a:srgbClr val="002060"/>
                </a:solidFill>
                <a:latin typeface="+mn-lt"/>
              </a:rPr>
              <a:t>on our website</a:t>
            </a:r>
          </a:p>
          <a:p>
            <a:pPr lvl="0" indent="-323850">
              <a:buSzPts val="1500"/>
            </a:pPr>
            <a:endParaRPr lang="en-US" sz="1400" dirty="0">
              <a:solidFill>
                <a:srgbClr val="002060"/>
              </a:solidFill>
              <a:latin typeface="+mn-lt"/>
            </a:endParaRPr>
          </a:p>
          <a:p>
            <a:pPr lvl="0" indent="-323850">
              <a:buSzPts val="1500"/>
            </a:pPr>
            <a:r>
              <a:rPr lang="en-US" sz="1400" dirty="0">
                <a:solidFill>
                  <a:srgbClr val="002060"/>
                </a:solidFill>
                <a:latin typeface="+mn-lt"/>
              </a:rPr>
              <a:t>We anticipate this number to increase rapidly in the next 6 months by ~20% </a:t>
            </a:r>
            <a:r>
              <a:rPr lang="en-US" sz="1400" dirty="0" err="1">
                <a:solidFill>
                  <a:srgbClr val="002060"/>
                </a:solidFill>
                <a:latin typeface="+mn-lt"/>
              </a:rPr>
              <a:t>MoM</a:t>
            </a:r>
            <a:r>
              <a:rPr lang="en-US" sz="1400" baseline="30000" dirty="0">
                <a:solidFill>
                  <a:srgbClr val="002060"/>
                </a:solidFill>
                <a:latin typeface="+mn-lt"/>
              </a:rPr>
              <a:t>*</a:t>
            </a:r>
          </a:p>
          <a:p>
            <a:pPr lvl="0" indent="-323850">
              <a:buSzPts val="1500"/>
            </a:pPr>
            <a:endParaRPr lang="en-US" sz="1400" dirty="0">
              <a:solidFill>
                <a:srgbClr val="002060"/>
              </a:solidFill>
              <a:latin typeface="+mn-lt"/>
            </a:endParaRPr>
          </a:p>
        </p:txBody>
      </p:sp>
      <p:pic>
        <p:nvPicPr>
          <p:cNvPr id="5" name="Picture 4">
            <a:extLst>
              <a:ext uri="{FF2B5EF4-FFF2-40B4-BE49-F238E27FC236}">
                <a16:creationId xmlns:a16="http://schemas.microsoft.com/office/drawing/2014/main" id="{6EDEC411-1628-784D-BC72-CBB6421632C8}"/>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t="15384"/>
          <a:stretch/>
        </p:blipFill>
        <p:spPr>
          <a:xfrm>
            <a:off x="5606612" y="1159726"/>
            <a:ext cx="3259092" cy="2249722"/>
          </a:xfrm>
          <a:prstGeom prst="rect">
            <a:avLst/>
          </a:prstGeom>
        </p:spPr>
      </p:pic>
      <p:sp>
        <p:nvSpPr>
          <p:cNvPr id="6" name="TextBox 5">
            <a:extLst>
              <a:ext uri="{FF2B5EF4-FFF2-40B4-BE49-F238E27FC236}">
                <a16:creationId xmlns:a16="http://schemas.microsoft.com/office/drawing/2014/main" id="{F0556C24-34B3-3443-B6C6-75C3184CE26B}"/>
              </a:ext>
            </a:extLst>
          </p:cNvPr>
          <p:cNvSpPr txBox="1"/>
          <p:nvPr/>
        </p:nvSpPr>
        <p:spPr>
          <a:xfrm>
            <a:off x="5755227" y="3220942"/>
            <a:ext cx="2961861" cy="215444"/>
          </a:xfrm>
          <a:prstGeom prst="rect">
            <a:avLst/>
          </a:prstGeom>
          <a:noFill/>
        </p:spPr>
        <p:txBody>
          <a:bodyPr wrap="square" rtlCol="0">
            <a:spAutoFit/>
          </a:bodyPr>
          <a:lstStyle/>
          <a:p>
            <a:r>
              <a:rPr lang="en-US" sz="800" dirty="0">
                <a:solidFill>
                  <a:srgbClr val="FF0000"/>
                </a:solidFill>
                <a:latin typeface="+mn-lt"/>
              </a:rPr>
              <a:t>Source</a:t>
            </a:r>
            <a:r>
              <a:rPr lang="en-US" sz="800" dirty="0">
                <a:solidFill>
                  <a:srgbClr val="002060"/>
                </a:solidFill>
                <a:latin typeface="+mn-lt"/>
              </a:rPr>
              <a:t>: For logo design - </a:t>
            </a:r>
            <a:r>
              <a:rPr lang="en-US" sz="800" u="sng" dirty="0">
                <a:solidFill>
                  <a:srgbClr val="002060"/>
                </a:solidFill>
                <a:latin typeface="+mn-lt"/>
              </a:rPr>
              <a:t>https://www.freelogodesign.org/</a:t>
            </a:r>
            <a:endParaRPr lang="en-US" sz="800" u="sng" dirty="0">
              <a:solidFill>
                <a:srgbClr val="002060"/>
              </a:solidFill>
              <a:latin typeface="+mn-lt"/>
              <a:hlinkClick r:id="rId4">
                <a:extLst>
                  <a:ext uri="{A12FA001-AC4F-418D-AE19-62706E023703}">
                    <ahyp:hlinkClr xmlns:ahyp="http://schemas.microsoft.com/office/drawing/2018/hyperlinkcolor" val="tx"/>
                  </a:ext>
                </a:extLst>
              </a:hlinkClick>
            </a:endParaRPr>
          </a:p>
        </p:txBody>
      </p:sp>
      <p:sp>
        <p:nvSpPr>
          <p:cNvPr id="4" name="Slide Number Placeholder 3">
            <a:extLst>
              <a:ext uri="{FF2B5EF4-FFF2-40B4-BE49-F238E27FC236}">
                <a16:creationId xmlns:a16="http://schemas.microsoft.com/office/drawing/2014/main" id="{C4C15F33-DAE1-4C4C-82D2-1F00ECB900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7" name="TextBox 6">
            <a:extLst>
              <a:ext uri="{FF2B5EF4-FFF2-40B4-BE49-F238E27FC236}">
                <a16:creationId xmlns:a16="http://schemas.microsoft.com/office/drawing/2014/main" id="{4D2D78C8-DFF7-F946-9BB3-2057E1410B60}"/>
              </a:ext>
            </a:extLst>
          </p:cNvPr>
          <p:cNvSpPr txBox="1"/>
          <p:nvPr/>
        </p:nvSpPr>
        <p:spPr>
          <a:xfrm>
            <a:off x="729450" y="4731207"/>
            <a:ext cx="2961861" cy="215444"/>
          </a:xfrm>
          <a:prstGeom prst="rect">
            <a:avLst/>
          </a:prstGeom>
          <a:noFill/>
        </p:spPr>
        <p:txBody>
          <a:bodyPr wrap="square" rtlCol="0">
            <a:spAutoFit/>
          </a:bodyPr>
          <a:lstStyle/>
          <a:p>
            <a:r>
              <a:rPr lang="en-US" sz="800" dirty="0">
                <a:solidFill>
                  <a:srgbClr val="002060"/>
                </a:solidFill>
                <a:latin typeface="+mn-lt"/>
              </a:rPr>
              <a:t>*</a:t>
            </a:r>
            <a:r>
              <a:rPr lang="en-US" sz="800" dirty="0" err="1">
                <a:solidFill>
                  <a:srgbClr val="002060"/>
                </a:solidFill>
                <a:latin typeface="+mn-lt"/>
              </a:rPr>
              <a:t>MoM</a:t>
            </a:r>
            <a:r>
              <a:rPr lang="en-US" sz="800" dirty="0">
                <a:solidFill>
                  <a:srgbClr val="002060"/>
                </a:solidFill>
                <a:latin typeface="+mn-lt"/>
              </a:rPr>
              <a:t>: Month on month</a:t>
            </a:r>
            <a:endParaRPr lang="en-US" sz="800" u="sng" dirty="0">
              <a:solidFill>
                <a:srgbClr val="002060"/>
              </a:solidFill>
              <a:latin typeface="+mn-lt"/>
              <a:hlinkClick r:id="rId4">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1515311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8C521-AD63-C047-AC77-808B57190EC7}"/>
              </a:ext>
            </a:extLst>
          </p:cNvPr>
          <p:cNvSpPr>
            <a:spLocks noGrp="1"/>
          </p:cNvSpPr>
          <p:nvPr>
            <p:ph type="title"/>
          </p:nvPr>
        </p:nvSpPr>
        <p:spPr/>
        <p:txBody>
          <a:bodyPr/>
          <a:lstStyle/>
          <a:p>
            <a:r>
              <a:rPr lang="en-US" dirty="0">
                <a:solidFill>
                  <a:schemeClr val="accent6">
                    <a:lumMod val="50000"/>
                  </a:schemeClr>
                </a:solidFill>
                <a:latin typeface="+mj-lt"/>
              </a:rPr>
              <a:t>Business description: Customer segmentation </a:t>
            </a:r>
            <a:endParaRPr lang="en-US" b="0" dirty="0">
              <a:solidFill>
                <a:schemeClr val="accent6">
                  <a:lumMod val="50000"/>
                </a:schemeClr>
              </a:solidFill>
              <a:latin typeface="+mj-lt"/>
            </a:endParaRPr>
          </a:p>
        </p:txBody>
      </p:sp>
      <p:sp>
        <p:nvSpPr>
          <p:cNvPr id="4" name="Text Placeholder 3">
            <a:extLst>
              <a:ext uri="{FF2B5EF4-FFF2-40B4-BE49-F238E27FC236}">
                <a16:creationId xmlns:a16="http://schemas.microsoft.com/office/drawing/2014/main" id="{BE170C26-57FA-AD44-98B1-81660A79D372}"/>
              </a:ext>
            </a:extLst>
          </p:cNvPr>
          <p:cNvSpPr>
            <a:spLocks noGrp="1"/>
          </p:cNvSpPr>
          <p:nvPr>
            <p:ph type="body" idx="1"/>
          </p:nvPr>
        </p:nvSpPr>
        <p:spPr>
          <a:xfrm>
            <a:off x="729450" y="1057419"/>
            <a:ext cx="7688700" cy="3306973"/>
          </a:xfrm>
        </p:spPr>
        <p:txBody>
          <a:bodyPr/>
          <a:lstStyle/>
          <a:p>
            <a:pPr marL="133350" indent="0">
              <a:buSzPts val="1500"/>
              <a:buNone/>
            </a:pPr>
            <a:r>
              <a:rPr lang="en-US" sz="1400" b="1" dirty="0">
                <a:solidFill>
                  <a:schemeClr val="accent6">
                    <a:lumMod val="50000"/>
                  </a:schemeClr>
                </a:solidFill>
                <a:latin typeface="+mn-lt"/>
              </a:rPr>
              <a:t>Customer Segmentation</a:t>
            </a:r>
          </a:p>
          <a:p>
            <a:pPr marL="133350" indent="0">
              <a:buSzPts val="1500"/>
              <a:buNone/>
            </a:pPr>
            <a:r>
              <a:rPr lang="en-US" sz="1200" dirty="0">
                <a:solidFill>
                  <a:srgbClr val="002060"/>
                </a:solidFill>
                <a:latin typeface="+mn-lt"/>
              </a:rPr>
              <a:t>Our current customer base is divided into 2 major segments: </a:t>
            </a:r>
            <a:r>
              <a:rPr lang="en-US" sz="1200" b="1" dirty="0">
                <a:solidFill>
                  <a:srgbClr val="002060"/>
                </a:solidFill>
                <a:latin typeface="+mn-lt"/>
              </a:rPr>
              <a:t>Commercial </a:t>
            </a:r>
            <a:r>
              <a:rPr lang="en-US" sz="1200" dirty="0">
                <a:solidFill>
                  <a:srgbClr val="002060"/>
                </a:solidFill>
                <a:latin typeface="+mn-lt"/>
              </a:rPr>
              <a:t>and </a:t>
            </a:r>
            <a:r>
              <a:rPr lang="en-US" sz="1200" b="1" dirty="0">
                <a:solidFill>
                  <a:srgbClr val="002060"/>
                </a:solidFill>
                <a:latin typeface="+mn-lt"/>
              </a:rPr>
              <a:t>Individual</a:t>
            </a:r>
            <a:r>
              <a:rPr lang="en-US" sz="1200" dirty="0">
                <a:solidFill>
                  <a:srgbClr val="002060"/>
                </a:solidFill>
                <a:latin typeface="+mn-lt"/>
              </a:rPr>
              <a:t>.</a:t>
            </a:r>
          </a:p>
          <a:p>
            <a:pPr marL="133350" indent="0">
              <a:buSzPts val="1500"/>
              <a:buNone/>
            </a:pPr>
            <a:endParaRPr lang="en-US" sz="1400" dirty="0">
              <a:solidFill>
                <a:schemeClr val="tx2">
                  <a:lumMod val="10000"/>
                </a:schemeClr>
              </a:solidFill>
              <a:latin typeface="+mn-lt"/>
            </a:endParaRPr>
          </a:p>
          <a:p>
            <a:pPr marL="603250" lvl="1" indent="0">
              <a:spcBef>
                <a:spcPts val="0"/>
              </a:spcBef>
              <a:buSzPts val="1300"/>
              <a:buNone/>
            </a:pPr>
            <a:endParaRPr lang="en-US" sz="1400" dirty="0">
              <a:solidFill>
                <a:schemeClr val="tx2">
                  <a:lumMod val="10000"/>
                </a:schemeClr>
              </a:solidFill>
              <a:latin typeface="+mn-lt"/>
            </a:endParaRPr>
          </a:p>
          <a:p>
            <a:endParaRPr lang="en-US" dirty="0">
              <a:latin typeface="+mn-lt"/>
            </a:endParaRPr>
          </a:p>
        </p:txBody>
      </p:sp>
      <p:sp>
        <p:nvSpPr>
          <p:cNvPr id="5" name="Slide Number Placeholder 4">
            <a:extLst>
              <a:ext uri="{FF2B5EF4-FFF2-40B4-BE49-F238E27FC236}">
                <a16:creationId xmlns:a16="http://schemas.microsoft.com/office/drawing/2014/main" id="{3D038E5C-424B-6946-87D2-6E8A5C4D9B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6" name="Picture 5">
            <a:extLst>
              <a:ext uri="{FF2B5EF4-FFF2-40B4-BE49-F238E27FC236}">
                <a16:creationId xmlns:a16="http://schemas.microsoft.com/office/drawing/2014/main" id="{81BF033B-34C8-C645-82E4-F81F9452FF0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94540" y="3043215"/>
            <a:ext cx="1272629" cy="1272629"/>
          </a:xfrm>
          <a:prstGeom prst="rect">
            <a:avLst/>
          </a:prstGeom>
        </p:spPr>
      </p:pic>
      <p:cxnSp>
        <p:nvCxnSpPr>
          <p:cNvPr id="8" name="Straight Connector 7">
            <a:extLst>
              <a:ext uri="{FF2B5EF4-FFF2-40B4-BE49-F238E27FC236}">
                <a16:creationId xmlns:a16="http://schemas.microsoft.com/office/drawing/2014/main" id="{712DF039-3D23-DA47-8D3A-6649228397CA}"/>
              </a:ext>
            </a:extLst>
          </p:cNvPr>
          <p:cNvCxnSpPr>
            <a:endCxn id="4" idx="2"/>
          </p:cNvCxnSpPr>
          <p:nvPr/>
        </p:nvCxnSpPr>
        <p:spPr>
          <a:xfrm>
            <a:off x="4572000" y="2037919"/>
            <a:ext cx="1800" cy="2326473"/>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3466D5D-48DB-B245-BEBE-81FB8354368B}"/>
              </a:ext>
            </a:extLst>
          </p:cNvPr>
          <p:cNvSpPr/>
          <p:nvPr/>
        </p:nvSpPr>
        <p:spPr>
          <a:xfrm>
            <a:off x="1781532" y="1747823"/>
            <a:ext cx="1212191" cy="307777"/>
          </a:xfrm>
          <a:prstGeom prst="rect">
            <a:avLst/>
          </a:prstGeom>
        </p:spPr>
        <p:txBody>
          <a:bodyPr wrap="none">
            <a:spAutoFit/>
          </a:bodyPr>
          <a:lstStyle/>
          <a:p>
            <a:pPr algn="ctr"/>
            <a:r>
              <a:rPr lang="en-US" b="1" dirty="0">
                <a:solidFill>
                  <a:schemeClr val="accent6">
                    <a:lumMod val="50000"/>
                  </a:schemeClr>
                </a:solidFill>
                <a:latin typeface="+mn-lt"/>
              </a:rPr>
              <a:t>Commercial</a:t>
            </a:r>
          </a:p>
        </p:txBody>
      </p:sp>
      <p:sp>
        <p:nvSpPr>
          <p:cNvPr id="10" name="Rectangle 9">
            <a:extLst>
              <a:ext uri="{FF2B5EF4-FFF2-40B4-BE49-F238E27FC236}">
                <a16:creationId xmlns:a16="http://schemas.microsoft.com/office/drawing/2014/main" id="{2D3DA7B6-5FE3-5C4C-AEF9-F4665ACA767C}"/>
              </a:ext>
            </a:extLst>
          </p:cNvPr>
          <p:cNvSpPr/>
          <p:nvPr/>
        </p:nvSpPr>
        <p:spPr>
          <a:xfrm>
            <a:off x="6188998" y="1747823"/>
            <a:ext cx="1037465" cy="307777"/>
          </a:xfrm>
          <a:prstGeom prst="rect">
            <a:avLst/>
          </a:prstGeom>
        </p:spPr>
        <p:txBody>
          <a:bodyPr wrap="none">
            <a:spAutoFit/>
          </a:bodyPr>
          <a:lstStyle/>
          <a:p>
            <a:pPr algn="ctr"/>
            <a:r>
              <a:rPr lang="en-US" b="1" dirty="0">
                <a:solidFill>
                  <a:schemeClr val="accent6">
                    <a:lumMod val="50000"/>
                  </a:schemeClr>
                </a:solidFill>
                <a:latin typeface="+mn-lt"/>
              </a:rPr>
              <a:t>Individual</a:t>
            </a:r>
          </a:p>
        </p:txBody>
      </p:sp>
      <p:sp>
        <p:nvSpPr>
          <p:cNvPr id="11" name="Rectangle 10">
            <a:extLst>
              <a:ext uri="{FF2B5EF4-FFF2-40B4-BE49-F238E27FC236}">
                <a16:creationId xmlns:a16="http://schemas.microsoft.com/office/drawing/2014/main" id="{B382FCC9-4BEB-A24A-8692-53665AC0E994}"/>
              </a:ext>
            </a:extLst>
          </p:cNvPr>
          <p:cNvSpPr/>
          <p:nvPr/>
        </p:nvSpPr>
        <p:spPr>
          <a:xfrm>
            <a:off x="4740562" y="4399137"/>
            <a:ext cx="1832887" cy="307777"/>
          </a:xfrm>
          <a:prstGeom prst="rect">
            <a:avLst/>
          </a:prstGeom>
        </p:spPr>
        <p:txBody>
          <a:bodyPr wrap="square">
            <a:spAutoFit/>
          </a:bodyPr>
          <a:lstStyle/>
          <a:p>
            <a:r>
              <a:rPr lang="en-US" sz="700" dirty="0">
                <a:solidFill>
                  <a:srgbClr val="FF0000"/>
                </a:solidFill>
                <a:latin typeface="+mn-lt"/>
              </a:rPr>
              <a:t>Source for image</a:t>
            </a:r>
            <a:r>
              <a:rPr lang="en-US" sz="700" dirty="0">
                <a:latin typeface="+mn-lt"/>
              </a:rPr>
              <a:t>: https://</a:t>
            </a:r>
            <a:r>
              <a:rPr lang="en-US" sz="700" dirty="0" err="1">
                <a:latin typeface="+mn-lt"/>
              </a:rPr>
              <a:t>iconscout.com</a:t>
            </a:r>
            <a:r>
              <a:rPr lang="en-US" sz="700" dirty="0">
                <a:latin typeface="+mn-lt"/>
              </a:rPr>
              <a:t>/icon/gym-34</a:t>
            </a:r>
          </a:p>
        </p:txBody>
      </p:sp>
      <p:sp>
        <p:nvSpPr>
          <p:cNvPr id="12" name="Rectangle 11">
            <a:extLst>
              <a:ext uri="{FF2B5EF4-FFF2-40B4-BE49-F238E27FC236}">
                <a16:creationId xmlns:a16="http://schemas.microsoft.com/office/drawing/2014/main" id="{DA626C09-5A3A-CE47-9139-D748E1B66595}"/>
              </a:ext>
            </a:extLst>
          </p:cNvPr>
          <p:cNvSpPr/>
          <p:nvPr/>
        </p:nvSpPr>
        <p:spPr>
          <a:xfrm>
            <a:off x="4992747" y="2130836"/>
            <a:ext cx="3543555" cy="830997"/>
          </a:xfrm>
          <a:prstGeom prst="rect">
            <a:avLst/>
          </a:prstGeom>
          <a:solidFill>
            <a:schemeClr val="accent2">
              <a:lumMod val="20000"/>
              <a:lumOff val="80000"/>
            </a:schemeClr>
          </a:solidFill>
          <a:ln>
            <a:solidFill>
              <a:schemeClr val="accent1"/>
            </a:solidFill>
          </a:ln>
        </p:spPr>
        <p:txBody>
          <a:bodyPr wrap="square">
            <a:spAutoFit/>
          </a:bodyPr>
          <a:lstStyle/>
          <a:p>
            <a:pPr marL="171450" indent="-171450">
              <a:buFont typeface="Arial" panose="020B0604020202020204" pitchFamily="34" charset="0"/>
              <a:buChar char="•"/>
            </a:pPr>
            <a:r>
              <a:rPr lang="en-US" sz="1200" b="1" dirty="0">
                <a:solidFill>
                  <a:srgbClr val="002060"/>
                </a:solidFill>
                <a:latin typeface="+mn-lt"/>
              </a:rPr>
              <a:t>Domestic/ individual users </a:t>
            </a:r>
            <a:r>
              <a:rPr lang="en-US" sz="1200" dirty="0">
                <a:solidFill>
                  <a:srgbClr val="002060"/>
                </a:solidFill>
                <a:latin typeface="+mn-lt"/>
              </a:rPr>
              <a:t>who purchase equipment for personal use at home</a:t>
            </a:r>
          </a:p>
          <a:p>
            <a:pPr marL="171450" indent="-171450">
              <a:buFont typeface="Arial" panose="020B0604020202020204" pitchFamily="34" charset="0"/>
              <a:buChar char="•"/>
            </a:pPr>
            <a:r>
              <a:rPr lang="en-US" sz="1200" dirty="0">
                <a:solidFill>
                  <a:srgbClr val="002060"/>
                </a:solidFill>
                <a:latin typeface="+mn-lt"/>
              </a:rPr>
              <a:t>Constitute </a:t>
            </a:r>
            <a:r>
              <a:rPr lang="en-US" sz="1200" b="1" dirty="0">
                <a:solidFill>
                  <a:srgbClr val="002060"/>
                </a:solidFill>
                <a:latin typeface="+mn-lt"/>
              </a:rPr>
              <a:t>~ 25% </a:t>
            </a:r>
            <a:r>
              <a:rPr lang="en-US" sz="1200" dirty="0">
                <a:solidFill>
                  <a:srgbClr val="002060"/>
                </a:solidFill>
                <a:latin typeface="+mn-lt"/>
              </a:rPr>
              <a:t>of gross sales</a:t>
            </a:r>
          </a:p>
          <a:p>
            <a:endParaRPr lang="en-US" sz="1200" dirty="0">
              <a:solidFill>
                <a:srgbClr val="002060"/>
              </a:solidFill>
              <a:latin typeface="+mn-lt"/>
            </a:endParaRPr>
          </a:p>
        </p:txBody>
      </p:sp>
      <p:sp>
        <p:nvSpPr>
          <p:cNvPr id="13" name="Rectangle 12">
            <a:extLst>
              <a:ext uri="{FF2B5EF4-FFF2-40B4-BE49-F238E27FC236}">
                <a16:creationId xmlns:a16="http://schemas.microsoft.com/office/drawing/2014/main" id="{0C5725C3-EB64-A346-BEFC-49BCC4DB683E}"/>
              </a:ext>
            </a:extLst>
          </p:cNvPr>
          <p:cNvSpPr/>
          <p:nvPr/>
        </p:nvSpPr>
        <p:spPr>
          <a:xfrm>
            <a:off x="725850" y="2130836"/>
            <a:ext cx="3425403" cy="830997"/>
          </a:xfrm>
          <a:prstGeom prst="rect">
            <a:avLst/>
          </a:prstGeom>
          <a:solidFill>
            <a:schemeClr val="accent2">
              <a:lumMod val="20000"/>
              <a:lumOff val="80000"/>
            </a:schemeClr>
          </a:solidFill>
          <a:ln>
            <a:solidFill>
              <a:schemeClr val="accent1"/>
            </a:solidFill>
          </a:ln>
        </p:spPr>
        <p:txBody>
          <a:bodyPr wrap="square">
            <a:spAutoFit/>
          </a:bodyPr>
          <a:lstStyle/>
          <a:p>
            <a:pPr marL="171450" indent="-171450">
              <a:buFont typeface="Arial" panose="020B0604020202020204" pitchFamily="34" charset="0"/>
              <a:buChar char="•"/>
            </a:pPr>
            <a:r>
              <a:rPr lang="en-US" sz="1200" b="1" dirty="0">
                <a:solidFill>
                  <a:srgbClr val="002060"/>
                </a:solidFill>
                <a:latin typeface="+mn-lt"/>
              </a:rPr>
              <a:t>Gyms-</a:t>
            </a:r>
            <a:r>
              <a:rPr lang="en-US" sz="1200" dirty="0">
                <a:solidFill>
                  <a:srgbClr val="002060"/>
                </a:solidFill>
                <a:latin typeface="+mn-lt"/>
              </a:rPr>
              <a:t> Private chains, Corporate offices, Apartments/ Hotels ; </a:t>
            </a:r>
            <a:r>
              <a:rPr lang="en-US" sz="1200" b="1" dirty="0">
                <a:solidFill>
                  <a:srgbClr val="002060"/>
                </a:solidFill>
                <a:latin typeface="+mn-lt"/>
              </a:rPr>
              <a:t>Others-</a:t>
            </a:r>
            <a:r>
              <a:rPr lang="en-US" sz="1200" dirty="0">
                <a:solidFill>
                  <a:srgbClr val="002060"/>
                </a:solidFill>
                <a:latin typeface="+mn-lt"/>
              </a:rPr>
              <a:t> Yoga/ Chiropractor studios</a:t>
            </a:r>
          </a:p>
          <a:p>
            <a:pPr marL="171450" indent="-171450">
              <a:buFont typeface="Arial" panose="020B0604020202020204" pitchFamily="34" charset="0"/>
              <a:buChar char="•"/>
            </a:pPr>
            <a:r>
              <a:rPr lang="en-US" sz="1200" dirty="0">
                <a:solidFill>
                  <a:srgbClr val="002060"/>
                </a:solidFill>
                <a:latin typeface="+mn-lt"/>
              </a:rPr>
              <a:t>Comprise </a:t>
            </a:r>
            <a:r>
              <a:rPr lang="en-US" sz="1200" b="1" dirty="0">
                <a:solidFill>
                  <a:srgbClr val="002060"/>
                </a:solidFill>
                <a:latin typeface="+mn-lt"/>
              </a:rPr>
              <a:t>~75% </a:t>
            </a:r>
            <a:r>
              <a:rPr lang="en-US" sz="1200" dirty="0">
                <a:solidFill>
                  <a:srgbClr val="002060"/>
                </a:solidFill>
                <a:latin typeface="+mn-lt"/>
              </a:rPr>
              <a:t>of gross sales</a:t>
            </a:r>
          </a:p>
        </p:txBody>
      </p:sp>
      <p:pic>
        <p:nvPicPr>
          <p:cNvPr id="14" name="Picture 13">
            <a:extLst>
              <a:ext uri="{FF2B5EF4-FFF2-40B4-BE49-F238E27FC236}">
                <a16:creationId xmlns:a16="http://schemas.microsoft.com/office/drawing/2014/main" id="{08557F38-2879-8040-B57B-370FA73DE5E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153487" y="3032137"/>
            <a:ext cx="850989" cy="1356604"/>
          </a:xfrm>
          <a:prstGeom prst="rect">
            <a:avLst/>
          </a:prstGeom>
        </p:spPr>
      </p:pic>
      <p:sp>
        <p:nvSpPr>
          <p:cNvPr id="15" name="Rectangle 14">
            <a:extLst>
              <a:ext uri="{FF2B5EF4-FFF2-40B4-BE49-F238E27FC236}">
                <a16:creationId xmlns:a16="http://schemas.microsoft.com/office/drawing/2014/main" id="{8479B704-6680-A343-A56A-A304281F462C}"/>
              </a:ext>
            </a:extLst>
          </p:cNvPr>
          <p:cNvSpPr/>
          <p:nvPr/>
        </p:nvSpPr>
        <p:spPr>
          <a:xfrm>
            <a:off x="6864952" y="4388807"/>
            <a:ext cx="2279048" cy="630942"/>
          </a:xfrm>
          <a:prstGeom prst="rect">
            <a:avLst/>
          </a:prstGeom>
        </p:spPr>
        <p:txBody>
          <a:bodyPr wrap="square">
            <a:spAutoFit/>
          </a:bodyPr>
          <a:lstStyle/>
          <a:p>
            <a:r>
              <a:rPr lang="en-US" sz="700" dirty="0">
                <a:solidFill>
                  <a:srgbClr val="FF0000"/>
                </a:solidFill>
                <a:latin typeface="+mn-lt"/>
              </a:rPr>
              <a:t>Source for image</a:t>
            </a:r>
            <a:r>
              <a:rPr lang="en-US" sz="700" dirty="0">
                <a:latin typeface="+mn-lt"/>
              </a:rPr>
              <a:t>: www.123rf.com/photo_64518984_stock-vector-vector-sport-and-fat-people-fitness-gym-color-flat-icon-workout-set-fat-people-fitness-gym-fat-exerc.html</a:t>
            </a:r>
          </a:p>
        </p:txBody>
      </p:sp>
      <p:pic>
        <p:nvPicPr>
          <p:cNvPr id="17" name="Picture 16">
            <a:extLst>
              <a:ext uri="{FF2B5EF4-FFF2-40B4-BE49-F238E27FC236}">
                <a16:creationId xmlns:a16="http://schemas.microsoft.com/office/drawing/2014/main" id="{AF361C3C-66AE-8743-9E80-82FDCCF357F5}"/>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18295" y="2938132"/>
            <a:ext cx="1820256" cy="1820256"/>
          </a:xfrm>
          <a:prstGeom prst="rect">
            <a:avLst/>
          </a:prstGeom>
        </p:spPr>
      </p:pic>
      <p:pic>
        <p:nvPicPr>
          <p:cNvPr id="18" name="Picture 17">
            <a:extLst>
              <a:ext uri="{FF2B5EF4-FFF2-40B4-BE49-F238E27FC236}">
                <a16:creationId xmlns:a16="http://schemas.microsoft.com/office/drawing/2014/main" id="{90B242DB-6F5E-9946-8F05-1A7B727A06C5}"/>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759574" y="3078483"/>
            <a:ext cx="1291686" cy="1291686"/>
          </a:xfrm>
          <a:prstGeom prst="rect">
            <a:avLst/>
          </a:prstGeom>
        </p:spPr>
      </p:pic>
      <p:sp>
        <p:nvSpPr>
          <p:cNvPr id="19" name="Rectangle 18">
            <a:extLst>
              <a:ext uri="{FF2B5EF4-FFF2-40B4-BE49-F238E27FC236}">
                <a16:creationId xmlns:a16="http://schemas.microsoft.com/office/drawing/2014/main" id="{9EC90763-2FB7-4B49-B51B-E2457C5B0089}"/>
              </a:ext>
            </a:extLst>
          </p:cNvPr>
          <p:cNvSpPr/>
          <p:nvPr/>
        </p:nvSpPr>
        <p:spPr>
          <a:xfrm>
            <a:off x="618295" y="4386988"/>
            <a:ext cx="3896155" cy="307777"/>
          </a:xfrm>
          <a:prstGeom prst="rect">
            <a:avLst/>
          </a:prstGeom>
        </p:spPr>
        <p:txBody>
          <a:bodyPr wrap="square">
            <a:spAutoFit/>
          </a:bodyPr>
          <a:lstStyle/>
          <a:p>
            <a:r>
              <a:rPr lang="en-US" sz="700" dirty="0">
                <a:solidFill>
                  <a:srgbClr val="FF0000"/>
                </a:solidFill>
                <a:latin typeface="+mn-lt"/>
              </a:rPr>
              <a:t>Source for both images:</a:t>
            </a:r>
            <a:r>
              <a:rPr lang="en-US" sz="700" dirty="0">
                <a:solidFill>
                  <a:srgbClr val="002060"/>
                </a:solidFill>
                <a:latin typeface="+mn-lt"/>
              </a:rPr>
              <a:t> http://10minuteschool.com/professional/courses/starting-your-company/icon-enterprise/</a:t>
            </a:r>
          </a:p>
        </p:txBody>
      </p:sp>
    </p:spTree>
    <p:extLst>
      <p:ext uri="{BB962C8B-B14F-4D97-AF65-F5344CB8AC3E}">
        <p14:creationId xmlns:p14="http://schemas.microsoft.com/office/powerpoint/2010/main" val="4277763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8C521-AD63-C047-AC77-808B57190EC7}"/>
              </a:ext>
            </a:extLst>
          </p:cNvPr>
          <p:cNvSpPr>
            <a:spLocks noGrp="1"/>
          </p:cNvSpPr>
          <p:nvPr>
            <p:ph type="title"/>
          </p:nvPr>
        </p:nvSpPr>
        <p:spPr/>
        <p:txBody>
          <a:bodyPr/>
          <a:lstStyle/>
          <a:p>
            <a:r>
              <a:rPr lang="en-US" b="0" dirty="0">
                <a:solidFill>
                  <a:schemeClr val="accent6">
                    <a:lumMod val="50000"/>
                  </a:schemeClr>
                </a:solidFill>
                <a:latin typeface="+mj-lt"/>
              </a:rPr>
              <a:t>Business description: Data Storage </a:t>
            </a:r>
          </a:p>
        </p:txBody>
      </p:sp>
      <p:sp>
        <p:nvSpPr>
          <p:cNvPr id="4" name="Text Placeholder 3">
            <a:extLst>
              <a:ext uri="{FF2B5EF4-FFF2-40B4-BE49-F238E27FC236}">
                <a16:creationId xmlns:a16="http://schemas.microsoft.com/office/drawing/2014/main" id="{BE170C26-57FA-AD44-98B1-81660A79D372}"/>
              </a:ext>
            </a:extLst>
          </p:cNvPr>
          <p:cNvSpPr>
            <a:spLocks noGrp="1"/>
          </p:cNvSpPr>
          <p:nvPr>
            <p:ph type="body" idx="1"/>
          </p:nvPr>
        </p:nvSpPr>
        <p:spPr>
          <a:xfrm>
            <a:off x="729449" y="1159728"/>
            <a:ext cx="7822879" cy="1530464"/>
          </a:xfrm>
        </p:spPr>
        <p:txBody>
          <a:bodyPr/>
          <a:lstStyle/>
          <a:p>
            <a:pPr marL="174625" lvl="1" indent="0">
              <a:spcBef>
                <a:spcPts val="0"/>
              </a:spcBef>
              <a:buSzPts val="1300"/>
              <a:buNone/>
            </a:pPr>
            <a:r>
              <a:rPr lang="en-US" sz="1200" b="1" dirty="0">
                <a:solidFill>
                  <a:schemeClr val="accent6">
                    <a:lumMod val="50000"/>
                  </a:schemeClr>
                </a:solidFill>
                <a:latin typeface="+mn-lt"/>
              </a:rPr>
              <a:t>Data storage</a:t>
            </a:r>
            <a:r>
              <a:rPr lang="en-US" sz="1200" b="1" dirty="0">
                <a:solidFill>
                  <a:srgbClr val="002060"/>
                </a:solidFill>
                <a:latin typeface="+mn-lt"/>
              </a:rPr>
              <a:t>: </a:t>
            </a:r>
            <a:r>
              <a:rPr lang="en-US" sz="1200" dirty="0">
                <a:solidFill>
                  <a:srgbClr val="002060"/>
                </a:solidFill>
                <a:latin typeface="+mn-lt"/>
              </a:rPr>
              <a:t>We use MySQL for data storage and currently store customer, product, inventory, transaction and revenue data.</a:t>
            </a:r>
            <a:endParaRPr lang="en-US" sz="1200" b="1" baseline="30000" dirty="0">
              <a:solidFill>
                <a:srgbClr val="002060"/>
              </a:solidFill>
              <a:latin typeface="+mn-lt"/>
            </a:endParaRPr>
          </a:p>
          <a:p>
            <a:pPr marL="174625" lvl="1" indent="0">
              <a:spcBef>
                <a:spcPts val="0"/>
              </a:spcBef>
              <a:buSzPts val="1300"/>
              <a:buNone/>
            </a:pPr>
            <a:endParaRPr lang="en-US" sz="1200" dirty="0">
              <a:solidFill>
                <a:srgbClr val="002060"/>
              </a:solidFill>
              <a:latin typeface="+mn-lt"/>
            </a:endParaRPr>
          </a:p>
        </p:txBody>
      </p:sp>
      <p:sp>
        <p:nvSpPr>
          <p:cNvPr id="5" name="Slide Number Placeholder 4">
            <a:extLst>
              <a:ext uri="{FF2B5EF4-FFF2-40B4-BE49-F238E27FC236}">
                <a16:creationId xmlns:a16="http://schemas.microsoft.com/office/drawing/2014/main" id="{9D7171D5-F0C3-C643-8F11-52E68DEFCA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7" name="TextBox 6">
            <a:extLst>
              <a:ext uri="{FF2B5EF4-FFF2-40B4-BE49-F238E27FC236}">
                <a16:creationId xmlns:a16="http://schemas.microsoft.com/office/drawing/2014/main" id="{96CE5213-4770-2342-B7A8-05257C77755B}"/>
              </a:ext>
            </a:extLst>
          </p:cNvPr>
          <p:cNvSpPr txBox="1"/>
          <p:nvPr/>
        </p:nvSpPr>
        <p:spPr>
          <a:xfrm>
            <a:off x="3889552" y="3816067"/>
            <a:ext cx="1765677" cy="307777"/>
          </a:xfrm>
          <a:prstGeom prst="rect">
            <a:avLst/>
          </a:prstGeom>
          <a:noFill/>
        </p:spPr>
        <p:txBody>
          <a:bodyPr wrap="square" rtlCol="0">
            <a:spAutoFit/>
          </a:bodyPr>
          <a:lstStyle/>
          <a:p>
            <a:r>
              <a:rPr lang="en-US" dirty="0">
                <a:solidFill>
                  <a:srgbClr val="002060"/>
                </a:solidFill>
              </a:rPr>
              <a:t>Data warehouse</a:t>
            </a:r>
          </a:p>
        </p:txBody>
      </p:sp>
      <p:sp>
        <p:nvSpPr>
          <p:cNvPr id="13" name="Freeform 12">
            <a:extLst>
              <a:ext uri="{FF2B5EF4-FFF2-40B4-BE49-F238E27FC236}">
                <a16:creationId xmlns:a16="http://schemas.microsoft.com/office/drawing/2014/main" id="{208296EE-E313-634A-A64D-C4BC9C355FD6}"/>
              </a:ext>
            </a:extLst>
          </p:cNvPr>
          <p:cNvSpPr/>
          <p:nvPr/>
        </p:nvSpPr>
        <p:spPr>
          <a:xfrm>
            <a:off x="1509051" y="2199969"/>
            <a:ext cx="1666833" cy="548640"/>
          </a:xfrm>
          <a:custGeom>
            <a:avLst/>
            <a:gdLst>
              <a:gd name="connsiteX0" fmla="*/ 0 w 2007616"/>
              <a:gd name="connsiteY0" fmla="*/ 130048 h 1300480"/>
              <a:gd name="connsiteX1" fmla="*/ 130048 w 2007616"/>
              <a:gd name="connsiteY1" fmla="*/ 0 h 1300480"/>
              <a:gd name="connsiteX2" fmla="*/ 1877568 w 2007616"/>
              <a:gd name="connsiteY2" fmla="*/ 0 h 1300480"/>
              <a:gd name="connsiteX3" fmla="*/ 2007616 w 2007616"/>
              <a:gd name="connsiteY3" fmla="*/ 130048 h 1300480"/>
              <a:gd name="connsiteX4" fmla="*/ 2007616 w 2007616"/>
              <a:gd name="connsiteY4" fmla="*/ 1170432 h 1300480"/>
              <a:gd name="connsiteX5" fmla="*/ 1877568 w 2007616"/>
              <a:gd name="connsiteY5" fmla="*/ 1300480 h 1300480"/>
              <a:gd name="connsiteX6" fmla="*/ 130048 w 2007616"/>
              <a:gd name="connsiteY6" fmla="*/ 1300480 h 1300480"/>
              <a:gd name="connsiteX7" fmla="*/ 0 w 2007616"/>
              <a:gd name="connsiteY7" fmla="*/ 1170432 h 1300480"/>
              <a:gd name="connsiteX8" fmla="*/ 0 w 2007616"/>
              <a:gd name="connsiteY8" fmla="*/ 130048 h 130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7616" h="1300480">
                <a:moveTo>
                  <a:pt x="0" y="130048"/>
                </a:moveTo>
                <a:cubicBezTo>
                  <a:pt x="0" y="58224"/>
                  <a:pt x="58224" y="0"/>
                  <a:pt x="130048" y="0"/>
                </a:cubicBezTo>
                <a:lnTo>
                  <a:pt x="1877568" y="0"/>
                </a:lnTo>
                <a:cubicBezTo>
                  <a:pt x="1949392" y="0"/>
                  <a:pt x="2007616" y="58224"/>
                  <a:pt x="2007616" y="130048"/>
                </a:cubicBezTo>
                <a:lnTo>
                  <a:pt x="2007616" y="1170432"/>
                </a:lnTo>
                <a:cubicBezTo>
                  <a:pt x="2007616" y="1242256"/>
                  <a:pt x="1949392" y="1300480"/>
                  <a:pt x="1877568" y="1300480"/>
                </a:cubicBezTo>
                <a:lnTo>
                  <a:pt x="130048" y="1300480"/>
                </a:lnTo>
                <a:cubicBezTo>
                  <a:pt x="58224" y="1300480"/>
                  <a:pt x="0" y="1242256"/>
                  <a:pt x="0" y="1170432"/>
                </a:cubicBezTo>
                <a:lnTo>
                  <a:pt x="0" y="130048"/>
                </a:lnTo>
                <a:close/>
              </a:path>
            </a:pathLst>
          </a:custGeom>
          <a:solidFill>
            <a:schemeClr val="accent2">
              <a:lumMod val="20000"/>
              <a:lumOff val="80000"/>
              <a:alpha val="90000"/>
            </a:schemeClr>
          </a:solidFill>
        </p:spPr>
        <p:style>
          <a:lnRef idx="2">
            <a:schemeClr val="accent3">
              <a:shade val="8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1" algn="ctr" defTabSz="1155700">
              <a:lnSpc>
                <a:spcPct val="90000"/>
              </a:lnSpc>
              <a:spcBef>
                <a:spcPct val="0"/>
              </a:spcBef>
              <a:spcAft>
                <a:spcPct val="15000"/>
              </a:spcAft>
            </a:pPr>
            <a:r>
              <a:rPr lang="en-US" sz="1200" b="1" kern="1200" dirty="0">
                <a:solidFill>
                  <a:srgbClr val="002060"/>
                </a:solidFill>
              </a:rPr>
              <a:t>Customer Profile &amp; Demographics</a:t>
            </a:r>
          </a:p>
        </p:txBody>
      </p:sp>
      <p:pic>
        <p:nvPicPr>
          <p:cNvPr id="26" name="Graphic 25" descr="User">
            <a:extLst>
              <a:ext uri="{FF2B5EF4-FFF2-40B4-BE49-F238E27FC236}">
                <a16:creationId xmlns:a16="http://schemas.microsoft.com/office/drawing/2014/main" id="{D7F860B0-B295-BD47-AFB2-D6872FE6F86F}"/>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29449" y="2092734"/>
            <a:ext cx="730397" cy="730397"/>
          </a:xfrm>
          <a:prstGeom prst="rect">
            <a:avLst/>
          </a:prstGeom>
        </p:spPr>
      </p:pic>
      <p:pic>
        <p:nvPicPr>
          <p:cNvPr id="28" name="Graphic 27" descr="Database">
            <a:extLst>
              <a:ext uri="{FF2B5EF4-FFF2-40B4-BE49-F238E27FC236}">
                <a16:creationId xmlns:a16="http://schemas.microsoft.com/office/drawing/2014/main" id="{73B2377C-485E-C54E-B635-0F1BD538072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47967" y="2457933"/>
            <a:ext cx="1765677" cy="1470553"/>
          </a:xfrm>
          <a:prstGeom prst="rect">
            <a:avLst/>
          </a:prstGeom>
        </p:spPr>
      </p:pic>
      <p:pic>
        <p:nvPicPr>
          <p:cNvPr id="30" name="Graphic 29" descr="Money">
            <a:extLst>
              <a:ext uri="{FF2B5EF4-FFF2-40B4-BE49-F238E27FC236}">
                <a16:creationId xmlns:a16="http://schemas.microsoft.com/office/drawing/2014/main" id="{C80C742F-5736-2446-95E1-61B78C671DEE}"/>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695306" y="3213647"/>
            <a:ext cx="764540" cy="764540"/>
          </a:xfrm>
          <a:prstGeom prst="rect">
            <a:avLst/>
          </a:prstGeom>
        </p:spPr>
      </p:pic>
      <p:sp>
        <p:nvSpPr>
          <p:cNvPr id="31" name="Freeform 30">
            <a:extLst>
              <a:ext uri="{FF2B5EF4-FFF2-40B4-BE49-F238E27FC236}">
                <a16:creationId xmlns:a16="http://schemas.microsoft.com/office/drawing/2014/main" id="{2105A0FA-EA36-2643-84D1-C893A50C7F40}"/>
              </a:ext>
            </a:extLst>
          </p:cNvPr>
          <p:cNvSpPr/>
          <p:nvPr/>
        </p:nvSpPr>
        <p:spPr>
          <a:xfrm>
            <a:off x="1509050" y="3378120"/>
            <a:ext cx="1666833" cy="548640"/>
          </a:xfrm>
          <a:custGeom>
            <a:avLst/>
            <a:gdLst>
              <a:gd name="connsiteX0" fmla="*/ 0 w 2007616"/>
              <a:gd name="connsiteY0" fmla="*/ 130048 h 1300480"/>
              <a:gd name="connsiteX1" fmla="*/ 130048 w 2007616"/>
              <a:gd name="connsiteY1" fmla="*/ 0 h 1300480"/>
              <a:gd name="connsiteX2" fmla="*/ 1877568 w 2007616"/>
              <a:gd name="connsiteY2" fmla="*/ 0 h 1300480"/>
              <a:gd name="connsiteX3" fmla="*/ 2007616 w 2007616"/>
              <a:gd name="connsiteY3" fmla="*/ 130048 h 1300480"/>
              <a:gd name="connsiteX4" fmla="*/ 2007616 w 2007616"/>
              <a:gd name="connsiteY4" fmla="*/ 1170432 h 1300480"/>
              <a:gd name="connsiteX5" fmla="*/ 1877568 w 2007616"/>
              <a:gd name="connsiteY5" fmla="*/ 1300480 h 1300480"/>
              <a:gd name="connsiteX6" fmla="*/ 130048 w 2007616"/>
              <a:gd name="connsiteY6" fmla="*/ 1300480 h 1300480"/>
              <a:gd name="connsiteX7" fmla="*/ 0 w 2007616"/>
              <a:gd name="connsiteY7" fmla="*/ 1170432 h 1300480"/>
              <a:gd name="connsiteX8" fmla="*/ 0 w 2007616"/>
              <a:gd name="connsiteY8" fmla="*/ 130048 h 130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7616" h="1300480">
                <a:moveTo>
                  <a:pt x="0" y="130048"/>
                </a:moveTo>
                <a:cubicBezTo>
                  <a:pt x="0" y="58224"/>
                  <a:pt x="58224" y="0"/>
                  <a:pt x="130048" y="0"/>
                </a:cubicBezTo>
                <a:lnTo>
                  <a:pt x="1877568" y="0"/>
                </a:lnTo>
                <a:cubicBezTo>
                  <a:pt x="1949392" y="0"/>
                  <a:pt x="2007616" y="58224"/>
                  <a:pt x="2007616" y="130048"/>
                </a:cubicBezTo>
                <a:lnTo>
                  <a:pt x="2007616" y="1170432"/>
                </a:lnTo>
                <a:cubicBezTo>
                  <a:pt x="2007616" y="1242256"/>
                  <a:pt x="1949392" y="1300480"/>
                  <a:pt x="1877568" y="1300480"/>
                </a:cubicBezTo>
                <a:lnTo>
                  <a:pt x="130048" y="1300480"/>
                </a:lnTo>
                <a:cubicBezTo>
                  <a:pt x="58224" y="1300480"/>
                  <a:pt x="0" y="1242256"/>
                  <a:pt x="0" y="1170432"/>
                </a:cubicBezTo>
                <a:lnTo>
                  <a:pt x="0" y="130048"/>
                </a:lnTo>
                <a:close/>
              </a:path>
            </a:pathLst>
          </a:custGeom>
          <a:solidFill>
            <a:schemeClr val="accent2">
              <a:lumMod val="20000"/>
              <a:lumOff val="80000"/>
              <a:alpha val="90000"/>
            </a:schemeClr>
          </a:solidFill>
        </p:spPr>
        <p:style>
          <a:lnRef idx="2">
            <a:schemeClr val="accent3">
              <a:shade val="8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1" algn="ctr" defTabSz="1155700">
              <a:lnSpc>
                <a:spcPct val="90000"/>
              </a:lnSpc>
              <a:spcBef>
                <a:spcPct val="0"/>
              </a:spcBef>
              <a:spcAft>
                <a:spcPct val="15000"/>
              </a:spcAft>
            </a:pPr>
            <a:r>
              <a:rPr lang="en-US" sz="1200" b="1" kern="1200" dirty="0">
                <a:solidFill>
                  <a:srgbClr val="002060"/>
                </a:solidFill>
              </a:rPr>
              <a:t>Transactions </a:t>
            </a:r>
          </a:p>
        </p:txBody>
      </p:sp>
      <p:cxnSp>
        <p:nvCxnSpPr>
          <p:cNvPr id="33" name="Straight Connector 32">
            <a:extLst>
              <a:ext uri="{FF2B5EF4-FFF2-40B4-BE49-F238E27FC236}">
                <a16:creationId xmlns:a16="http://schemas.microsoft.com/office/drawing/2014/main" id="{9D52FEA6-6FFB-9C42-865D-642D2CE0C9D9}"/>
              </a:ext>
            </a:extLst>
          </p:cNvPr>
          <p:cNvCxnSpPr/>
          <p:nvPr/>
        </p:nvCxnSpPr>
        <p:spPr>
          <a:xfrm>
            <a:off x="3175883" y="2560098"/>
            <a:ext cx="894853" cy="25817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ED43CE7-E261-2F40-887C-B90539BA629A}"/>
              </a:ext>
            </a:extLst>
          </p:cNvPr>
          <p:cNvCxnSpPr>
            <a:cxnSpLocks/>
          </p:cNvCxnSpPr>
          <p:nvPr/>
        </p:nvCxnSpPr>
        <p:spPr>
          <a:xfrm flipH="1">
            <a:off x="5190876" y="2560098"/>
            <a:ext cx="894853" cy="25817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1EF5-C317-174A-83E9-5227E89760B3}"/>
              </a:ext>
            </a:extLst>
          </p:cNvPr>
          <p:cNvCxnSpPr>
            <a:cxnSpLocks/>
          </p:cNvCxnSpPr>
          <p:nvPr/>
        </p:nvCxnSpPr>
        <p:spPr>
          <a:xfrm flipV="1">
            <a:off x="3211829" y="3496448"/>
            <a:ext cx="858907" cy="28331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1164F83-5153-7249-B3BF-D80C1A80F719}"/>
              </a:ext>
            </a:extLst>
          </p:cNvPr>
          <p:cNvCxnSpPr>
            <a:cxnSpLocks/>
          </p:cNvCxnSpPr>
          <p:nvPr/>
        </p:nvCxnSpPr>
        <p:spPr>
          <a:xfrm flipH="1" flipV="1">
            <a:off x="5190875" y="3495690"/>
            <a:ext cx="858907" cy="28331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39" name="Freeform 38">
            <a:extLst>
              <a:ext uri="{FF2B5EF4-FFF2-40B4-BE49-F238E27FC236}">
                <a16:creationId xmlns:a16="http://schemas.microsoft.com/office/drawing/2014/main" id="{1F6410DD-2D80-7345-BCE1-12F350B46601}"/>
              </a:ext>
            </a:extLst>
          </p:cNvPr>
          <p:cNvSpPr/>
          <p:nvPr/>
        </p:nvSpPr>
        <p:spPr>
          <a:xfrm>
            <a:off x="6085729" y="2199969"/>
            <a:ext cx="1666833" cy="548640"/>
          </a:xfrm>
          <a:custGeom>
            <a:avLst/>
            <a:gdLst>
              <a:gd name="connsiteX0" fmla="*/ 0 w 2007616"/>
              <a:gd name="connsiteY0" fmla="*/ 130048 h 1300480"/>
              <a:gd name="connsiteX1" fmla="*/ 130048 w 2007616"/>
              <a:gd name="connsiteY1" fmla="*/ 0 h 1300480"/>
              <a:gd name="connsiteX2" fmla="*/ 1877568 w 2007616"/>
              <a:gd name="connsiteY2" fmla="*/ 0 h 1300480"/>
              <a:gd name="connsiteX3" fmla="*/ 2007616 w 2007616"/>
              <a:gd name="connsiteY3" fmla="*/ 130048 h 1300480"/>
              <a:gd name="connsiteX4" fmla="*/ 2007616 w 2007616"/>
              <a:gd name="connsiteY4" fmla="*/ 1170432 h 1300480"/>
              <a:gd name="connsiteX5" fmla="*/ 1877568 w 2007616"/>
              <a:gd name="connsiteY5" fmla="*/ 1300480 h 1300480"/>
              <a:gd name="connsiteX6" fmla="*/ 130048 w 2007616"/>
              <a:gd name="connsiteY6" fmla="*/ 1300480 h 1300480"/>
              <a:gd name="connsiteX7" fmla="*/ 0 w 2007616"/>
              <a:gd name="connsiteY7" fmla="*/ 1170432 h 1300480"/>
              <a:gd name="connsiteX8" fmla="*/ 0 w 2007616"/>
              <a:gd name="connsiteY8" fmla="*/ 130048 h 130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7616" h="1300480">
                <a:moveTo>
                  <a:pt x="0" y="130048"/>
                </a:moveTo>
                <a:cubicBezTo>
                  <a:pt x="0" y="58224"/>
                  <a:pt x="58224" y="0"/>
                  <a:pt x="130048" y="0"/>
                </a:cubicBezTo>
                <a:lnTo>
                  <a:pt x="1877568" y="0"/>
                </a:lnTo>
                <a:cubicBezTo>
                  <a:pt x="1949392" y="0"/>
                  <a:pt x="2007616" y="58224"/>
                  <a:pt x="2007616" y="130048"/>
                </a:cubicBezTo>
                <a:lnTo>
                  <a:pt x="2007616" y="1170432"/>
                </a:lnTo>
                <a:cubicBezTo>
                  <a:pt x="2007616" y="1242256"/>
                  <a:pt x="1949392" y="1300480"/>
                  <a:pt x="1877568" y="1300480"/>
                </a:cubicBezTo>
                <a:lnTo>
                  <a:pt x="130048" y="1300480"/>
                </a:lnTo>
                <a:cubicBezTo>
                  <a:pt x="58224" y="1300480"/>
                  <a:pt x="0" y="1242256"/>
                  <a:pt x="0" y="1170432"/>
                </a:cubicBezTo>
                <a:lnTo>
                  <a:pt x="0" y="130048"/>
                </a:lnTo>
                <a:close/>
              </a:path>
            </a:pathLst>
          </a:custGeom>
          <a:solidFill>
            <a:schemeClr val="accent2">
              <a:lumMod val="20000"/>
              <a:lumOff val="80000"/>
              <a:alpha val="90000"/>
            </a:schemeClr>
          </a:solidFill>
        </p:spPr>
        <p:style>
          <a:lnRef idx="2">
            <a:schemeClr val="accent3">
              <a:shade val="8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1" algn="ctr" defTabSz="1155700">
              <a:lnSpc>
                <a:spcPct val="90000"/>
              </a:lnSpc>
              <a:spcBef>
                <a:spcPct val="0"/>
              </a:spcBef>
              <a:spcAft>
                <a:spcPct val="15000"/>
              </a:spcAft>
            </a:pPr>
            <a:r>
              <a:rPr lang="en-US" sz="1200" b="1" kern="1200" dirty="0">
                <a:solidFill>
                  <a:srgbClr val="002060"/>
                </a:solidFill>
              </a:rPr>
              <a:t>Product</a:t>
            </a:r>
          </a:p>
        </p:txBody>
      </p:sp>
      <p:sp>
        <p:nvSpPr>
          <p:cNvPr id="40" name="Freeform 39">
            <a:extLst>
              <a:ext uri="{FF2B5EF4-FFF2-40B4-BE49-F238E27FC236}">
                <a16:creationId xmlns:a16="http://schemas.microsoft.com/office/drawing/2014/main" id="{4B4136DE-97F0-BA4E-B476-460CFBA31284}"/>
              </a:ext>
            </a:extLst>
          </p:cNvPr>
          <p:cNvSpPr/>
          <p:nvPr/>
        </p:nvSpPr>
        <p:spPr>
          <a:xfrm>
            <a:off x="6085728" y="3378120"/>
            <a:ext cx="1666833" cy="548640"/>
          </a:xfrm>
          <a:custGeom>
            <a:avLst/>
            <a:gdLst>
              <a:gd name="connsiteX0" fmla="*/ 0 w 2007616"/>
              <a:gd name="connsiteY0" fmla="*/ 130048 h 1300480"/>
              <a:gd name="connsiteX1" fmla="*/ 130048 w 2007616"/>
              <a:gd name="connsiteY1" fmla="*/ 0 h 1300480"/>
              <a:gd name="connsiteX2" fmla="*/ 1877568 w 2007616"/>
              <a:gd name="connsiteY2" fmla="*/ 0 h 1300480"/>
              <a:gd name="connsiteX3" fmla="*/ 2007616 w 2007616"/>
              <a:gd name="connsiteY3" fmla="*/ 130048 h 1300480"/>
              <a:gd name="connsiteX4" fmla="*/ 2007616 w 2007616"/>
              <a:gd name="connsiteY4" fmla="*/ 1170432 h 1300480"/>
              <a:gd name="connsiteX5" fmla="*/ 1877568 w 2007616"/>
              <a:gd name="connsiteY5" fmla="*/ 1300480 h 1300480"/>
              <a:gd name="connsiteX6" fmla="*/ 130048 w 2007616"/>
              <a:gd name="connsiteY6" fmla="*/ 1300480 h 1300480"/>
              <a:gd name="connsiteX7" fmla="*/ 0 w 2007616"/>
              <a:gd name="connsiteY7" fmla="*/ 1170432 h 1300480"/>
              <a:gd name="connsiteX8" fmla="*/ 0 w 2007616"/>
              <a:gd name="connsiteY8" fmla="*/ 130048 h 130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7616" h="1300480">
                <a:moveTo>
                  <a:pt x="0" y="130048"/>
                </a:moveTo>
                <a:cubicBezTo>
                  <a:pt x="0" y="58224"/>
                  <a:pt x="58224" y="0"/>
                  <a:pt x="130048" y="0"/>
                </a:cubicBezTo>
                <a:lnTo>
                  <a:pt x="1877568" y="0"/>
                </a:lnTo>
                <a:cubicBezTo>
                  <a:pt x="1949392" y="0"/>
                  <a:pt x="2007616" y="58224"/>
                  <a:pt x="2007616" y="130048"/>
                </a:cubicBezTo>
                <a:lnTo>
                  <a:pt x="2007616" y="1170432"/>
                </a:lnTo>
                <a:cubicBezTo>
                  <a:pt x="2007616" y="1242256"/>
                  <a:pt x="1949392" y="1300480"/>
                  <a:pt x="1877568" y="1300480"/>
                </a:cubicBezTo>
                <a:lnTo>
                  <a:pt x="130048" y="1300480"/>
                </a:lnTo>
                <a:cubicBezTo>
                  <a:pt x="58224" y="1300480"/>
                  <a:pt x="0" y="1242256"/>
                  <a:pt x="0" y="1170432"/>
                </a:cubicBezTo>
                <a:lnTo>
                  <a:pt x="0" y="130048"/>
                </a:lnTo>
                <a:close/>
              </a:path>
            </a:pathLst>
          </a:custGeom>
          <a:solidFill>
            <a:schemeClr val="accent2">
              <a:lumMod val="20000"/>
              <a:lumOff val="80000"/>
              <a:alpha val="90000"/>
            </a:schemeClr>
          </a:solidFill>
        </p:spPr>
        <p:style>
          <a:lnRef idx="2">
            <a:schemeClr val="accent3">
              <a:shade val="8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1" algn="ctr" defTabSz="1155700">
              <a:lnSpc>
                <a:spcPct val="90000"/>
              </a:lnSpc>
              <a:spcBef>
                <a:spcPct val="0"/>
              </a:spcBef>
              <a:spcAft>
                <a:spcPct val="15000"/>
              </a:spcAft>
            </a:pPr>
            <a:r>
              <a:rPr lang="en-US" sz="1200" b="1" kern="1200" dirty="0">
                <a:solidFill>
                  <a:srgbClr val="002060"/>
                </a:solidFill>
              </a:rPr>
              <a:t>Inventory</a:t>
            </a:r>
          </a:p>
        </p:txBody>
      </p:sp>
      <p:pic>
        <p:nvPicPr>
          <p:cNvPr id="6" name="Graphic 5" descr="Gold bars">
            <a:extLst>
              <a:ext uri="{FF2B5EF4-FFF2-40B4-BE49-F238E27FC236}">
                <a16:creationId xmlns:a16="http://schemas.microsoft.com/office/drawing/2014/main" id="{64561F99-B152-A948-85F9-7369A8706B2D}"/>
              </a:ext>
            </a:extLst>
          </p:cNvPr>
          <p:cNvPicPr>
            <a:picLocks noChangeAspect="1"/>
          </p:cNvPicPr>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7837995" y="3284024"/>
            <a:ext cx="729489" cy="729489"/>
          </a:xfrm>
          <a:prstGeom prst="rect">
            <a:avLst/>
          </a:prstGeom>
        </p:spPr>
      </p:pic>
      <p:pic>
        <p:nvPicPr>
          <p:cNvPr id="9" name="Graphic 8" descr="Shopping bag">
            <a:extLst>
              <a:ext uri="{FF2B5EF4-FFF2-40B4-BE49-F238E27FC236}">
                <a16:creationId xmlns:a16="http://schemas.microsoft.com/office/drawing/2014/main" id="{230D2366-DD8B-5147-9D19-CC17EFF956D4}"/>
              </a:ext>
            </a:extLst>
          </p:cNvPr>
          <p:cNvPicPr>
            <a:picLocks noChangeAspect="1"/>
          </p:cNvPicPr>
          <p:nvPr/>
        </p:nvPicPr>
        <p:blipFill>
          <a:blip r:embed="rId11" cstate="email">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7837995" y="2092734"/>
            <a:ext cx="671193" cy="671193"/>
          </a:xfrm>
          <a:prstGeom prst="rect">
            <a:avLst/>
          </a:prstGeom>
        </p:spPr>
      </p:pic>
      <p:sp>
        <p:nvSpPr>
          <p:cNvPr id="21" name="Rectangle 20">
            <a:extLst>
              <a:ext uri="{FF2B5EF4-FFF2-40B4-BE49-F238E27FC236}">
                <a16:creationId xmlns:a16="http://schemas.microsoft.com/office/drawing/2014/main" id="{7B6A3D27-DCDB-6541-9E7B-2E15633F1592}"/>
              </a:ext>
            </a:extLst>
          </p:cNvPr>
          <p:cNvSpPr/>
          <p:nvPr/>
        </p:nvSpPr>
        <p:spPr>
          <a:xfrm>
            <a:off x="675845" y="4700694"/>
            <a:ext cx="5286340" cy="215444"/>
          </a:xfrm>
          <a:prstGeom prst="rect">
            <a:avLst/>
          </a:prstGeom>
        </p:spPr>
        <p:txBody>
          <a:bodyPr wrap="square">
            <a:spAutoFit/>
          </a:bodyPr>
          <a:lstStyle/>
          <a:p>
            <a:r>
              <a:rPr lang="en-US" sz="800" dirty="0">
                <a:solidFill>
                  <a:srgbClr val="FF0000"/>
                </a:solidFill>
                <a:latin typeface="+mn-lt"/>
              </a:rPr>
              <a:t>Source for all icons:</a:t>
            </a:r>
            <a:r>
              <a:rPr lang="en-US" sz="800" dirty="0">
                <a:solidFill>
                  <a:srgbClr val="002060"/>
                </a:solidFill>
                <a:latin typeface="+mn-lt"/>
              </a:rPr>
              <a:t> Icons taken from the ‘Insert-&gt; Icons’ feature provided by MS PowerPoint</a:t>
            </a:r>
          </a:p>
        </p:txBody>
      </p:sp>
      <p:sp>
        <p:nvSpPr>
          <p:cNvPr id="10" name="Rectangle 9">
            <a:extLst>
              <a:ext uri="{FF2B5EF4-FFF2-40B4-BE49-F238E27FC236}">
                <a16:creationId xmlns:a16="http://schemas.microsoft.com/office/drawing/2014/main" id="{C028C2C7-D59F-B743-BA44-DC3A8CC0889D}"/>
              </a:ext>
            </a:extLst>
          </p:cNvPr>
          <p:cNvSpPr/>
          <p:nvPr/>
        </p:nvSpPr>
        <p:spPr>
          <a:xfrm>
            <a:off x="675845" y="4859437"/>
            <a:ext cx="8193092" cy="215444"/>
          </a:xfrm>
          <a:prstGeom prst="rect">
            <a:avLst/>
          </a:prstGeom>
        </p:spPr>
        <p:txBody>
          <a:bodyPr wrap="square">
            <a:spAutoFit/>
          </a:bodyPr>
          <a:lstStyle/>
          <a:p>
            <a:r>
              <a:rPr lang="en-US" sz="800" dirty="0">
                <a:solidFill>
                  <a:srgbClr val="FF0000"/>
                </a:solidFill>
                <a:latin typeface="+mn-lt"/>
              </a:rPr>
              <a:t>Reference for slide</a:t>
            </a:r>
            <a:r>
              <a:rPr lang="en-US" sz="800" dirty="0">
                <a:latin typeface="+mn-lt"/>
              </a:rPr>
              <a:t>: </a:t>
            </a:r>
            <a:r>
              <a:rPr lang="en-US" sz="800" dirty="0">
                <a:solidFill>
                  <a:srgbClr val="002060"/>
                </a:solidFill>
                <a:latin typeface="+mn-lt"/>
              </a:rPr>
              <a:t>https://</a:t>
            </a:r>
            <a:r>
              <a:rPr lang="en-US" sz="800" dirty="0" err="1">
                <a:solidFill>
                  <a:srgbClr val="002060"/>
                </a:solidFill>
                <a:latin typeface="+mn-lt"/>
              </a:rPr>
              <a:t>exponea.com</a:t>
            </a:r>
            <a:r>
              <a:rPr lang="en-US" sz="800" dirty="0">
                <a:solidFill>
                  <a:srgbClr val="002060"/>
                </a:solidFill>
                <a:latin typeface="+mn-lt"/>
              </a:rPr>
              <a:t>/us/blog/using-</a:t>
            </a:r>
            <a:r>
              <a:rPr lang="en-US" sz="800" dirty="0" err="1">
                <a:solidFill>
                  <a:srgbClr val="002060"/>
                </a:solidFill>
                <a:latin typeface="+mn-lt"/>
              </a:rPr>
              <a:t>exponea</a:t>
            </a:r>
            <a:r>
              <a:rPr lang="en-US" sz="800" dirty="0">
                <a:solidFill>
                  <a:srgbClr val="002060"/>
                </a:solidFill>
                <a:latin typeface="+mn-lt"/>
              </a:rPr>
              <a:t>-for-customer-acquisition-targeting-automation/</a:t>
            </a:r>
          </a:p>
        </p:txBody>
      </p:sp>
    </p:spTree>
    <p:extLst>
      <p:ext uri="{BB962C8B-B14F-4D97-AF65-F5344CB8AC3E}">
        <p14:creationId xmlns:p14="http://schemas.microsoft.com/office/powerpoint/2010/main" val="324993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8C521-AD63-C047-AC77-808B57190EC7}"/>
              </a:ext>
            </a:extLst>
          </p:cNvPr>
          <p:cNvSpPr>
            <a:spLocks noGrp="1"/>
          </p:cNvSpPr>
          <p:nvPr>
            <p:ph type="title"/>
          </p:nvPr>
        </p:nvSpPr>
        <p:spPr/>
        <p:txBody>
          <a:bodyPr/>
          <a:lstStyle/>
          <a:p>
            <a:r>
              <a:rPr lang="en-US" b="0" dirty="0">
                <a:solidFill>
                  <a:schemeClr val="accent6">
                    <a:lumMod val="50000"/>
                  </a:schemeClr>
                </a:solidFill>
                <a:latin typeface="+mj-lt"/>
              </a:rPr>
              <a:t>Business description: Current analytics workflow </a:t>
            </a:r>
          </a:p>
        </p:txBody>
      </p:sp>
      <p:sp>
        <p:nvSpPr>
          <p:cNvPr id="4" name="Text Placeholder 3">
            <a:extLst>
              <a:ext uri="{FF2B5EF4-FFF2-40B4-BE49-F238E27FC236}">
                <a16:creationId xmlns:a16="http://schemas.microsoft.com/office/drawing/2014/main" id="{BE170C26-57FA-AD44-98B1-81660A79D372}"/>
              </a:ext>
            </a:extLst>
          </p:cNvPr>
          <p:cNvSpPr>
            <a:spLocks noGrp="1"/>
          </p:cNvSpPr>
          <p:nvPr>
            <p:ph type="body" idx="1"/>
          </p:nvPr>
        </p:nvSpPr>
        <p:spPr>
          <a:xfrm>
            <a:off x="660560" y="1077838"/>
            <a:ext cx="7822879" cy="1530464"/>
          </a:xfrm>
        </p:spPr>
        <p:txBody>
          <a:bodyPr/>
          <a:lstStyle/>
          <a:p>
            <a:pPr marL="133350" lvl="0" indent="0">
              <a:lnSpc>
                <a:spcPct val="100000"/>
              </a:lnSpc>
              <a:buSzPts val="1500"/>
              <a:buNone/>
            </a:pPr>
            <a:r>
              <a:rPr lang="en-US" sz="1200" dirty="0">
                <a:solidFill>
                  <a:srgbClr val="002060"/>
                </a:solidFill>
                <a:latin typeface="+mn-lt"/>
              </a:rPr>
              <a:t>We perform </a:t>
            </a:r>
            <a:r>
              <a:rPr lang="en-US" sz="1200" b="1" dirty="0">
                <a:solidFill>
                  <a:srgbClr val="002060"/>
                </a:solidFill>
                <a:latin typeface="+mn-lt"/>
              </a:rPr>
              <a:t>analytics to classify customers into various deep segments </a:t>
            </a:r>
            <a:r>
              <a:rPr lang="en-US" sz="1200" dirty="0">
                <a:solidFill>
                  <a:srgbClr val="002060"/>
                </a:solidFill>
                <a:latin typeface="+mn-lt"/>
              </a:rPr>
              <a:t>in order to target them with promotional emails for customer acquisition and retention:</a:t>
            </a:r>
            <a:endParaRPr lang="en-US" sz="1200" baseline="30000" dirty="0">
              <a:solidFill>
                <a:srgbClr val="002060"/>
              </a:solidFill>
              <a:latin typeface="+mn-lt"/>
            </a:endParaRPr>
          </a:p>
        </p:txBody>
      </p:sp>
      <p:sp>
        <p:nvSpPr>
          <p:cNvPr id="5" name="Slide Number Placeholder 4">
            <a:extLst>
              <a:ext uri="{FF2B5EF4-FFF2-40B4-BE49-F238E27FC236}">
                <a16:creationId xmlns:a16="http://schemas.microsoft.com/office/drawing/2014/main" id="{9D7171D5-F0C3-C643-8F11-52E68DEFCA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18" name="TextBox 17">
            <a:extLst>
              <a:ext uri="{FF2B5EF4-FFF2-40B4-BE49-F238E27FC236}">
                <a16:creationId xmlns:a16="http://schemas.microsoft.com/office/drawing/2014/main" id="{CBED0EC3-658D-2A40-B4C1-C7400832CD4B}"/>
              </a:ext>
            </a:extLst>
          </p:cNvPr>
          <p:cNvSpPr txBox="1"/>
          <p:nvPr/>
        </p:nvSpPr>
        <p:spPr>
          <a:xfrm>
            <a:off x="6221247" y="2404819"/>
            <a:ext cx="1325218" cy="1123712"/>
          </a:xfrm>
          <a:prstGeom prst="roundRect">
            <a:avLst/>
          </a:prstGeom>
          <a:noFill/>
          <a:ln>
            <a:solidFill>
              <a:srgbClr val="0070C0"/>
            </a:solidFill>
          </a:ln>
        </p:spPr>
        <p:txBody>
          <a:bodyPr wrap="square" rtlCol="0">
            <a:spAutoFit/>
          </a:bodyPr>
          <a:lstStyle/>
          <a:p>
            <a:r>
              <a:rPr lang="en-US" sz="1200" dirty="0">
                <a:solidFill>
                  <a:srgbClr val="002060"/>
                </a:solidFill>
                <a:latin typeface="+mn-lt"/>
              </a:rPr>
              <a:t>Export the data into CSV file and forward to the Marketing Manager</a:t>
            </a:r>
          </a:p>
        </p:txBody>
      </p:sp>
      <p:cxnSp>
        <p:nvCxnSpPr>
          <p:cNvPr id="21" name="Straight Arrow Connector 20">
            <a:extLst>
              <a:ext uri="{FF2B5EF4-FFF2-40B4-BE49-F238E27FC236}">
                <a16:creationId xmlns:a16="http://schemas.microsoft.com/office/drawing/2014/main" id="{C1BA13B5-6E11-4F48-A737-FA3C9BCBB76C}"/>
              </a:ext>
            </a:extLst>
          </p:cNvPr>
          <p:cNvCxnSpPr>
            <a:cxnSpLocks/>
          </p:cNvCxnSpPr>
          <p:nvPr/>
        </p:nvCxnSpPr>
        <p:spPr>
          <a:xfrm>
            <a:off x="5613186" y="2942774"/>
            <a:ext cx="527419"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6E97AAE-7A49-D444-AB67-26F8D9F4910C}"/>
              </a:ext>
            </a:extLst>
          </p:cNvPr>
          <p:cNvSpPr txBox="1"/>
          <p:nvPr/>
        </p:nvSpPr>
        <p:spPr>
          <a:xfrm>
            <a:off x="246459" y="3151682"/>
            <a:ext cx="1259594" cy="276999"/>
          </a:xfrm>
          <a:prstGeom prst="rect">
            <a:avLst/>
          </a:prstGeom>
          <a:solidFill>
            <a:srgbClr val="002060"/>
          </a:solidFill>
        </p:spPr>
        <p:txBody>
          <a:bodyPr wrap="square" rtlCol="0">
            <a:spAutoFit/>
          </a:bodyPr>
          <a:lstStyle/>
          <a:p>
            <a:pPr algn="ctr"/>
            <a:r>
              <a:rPr lang="en-US" sz="1200" dirty="0">
                <a:solidFill>
                  <a:schemeClr val="bg1"/>
                </a:solidFill>
                <a:latin typeface="+mn-lt"/>
              </a:rPr>
              <a:t>Data warehouse</a:t>
            </a:r>
          </a:p>
        </p:txBody>
      </p:sp>
      <p:sp>
        <p:nvSpPr>
          <p:cNvPr id="10" name="Rectangle 9">
            <a:extLst>
              <a:ext uri="{FF2B5EF4-FFF2-40B4-BE49-F238E27FC236}">
                <a16:creationId xmlns:a16="http://schemas.microsoft.com/office/drawing/2014/main" id="{8031DDA5-259A-6140-AB64-4253F2629166}"/>
              </a:ext>
            </a:extLst>
          </p:cNvPr>
          <p:cNvSpPr/>
          <p:nvPr/>
        </p:nvSpPr>
        <p:spPr>
          <a:xfrm>
            <a:off x="675845" y="4859437"/>
            <a:ext cx="8193092" cy="215444"/>
          </a:xfrm>
          <a:prstGeom prst="rect">
            <a:avLst/>
          </a:prstGeom>
        </p:spPr>
        <p:txBody>
          <a:bodyPr wrap="square">
            <a:spAutoFit/>
          </a:bodyPr>
          <a:lstStyle/>
          <a:p>
            <a:r>
              <a:rPr lang="en-US" sz="800" dirty="0">
                <a:solidFill>
                  <a:srgbClr val="FF0000"/>
                </a:solidFill>
                <a:latin typeface="+mn-lt"/>
              </a:rPr>
              <a:t>Reference for slide</a:t>
            </a:r>
            <a:r>
              <a:rPr lang="en-US" sz="800" dirty="0">
                <a:latin typeface="+mn-lt"/>
              </a:rPr>
              <a:t>:  </a:t>
            </a:r>
            <a:r>
              <a:rPr lang="en-US" sz="800" dirty="0">
                <a:solidFill>
                  <a:srgbClr val="002060"/>
                </a:solidFill>
                <a:latin typeface="+mn-lt"/>
              </a:rPr>
              <a:t>https://</a:t>
            </a:r>
            <a:r>
              <a:rPr lang="en-US" sz="800" dirty="0" err="1">
                <a:solidFill>
                  <a:srgbClr val="002060"/>
                </a:solidFill>
                <a:latin typeface="+mn-lt"/>
              </a:rPr>
              <a:t>exponea.com</a:t>
            </a:r>
            <a:r>
              <a:rPr lang="en-US" sz="800" dirty="0">
                <a:solidFill>
                  <a:srgbClr val="002060"/>
                </a:solidFill>
                <a:latin typeface="+mn-lt"/>
              </a:rPr>
              <a:t>/us/blog/using-</a:t>
            </a:r>
            <a:r>
              <a:rPr lang="en-US" sz="800" dirty="0" err="1">
                <a:solidFill>
                  <a:srgbClr val="002060"/>
                </a:solidFill>
                <a:latin typeface="+mn-lt"/>
              </a:rPr>
              <a:t>exponea</a:t>
            </a:r>
            <a:r>
              <a:rPr lang="en-US" sz="800" dirty="0">
                <a:solidFill>
                  <a:srgbClr val="002060"/>
                </a:solidFill>
                <a:latin typeface="+mn-lt"/>
              </a:rPr>
              <a:t>-for-customer-acquisition-targeting-automation/</a:t>
            </a:r>
          </a:p>
        </p:txBody>
      </p:sp>
      <p:pic>
        <p:nvPicPr>
          <p:cNvPr id="8" name="Graphic 7" descr="Users">
            <a:extLst>
              <a:ext uri="{FF2B5EF4-FFF2-40B4-BE49-F238E27FC236}">
                <a16:creationId xmlns:a16="http://schemas.microsoft.com/office/drawing/2014/main" id="{E4A7D5D2-9421-AA43-9D4C-9A22291CEF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00159" y="3083573"/>
            <a:ext cx="914400" cy="914400"/>
          </a:xfrm>
          <a:prstGeom prst="rect">
            <a:avLst/>
          </a:prstGeom>
        </p:spPr>
      </p:pic>
      <p:sp>
        <p:nvSpPr>
          <p:cNvPr id="9" name="TextBox 8">
            <a:extLst>
              <a:ext uri="{FF2B5EF4-FFF2-40B4-BE49-F238E27FC236}">
                <a16:creationId xmlns:a16="http://schemas.microsoft.com/office/drawing/2014/main" id="{8F54F450-2483-0945-8BBE-181F57609DB5}"/>
              </a:ext>
            </a:extLst>
          </p:cNvPr>
          <p:cNvSpPr txBox="1"/>
          <p:nvPr/>
        </p:nvSpPr>
        <p:spPr>
          <a:xfrm>
            <a:off x="1576259" y="1780794"/>
            <a:ext cx="1993304" cy="817245"/>
          </a:xfrm>
          <a:prstGeom prst="roundRect">
            <a:avLst/>
          </a:prstGeom>
          <a:noFill/>
          <a:ln>
            <a:solidFill>
              <a:srgbClr val="0070C0"/>
            </a:solidFill>
          </a:ln>
        </p:spPr>
        <p:txBody>
          <a:bodyPr wrap="square" lIns="91440" tIns="0" rIns="0" bIns="0" rtlCol="0">
            <a:spAutoFit/>
          </a:bodyPr>
          <a:lstStyle/>
          <a:p>
            <a:r>
              <a:rPr lang="en-US" sz="1200" dirty="0">
                <a:solidFill>
                  <a:srgbClr val="002060"/>
                </a:solidFill>
                <a:latin typeface="+mn-lt"/>
              </a:rPr>
              <a:t>Data Analysts query the database for customer, transactions and product related data</a:t>
            </a:r>
          </a:p>
        </p:txBody>
      </p:sp>
      <p:pic>
        <p:nvPicPr>
          <p:cNvPr id="20" name="Graphic 19" descr="Database">
            <a:extLst>
              <a:ext uri="{FF2B5EF4-FFF2-40B4-BE49-F238E27FC236}">
                <a16:creationId xmlns:a16="http://schemas.microsoft.com/office/drawing/2014/main" id="{6FCAFBAE-7445-B34E-B65E-6D17218A5E2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7686" y="2081398"/>
            <a:ext cx="1337141" cy="1113645"/>
          </a:xfrm>
          <a:prstGeom prst="rect">
            <a:avLst/>
          </a:prstGeom>
        </p:spPr>
      </p:pic>
      <p:cxnSp>
        <p:nvCxnSpPr>
          <p:cNvPr id="13" name="Elbow Connector 12">
            <a:extLst>
              <a:ext uri="{FF2B5EF4-FFF2-40B4-BE49-F238E27FC236}">
                <a16:creationId xmlns:a16="http://schemas.microsoft.com/office/drawing/2014/main" id="{6B347228-522E-F946-BBA5-BEE5FBBF34D7}"/>
              </a:ext>
            </a:extLst>
          </p:cNvPr>
          <p:cNvCxnSpPr>
            <a:cxnSpLocks/>
            <a:endCxn id="8" idx="1"/>
          </p:cNvCxnSpPr>
          <p:nvPr/>
        </p:nvCxnSpPr>
        <p:spPr>
          <a:xfrm>
            <a:off x="1246796" y="2701827"/>
            <a:ext cx="853363" cy="838946"/>
          </a:xfrm>
          <a:prstGeom prst="bentConnector3">
            <a:avLst>
              <a:gd name="adj1" fmla="val 50000"/>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C1AC44D1-FDF4-4F49-AD84-638905F5B248}"/>
              </a:ext>
            </a:extLst>
          </p:cNvPr>
          <p:cNvCxnSpPr>
            <a:cxnSpLocks/>
          </p:cNvCxnSpPr>
          <p:nvPr/>
        </p:nvCxnSpPr>
        <p:spPr>
          <a:xfrm flipV="1">
            <a:off x="3128032" y="3504630"/>
            <a:ext cx="1667398" cy="217317"/>
          </a:xfrm>
          <a:prstGeom prst="bent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FCC860C-BF73-BC45-9E59-0283646ADD88}"/>
              </a:ext>
            </a:extLst>
          </p:cNvPr>
          <p:cNvSpPr txBox="1"/>
          <p:nvPr/>
        </p:nvSpPr>
        <p:spPr>
          <a:xfrm>
            <a:off x="4022278" y="2380918"/>
            <a:ext cx="1546304" cy="1123712"/>
          </a:xfrm>
          <a:prstGeom prst="roundRect">
            <a:avLst/>
          </a:prstGeom>
          <a:noFill/>
          <a:ln>
            <a:solidFill>
              <a:srgbClr val="0070C0"/>
            </a:solidFill>
          </a:ln>
        </p:spPr>
        <p:txBody>
          <a:bodyPr wrap="square" rtlCol="0">
            <a:spAutoFit/>
          </a:bodyPr>
          <a:lstStyle/>
          <a:p>
            <a:r>
              <a:rPr lang="en-US" sz="1200" dirty="0">
                <a:solidFill>
                  <a:srgbClr val="002060"/>
                </a:solidFill>
                <a:latin typeface="+mn-lt"/>
              </a:rPr>
              <a:t>Perform analytics and apply deep segmentation scheme to the customer base </a:t>
            </a:r>
          </a:p>
        </p:txBody>
      </p:sp>
      <p:sp>
        <p:nvSpPr>
          <p:cNvPr id="26" name="TextBox 25">
            <a:extLst>
              <a:ext uri="{FF2B5EF4-FFF2-40B4-BE49-F238E27FC236}">
                <a16:creationId xmlns:a16="http://schemas.microsoft.com/office/drawing/2014/main" id="{499DB230-2C00-5944-9025-3A997C27CE52}"/>
              </a:ext>
            </a:extLst>
          </p:cNvPr>
          <p:cNvSpPr txBox="1"/>
          <p:nvPr/>
        </p:nvSpPr>
        <p:spPr>
          <a:xfrm>
            <a:off x="1948311" y="3937756"/>
            <a:ext cx="1130689" cy="276999"/>
          </a:xfrm>
          <a:prstGeom prst="rect">
            <a:avLst/>
          </a:prstGeom>
          <a:solidFill>
            <a:srgbClr val="002060"/>
          </a:solidFill>
        </p:spPr>
        <p:txBody>
          <a:bodyPr wrap="square" rtlCol="0">
            <a:spAutoFit/>
          </a:bodyPr>
          <a:lstStyle/>
          <a:p>
            <a:pPr algn="ctr"/>
            <a:r>
              <a:rPr lang="en-US" sz="1200" dirty="0">
                <a:solidFill>
                  <a:schemeClr val="bg1"/>
                </a:solidFill>
                <a:latin typeface="+mn-lt"/>
              </a:rPr>
              <a:t>Data Analysts</a:t>
            </a:r>
          </a:p>
        </p:txBody>
      </p:sp>
      <p:sp>
        <p:nvSpPr>
          <p:cNvPr id="35" name="TextBox 34">
            <a:extLst>
              <a:ext uri="{FF2B5EF4-FFF2-40B4-BE49-F238E27FC236}">
                <a16:creationId xmlns:a16="http://schemas.microsoft.com/office/drawing/2014/main" id="{7099BE90-C2F1-8E42-AF8E-376924BAF72A}"/>
              </a:ext>
            </a:extLst>
          </p:cNvPr>
          <p:cNvSpPr txBox="1"/>
          <p:nvPr/>
        </p:nvSpPr>
        <p:spPr>
          <a:xfrm>
            <a:off x="7953410" y="3101261"/>
            <a:ext cx="1130689" cy="461665"/>
          </a:xfrm>
          <a:prstGeom prst="rect">
            <a:avLst/>
          </a:prstGeom>
          <a:solidFill>
            <a:srgbClr val="002060"/>
          </a:solidFill>
        </p:spPr>
        <p:txBody>
          <a:bodyPr wrap="square" rtlCol="0">
            <a:spAutoFit/>
          </a:bodyPr>
          <a:lstStyle/>
          <a:p>
            <a:pPr algn="ctr"/>
            <a:r>
              <a:rPr lang="en-US" sz="1200" dirty="0">
                <a:solidFill>
                  <a:schemeClr val="bg1"/>
                </a:solidFill>
                <a:latin typeface="+mn-lt"/>
              </a:rPr>
              <a:t>Marketing Manager</a:t>
            </a:r>
          </a:p>
        </p:txBody>
      </p:sp>
      <p:pic>
        <p:nvPicPr>
          <p:cNvPr id="36" name="Graphic 35" descr="User">
            <a:extLst>
              <a:ext uri="{FF2B5EF4-FFF2-40B4-BE49-F238E27FC236}">
                <a16:creationId xmlns:a16="http://schemas.microsoft.com/office/drawing/2014/main" id="{6F3EB07F-C4A4-624C-9531-EEC7EAEFBFB0}"/>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8117735" y="2349257"/>
            <a:ext cx="730397" cy="730397"/>
          </a:xfrm>
          <a:prstGeom prst="rect">
            <a:avLst/>
          </a:prstGeom>
        </p:spPr>
      </p:pic>
      <p:cxnSp>
        <p:nvCxnSpPr>
          <p:cNvPr id="37" name="Straight Arrow Connector 36">
            <a:extLst>
              <a:ext uri="{FF2B5EF4-FFF2-40B4-BE49-F238E27FC236}">
                <a16:creationId xmlns:a16="http://schemas.microsoft.com/office/drawing/2014/main" id="{EDF7B126-DACA-6941-8A6D-F7651CAD31DB}"/>
              </a:ext>
            </a:extLst>
          </p:cNvPr>
          <p:cNvCxnSpPr>
            <a:cxnSpLocks/>
          </p:cNvCxnSpPr>
          <p:nvPr/>
        </p:nvCxnSpPr>
        <p:spPr>
          <a:xfrm>
            <a:off x="7609329" y="2937908"/>
            <a:ext cx="471588" cy="486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ECD186EE-9F0E-A849-952C-E187248F941B}"/>
              </a:ext>
            </a:extLst>
          </p:cNvPr>
          <p:cNvSpPr/>
          <p:nvPr/>
        </p:nvSpPr>
        <p:spPr>
          <a:xfrm>
            <a:off x="675845" y="4700694"/>
            <a:ext cx="5286340" cy="215444"/>
          </a:xfrm>
          <a:prstGeom prst="rect">
            <a:avLst/>
          </a:prstGeom>
        </p:spPr>
        <p:txBody>
          <a:bodyPr wrap="square">
            <a:spAutoFit/>
          </a:bodyPr>
          <a:lstStyle/>
          <a:p>
            <a:r>
              <a:rPr lang="en-US" sz="800" dirty="0">
                <a:solidFill>
                  <a:srgbClr val="FF0000"/>
                </a:solidFill>
                <a:latin typeface="+mn-lt"/>
              </a:rPr>
              <a:t>Source for all icons:</a:t>
            </a:r>
            <a:r>
              <a:rPr lang="en-US" sz="800" dirty="0">
                <a:solidFill>
                  <a:srgbClr val="002060"/>
                </a:solidFill>
                <a:latin typeface="+mn-lt"/>
              </a:rPr>
              <a:t> Icons taken from the ‘Insert-&gt; Icons’ feature provided by MS PowerPoint</a:t>
            </a:r>
          </a:p>
        </p:txBody>
      </p:sp>
    </p:spTree>
    <p:extLst>
      <p:ext uri="{BB962C8B-B14F-4D97-AF65-F5344CB8AC3E}">
        <p14:creationId xmlns:p14="http://schemas.microsoft.com/office/powerpoint/2010/main" val="150153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9BC49-F135-7A49-A37A-9CF84A60EB98}"/>
              </a:ext>
            </a:extLst>
          </p:cNvPr>
          <p:cNvSpPr>
            <a:spLocks noGrp="1"/>
          </p:cNvSpPr>
          <p:nvPr>
            <p:ph type="title"/>
          </p:nvPr>
        </p:nvSpPr>
        <p:spPr/>
        <p:txBody>
          <a:bodyPr/>
          <a:lstStyle/>
          <a:p>
            <a:r>
              <a:rPr lang="en-US" b="0" dirty="0">
                <a:solidFill>
                  <a:schemeClr val="accent6">
                    <a:lumMod val="50000"/>
                  </a:schemeClr>
                </a:solidFill>
                <a:latin typeface="+mj-lt"/>
              </a:rPr>
              <a:t>Problems</a:t>
            </a:r>
          </a:p>
        </p:txBody>
      </p:sp>
      <p:sp>
        <p:nvSpPr>
          <p:cNvPr id="3" name="Text Placeholder 2">
            <a:extLst>
              <a:ext uri="{FF2B5EF4-FFF2-40B4-BE49-F238E27FC236}">
                <a16:creationId xmlns:a16="http://schemas.microsoft.com/office/drawing/2014/main" id="{5A14CBF9-36A0-894A-8C08-A179DD8D7526}"/>
              </a:ext>
            </a:extLst>
          </p:cNvPr>
          <p:cNvSpPr>
            <a:spLocks noGrp="1"/>
          </p:cNvSpPr>
          <p:nvPr>
            <p:ph type="body" idx="1"/>
          </p:nvPr>
        </p:nvSpPr>
        <p:spPr>
          <a:xfrm>
            <a:off x="729449" y="1271687"/>
            <a:ext cx="5015367" cy="3002139"/>
          </a:xfrm>
          <a:prstGeom prst="roundRect">
            <a:avLst/>
          </a:prstGeom>
          <a:solidFill>
            <a:schemeClr val="accent2">
              <a:lumMod val="20000"/>
              <a:lumOff val="80000"/>
            </a:schemeClr>
          </a:solidFill>
          <a:ln>
            <a:noFill/>
          </a:ln>
        </p:spPr>
        <p:txBody>
          <a:bodyPr anchor="ctr"/>
          <a:lstStyle/>
          <a:p>
            <a:r>
              <a:rPr lang="en-US" sz="1400" b="1" dirty="0">
                <a:solidFill>
                  <a:srgbClr val="002060"/>
                </a:solidFill>
                <a:latin typeface="+mn-lt"/>
              </a:rPr>
              <a:t>Manual and time–consuming analytics takes ~1 week</a:t>
            </a:r>
          </a:p>
          <a:p>
            <a:pPr marL="146050" indent="0">
              <a:buNone/>
            </a:pPr>
            <a:r>
              <a:rPr lang="en-US" sz="1600" dirty="0">
                <a:solidFill>
                  <a:srgbClr val="002060"/>
                </a:solidFill>
                <a:latin typeface="+mn-lt"/>
              </a:rPr>
              <a:t> </a:t>
            </a:r>
          </a:p>
          <a:p>
            <a:pPr marL="146050" indent="0">
              <a:buNone/>
            </a:pPr>
            <a:endParaRPr lang="en-US" sz="1600" dirty="0">
              <a:solidFill>
                <a:srgbClr val="002060"/>
              </a:solidFill>
              <a:latin typeface="+mn-lt"/>
            </a:endParaRPr>
          </a:p>
          <a:p>
            <a:pPr>
              <a:lnSpc>
                <a:spcPct val="100000"/>
              </a:lnSpc>
            </a:pPr>
            <a:r>
              <a:rPr lang="en-US" sz="1400" b="1" dirty="0">
                <a:solidFill>
                  <a:srgbClr val="002060"/>
                </a:solidFill>
                <a:latin typeface="+mn-lt"/>
              </a:rPr>
              <a:t>Lack of targeted product recommendations to customers</a:t>
            </a:r>
          </a:p>
          <a:p>
            <a:pPr>
              <a:lnSpc>
                <a:spcPct val="100000"/>
              </a:lnSpc>
            </a:pPr>
            <a:endParaRPr lang="en-US" sz="1400" b="1" dirty="0">
              <a:solidFill>
                <a:srgbClr val="002060"/>
              </a:solidFill>
              <a:latin typeface="+mn-lt"/>
            </a:endParaRPr>
          </a:p>
          <a:p>
            <a:pPr>
              <a:lnSpc>
                <a:spcPct val="100000"/>
              </a:lnSpc>
            </a:pPr>
            <a:endParaRPr lang="en-US" sz="1400" b="1" dirty="0">
              <a:solidFill>
                <a:srgbClr val="002060"/>
              </a:solidFill>
              <a:latin typeface="+mn-lt"/>
            </a:endParaRPr>
          </a:p>
          <a:p>
            <a:pPr>
              <a:lnSpc>
                <a:spcPct val="100000"/>
              </a:lnSpc>
            </a:pPr>
            <a:r>
              <a:rPr lang="en-US" sz="1400" b="1" dirty="0">
                <a:solidFill>
                  <a:srgbClr val="002060"/>
                </a:solidFill>
                <a:latin typeface="+mn-lt"/>
              </a:rPr>
              <a:t>Customer behavior data is not captured</a:t>
            </a:r>
          </a:p>
        </p:txBody>
      </p:sp>
      <p:sp>
        <p:nvSpPr>
          <p:cNvPr id="4" name="Slide Number Placeholder 3">
            <a:extLst>
              <a:ext uri="{FF2B5EF4-FFF2-40B4-BE49-F238E27FC236}">
                <a16:creationId xmlns:a16="http://schemas.microsoft.com/office/drawing/2014/main" id="{8D39BBAA-0869-214E-800E-8DF75F47BF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6" name="Picture 5">
            <a:extLst>
              <a:ext uri="{FF2B5EF4-FFF2-40B4-BE49-F238E27FC236}">
                <a16:creationId xmlns:a16="http://schemas.microsoft.com/office/drawing/2014/main" id="{D653A46D-37F9-FF47-8356-284624638B4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906160" y="723867"/>
            <a:ext cx="2630142" cy="3258412"/>
          </a:xfrm>
          <a:prstGeom prst="rect">
            <a:avLst/>
          </a:prstGeom>
        </p:spPr>
      </p:pic>
      <p:sp>
        <p:nvSpPr>
          <p:cNvPr id="7" name="TextBox 6">
            <a:extLst>
              <a:ext uri="{FF2B5EF4-FFF2-40B4-BE49-F238E27FC236}">
                <a16:creationId xmlns:a16="http://schemas.microsoft.com/office/drawing/2014/main" id="{401C8D8F-82F8-1D4D-AE2C-457FF8A8CBC3}"/>
              </a:ext>
            </a:extLst>
          </p:cNvPr>
          <p:cNvSpPr txBox="1"/>
          <p:nvPr/>
        </p:nvSpPr>
        <p:spPr>
          <a:xfrm>
            <a:off x="6379818" y="4184679"/>
            <a:ext cx="2961861" cy="215444"/>
          </a:xfrm>
          <a:prstGeom prst="rect">
            <a:avLst/>
          </a:prstGeom>
          <a:noFill/>
        </p:spPr>
        <p:txBody>
          <a:bodyPr wrap="square" rtlCol="0">
            <a:spAutoFit/>
          </a:bodyPr>
          <a:lstStyle/>
          <a:p>
            <a:r>
              <a:rPr lang="en-US" sz="800" dirty="0">
                <a:solidFill>
                  <a:schemeClr val="accent6">
                    <a:lumMod val="50000"/>
                  </a:schemeClr>
                </a:solidFill>
                <a:latin typeface="+mn-lt"/>
              </a:rPr>
              <a:t>Source</a:t>
            </a:r>
            <a:r>
              <a:rPr lang="en-US" sz="800" dirty="0">
                <a:latin typeface="+mn-lt"/>
              </a:rPr>
              <a:t>: </a:t>
            </a:r>
            <a:r>
              <a:rPr lang="en-US" sz="800" dirty="0" err="1">
                <a:solidFill>
                  <a:srgbClr val="002060"/>
                </a:solidFill>
                <a:latin typeface="+mn-lt"/>
              </a:rPr>
              <a:t>vectorstock.com</a:t>
            </a:r>
            <a:r>
              <a:rPr lang="en-US" sz="800" dirty="0">
                <a:solidFill>
                  <a:srgbClr val="002060"/>
                </a:solidFill>
                <a:latin typeface="+mn-lt"/>
              </a:rPr>
              <a:t>/13296382</a:t>
            </a:r>
            <a:endParaRPr lang="en-US" sz="800" u="sng" dirty="0">
              <a:solidFill>
                <a:srgbClr val="002060"/>
              </a:solidFill>
              <a:latin typeface="+mn-lt"/>
              <a:hlinkClick r:id="rId4"/>
            </a:endParaRPr>
          </a:p>
        </p:txBody>
      </p:sp>
      <p:sp>
        <p:nvSpPr>
          <p:cNvPr id="8" name="Rectangle 7">
            <a:extLst>
              <a:ext uri="{FF2B5EF4-FFF2-40B4-BE49-F238E27FC236}">
                <a16:creationId xmlns:a16="http://schemas.microsoft.com/office/drawing/2014/main" id="{B5A0A2DF-A4EE-2848-B5CF-DAE1C55DE5C7}"/>
              </a:ext>
            </a:extLst>
          </p:cNvPr>
          <p:cNvSpPr/>
          <p:nvPr/>
        </p:nvSpPr>
        <p:spPr>
          <a:xfrm>
            <a:off x="648327" y="4642129"/>
            <a:ext cx="7514038" cy="338554"/>
          </a:xfrm>
          <a:prstGeom prst="rect">
            <a:avLst/>
          </a:prstGeom>
        </p:spPr>
        <p:txBody>
          <a:bodyPr wrap="square">
            <a:spAutoFit/>
          </a:bodyPr>
          <a:lstStyle/>
          <a:p>
            <a:pPr fontAlgn="base"/>
            <a:r>
              <a:rPr lang="en-US" sz="800" dirty="0">
                <a:solidFill>
                  <a:srgbClr val="FF0000"/>
                </a:solidFill>
                <a:latin typeface="+mn-lt"/>
              </a:rPr>
              <a:t>References</a:t>
            </a:r>
            <a:r>
              <a:rPr lang="en-US" sz="800" dirty="0">
                <a:solidFill>
                  <a:srgbClr val="323232"/>
                </a:solidFill>
                <a:latin typeface="+mn-lt"/>
              </a:rPr>
              <a:t>:</a:t>
            </a:r>
            <a:r>
              <a:rPr lang="en-US" sz="800" dirty="0">
                <a:solidFill>
                  <a:srgbClr val="002060"/>
                </a:solidFill>
                <a:latin typeface="+mn-lt"/>
              </a:rPr>
              <a:t>  Apache Spark Implementation on IBM z/OS;  </a:t>
            </a:r>
          </a:p>
          <a:p>
            <a:pPr fontAlgn="base"/>
            <a:r>
              <a:rPr lang="en-US" sz="800" dirty="0">
                <a:solidFill>
                  <a:srgbClr val="002060"/>
                </a:solidFill>
                <a:latin typeface="+mn-lt"/>
              </a:rPr>
              <a:t>Getting Started with Apache Spark, Inception to Production, James A. Scott, Copyright ˝ 2015 James A. Scott and </a:t>
            </a:r>
            <a:r>
              <a:rPr lang="en-US" sz="800" dirty="0" err="1">
                <a:solidFill>
                  <a:srgbClr val="002060"/>
                </a:solidFill>
                <a:latin typeface="+mn-lt"/>
              </a:rPr>
              <a:t>MapR</a:t>
            </a:r>
            <a:r>
              <a:rPr lang="en-US" sz="800" dirty="0">
                <a:solidFill>
                  <a:srgbClr val="002060"/>
                </a:solidFill>
                <a:latin typeface="+mn-lt"/>
              </a:rPr>
              <a:t> Technologies</a:t>
            </a:r>
          </a:p>
        </p:txBody>
      </p:sp>
    </p:spTree>
    <p:extLst>
      <p:ext uri="{BB962C8B-B14F-4D97-AF65-F5344CB8AC3E}">
        <p14:creationId xmlns:p14="http://schemas.microsoft.com/office/powerpoint/2010/main" val="1827704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86A0B-137D-A949-8A28-D895CF97AA28}"/>
              </a:ext>
            </a:extLst>
          </p:cNvPr>
          <p:cNvSpPr>
            <a:spLocks noGrp="1"/>
          </p:cNvSpPr>
          <p:nvPr>
            <p:ph type="title"/>
          </p:nvPr>
        </p:nvSpPr>
        <p:spPr/>
        <p:txBody>
          <a:bodyPr/>
          <a:lstStyle/>
          <a:p>
            <a:r>
              <a:rPr lang="en-US" dirty="0">
                <a:solidFill>
                  <a:schemeClr val="accent6">
                    <a:lumMod val="50000"/>
                  </a:schemeClr>
                </a:solidFill>
                <a:latin typeface="+mj-lt"/>
              </a:rPr>
              <a:t>Business Requirements</a:t>
            </a:r>
          </a:p>
        </p:txBody>
      </p:sp>
      <p:sp>
        <p:nvSpPr>
          <p:cNvPr id="4" name="Slide Number Placeholder 3">
            <a:extLst>
              <a:ext uri="{FF2B5EF4-FFF2-40B4-BE49-F238E27FC236}">
                <a16:creationId xmlns:a16="http://schemas.microsoft.com/office/drawing/2014/main" id="{24259821-AFD7-A047-932C-D557323F23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8" name="Freeform 7">
            <a:extLst>
              <a:ext uri="{FF2B5EF4-FFF2-40B4-BE49-F238E27FC236}">
                <a16:creationId xmlns:a16="http://schemas.microsoft.com/office/drawing/2014/main" id="{30066FD5-8683-5F4D-9C49-27FD6D866B22}"/>
              </a:ext>
            </a:extLst>
          </p:cNvPr>
          <p:cNvSpPr/>
          <p:nvPr/>
        </p:nvSpPr>
        <p:spPr>
          <a:xfrm>
            <a:off x="1021977" y="1367568"/>
            <a:ext cx="6878170" cy="699855"/>
          </a:xfrm>
          <a:custGeom>
            <a:avLst/>
            <a:gdLst>
              <a:gd name="connsiteX0" fmla="*/ 0 w 2641600"/>
              <a:gd name="connsiteY0" fmla="*/ 160341 h 962025"/>
              <a:gd name="connsiteX1" fmla="*/ 160341 w 2641600"/>
              <a:gd name="connsiteY1" fmla="*/ 0 h 962025"/>
              <a:gd name="connsiteX2" fmla="*/ 2481259 w 2641600"/>
              <a:gd name="connsiteY2" fmla="*/ 0 h 962025"/>
              <a:gd name="connsiteX3" fmla="*/ 2641600 w 2641600"/>
              <a:gd name="connsiteY3" fmla="*/ 160341 h 962025"/>
              <a:gd name="connsiteX4" fmla="*/ 2641600 w 2641600"/>
              <a:gd name="connsiteY4" fmla="*/ 801684 h 962025"/>
              <a:gd name="connsiteX5" fmla="*/ 2481259 w 2641600"/>
              <a:gd name="connsiteY5" fmla="*/ 962025 h 962025"/>
              <a:gd name="connsiteX6" fmla="*/ 160341 w 2641600"/>
              <a:gd name="connsiteY6" fmla="*/ 962025 h 962025"/>
              <a:gd name="connsiteX7" fmla="*/ 0 w 2641600"/>
              <a:gd name="connsiteY7" fmla="*/ 801684 h 962025"/>
              <a:gd name="connsiteX8" fmla="*/ 0 w 2641600"/>
              <a:gd name="connsiteY8" fmla="*/ 160341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1600" h="962025">
                <a:moveTo>
                  <a:pt x="0" y="160341"/>
                </a:moveTo>
                <a:cubicBezTo>
                  <a:pt x="0" y="71787"/>
                  <a:pt x="71787" y="0"/>
                  <a:pt x="160341" y="0"/>
                </a:cubicBezTo>
                <a:lnTo>
                  <a:pt x="2481259" y="0"/>
                </a:lnTo>
                <a:cubicBezTo>
                  <a:pt x="2569813" y="0"/>
                  <a:pt x="2641600" y="71787"/>
                  <a:pt x="2641600" y="160341"/>
                </a:cubicBezTo>
                <a:lnTo>
                  <a:pt x="2641600" y="801684"/>
                </a:lnTo>
                <a:cubicBezTo>
                  <a:pt x="2641600" y="890238"/>
                  <a:pt x="2569813" y="962025"/>
                  <a:pt x="2481259" y="962025"/>
                </a:cubicBezTo>
                <a:lnTo>
                  <a:pt x="160341" y="962025"/>
                </a:lnTo>
                <a:cubicBezTo>
                  <a:pt x="71787" y="962025"/>
                  <a:pt x="0" y="890238"/>
                  <a:pt x="0" y="801684"/>
                </a:cubicBezTo>
                <a:lnTo>
                  <a:pt x="0" y="160341"/>
                </a:lnTo>
                <a:close/>
              </a:path>
            </a:pathLst>
          </a:custGeom>
          <a:solidFill>
            <a:schemeClr val="accent2">
              <a:lumMod val="20000"/>
              <a:lumOff val="80000"/>
              <a:alpha val="90000"/>
            </a:schemeClr>
          </a:solidFill>
          <a:ln w="9525"/>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03172" tIns="203172" rIns="203172" bIns="203172" numCol="1" spcCol="1270" anchor="ctr" anchorCtr="0">
            <a:noAutofit/>
          </a:bodyPr>
          <a:lstStyle/>
          <a:p>
            <a:r>
              <a:rPr lang="en-US" sz="1200" b="1" dirty="0">
                <a:solidFill>
                  <a:srgbClr val="002060"/>
                </a:solidFill>
              </a:rPr>
              <a:t>1. Apache Spark Implementation: </a:t>
            </a:r>
            <a:r>
              <a:rPr lang="en-US" sz="1200" dirty="0">
                <a:solidFill>
                  <a:srgbClr val="002060"/>
                </a:solidFill>
              </a:rPr>
              <a:t>Implement Apache Spark over existing MySQL Database management system to automate data analytics capabilities</a:t>
            </a:r>
          </a:p>
        </p:txBody>
      </p:sp>
      <p:sp>
        <p:nvSpPr>
          <p:cNvPr id="9" name="Freeform 8">
            <a:extLst>
              <a:ext uri="{FF2B5EF4-FFF2-40B4-BE49-F238E27FC236}">
                <a16:creationId xmlns:a16="http://schemas.microsoft.com/office/drawing/2014/main" id="{62537C9C-0504-4048-A27D-BC7B54F3C685}"/>
              </a:ext>
            </a:extLst>
          </p:cNvPr>
          <p:cNvSpPr/>
          <p:nvPr/>
        </p:nvSpPr>
        <p:spPr>
          <a:xfrm>
            <a:off x="1021977" y="2410462"/>
            <a:ext cx="6878170" cy="699855"/>
          </a:xfrm>
          <a:custGeom>
            <a:avLst/>
            <a:gdLst>
              <a:gd name="connsiteX0" fmla="*/ 0 w 2641600"/>
              <a:gd name="connsiteY0" fmla="*/ 160341 h 962025"/>
              <a:gd name="connsiteX1" fmla="*/ 160341 w 2641600"/>
              <a:gd name="connsiteY1" fmla="*/ 0 h 962025"/>
              <a:gd name="connsiteX2" fmla="*/ 2481259 w 2641600"/>
              <a:gd name="connsiteY2" fmla="*/ 0 h 962025"/>
              <a:gd name="connsiteX3" fmla="*/ 2641600 w 2641600"/>
              <a:gd name="connsiteY3" fmla="*/ 160341 h 962025"/>
              <a:gd name="connsiteX4" fmla="*/ 2641600 w 2641600"/>
              <a:gd name="connsiteY4" fmla="*/ 801684 h 962025"/>
              <a:gd name="connsiteX5" fmla="*/ 2481259 w 2641600"/>
              <a:gd name="connsiteY5" fmla="*/ 962025 h 962025"/>
              <a:gd name="connsiteX6" fmla="*/ 160341 w 2641600"/>
              <a:gd name="connsiteY6" fmla="*/ 962025 h 962025"/>
              <a:gd name="connsiteX7" fmla="*/ 0 w 2641600"/>
              <a:gd name="connsiteY7" fmla="*/ 801684 h 962025"/>
              <a:gd name="connsiteX8" fmla="*/ 0 w 2641600"/>
              <a:gd name="connsiteY8" fmla="*/ 160341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1600" h="962025">
                <a:moveTo>
                  <a:pt x="0" y="160341"/>
                </a:moveTo>
                <a:cubicBezTo>
                  <a:pt x="0" y="71787"/>
                  <a:pt x="71787" y="0"/>
                  <a:pt x="160341" y="0"/>
                </a:cubicBezTo>
                <a:lnTo>
                  <a:pt x="2481259" y="0"/>
                </a:lnTo>
                <a:cubicBezTo>
                  <a:pt x="2569813" y="0"/>
                  <a:pt x="2641600" y="71787"/>
                  <a:pt x="2641600" y="160341"/>
                </a:cubicBezTo>
                <a:lnTo>
                  <a:pt x="2641600" y="801684"/>
                </a:lnTo>
                <a:cubicBezTo>
                  <a:pt x="2641600" y="890238"/>
                  <a:pt x="2569813" y="962025"/>
                  <a:pt x="2481259" y="962025"/>
                </a:cubicBezTo>
                <a:lnTo>
                  <a:pt x="160341" y="962025"/>
                </a:lnTo>
                <a:cubicBezTo>
                  <a:pt x="71787" y="962025"/>
                  <a:pt x="0" y="890238"/>
                  <a:pt x="0" y="801684"/>
                </a:cubicBezTo>
                <a:lnTo>
                  <a:pt x="0" y="160341"/>
                </a:lnTo>
                <a:close/>
              </a:path>
            </a:pathLst>
          </a:custGeom>
          <a:solidFill>
            <a:schemeClr val="accent2">
              <a:lumMod val="20000"/>
              <a:lumOff val="80000"/>
              <a:alpha val="90000"/>
            </a:schemeClr>
          </a:solidFill>
          <a:ln w="9525"/>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03172" tIns="203172" rIns="203172" bIns="203172" numCol="1" spcCol="1270" anchor="ctr" anchorCtr="0">
            <a:noAutofit/>
          </a:bodyPr>
          <a:lstStyle/>
          <a:p>
            <a:pPr defTabSz="1822450">
              <a:lnSpc>
                <a:spcPct val="90000"/>
              </a:lnSpc>
              <a:spcBef>
                <a:spcPct val="0"/>
              </a:spcBef>
              <a:spcAft>
                <a:spcPct val="35000"/>
              </a:spcAft>
            </a:pPr>
            <a:r>
              <a:rPr lang="en-US" sz="1200" b="1" dirty="0">
                <a:solidFill>
                  <a:srgbClr val="002060"/>
                </a:solidFill>
              </a:rPr>
              <a:t>2. Capture customer behavior data </a:t>
            </a:r>
            <a:r>
              <a:rPr lang="en-US" sz="1200" dirty="0">
                <a:solidFill>
                  <a:srgbClr val="002060"/>
                </a:solidFill>
              </a:rPr>
              <a:t>such as cart history</a:t>
            </a:r>
            <a:r>
              <a:rPr lang="en-US" sz="1200" b="1" dirty="0">
                <a:solidFill>
                  <a:srgbClr val="002060"/>
                </a:solidFill>
              </a:rPr>
              <a:t> </a:t>
            </a:r>
          </a:p>
        </p:txBody>
      </p:sp>
      <p:sp>
        <p:nvSpPr>
          <p:cNvPr id="10" name="Freeform 9">
            <a:extLst>
              <a:ext uri="{FF2B5EF4-FFF2-40B4-BE49-F238E27FC236}">
                <a16:creationId xmlns:a16="http://schemas.microsoft.com/office/drawing/2014/main" id="{97191ED6-BBBA-D046-A718-0D5391B8ADB8}"/>
              </a:ext>
            </a:extLst>
          </p:cNvPr>
          <p:cNvSpPr/>
          <p:nvPr/>
        </p:nvSpPr>
        <p:spPr>
          <a:xfrm>
            <a:off x="1021977" y="3453356"/>
            <a:ext cx="6878170" cy="699855"/>
          </a:xfrm>
          <a:custGeom>
            <a:avLst/>
            <a:gdLst>
              <a:gd name="connsiteX0" fmla="*/ 0 w 2641600"/>
              <a:gd name="connsiteY0" fmla="*/ 160341 h 962025"/>
              <a:gd name="connsiteX1" fmla="*/ 160341 w 2641600"/>
              <a:gd name="connsiteY1" fmla="*/ 0 h 962025"/>
              <a:gd name="connsiteX2" fmla="*/ 2481259 w 2641600"/>
              <a:gd name="connsiteY2" fmla="*/ 0 h 962025"/>
              <a:gd name="connsiteX3" fmla="*/ 2641600 w 2641600"/>
              <a:gd name="connsiteY3" fmla="*/ 160341 h 962025"/>
              <a:gd name="connsiteX4" fmla="*/ 2641600 w 2641600"/>
              <a:gd name="connsiteY4" fmla="*/ 801684 h 962025"/>
              <a:gd name="connsiteX5" fmla="*/ 2481259 w 2641600"/>
              <a:gd name="connsiteY5" fmla="*/ 962025 h 962025"/>
              <a:gd name="connsiteX6" fmla="*/ 160341 w 2641600"/>
              <a:gd name="connsiteY6" fmla="*/ 962025 h 962025"/>
              <a:gd name="connsiteX7" fmla="*/ 0 w 2641600"/>
              <a:gd name="connsiteY7" fmla="*/ 801684 h 962025"/>
              <a:gd name="connsiteX8" fmla="*/ 0 w 2641600"/>
              <a:gd name="connsiteY8" fmla="*/ 160341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1600" h="962025">
                <a:moveTo>
                  <a:pt x="0" y="160341"/>
                </a:moveTo>
                <a:cubicBezTo>
                  <a:pt x="0" y="71787"/>
                  <a:pt x="71787" y="0"/>
                  <a:pt x="160341" y="0"/>
                </a:cubicBezTo>
                <a:lnTo>
                  <a:pt x="2481259" y="0"/>
                </a:lnTo>
                <a:cubicBezTo>
                  <a:pt x="2569813" y="0"/>
                  <a:pt x="2641600" y="71787"/>
                  <a:pt x="2641600" y="160341"/>
                </a:cubicBezTo>
                <a:lnTo>
                  <a:pt x="2641600" y="801684"/>
                </a:lnTo>
                <a:cubicBezTo>
                  <a:pt x="2641600" y="890238"/>
                  <a:pt x="2569813" y="962025"/>
                  <a:pt x="2481259" y="962025"/>
                </a:cubicBezTo>
                <a:lnTo>
                  <a:pt x="160341" y="962025"/>
                </a:lnTo>
                <a:cubicBezTo>
                  <a:pt x="71787" y="962025"/>
                  <a:pt x="0" y="890238"/>
                  <a:pt x="0" y="801684"/>
                </a:cubicBezTo>
                <a:lnTo>
                  <a:pt x="0" y="160341"/>
                </a:lnTo>
                <a:close/>
              </a:path>
            </a:pathLst>
          </a:custGeom>
          <a:solidFill>
            <a:schemeClr val="accent2">
              <a:lumMod val="20000"/>
              <a:lumOff val="80000"/>
              <a:alpha val="90000"/>
            </a:schemeClr>
          </a:solidFill>
          <a:ln w="9525"/>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03172" tIns="203172" rIns="203172" bIns="203172" numCol="1" spcCol="1270" anchor="ctr" anchorCtr="0">
            <a:noAutofit/>
          </a:bodyPr>
          <a:lstStyle/>
          <a:p>
            <a:pPr defTabSz="1822450">
              <a:lnSpc>
                <a:spcPct val="90000"/>
              </a:lnSpc>
              <a:spcBef>
                <a:spcPct val="0"/>
              </a:spcBef>
              <a:spcAft>
                <a:spcPct val="35000"/>
              </a:spcAft>
            </a:pPr>
            <a:r>
              <a:rPr lang="en-US" sz="1200" b="1" dirty="0">
                <a:solidFill>
                  <a:srgbClr val="002060"/>
                </a:solidFill>
              </a:rPr>
              <a:t>3. Provide targeted  product recommendations </a:t>
            </a:r>
            <a:r>
              <a:rPr lang="en-US" sz="1200" dirty="0">
                <a:solidFill>
                  <a:srgbClr val="002060"/>
                </a:solidFill>
              </a:rPr>
              <a:t>to customers using collaborative filtering technique</a:t>
            </a:r>
            <a:endParaRPr lang="en-US" sz="1200" baseline="30000" dirty="0">
              <a:solidFill>
                <a:srgbClr val="002060"/>
              </a:solidFill>
            </a:endParaRPr>
          </a:p>
        </p:txBody>
      </p:sp>
      <p:sp>
        <p:nvSpPr>
          <p:cNvPr id="16" name="Rectangle 15">
            <a:extLst>
              <a:ext uri="{FF2B5EF4-FFF2-40B4-BE49-F238E27FC236}">
                <a16:creationId xmlns:a16="http://schemas.microsoft.com/office/drawing/2014/main" id="{CE95B58C-85AD-CB42-A6D7-98B697CA98F1}"/>
              </a:ext>
            </a:extLst>
          </p:cNvPr>
          <p:cNvSpPr/>
          <p:nvPr/>
        </p:nvSpPr>
        <p:spPr>
          <a:xfrm>
            <a:off x="648327" y="4642129"/>
            <a:ext cx="7514038" cy="338554"/>
          </a:xfrm>
          <a:prstGeom prst="rect">
            <a:avLst/>
          </a:prstGeom>
        </p:spPr>
        <p:txBody>
          <a:bodyPr wrap="square">
            <a:spAutoFit/>
          </a:bodyPr>
          <a:lstStyle/>
          <a:p>
            <a:pPr fontAlgn="base"/>
            <a:r>
              <a:rPr lang="en-US" sz="800" dirty="0">
                <a:solidFill>
                  <a:srgbClr val="FF0000"/>
                </a:solidFill>
                <a:latin typeface="+mn-lt"/>
              </a:rPr>
              <a:t>References</a:t>
            </a:r>
            <a:r>
              <a:rPr lang="en-US" sz="800" dirty="0">
                <a:solidFill>
                  <a:srgbClr val="323232"/>
                </a:solidFill>
                <a:latin typeface="+mn-lt"/>
              </a:rPr>
              <a:t>:</a:t>
            </a:r>
            <a:r>
              <a:rPr lang="en-US" sz="800" dirty="0">
                <a:solidFill>
                  <a:srgbClr val="002060"/>
                </a:solidFill>
                <a:latin typeface="+mn-lt"/>
              </a:rPr>
              <a:t>  Apache Spark Implementation on IBM z/OS;  </a:t>
            </a:r>
          </a:p>
          <a:p>
            <a:pPr fontAlgn="base"/>
            <a:r>
              <a:rPr lang="en-US" sz="800" dirty="0">
                <a:solidFill>
                  <a:srgbClr val="002060"/>
                </a:solidFill>
                <a:latin typeface="+mn-lt"/>
              </a:rPr>
              <a:t>Getting Started with Apache Spark, Inception to Production, James A. Scott, Copyright ˝ 2015 James A. Scott and </a:t>
            </a:r>
            <a:r>
              <a:rPr lang="en-US" sz="800" dirty="0" err="1">
                <a:solidFill>
                  <a:srgbClr val="002060"/>
                </a:solidFill>
                <a:latin typeface="+mn-lt"/>
              </a:rPr>
              <a:t>MapR</a:t>
            </a:r>
            <a:r>
              <a:rPr lang="en-US" sz="800" dirty="0">
                <a:solidFill>
                  <a:srgbClr val="002060"/>
                </a:solidFill>
                <a:latin typeface="+mn-lt"/>
              </a:rPr>
              <a:t> Technologies</a:t>
            </a:r>
          </a:p>
        </p:txBody>
      </p:sp>
    </p:spTree>
    <p:extLst>
      <p:ext uri="{BB962C8B-B14F-4D97-AF65-F5344CB8AC3E}">
        <p14:creationId xmlns:p14="http://schemas.microsoft.com/office/powerpoint/2010/main" val="3518002032"/>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12539</TotalTime>
  <Words>1664</Words>
  <Application>Microsoft Macintosh PowerPoint</Application>
  <PresentationFormat>On-screen Show (16:9)</PresentationFormat>
  <Paragraphs>300</Paragraphs>
  <Slides>26</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Wingdings</vt:lpstr>
      <vt:lpstr>Raleway</vt:lpstr>
      <vt:lpstr>Quattrocento Sans</vt:lpstr>
      <vt:lpstr>Cambria</vt:lpstr>
      <vt:lpstr>Lato</vt:lpstr>
      <vt:lpstr>Streamline</vt:lpstr>
      <vt:lpstr>PowerPoint Presentation</vt:lpstr>
      <vt:lpstr>Agenda</vt:lpstr>
      <vt:lpstr>Team 1 Introduction</vt:lpstr>
      <vt:lpstr>About Bronco Barbells</vt:lpstr>
      <vt:lpstr>Business description: Customer segmentation </vt:lpstr>
      <vt:lpstr>Business description: Data Storage </vt:lpstr>
      <vt:lpstr>Business description: Current analytics workflow </vt:lpstr>
      <vt:lpstr>Problems</vt:lpstr>
      <vt:lpstr>Business Requirements</vt:lpstr>
      <vt:lpstr>Apache Spark Features</vt:lpstr>
      <vt:lpstr>Current Architecture</vt:lpstr>
      <vt:lpstr>Proposed Architecture</vt:lpstr>
      <vt:lpstr>SDLC Model: Incremental development model </vt:lpstr>
      <vt:lpstr>Return on Investment</vt:lpstr>
      <vt:lpstr>Change Management Approach</vt:lpstr>
      <vt:lpstr>Thank You</vt:lpstr>
      <vt:lpstr>Annexure</vt:lpstr>
      <vt:lpstr>Upstream and Downstream projects</vt:lpstr>
      <vt:lpstr>Sponsors</vt:lpstr>
      <vt:lpstr>Comparison with other OSS options: Hadoop</vt:lpstr>
      <vt:lpstr>Project Roadmap  </vt:lpstr>
      <vt:lpstr>ROI Calculations</vt:lpstr>
      <vt:lpstr>Risks</vt:lpstr>
      <vt:lpstr>Return on Value</vt:lpstr>
      <vt:lpstr>Return on Value</vt:lpstr>
      <vt:lpstr>Return on Value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Spark implementation for  Bronco Barbells company</dc:title>
  <cp:lastModifiedBy>shruti trivedi</cp:lastModifiedBy>
  <cp:revision>1034</cp:revision>
  <dcterms:modified xsi:type="dcterms:W3CDTF">2019-03-15T18:21:18Z</dcterms:modified>
</cp:coreProperties>
</file>