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CO20155 Rutuja Bhujbal" userId="b0c762e00ff1187d" providerId="LiveId" clId="{AE6EDA15-5518-4059-A934-EDA983714D62}"/>
    <pc:docChg chg="undo redo custSel addSld modSld sldOrd">
      <pc:chgData name="TACO20155 Rutuja Bhujbal" userId="b0c762e00ff1187d" providerId="LiveId" clId="{AE6EDA15-5518-4059-A934-EDA983714D62}" dt="2023-03-04T12:39:51.801" v="3140" actId="20577"/>
      <pc:docMkLst>
        <pc:docMk/>
      </pc:docMkLst>
      <pc:sldChg chg="modSp mod">
        <pc:chgData name="TACO20155 Rutuja Bhujbal" userId="b0c762e00ff1187d" providerId="LiveId" clId="{AE6EDA15-5518-4059-A934-EDA983714D62}" dt="2023-03-04T12:08:37.162" v="87" actId="12"/>
        <pc:sldMkLst>
          <pc:docMk/>
          <pc:sldMk cId="761209757" sldId="259"/>
        </pc:sldMkLst>
        <pc:spChg chg="mod">
          <ac:chgData name="TACO20155 Rutuja Bhujbal" userId="b0c762e00ff1187d" providerId="LiveId" clId="{AE6EDA15-5518-4059-A934-EDA983714D62}" dt="2023-03-04T12:08:37.162" v="87" actId="12"/>
          <ac:spMkLst>
            <pc:docMk/>
            <pc:sldMk cId="761209757" sldId="259"/>
            <ac:spMk id="3" creationId="{833213CA-CC76-1A31-DF71-9B20E649D6C3}"/>
          </ac:spMkLst>
        </pc:spChg>
      </pc:sldChg>
      <pc:sldChg chg="modSp new mod ord">
        <pc:chgData name="TACO20155 Rutuja Bhujbal" userId="b0c762e00ff1187d" providerId="LiveId" clId="{AE6EDA15-5518-4059-A934-EDA983714D62}" dt="2023-03-04T12:39:41.077" v="3127"/>
        <pc:sldMkLst>
          <pc:docMk/>
          <pc:sldMk cId="2757045226" sldId="261"/>
        </pc:sldMkLst>
        <pc:spChg chg="mod">
          <ac:chgData name="TACO20155 Rutuja Bhujbal" userId="b0c762e00ff1187d" providerId="LiveId" clId="{AE6EDA15-5518-4059-A934-EDA983714D62}" dt="2023-03-04T12:06:56.552" v="33" actId="313"/>
          <ac:spMkLst>
            <pc:docMk/>
            <pc:sldMk cId="2757045226" sldId="261"/>
            <ac:spMk id="2" creationId="{553483E0-1FE9-95F4-9E57-7BCB227199A0}"/>
          </ac:spMkLst>
        </pc:spChg>
        <pc:spChg chg="mod">
          <ac:chgData name="TACO20155 Rutuja Bhujbal" userId="b0c762e00ff1187d" providerId="LiveId" clId="{AE6EDA15-5518-4059-A934-EDA983714D62}" dt="2023-03-04T12:14:26.172" v="753" actId="20577"/>
          <ac:spMkLst>
            <pc:docMk/>
            <pc:sldMk cId="2757045226" sldId="261"/>
            <ac:spMk id="3" creationId="{934A79B6-DE0C-FB9C-57C9-8FF97677EC63}"/>
          </ac:spMkLst>
        </pc:spChg>
      </pc:sldChg>
      <pc:sldChg chg="modSp new mod">
        <pc:chgData name="TACO20155 Rutuja Bhujbal" userId="b0c762e00ff1187d" providerId="LiveId" clId="{AE6EDA15-5518-4059-A934-EDA983714D62}" dt="2023-03-04T12:39:51.801" v="3140" actId="20577"/>
        <pc:sldMkLst>
          <pc:docMk/>
          <pc:sldMk cId="612599644" sldId="262"/>
        </pc:sldMkLst>
        <pc:spChg chg="mod">
          <ac:chgData name="TACO20155 Rutuja Bhujbal" userId="b0c762e00ff1187d" providerId="LiveId" clId="{AE6EDA15-5518-4059-A934-EDA983714D62}" dt="2023-03-04T12:39:51.801" v="3140" actId="20577"/>
          <ac:spMkLst>
            <pc:docMk/>
            <pc:sldMk cId="612599644" sldId="262"/>
            <ac:spMk id="2" creationId="{F54B9235-8950-4AA6-B631-E824E5FEC69E}"/>
          </ac:spMkLst>
        </pc:spChg>
        <pc:spChg chg="mod">
          <ac:chgData name="TACO20155 Rutuja Bhujbal" userId="b0c762e00ff1187d" providerId="LiveId" clId="{AE6EDA15-5518-4059-A934-EDA983714D62}" dt="2023-03-04T12:20:23.198" v="1393" actId="20577"/>
          <ac:spMkLst>
            <pc:docMk/>
            <pc:sldMk cId="612599644" sldId="262"/>
            <ac:spMk id="3" creationId="{DD8E182B-FEF4-840A-1998-563204D83DEC}"/>
          </ac:spMkLst>
        </pc:spChg>
      </pc:sldChg>
      <pc:sldChg chg="modSp new mod">
        <pc:chgData name="TACO20155 Rutuja Bhujbal" userId="b0c762e00ff1187d" providerId="LiveId" clId="{AE6EDA15-5518-4059-A934-EDA983714D62}" dt="2023-03-04T12:27:06.863" v="1860" actId="20577"/>
        <pc:sldMkLst>
          <pc:docMk/>
          <pc:sldMk cId="306785737" sldId="263"/>
        </pc:sldMkLst>
        <pc:spChg chg="mod">
          <ac:chgData name="TACO20155 Rutuja Bhujbal" userId="b0c762e00ff1187d" providerId="LiveId" clId="{AE6EDA15-5518-4059-A934-EDA983714D62}" dt="2023-03-04T12:21:01.813" v="1400" actId="20577"/>
          <ac:spMkLst>
            <pc:docMk/>
            <pc:sldMk cId="306785737" sldId="263"/>
            <ac:spMk id="2" creationId="{1F3CEA68-3B50-6E33-6503-78D5FE349016}"/>
          </ac:spMkLst>
        </pc:spChg>
        <pc:spChg chg="mod">
          <ac:chgData name="TACO20155 Rutuja Bhujbal" userId="b0c762e00ff1187d" providerId="LiveId" clId="{AE6EDA15-5518-4059-A934-EDA983714D62}" dt="2023-03-04T12:27:06.863" v="1860" actId="20577"/>
          <ac:spMkLst>
            <pc:docMk/>
            <pc:sldMk cId="306785737" sldId="263"/>
            <ac:spMk id="3" creationId="{917F0A4A-1F35-8485-09AA-293185A55E73}"/>
          </ac:spMkLst>
        </pc:spChg>
      </pc:sldChg>
      <pc:sldChg chg="modSp new mod">
        <pc:chgData name="TACO20155 Rutuja Bhujbal" userId="b0c762e00ff1187d" providerId="LiveId" clId="{AE6EDA15-5518-4059-A934-EDA983714D62}" dt="2023-03-04T12:30:19.431" v="2224" actId="20577"/>
        <pc:sldMkLst>
          <pc:docMk/>
          <pc:sldMk cId="2778939476" sldId="264"/>
        </pc:sldMkLst>
        <pc:spChg chg="mod">
          <ac:chgData name="TACO20155 Rutuja Bhujbal" userId="b0c762e00ff1187d" providerId="LiveId" clId="{AE6EDA15-5518-4059-A934-EDA983714D62}" dt="2023-03-04T12:27:37.703" v="1894" actId="20577"/>
          <ac:spMkLst>
            <pc:docMk/>
            <pc:sldMk cId="2778939476" sldId="264"/>
            <ac:spMk id="2" creationId="{07169653-6A43-3668-0389-0362C533010D}"/>
          </ac:spMkLst>
        </pc:spChg>
        <pc:spChg chg="mod">
          <ac:chgData name="TACO20155 Rutuja Bhujbal" userId="b0c762e00ff1187d" providerId="LiveId" clId="{AE6EDA15-5518-4059-A934-EDA983714D62}" dt="2023-03-04T12:30:19.431" v="2224" actId="20577"/>
          <ac:spMkLst>
            <pc:docMk/>
            <pc:sldMk cId="2778939476" sldId="264"/>
            <ac:spMk id="3" creationId="{02FA2FD7-4816-A2C8-3229-6F228B688DF1}"/>
          </ac:spMkLst>
        </pc:spChg>
      </pc:sldChg>
      <pc:sldChg chg="modSp new mod">
        <pc:chgData name="TACO20155 Rutuja Bhujbal" userId="b0c762e00ff1187d" providerId="LiveId" clId="{AE6EDA15-5518-4059-A934-EDA983714D62}" dt="2023-03-04T12:34:14.471" v="2702" actId="20577"/>
        <pc:sldMkLst>
          <pc:docMk/>
          <pc:sldMk cId="2572416922" sldId="265"/>
        </pc:sldMkLst>
        <pc:spChg chg="mod">
          <ac:chgData name="TACO20155 Rutuja Bhujbal" userId="b0c762e00ff1187d" providerId="LiveId" clId="{AE6EDA15-5518-4059-A934-EDA983714D62}" dt="2023-03-04T12:30:59.263" v="2262" actId="20577"/>
          <ac:spMkLst>
            <pc:docMk/>
            <pc:sldMk cId="2572416922" sldId="265"/>
            <ac:spMk id="2" creationId="{21AC5F48-1E18-922B-8CC7-D1CC51CF0004}"/>
          </ac:spMkLst>
        </pc:spChg>
        <pc:spChg chg="mod">
          <ac:chgData name="TACO20155 Rutuja Bhujbal" userId="b0c762e00ff1187d" providerId="LiveId" clId="{AE6EDA15-5518-4059-A934-EDA983714D62}" dt="2023-03-04T12:34:14.471" v="2702" actId="20577"/>
          <ac:spMkLst>
            <pc:docMk/>
            <pc:sldMk cId="2572416922" sldId="265"/>
            <ac:spMk id="3" creationId="{89786113-6042-D0EC-F080-4EA8554F23B0}"/>
          </ac:spMkLst>
        </pc:spChg>
      </pc:sldChg>
      <pc:sldChg chg="modSp new mod">
        <pc:chgData name="TACO20155 Rutuja Bhujbal" userId="b0c762e00ff1187d" providerId="LiveId" clId="{AE6EDA15-5518-4059-A934-EDA983714D62}" dt="2023-03-04T12:36:07.573" v="2860" actId="20577"/>
        <pc:sldMkLst>
          <pc:docMk/>
          <pc:sldMk cId="2255603616" sldId="266"/>
        </pc:sldMkLst>
        <pc:spChg chg="mod">
          <ac:chgData name="TACO20155 Rutuja Bhujbal" userId="b0c762e00ff1187d" providerId="LiveId" clId="{AE6EDA15-5518-4059-A934-EDA983714D62}" dt="2023-03-04T12:34:37.886" v="2708"/>
          <ac:spMkLst>
            <pc:docMk/>
            <pc:sldMk cId="2255603616" sldId="266"/>
            <ac:spMk id="2" creationId="{0786C5B7-628A-6365-DAFA-8E5E6AE5AA37}"/>
          </ac:spMkLst>
        </pc:spChg>
        <pc:spChg chg="mod">
          <ac:chgData name="TACO20155 Rutuja Bhujbal" userId="b0c762e00ff1187d" providerId="LiveId" clId="{AE6EDA15-5518-4059-A934-EDA983714D62}" dt="2023-03-04T12:36:07.573" v="2860" actId="20577"/>
          <ac:spMkLst>
            <pc:docMk/>
            <pc:sldMk cId="2255603616" sldId="266"/>
            <ac:spMk id="3" creationId="{DF2D7F35-806F-862B-FB75-32354EB1F499}"/>
          </ac:spMkLst>
        </pc:spChg>
      </pc:sldChg>
      <pc:sldChg chg="modSp new mod">
        <pc:chgData name="TACO20155 Rutuja Bhujbal" userId="b0c762e00ff1187d" providerId="LiveId" clId="{AE6EDA15-5518-4059-A934-EDA983714D62}" dt="2023-03-04T12:38:44.439" v="3091" actId="20577"/>
        <pc:sldMkLst>
          <pc:docMk/>
          <pc:sldMk cId="832886414" sldId="267"/>
        </pc:sldMkLst>
        <pc:spChg chg="mod">
          <ac:chgData name="TACO20155 Rutuja Bhujbal" userId="b0c762e00ff1187d" providerId="LiveId" clId="{AE6EDA15-5518-4059-A934-EDA983714D62}" dt="2023-03-04T12:36:33.025" v="2867"/>
          <ac:spMkLst>
            <pc:docMk/>
            <pc:sldMk cId="832886414" sldId="267"/>
            <ac:spMk id="2" creationId="{4DE6F6E4-DF63-8E60-F33A-4AE7746E4E9B}"/>
          </ac:spMkLst>
        </pc:spChg>
        <pc:spChg chg="mod">
          <ac:chgData name="TACO20155 Rutuja Bhujbal" userId="b0c762e00ff1187d" providerId="LiveId" clId="{AE6EDA15-5518-4059-A934-EDA983714D62}" dt="2023-03-04T12:38:44.439" v="3091" actId="20577"/>
          <ac:spMkLst>
            <pc:docMk/>
            <pc:sldMk cId="832886414" sldId="267"/>
            <ac:spMk id="3" creationId="{8886B100-E667-68F9-3A34-79F4BF3BC7DA}"/>
          </ac:spMkLst>
        </pc:spChg>
      </pc:sldChg>
      <pc:sldChg chg="addSp delSp modSp new mod">
        <pc:chgData name="TACO20155 Rutuja Bhujbal" userId="b0c762e00ff1187d" providerId="LiveId" clId="{AE6EDA15-5518-4059-A934-EDA983714D62}" dt="2023-03-04T12:39:23.176" v="3123" actId="931"/>
        <pc:sldMkLst>
          <pc:docMk/>
          <pc:sldMk cId="1504454873" sldId="268"/>
        </pc:sldMkLst>
        <pc:spChg chg="mod">
          <ac:chgData name="TACO20155 Rutuja Bhujbal" userId="b0c762e00ff1187d" providerId="LiveId" clId="{AE6EDA15-5518-4059-A934-EDA983714D62}" dt="2023-03-04T12:39:07.734" v="3122" actId="20577"/>
          <ac:spMkLst>
            <pc:docMk/>
            <pc:sldMk cId="1504454873" sldId="268"/>
            <ac:spMk id="2" creationId="{65B2C216-2A15-0E15-1430-E2921AFD300C}"/>
          </ac:spMkLst>
        </pc:spChg>
        <pc:spChg chg="del">
          <ac:chgData name="TACO20155 Rutuja Bhujbal" userId="b0c762e00ff1187d" providerId="LiveId" clId="{AE6EDA15-5518-4059-A934-EDA983714D62}" dt="2023-03-04T12:39:23.176" v="3123" actId="931"/>
          <ac:spMkLst>
            <pc:docMk/>
            <pc:sldMk cId="1504454873" sldId="268"/>
            <ac:spMk id="3" creationId="{53955C4B-B086-EF71-B4E7-9B6BF43268F6}"/>
          </ac:spMkLst>
        </pc:spChg>
        <pc:picChg chg="add mod">
          <ac:chgData name="TACO20155 Rutuja Bhujbal" userId="b0c762e00ff1187d" providerId="LiveId" clId="{AE6EDA15-5518-4059-A934-EDA983714D62}" dt="2023-03-04T12:39:23.176" v="3123" actId="931"/>
          <ac:picMkLst>
            <pc:docMk/>
            <pc:sldMk cId="1504454873" sldId="268"/>
            <ac:picMk id="5" creationId="{FFF18A0C-B778-308F-CD67-4758E03D1E8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400885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9CBDF-B719-430A-9C78-04EDBF1AD96C}"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10812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149473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552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975910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409896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268144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11407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52637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229056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50358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D9CBDF-B719-430A-9C78-04EDBF1AD96C}"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58718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D9CBDF-B719-430A-9C78-04EDBF1AD96C}"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68821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97614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237199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1D9CBDF-B719-430A-9C78-04EDBF1AD96C}" type="datetimeFigureOut">
              <a:rPr lang="en-IN" smtClean="0"/>
              <a:t>06-03-2024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34893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9CBDF-B719-430A-9C78-04EDBF1AD96C}"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AA887-79CB-4372-AF9B-BDFEB5C86305}" type="slidenum">
              <a:rPr lang="en-IN" smtClean="0"/>
              <a:t>‹#›</a:t>
            </a:fld>
            <a:endParaRPr lang="en-IN"/>
          </a:p>
        </p:txBody>
      </p:sp>
    </p:spTree>
    <p:extLst>
      <p:ext uri="{BB962C8B-B14F-4D97-AF65-F5344CB8AC3E}">
        <p14:creationId xmlns:p14="http://schemas.microsoft.com/office/powerpoint/2010/main" val="17352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D9CBDF-B719-430A-9C78-04EDBF1AD96C}" type="datetimeFigureOut">
              <a:rPr lang="en-IN" smtClean="0"/>
              <a:t>06-03-2024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DAA887-79CB-4372-AF9B-BDFEB5C86305}" type="slidenum">
              <a:rPr lang="en-IN" smtClean="0"/>
              <a:t>‹#›</a:t>
            </a:fld>
            <a:endParaRPr lang="en-IN"/>
          </a:p>
        </p:txBody>
      </p:sp>
    </p:spTree>
    <p:extLst>
      <p:ext uri="{BB962C8B-B14F-4D97-AF65-F5344CB8AC3E}">
        <p14:creationId xmlns:p14="http://schemas.microsoft.com/office/powerpoint/2010/main" val="3254286584"/>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BBB9A-E5F3-9C55-70C8-50CB27C4EAA7}"/>
              </a:ext>
            </a:extLst>
          </p:cNvPr>
          <p:cNvSpPr>
            <a:spLocks noGrp="1"/>
          </p:cNvSpPr>
          <p:nvPr>
            <p:ph type="ctrTitle"/>
          </p:nvPr>
        </p:nvSpPr>
        <p:spPr/>
        <p:txBody>
          <a:bodyPr/>
          <a:lstStyle/>
          <a:p>
            <a:r>
              <a:rPr lang="en-IN" dirty="0"/>
              <a:t>H&amp;M Personalized Fashion Recommendations</a:t>
            </a:r>
          </a:p>
        </p:txBody>
      </p:sp>
    </p:spTree>
    <p:extLst>
      <p:ext uri="{BB962C8B-B14F-4D97-AF65-F5344CB8AC3E}">
        <p14:creationId xmlns:p14="http://schemas.microsoft.com/office/powerpoint/2010/main" val="189361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C5F48-1E18-922B-8CC7-D1CC51CF0004}"/>
              </a:ext>
            </a:extLst>
          </p:cNvPr>
          <p:cNvSpPr>
            <a:spLocks noGrp="1"/>
          </p:cNvSpPr>
          <p:nvPr>
            <p:ph type="title"/>
          </p:nvPr>
        </p:nvSpPr>
        <p:spPr/>
        <p:txBody>
          <a:bodyPr/>
          <a:lstStyle/>
          <a:p>
            <a:r>
              <a:rPr lang="en-IN" dirty="0"/>
              <a:t>Web Page of Recommendations</a:t>
            </a:r>
          </a:p>
        </p:txBody>
      </p:sp>
      <p:sp>
        <p:nvSpPr>
          <p:cNvPr id="3" name="Content Placeholder 2">
            <a:extLst>
              <a:ext uri="{FF2B5EF4-FFF2-40B4-BE49-F238E27FC236}">
                <a16:creationId xmlns:a16="http://schemas.microsoft.com/office/drawing/2014/main" xmlns="" id="{89786113-6042-D0EC-F080-4EA8554F23B0}"/>
              </a:ext>
            </a:extLst>
          </p:cNvPr>
          <p:cNvSpPr>
            <a:spLocks noGrp="1"/>
          </p:cNvSpPr>
          <p:nvPr>
            <p:ph idx="1"/>
          </p:nvPr>
        </p:nvSpPr>
        <p:spPr/>
        <p:txBody>
          <a:bodyPr/>
          <a:lstStyle/>
          <a:p>
            <a:r>
              <a:rPr lang="en-IN" dirty="0"/>
              <a:t>Next came the part which was the most difficult one connecting the html file which the python code of machine learning was really challenging .</a:t>
            </a:r>
          </a:p>
          <a:p>
            <a:r>
              <a:rPr lang="en-IN" dirty="0"/>
              <a:t>I used Flask in python with the help of rendering template the html file was connected which gave us the results. </a:t>
            </a:r>
          </a:p>
          <a:p>
            <a:r>
              <a:rPr lang="en-IN" dirty="0"/>
              <a:t>Designing the web page was interesting and also executing it , when we type in the recommendations for shirt it displays the generated output </a:t>
            </a:r>
          </a:p>
        </p:txBody>
      </p:sp>
    </p:spTree>
    <p:extLst>
      <p:ext uri="{BB962C8B-B14F-4D97-AF65-F5344CB8AC3E}">
        <p14:creationId xmlns:p14="http://schemas.microsoft.com/office/powerpoint/2010/main" val="25724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6C5B7-628A-6365-DAFA-8E5E6AE5AA37}"/>
              </a:ext>
            </a:extLst>
          </p:cNvPr>
          <p:cNvSpPr>
            <a:spLocks noGrp="1"/>
          </p:cNvSpPr>
          <p:nvPr>
            <p:ph type="title"/>
          </p:nvPr>
        </p:nvSpPr>
        <p:spPr/>
        <p:txBody>
          <a:bodyPr/>
          <a:lstStyle/>
          <a:p>
            <a:r>
              <a:rPr lang="en-IN" dirty="0"/>
              <a:t>Frequent Q&amp;A</a:t>
            </a:r>
          </a:p>
        </p:txBody>
      </p:sp>
      <p:sp>
        <p:nvSpPr>
          <p:cNvPr id="3" name="Content Placeholder 2">
            <a:extLst>
              <a:ext uri="{FF2B5EF4-FFF2-40B4-BE49-F238E27FC236}">
                <a16:creationId xmlns:a16="http://schemas.microsoft.com/office/drawing/2014/main" xmlns="" id="{DF2D7F35-806F-862B-FB75-32354EB1F499}"/>
              </a:ext>
            </a:extLst>
          </p:cNvPr>
          <p:cNvSpPr>
            <a:spLocks noGrp="1"/>
          </p:cNvSpPr>
          <p:nvPr>
            <p:ph idx="1"/>
          </p:nvPr>
        </p:nvSpPr>
        <p:spPr/>
        <p:txBody>
          <a:bodyPr>
            <a:normAutofit lnSpcReduction="10000"/>
          </a:bodyPr>
          <a:lstStyle/>
          <a:p>
            <a:r>
              <a:rPr lang="en-US" dirty="0"/>
              <a:t>Q) What is the source of the data?</a:t>
            </a:r>
          </a:p>
          <a:p>
            <a:r>
              <a:rPr lang="en-US" dirty="0"/>
              <a:t>Data was collected from Kaggle, but the data was really huge so there was no option rather than just to run the machine learning codes there itself.</a:t>
            </a:r>
          </a:p>
          <a:p>
            <a:endParaRPr lang="en-US" dirty="0"/>
          </a:p>
          <a:p>
            <a:r>
              <a:rPr lang="en-US" dirty="0"/>
              <a:t>Q) What techniques were you using for data pre-processing?</a:t>
            </a:r>
          </a:p>
          <a:p>
            <a:r>
              <a:rPr lang="en-US" dirty="0"/>
              <a:t>In data pre processing, we analyzed the data, found the important features, and based on the domain knowledge, we eliminated the unnecessary columns. We also tried to fill Missing Values with mean, median and mode but still the data have the same correlations. Thus removing the columns with high </a:t>
            </a:r>
            <a:r>
              <a:rPr lang="en-US" dirty="0" err="1"/>
              <a:t>NaN</a:t>
            </a:r>
            <a:r>
              <a:rPr lang="en-US" dirty="0"/>
              <a:t> values was the better option for us.</a:t>
            </a:r>
          </a:p>
          <a:p>
            <a:endParaRPr lang="en-IN" dirty="0"/>
          </a:p>
        </p:txBody>
      </p:sp>
    </p:spTree>
    <p:extLst>
      <p:ext uri="{BB962C8B-B14F-4D97-AF65-F5344CB8AC3E}">
        <p14:creationId xmlns:p14="http://schemas.microsoft.com/office/powerpoint/2010/main" val="225560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6F6E4-DF63-8E60-F33A-4AE7746E4E9B}"/>
              </a:ext>
            </a:extLst>
          </p:cNvPr>
          <p:cNvSpPr>
            <a:spLocks noGrp="1"/>
          </p:cNvSpPr>
          <p:nvPr>
            <p:ph type="title"/>
          </p:nvPr>
        </p:nvSpPr>
        <p:spPr/>
        <p:txBody>
          <a:bodyPr>
            <a:normAutofit/>
          </a:bodyPr>
          <a:lstStyle/>
          <a:p>
            <a:r>
              <a:rPr lang="en-IN" dirty="0"/>
              <a:t>Frequent Q&amp;A</a:t>
            </a:r>
            <a:br>
              <a:rPr lang="en-IN" dirty="0"/>
            </a:br>
            <a:endParaRPr lang="en-IN" dirty="0"/>
          </a:p>
        </p:txBody>
      </p:sp>
      <p:sp>
        <p:nvSpPr>
          <p:cNvPr id="3" name="Content Placeholder 2">
            <a:extLst>
              <a:ext uri="{FF2B5EF4-FFF2-40B4-BE49-F238E27FC236}">
                <a16:creationId xmlns:a16="http://schemas.microsoft.com/office/drawing/2014/main" xmlns="" id="{8886B100-E667-68F9-3A34-79F4BF3BC7DA}"/>
              </a:ext>
            </a:extLst>
          </p:cNvPr>
          <p:cNvSpPr>
            <a:spLocks noGrp="1"/>
          </p:cNvSpPr>
          <p:nvPr>
            <p:ph idx="1"/>
          </p:nvPr>
        </p:nvSpPr>
        <p:spPr/>
        <p:txBody>
          <a:bodyPr/>
          <a:lstStyle/>
          <a:p>
            <a:r>
              <a:rPr lang="en-US" dirty="0"/>
              <a:t>Q) How did you choose the model?</a:t>
            </a:r>
          </a:p>
          <a:p>
            <a:r>
              <a:rPr lang="en-US" dirty="0"/>
              <a:t>After implementing hyper parameter tuning, we were able to do model selection based on the metrics and how it was performing on unseen data. </a:t>
            </a:r>
          </a:p>
          <a:p>
            <a:endParaRPr lang="en-US" dirty="0"/>
          </a:p>
          <a:p>
            <a:r>
              <a:rPr lang="en-US" dirty="0"/>
              <a:t>Q) For will this project be useful?</a:t>
            </a:r>
          </a:p>
          <a:p>
            <a:r>
              <a:rPr lang="en-IN" dirty="0"/>
              <a:t>The customers who are frequent buyers for them this will be helpful as they wont need to browse through different products not as per their liking.</a:t>
            </a:r>
          </a:p>
        </p:txBody>
      </p:sp>
    </p:spTree>
    <p:extLst>
      <p:ext uri="{BB962C8B-B14F-4D97-AF65-F5344CB8AC3E}">
        <p14:creationId xmlns:p14="http://schemas.microsoft.com/office/powerpoint/2010/main" val="83288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2C216-2A15-0E15-1430-E2921AFD300C}"/>
              </a:ext>
            </a:extLst>
          </p:cNvPr>
          <p:cNvSpPr>
            <a:spLocks noGrp="1"/>
          </p:cNvSpPr>
          <p:nvPr>
            <p:ph type="title"/>
          </p:nvPr>
        </p:nvSpPr>
        <p:spPr/>
        <p:txBody>
          <a:bodyPr/>
          <a:lstStyle/>
          <a:p>
            <a:r>
              <a:rPr lang="en-IN" dirty="0"/>
              <a:t>Picture of the Recommendations</a:t>
            </a:r>
          </a:p>
        </p:txBody>
      </p:sp>
      <p:pic>
        <p:nvPicPr>
          <p:cNvPr id="5" name="Content Placeholder 4">
            <a:extLst>
              <a:ext uri="{FF2B5EF4-FFF2-40B4-BE49-F238E27FC236}">
                <a16:creationId xmlns:a16="http://schemas.microsoft.com/office/drawing/2014/main" xmlns="" id="{FFF18A0C-B778-308F-CD67-4758E03D1E8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501" b="4564"/>
          <a:stretch/>
        </p:blipFill>
        <p:spPr>
          <a:xfrm>
            <a:off x="1847322" y="2052638"/>
            <a:ext cx="7421724" cy="4004285"/>
          </a:xfrm>
        </p:spPr>
      </p:pic>
    </p:spTree>
    <p:extLst>
      <p:ext uri="{BB962C8B-B14F-4D97-AF65-F5344CB8AC3E}">
        <p14:creationId xmlns:p14="http://schemas.microsoft.com/office/powerpoint/2010/main" val="15044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192AC-3ADA-AA28-456E-D23F43B31D2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xmlns="" id="{84139432-037B-64A2-F103-426A0F58DF4C}"/>
              </a:ext>
            </a:extLst>
          </p:cNvPr>
          <p:cNvSpPr>
            <a:spLocks noGrp="1"/>
          </p:cNvSpPr>
          <p:nvPr>
            <p:ph idx="1"/>
          </p:nvPr>
        </p:nvSpPr>
        <p:spPr>
          <a:xfrm>
            <a:off x="946484" y="1845734"/>
            <a:ext cx="10209196" cy="1450757"/>
          </a:xfrm>
        </p:spPr>
        <p:txBody>
          <a:bodyPr>
            <a:normAutofit fontScale="92500" lnSpcReduction="10000"/>
          </a:bodyPr>
          <a:lstStyle/>
          <a:p>
            <a:r>
              <a:rPr lang="en-US" dirty="0"/>
              <a:t>Objective of this project is to give personalized fashion recommendations to its customers based on their recent or last transactions using machine learning models. To present a recommendation system which gives recommendation based on last transactions of the customers given in the dataset of H&amp;M Personalized Fashion Recommendation.</a:t>
            </a:r>
          </a:p>
          <a:p>
            <a:endParaRPr lang="en-US" dirty="0"/>
          </a:p>
        </p:txBody>
      </p:sp>
    </p:spTree>
    <p:extLst>
      <p:ext uri="{BB962C8B-B14F-4D97-AF65-F5344CB8AC3E}">
        <p14:creationId xmlns:p14="http://schemas.microsoft.com/office/powerpoint/2010/main" val="172720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DBBFF2-E295-713E-CC21-A35B0859477B}"/>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xmlns="" id="{833213CA-CC76-1A31-DF71-9B20E649D6C3}"/>
              </a:ext>
            </a:extLst>
          </p:cNvPr>
          <p:cNvSpPr>
            <a:spLocks noGrp="1"/>
          </p:cNvSpPr>
          <p:nvPr>
            <p:ph idx="1"/>
          </p:nvPr>
        </p:nvSpPr>
        <p:spPr/>
        <p:txBody>
          <a:bodyPr>
            <a:normAutofit/>
          </a:bodyPr>
          <a:lstStyle/>
          <a:p>
            <a:pPr>
              <a:buFont typeface="Arial" panose="020B0604020202020204" pitchFamily="34" charset="0"/>
              <a:buChar char="•"/>
            </a:pPr>
            <a:r>
              <a:rPr lang="en-GB" sz="1800" dirty="0">
                <a:effectLst/>
                <a:latin typeface="Arial" panose="020B0604020202020204" pitchFamily="34" charset="0"/>
                <a:ea typeface="Arial" panose="020B0604020202020204" pitchFamily="34" charset="0"/>
              </a:rPr>
              <a:t>We can reduce this time spent by using recommendation systems</a:t>
            </a:r>
          </a:p>
          <a:p>
            <a:pPr>
              <a:buFont typeface="Arial" panose="020B0604020202020204" pitchFamily="34" charset="0"/>
              <a:buChar char="•"/>
            </a:pPr>
            <a:r>
              <a:rPr lang="en-GB" sz="1800" dirty="0">
                <a:latin typeface="Arial" panose="020B0604020202020204" pitchFamily="34" charset="0"/>
              </a:rPr>
              <a:t>Personalized Recommendations </a:t>
            </a:r>
            <a:r>
              <a:rPr lang="en-US" sz="1800" dirty="0">
                <a:latin typeface="Arial" panose="020B0604020202020204" pitchFamily="34" charset="0"/>
              </a:rPr>
              <a:t>help in keeping the customer happy, which in turn helps organizations in selling products and services.</a:t>
            </a:r>
          </a:p>
          <a:p>
            <a:pPr>
              <a:buFont typeface="Arial" panose="020B0604020202020204" pitchFamily="34" charset="0"/>
              <a:buChar char="•"/>
            </a:pPr>
            <a:r>
              <a:rPr lang="en-US" sz="1800" dirty="0">
                <a:latin typeface="Arial" panose="020B0604020202020204" pitchFamily="34" charset="0"/>
              </a:rPr>
              <a:t>Product discovery</a:t>
            </a:r>
          </a:p>
          <a:p>
            <a:pPr>
              <a:buFont typeface="Arial" panose="020B0604020202020204" pitchFamily="34" charset="0"/>
              <a:buChar char="•"/>
            </a:pPr>
            <a:r>
              <a:rPr lang="en-US" dirty="0"/>
              <a:t>Recommendation engines produce reports about the products on the website.</a:t>
            </a:r>
          </a:p>
          <a:p>
            <a:pPr>
              <a:buFont typeface="Arial" panose="020B0604020202020204" pitchFamily="34" charset="0"/>
              <a:buChar char="•"/>
            </a:pPr>
            <a:r>
              <a:rPr lang="en-IN" dirty="0"/>
              <a:t>Customer Satisfaction- </a:t>
            </a:r>
            <a:r>
              <a:rPr lang="en-US" dirty="0"/>
              <a:t>The recommendation engine will most likely suggest the previously viewed products, and the customer will end up buying them without much effort.</a:t>
            </a:r>
          </a:p>
          <a:p>
            <a:pPr>
              <a:buFont typeface="Arial" panose="020B0604020202020204" pitchFamily="34" charset="0"/>
              <a:buChar char="•"/>
            </a:pPr>
            <a:r>
              <a:rPr lang="en-IN" dirty="0"/>
              <a:t>Increase in Revenue- </a:t>
            </a:r>
            <a:r>
              <a:rPr lang="en-US" dirty="0"/>
              <a:t>When product sales and customer satisfaction increases, it positively affects the organization’s revenue.</a:t>
            </a:r>
            <a:endParaRPr lang="en-IN" dirty="0"/>
          </a:p>
        </p:txBody>
      </p:sp>
    </p:spTree>
    <p:extLst>
      <p:ext uri="{BB962C8B-B14F-4D97-AF65-F5344CB8AC3E}">
        <p14:creationId xmlns:p14="http://schemas.microsoft.com/office/powerpoint/2010/main" val="76120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166C6-EAF3-834D-AF6D-A742000713D0}"/>
              </a:ext>
            </a:extLst>
          </p:cNvPr>
          <p:cNvSpPr>
            <a:spLocks noGrp="1"/>
          </p:cNvSpPr>
          <p:nvPr>
            <p:ph type="title"/>
          </p:nvPr>
        </p:nvSpPr>
        <p:spPr/>
        <p:txBody>
          <a:bodyPr/>
          <a:lstStyle/>
          <a:p>
            <a:r>
              <a:rPr lang="en-IN" dirty="0"/>
              <a:t>Data Sharing Agreement</a:t>
            </a:r>
          </a:p>
        </p:txBody>
      </p:sp>
      <p:sp>
        <p:nvSpPr>
          <p:cNvPr id="3" name="Content Placeholder 2">
            <a:extLst>
              <a:ext uri="{FF2B5EF4-FFF2-40B4-BE49-F238E27FC236}">
                <a16:creationId xmlns:a16="http://schemas.microsoft.com/office/drawing/2014/main" xmlns="" id="{87918E6B-EE82-0EB2-9EB4-11AE331DE4F4}"/>
              </a:ext>
            </a:extLst>
          </p:cNvPr>
          <p:cNvSpPr>
            <a:spLocks noGrp="1"/>
          </p:cNvSpPr>
          <p:nvPr>
            <p:ph idx="1"/>
          </p:nvPr>
        </p:nvSpPr>
        <p:spPr/>
        <p:txBody>
          <a:bodyPr>
            <a:normAutofit/>
          </a:bodyPr>
          <a:lstStyle/>
          <a:p>
            <a:r>
              <a:rPr lang="en-IN" dirty="0"/>
              <a:t>Data-</a:t>
            </a:r>
          </a:p>
          <a:p>
            <a:r>
              <a:rPr lang="en-IN" dirty="0"/>
              <a:t> articles.csv</a:t>
            </a:r>
          </a:p>
          <a:p>
            <a:r>
              <a:rPr lang="en-IN" dirty="0"/>
              <a:t>customers.csv</a:t>
            </a:r>
          </a:p>
          <a:p>
            <a:r>
              <a:rPr lang="en-IN" dirty="0"/>
              <a:t>transactions_train.csv</a:t>
            </a:r>
          </a:p>
          <a:p>
            <a:r>
              <a:rPr lang="en-IN" dirty="0"/>
              <a:t>sample_submissions.csv</a:t>
            </a:r>
          </a:p>
          <a:p>
            <a:pPr marL="0" indent="0">
              <a:buNone/>
            </a:pPr>
            <a:r>
              <a:rPr lang="en-IN" dirty="0"/>
              <a:t>Column names- </a:t>
            </a:r>
            <a:r>
              <a:rPr lang="en-IN" dirty="0" err="1"/>
              <a:t>article_id</a:t>
            </a:r>
            <a:r>
              <a:rPr lang="en-IN" dirty="0"/>
              <a:t>, </a:t>
            </a:r>
            <a:r>
              <a:rPr lang="en-IN" dirty="0" err="1"/>
              <a:t>prod_name</a:t>
            </a:r>
            <a:r>
              <a:rPr lang="en-IN" dirty="0"/>
              <a:t>, </a:t>
            </a:r>
            <a:r>
              <a:rPr lang="en-IN" dirty="0" err="1"/>
              <a:t>product_type_no</a:t>
            </a:r>
            <a:r>
              <a:rPr lang="en-IN" dirty="0"/>
              <a:t>, </a:t>
            </a:r>
            <a:r>
              <a:rPr lang="en-IN" dirty="0" err="1"/>
              <a:t>sales_channel_id,color</a:t>
            </a:r>
            <a:r>
              <a:rPr lang="en-IN" dirty="0"/>
              <a:t>, </a:t>
            </a:r>
            <a:r>
              <a:rPr lang="en-IN" dirty="0" err="1"/>
              <a:t>customer_id</a:t>
            </a:r>
            <a:r>
              <a:rPr lang="en-IN" dirty="0"/>
              <a:t>, </a:t>
            </a:r>
            <a:r>
              <a:rPr lang="en-IN" dirty="0" err="1"/>
              <a:t>transaction_id</a:t>
            </a:r>
            <a:r>
              <a:rPr lang="en-IN" dirty="0"/>
              <a:t>, date, etc.</a:t>
            </a:r>
          </a:p>
          <a:p>
            <a:endParaRPr lang="en-IN" dirty="0"/>
          </a:p>
        </p:txBody>
      </p:sp>
    </p:spTree>
    <p:extLst>
      <p:ext uri="{BB962C8B-B14F-4D97-AF65-F5344CB8AC3E}">
        <p14:creationId xmlns:p14="http://schemas.microsoft.com/office/powerpoint/2010/main" val="427140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5A627-9880-4049-1096-26DD91EE9BA4}"/>
              </a:ext>
            </a:extLst>
          </p:cNvPr>
          <p:cNvSpPr>
            <a:spLocks noGrp="1"/>
          </p:cNvSpPr>
          <p:nvPr>
            <p:ph type="title"/>
          </p:nvPr>
        </p:nvSpPr>
        <p:spPr/>
        <p:txBody>
          <a:bodyPr/>
          <a:lstStyle/>
          <a:p>
            <a:r>
              <a:rPr lang="en-IN" dirty="0"/>
              <a:t>Architecture</a:t>
            </a:r>
          </a:p>
        </p:txBody>
      </p:sp>
      <p:sp>
        <p:nvSpPr>
          <p:cNvPr id="5" name="Content Placeholder 4">
            <a:extLst>
              <a:ext uri="{FF2B5EF4-FFF2-40B4-BE49-F238E27FC236}">
                <a16:creationId xmlns:a16="http://schemas.microsoft.com/office/drawing/2014/main" xmlns="" id="{047E3219-46A7-D763-9CDC-FAF2F6BD5061}"/>
              </a:ext>
            </a:extLst>
          </p:cNvPr>
          <p:cNvSpPr>
            <a:spLocks noGrp="1"/>
          </p:cNvSpPr>
          <p:nvPr>
            <p:ph idx="1"/>
          </p:nvPr>
        </p:nvSpPr>
        <p:spPr>
          <a:xfrm>
            <a:off x="1219200" y="2117558"/>
            <a:ext cx="2605238" cy="976252"/>
          </a:xfrm>
          <a:prstGeom prst="flowChartTermina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Take the data from sensors</a:t>
            </a:r>
          </a:p>
        </p:txBody>
      </p:sp>
      <p:sp>
        <p:nvSpPr>
          <p:cNvPr id="6" name="Flowchart: Terminator 5">
            <a:extLst>
              <a:ext uri="{FF2B5EF4-FFF2-40B4-BE49-F238E27FC236}">
                <a16:creationId xmlns:a16="http://schemas.microsoft.com/office/drawing/2014/main" xmlns="" id="{3127E8D5-B55C-C0F6-C6A2-15AD43CE3502}"/>
              </a:ext>
            </a:extLst>
          </p:cNvPr>
          <p:cNvSpPr/>
          <p:nvPr/>
        </p:nvSpPr>
        <p:spPr>
          <a:xfrm>
            <a:off x="4680486" y="1976142"/>
            <a:ext cx="2605237" cy="976252"/>
          </a:xfrm>
          <a:prstGeom prst="flowChartTermina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Training/Validation on data</a:t>
            </a:r>
          </a:p>
        </p:txBody>
      </p:sp>
      <p:sp>
        <p:nvSpPr>
          <p:cNvPr id="7" name="Flowchart: Terminator 6">
            <a:extLst>
              <a:ext uri="{FF2B5EF4-FFF2-40B4-BE49-F238E27FC236}">
                <a16:creationId xmlns:a16="http://schemas.microsoft.com/office/drawing/2014/main" xmlns="" id="{7BC6FB1E-7018-150C-D060-394BEC776777}"/>
              </a:ext>
            </a:extLst>
          </p:cNvPr>
          <p:cNvSpPr/>
          <p:nvPr/>
        </p:nvSpPr>
        <p:spPr>
          <a:xfrm>
            <a:off x="8005011" y="1976142"/>
            <a:ext cx="3150668" cy="976252"/>
          </a:xfrm>
          <a:prstGeom prst="flowChartTermina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ML model for Recommendation</a:t>
            </a:r>
          </a:p>
        </p:txBody>
      </p:sp>
      <p:pic>
        <p:nvPicPr>
          <p:cNvPr id="8" name="Picture 7">
            <a:extLst>
              <a:ext uri="{FF2B5EF4-FFF2-40B4-BE49-F238E27FC236}">
                <a16:creationId xmlns:a16="http://schemas.microsoft.com/office/drawing/2014/main" xmlns="" id="{49321E0C-7A77-4A7F-154D-2E888847BE01}"/>
              </a:ext>
            </a:extLst>
          </p:cNvPr>
          <p:cNvPicPr>
            <a:picLocks noChangeAspect="1"/>
          </p:cNvPicPr>
          <p:nvPr/>
        </p:nvPicPr>
        <p:blipFill>
          <a:blip r:embed="rId2"/>
          <a:stretch>
            <a:fillRect/>
          </a:stretch>
        </p:blipFill>
        <p:spPr>
          <a:xfrm flipV="1">
            <a:off x="3912216" y="2451366"/>
            <a:ext cx="768270" cy="154318"/>
          </a:xfrm>
          <a:prstGeom prst="rect">
            <a:avLst/>
          </a:prstGeom>
        </p:spPr>
      </p:pic>
      <p:pic>
        <p:nvPicPr>
          <p:cNvPr id="9" name="Picture 8">
            <a:extLst>
              <a:ext uri="{FF2B5EF4-FFF2-40B4-BE49-F238E27FC236}">
                <a16:creationId xmlns:a16="http://schemas.microsoft.com/office/drawing/2014/main" xmlns="" id="{FBDE970A-C28A-F850-59B9-43BC64D49D44}"/>
              </a:ext>
            </a:extLst>
          </p:cNvPr>
          <p:cNvPicPr>
            <a:picLocks noChangeAspect="1"/>
          </p:cNvPicPr>
          <p:nvPr/>
        </p:nvPicPr>
        <p:blipFill>
          <a:blip r:embed="rId2"/>
          <a:stretch>
            <a:fillRect/>
          </a:stretch>
        </p:blipFill>
        <p:spPr>
          <a:xfrm>
            <a:off x="7317807" y="2438399"/>
            <a:ext cx="774259" cy="108171"/>
          </a:xfrm>
          <a:prstGeom prst="rect">
            <a:avLst/>
          </a:prstGeom>
        </p:spPr>
      </p:pic>
      <p:sp>
        <p:nvSpPr>
          <p:cNvPr id="10" name="Flowchart: Terminator 9">
            <a:extLst>
              <a:ext uri="{FF2B5EF4-FFF2-40B4-BE49-F238E27FC236}">
                <a16:creationId xmlns:a16="http://schemas.microsoft.com/office/drawing/2014/main" xmlns="" id="{90487DC2-685D-F5C2-8C4C-C9413A6C75E2}"/>
              </a:ext>
            </a:extLst>
          </p:cNvPr>
          <p:cNvSpPr/>
          <p:nvPr/>
        </p:nvSpPr>
        <p:spPr>
          <a:xfrm>
            <a:off x="8092066" y="3622775"/>
            <a:ext cx="2944902" cy="976252"/>
          </a:xfrm>
          <a:prstGeom prst="flowChartTermina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Recommendation result</a:t>
            </a:r>
          </a:p>
        </p:txBody>
      </p:sp>
      <p:sp>
        <p:nvSpPr>
          <p:cNvPr id="11" name="Flowchart: Terminator 10">
            <a:extLst>
              <a:ext uri="{FF2B5EF4-FFF2-40B4-BE49-F238E27FC236}">
                <a16:creationId xmlns:a16="http://schemas.microsoft.com/office/drawing/2014/main" xmlns="" id="{67A8EC85-4B3B-5511-F8CF-525FCC8A62DC}"/>
              </a:ext>
            </a:extLst>
          </p:cNvPr>
          <p:cNvSpPr/>
          <p:nvPr/>
        </p:nvSpPr>
        <p:spPr>
          <a:xfrm>
            <a:off x="4680486" y="3764191"/>
            <a:ext cx="2605236" cy="976252"/>
          </a:xfrm>
          <a:prstGeom prst="flowChartTermina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Take the necessary action</a:t>
            </a:r>
          </a:p>
        </p:txBody>
      </p:sp>
      <p:pic>
        <p:nvPicPr>
          <p:cNvPr id="12" name="Picture 11">
            <a:extLst>
              <a:ext uri="{FF2B5EF4-FFF2-40B4-BE49-F238E27FC236}">
                <a16:creationId xmlns:a16="http://schemas.microsoft.com/office/drawing/2014/main" xmlns="" id="{82DFE065-2946-A495-5726-6D708364F1B5}"/>
              </a:ext>
            </a:extLst>
          </p:cNvPr>
          <p:cNvPicPr>
            <a:picLocks noChangeAspect="1"/>
          </p:cNvPicPr>
          <p:nvPr/>
        </p:nvPicPr>
        <p:blipFill>
          <a:blip r:embed="rId3"/>
          <a:stretch>
            <a:fillRect/>
          </a:stretch>
        </p:blipFill>
        <p:spPr>
          <a:xfrm flipV="1">
            <a:off x="6990986" y="4108519"/>
            <a:ext cx="1427900" cy="405824"/>
          </a:xfrm>
          <a:prstGeom prst="rect">
            <a:avLst/>
          </a:prstGeom>
        </p:spPr>
      </p:pic>
      <p:cxnSp>
        <p:nvCxnSpPr>
          <p:cNvPr id="13" name="Straight Arrow Connector 12">
            <a:extLst>
              <a:ext uri="{FF2B5EF4-FFF2-40B4-BE49-F238E27FC236}">
                <a16:creationId xmlns:a16="http://schemas.microsoft.com/office/drawing/2014/main" xmlns="" id="{306C783A-E907-30BB-9990-6633FCD25297}"/>
              </a:ext>
            </a:extLst>
          </p:cNvPr>
          <p:cNvCxnSpPr/>
          <p:nvPr/>
        </p:nvCxnSpPr>
        <p:spPr>
          <a:xfrm>
            <a:off x="9580345" y="3024694"/>
            <a:ext cx="30480" cy="525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931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483E0-1FE9-95F4-9E57-7BCB227199A0}"/>
              </a:ext>
            </a:extLst>
          </p:cNvPr>
          <p:cNvSpPr>
            <a:spLocks noGrp="1"/>
          </p:cNvSpPr>
          <p:nvPr>
            <p:ph type="title"/>
          </p:nvPr>
        </p:nvSpPr>
        <p:spPr/>
        <p:txBody>
          <a:bodyPr/>
          <a:lstStyle/>
          <a:p>
            <a:r>
              <a:rPr lang="en-IN" dirty="0"/>
              <a:t>Data pre-processing and EDA</a:t>
            </a:r>
          </a:p>
        </p:txBody>
      </p:sp>
      <p:sp>
        <p:nvSpPr>
          <p:cNvPr id="3" name="Content Placeholder 2">
            <a:extLst>
              <a:ext uri="{FF2B5EF4-FFF2-40B4-BE49-F238E27FC236}">
                <a16:creationId xmlns:a16="http://schemas.microsoft.com/office/drawing/2014/main" xmlns="" id="{934A79B6-DE0C-FB9C-57C9-8FF97677EC63}"/>
              </a:ext>
            </a:extLst>
          </p:cNvPr>
          <p:cNvSpPr>
            <a:spLocks noGrp="1"/>
          </p:cNvSpPr>
          <p:nvPr>
            <p:ph idx="1"/>
          </p:nvPr>
        </p:nvSpPr>
        <p:spPr/>
        <p:txBody>
          <a:bodyPr>
            <a:normAutofit fontScale="92500" lnSpcReduction="20000"/>
          </a:bodyPr>
          <a:lstStyle/>
          <a:p>
            <a:r>
              <a:rPr lang="en-US" dirty="0"/>
              <a:t> Cleaning, transforming, and integrating of data in order to make it ready for analysis. The goal of data preprocessing is to improve the quality of the data and to make it more suitable for the specific columns just needed for the project.</a:t>
            </a:r>
          </a:p>
          <a:p>
            <a:r>
              <a:rPr lang="en-US" dirty="0"/>
              <a:t>Also I first displayed the data to see the various contents of dataset. Then dropping values which ere not required for this project. Finding out null values and filling them out.</a:t>
            </a:r>
          </a:p>
          <a:p>
            <a:r>
              <a:rPr lang="en-US" dirty="0"/>
              <a:t>There were three datasets in total on which I had to work on. So, reviewing them one by one was quite a tedious task also the amount of data was huge. It was necessary to preprocess it.</a:t>
            </a:r>
          </a:p>
          <a:p>
            <a:r>
              <a:rPr lang="en-US" dirty="0"/>
              <a:t>By exploring the data we come across various columns and rows of like age, product data, customer data, etc.</a:t>
            </a:r>
          </a:p>
          <a:p>
            <a:r>
              <a:rPr lang="en-US" dirty="0"/>
              <a:t>Selection of only important parameters was done and unnecessary data or columns were dropped.</a:t>
            </a:r>
          </a:p>
          <a:p>
            <a:endParaRPr lang="en-IN" dirty="0"/>
          </a:p>
        </p:txBody>
      </p:sp>
    </p:spTree>
    <p:extLst>
      <p:ext uri="{BB962C8B-B14F-4D97-AF65-F5344CB8AC3E}">
        <p14:creationId xmlns:p14="http://schemas.microsoft.com/office/powerpoint/2010/main" val="275704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B9235-8950-4AA6-B631-E824E5FEC69E}"/>
              </a:ext>
            </a:extLst>
          </p:cNvPr>
          <p:cNvSpPr>
            <a:spLocks noGrp="1"/>
          </p:cNvSpPr>
          <p:nvPr>
            <p:ph type="title"/>
          </p:nvPr>
        </p:nvSpPr>
        <p:spPr/>
        <p:txBody>
          <a:bodyPr/>
          <a:lstStyle/>
          <a:p>
            <a:r>
              <a:rPr lang="en-IN"/>
              <a:t>Step-1</a:t>
            </a:r>
            <a:endParaRPr lang="en-IN" dirty="0"/>
          </a:p>
        </p:txBody>
      </p:sp>
      <p:sp>
        <p:nvSpPr>
          <p:cNvPr id="3" name="Content Placeholder 2">
            <a:extLst>
              <a:ext uri="{FF2B5EF4-FFF2-40B4-BE49-F238E27FC236}">
                <a16:creationId xmlns:a16="http://schemas.microsoft.com/office/drawing/2014/main" xmlns="" id="{DD8E182B-FEF4-840A-1998-563204D83DEC}"/>
              </a:ext>
            </a:extLst>
          </p:cNvPr>
          <p:cNvSpPr>
            <a:spLocks noGrp="1"/>
          </p:cNvSpPr>
          <p:nvPr>
            <p:ph idx="1"/>
          </p:nvPr>
        </p:nvSpPr>
        <p:spPr/>
        <p:txBody>
          <a:bodyPr>
            <a:normAutofit/>
          </a:bodyPr>
          <a:lstStyle/>
          <a:p>
            <a:r>
              <a:rPr lang="en-IN" dirty="0"/>
              <a:t>I first tried to find out if there are any relations between them as the ratings of the product were not given it was quite hard to finally find any relation which will give the expected output.</a:t>
            </a:r>
          </a:p>
          <a:p>
            <a:r>
              <a:rPr lang="en-US" dirty="0"/>
              <a:t>Every parameter  took was sparse and therefore haven't shown any kind of relation with other parameters.</a:t>
            </a:r>
          </a:p>
          <a:p>
            <a:r>
              <a:rPr lang="en-US" dirty="0"/>
              <a:t>Grouping various columns together to find out the exact relation on which our model will be based on was a time consuming task</a:t>
            </a:r>
          </a:p>
          <a:p>
            <a:r>
              <a:rPr lang="en-US" dirty="0"/>
              <a:t>Transactions dataset gave some hints with respect to the relations between the columns. The customers with high frequency of shopping were put together and their graph was plotted which gave the number of transactions each day</a:t>
            </a:r>
          </a:p>
          <a:p>
            <a:endParaRPr lang="en-IN" dirty="0"/>
          </a:p>
        </p:txBody>
      </p:sp>
    </p:spTree>
    <p:extLst>
      <p:ext uri="{BB962C8B-B14F-4D97-AF65-F5344CB8AC3E}">
        <p14:creationId xmlns:p14="http://schemas.microsoft.com/office/powerpoint/2010/main" val="61259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CEA68-3B50-6E33-6503-78D5FE349016}"/>
              </a:ext>
            </a:extLst>
          </p:cNvPr>
          <p:cNvSpPr>
            <a:spLocks noGrp="1"/>
          </p:cNvSpPr>
          <p:nvPr>
            <p:ph type="title"/>
          </p:nvPr>
        </p:nvSpPr>
        <p:spPr/>
        <p:txBody>
          <a:bodyPr/>
          <a:lstStyle/>
          <a:p>
            <a:r>
              <a:rPr lang="en-IN" dirty="0"/>
              <a:t>Step-2</a:t>
            </a:r>
          </a:p>
        </p:txBody>
      </p:sp>
      <p:sp>
        <p:nvSpPr>
          <p:cNvPr id="3" name="Content Placeholder 2">
            <a:extLst>
              <a:ext uri="{FF2B5EF4-FFF2-40B4-BE49-F238E27FC236}">
                <a16:creationId xmlns:a16="http://schemas.microsoft.com/office/drawing/2014/main" xmlns="" id="{917F0A4A-1F35-8485-09AA-293185A55E73}"/>
              </a:ext>
            </a:extLst>
          </p:cNvPr>
          <p:cNvSpPr>
            <a:spLocks noGrp="1"/>
          </p:cNvSpPr>
          <p:nvPr>
            <p:ph idx="1"/>
          </p:nvPr>
        </p:nvSpPr>
        <p:spPr/>
        <p:txBody>
          <a:bodyPr/>
          <a:lstStyle/>
          <a:p>
            <a:r>
              <a:rPr lang="en-IN" dirty="0"/>
              <a:t>Finding the total sales for each month in 2018 and 2018 comprised of the date, month and the total  sales which happened during that month</a:t>
            </a:r>
          </a:p>
          <a:p>
            <a:r>
              <a:rPr lang="en-IN" dirty="0"/>
              <a:t>We did this by plotting table to be specific a pivot table was plotted which gave a month by month comparison</a:t>
            </a:r>
          </a:p>
          <a:p>
            <a:r>
              <a:rPr lang="en-IN" dirty="0"/>
              <a:t>Transaction data was then displayed which had cleaned data and their graphs were plotted- month value counts and also articles value count was also done on the basis of </a:t>
            </a:r>
            <a:r>
              <a:rPr lang="en-IN" dirty="0" err="1"/>
              <a:t>thises</a:t>
            </a:r>
            <a:r>
              <a:rPr lang="en-IN" dirty="0"/>
              <a:t> </a:t>
            </a:r>
            <a:r>
              <a:rPr lang="en-IN" dirty="0" err="1"/>
              <a:t>grapghs</a:t>
            </a:r>
            <a:endParaRPr lang="en-IN" dirty="0"/>
          </a:p>
        </p:txBody>
      </p:sp>
    </p:spTree>
    <p:extLst>
      <p:ext uri="{BB962C8B-B14F-4D97-AF65-F5344CB8AC3E}">
        <p14:creationId xmlns:p14="http://schemas.microsoft.com/office/powerpoint/2010/main" val="30678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69653-6A43-3668-0389-0362C533010D}"/>
              </a:ext>
            </a:extLst>
          </p:cNvPr>
          <p:cNvSpPr>
            <a:spLocks noGrp="1"/>
          </p:cNvSpPr>
          <p:nvPr>
            <p:ph type="title"/>
          </p:nvPr>
        </p:nvSpPr>
        <p:spPr/>
        <p:txBody>
          <a:bodyPr/>
          <a:lstStyle/>
          <a:p>
            <a:r>
              <a:rPr lang="en-IN" dirty="0"/>
              <a:t>Step-3</a:t>
            </a:r>
          </a:p>
        </p:txBody>
      </p:sp>
      <p:sp>
        <p:nvSpPr>
          <p:cNvPr id="3" name="Content Placeholder 2">
            <a:extLst>
              <a:ext uri="{FF2B5EF4-FFF2-40B4-BE49-F238E27FC236}">
                <a16:creationId xmlns:a16="http://schemas.microsoft.com/office/drawing/2014/main" xmlns="" id="{02FA2FD7-4816-A2C8-3229-6F228B688DF1}"/>
              </a:ext>
            </a:extLst>
          </p:cNvPr>
          <p:cNvSpPr>
            <a:spLocks noGrp="1"/>
          </p:cNvSpPr>
          <p:nvPr>
            <p:ph idx="1"/>
          </p:nvPr>
        </p:nvSpPr>
        <p:spPr/>
        <p:txBody>
          <a:bodyPr/>
          <a:lstStyle/>
          <a:p>
            <a:r>
              <a:rPr lang="en-IN" dirty="0"/>
              <a:t>By applying different axis on the images dataset I was able to get the images as well as their prices while running the machine learning model.</a:t>
            </a:r>
          </a:p>
          <a:p>
            <a:endParaRPr lang="en-IN" dirty="0"/>
          </a:p>
          <a:p>
            <a:r>
              <a:rPr lang="en-IN" dirty="0"/>
              <a:t>Further modifications were done which also helped to get the items frequently bought together along with their customer ids and images as well.</a:t>
            </a:r>
          </a:p>
        </p:txBody>
      </p:sp>
    </p:spTree>
    <p:extLst>
      <p:ext uri="{BB962C8B-B14F-4D97-AF65-F5344CB8AC3E}">
        <p14:creationId xmlns:p14="http://schemas.microsoft.com/office/powerpoint/2010/main" val="2778939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869</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H&amp;M Personalized Fashion Recommendations</vt:lpstr>
      <vt:lpstr>Objectives</vt:lpstr>
      <vt:lpstr>Benefits</vt:lpstr>
      <vt:lpstr>Data Sharing Agreement</vt:lpstr>
      <vt:lpstr>Architecture</vt:lpstr>
      <vt:lpstr>Data pre-processing and EDA</vt:lpstr>
      <vt:lpstr>Step-1</vt:lpstr>
      <vt:lpstr>Step-2</vt:lpstr>
      <vt:lpstr>Step-3</vt:lpstr>
      <vt:lpstr>Web Page of Recommendations</vt:lpstr>
      <vt:lpstr>Frequent Q&amp;A</vt:lpstr>
      <vt:lpstr>Frequent Q&amp;A </vt:lpstr>
      <vt:lpstr>Picture of the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H&amp;M Personalized Fashion Recommendations</dc:title>
  <dc:creator>TACO20155 Rutuja Bhujbal</dc:creator>
  <cp:lastModifiedBy>Prithviraj</cp:lastModifiedBy>
  <cp:revision>3</cp:revision>
  <dcterms:created xsi:type="dcterms:W3CDTF">2023-03-04T11:32:27Z</dcterms:created>
  <dcterms:modified xsi:type="dcterms:W3CDTF">2024-03-05T18:48:57Z</dcterms:modified>
</cp:coreProperties>
</file>