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2"/>
  </p:notesMasterIdLst>
  <p:sldIdLst>
    <p:sldId id="259" r:id="rId2"/>
    <p:sldId id="256" r:id="rId3"/>
    <p:sldId id="257" r:id="rId4"/>
    <p:sldId id="258" r:id="rId5"/>
    <p:sldId id="261" r:id="rId6"/>
    <p:sldId id="262" r:id="rId7"/>
    <p:sldId id="260" r:id="rId8"/>
    <p:sldId id="263" r:id="rId9"/>
    <p:sldId id="264" r:id="rId10"/>
    <p:sldId id="265" r:id="rId11"/>
    <p:sldId id="266" r:id="rId12"/>
    <p:sldId id="267" r:id="rId13"/>
    <p:sldId id="275"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F0A7F-FC82-49EB-8F45-0B3A84FF1D0A}"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8BBC8-0C94-4259-888C-772866BD948D}" type="slidenum">
              <a:rPr lang="en-US" smtClean="0"/>
              <a:t>‹#›</a:t>
            </a:fld>
            <a:endParaRPr lang="en-US"/>
          </a:p>
        </p:txBody>
      </p:sp>
    </p:spTree>
    <p:extLst>
      <p:ext uri="{BB962C8B-B14F-4D97-AF65-F5344CB8AC3E}">
        <p14:creationId xmlns:p14="http://schemas.microsoft.com/office/powerpoint/2010/main" val="17635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8BBC8-0C94-4259-888C-772866BD948D}" type="slidenum">
              <a:rPr lang="en-US" smtClean="0"/>
              <a:t>15</a:t>
            </a:fld>
            <a:endParaRPr lang="en-US"/>
          </a:p>
        </p:txBody>
      </p:sp>
    </p:spTree>
    <p:extLst>
      <p:ext uri="{BB962C8B-B14F-4D97-AF65-F5344CB8AC3E}">
        <p14:creationId xmlns:p14="http://schemas.microsoft.com/office/powerpoint/2010/main" val="180436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57169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95064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A026DB-AB13-4D94-BDCB-93ECE0A06CA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108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9D805C-AF12-48AB-B92C-628DE43A4B1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773684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9D805C-AF12-48AB-B92C-628DE43A4B1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A026DB-AB13-4D94-BDCB-93ECE0A06CA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325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9D805C-AF12-48AB-B92C-628DE43A4B1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188054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389838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52063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69750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D805C-AF12-48AB-B92C-628DE43A4B1D}"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252223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9D805C-AF12-48AB-B92C-628DE43A4B1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9906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9D805C-AF12-48AB-B92C-628DE43A4B1D}"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29365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9D805C-AF12-48AB-B92C-628DE43A4B1D}"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100778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D805C-AF12-48AB-B92C-628DE43A4B1D}"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419307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D805C-AF12-48AB-B92C-628DE43A4B1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260486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D805C-AF12-48AB-B92C-628DE43A4B1D}"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A026DB-AB13-4D94-BDCB-93ECE0A06CAC}" type="slidenum">
              <a:rPr lang="en-US" smtClean="0"/>
              <a:t>‹#›</a:t>
            </a:fld>
            <a:endParaRPr lang="en-US"/>
          </a:p>
        </p:txBody>
      </p:sp>
    </p:spTree>
    <p:extLst>
      <p:ext uri="{BB962C8B-B14F-4D97-AF65-F5344CB8AC3E}">
        <p14:creationId xmlns:p14="http://schemas.microsoft.com/office/powerpoint/2010/main" val="26297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9D805C-AF12-48AB-B92C-628DE43A4B1D}" type="datetimeFigureOut">
              <a:rPr lang="en-US" smtClean="0"/>
              <a:t>5/4/2016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A026DB-AB13-4D94-BDCB-93ECE0A06CAC}" type="slidenum">
              <a:rPr lang="en-US" smtClean="0"/>
              <a:t>‹#›</a:t>
            </a:fld>
            <a:endParaRPr lang="en-US"/>
          </a:p>
        </p:txBody>
      </p:sp>
    </p:spTree>
    <p:extLst>
      <p:ext uri="{BB962C8B-B14F-4D97-AF65-F5344CB8AC3E}">
        <p14:creationId xmlns:p14="http://schemas.microsoft.com/office/powerpoint/2010/main" val="15783361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92" y="1613848"/>
            <a:ext cx="8915399" cy="2262781"/>
          </a:xfrm>
        </p:spPr>
        <p:txBody>
          <a:bodyPr>
            <a:normAutofit fontScale="90000"/>
          </a:bodyPr>
          <a:lstStyle/>
          <a:p>
            <a:pPr algn="ctr"/>
            <a:r>
              <a:rPr lang="en-US" dirty="0" smtClean="0"/>
              <a:t>IMPLEMENTATION OF CONVOLUTIONAL CODING AND </a:t>
            </a:r>
            <a:br>
              <a:rPr lang="en-US" dirty="0" smtClean="0"/>
            </a:br>
            <a:r>
              <a:rPr lang="en-US" dirty="0" smtClean="0"/>
              <a:t>VITERBI DECODER</a:t>
            </a:r>
            <a:endParaRPr lang="en-US" dirty="0"/>
          </a:p>
        </p:txBody>
      </p:sp>
      <p:sp>
        <p:nvSpPr>
          <p:cNvPr id="3" name="TextBox 2"/>
          <p:cNvSpPr txBox="1"/>
          <p:nvPr/>
        </p:nvSpPr>
        <p:spPr>
          <a:xfrm>
            <a:off x="3916907" y="5063319"/>
            <a:ext cx="4094329" cy="923330"/>
          </a:xfrm>
          <a:prstGeom prst="rect">
            <a:avLst/>
          </a:prstGeom>
          <a:noFill/>
        </p:spPr>
        <p:txBody>
          <a:bodyPr wrap="square" rtlCol="0">
            <a:spAutoFit/>
          </a:bodyPr>
          <a:lstStyle/>
          <a:p>
            <a:r>
              <a:rPr lang="en-US" dirty="0" smtClean="0"/>
              <a:t>13BEC1138 – </a:t>
            </a:r>
            <a:r>
              <a:rPr lang="en-US" dirty="0" err="1" smtClean="0"/>
              <a:t>Shraddha</a:t>
            </a:r>
            <a:r>
              <a:rPr lang="en-US" dirty="0" smtClean="0"/>
              <a:t> Agrawal </a:t>
            </a:r>
          </a:p>
          <a:p>
            <a:r>
              <a:rPr lang="en-US" dirty="0" smtClean="0"/>
              <a:t>13BEC1100 – </a:t>
            </a:r>
            <a:r>
              <a:rPr lang="en-US" dirty="0" err="1" smtClean="0"/>
              <a:t>Prithvish</a:t>
            </a:r>
            <a:r>
              <a:rPr lang="en-US" dirty="0" smtClean="0"/>
              <a:t> V N</a:t>
            </a:r>
          </a:p>
          <a:p>
            <a:r>
              <a:rPr lang="en-US" dirty="0" smtClean="0"/>
              <a:t>13BEC1009 – </a:t>
            </a:r>
            <a:r>
              <a:rPr lang="en-US" dirty="0" err="1" smtClean="0"/>
              <a:t>Priyamvada</a:t>
            </a:r>
            <a:r>
              <a:rPr lang="en-US" dirty="0" smtClean="0"/>
              <a:t> </a:t>
            </a:r>
            <a:r>
              <a:rPr lang="en-US" dirty="0" err="1" smtClean="0"/>
              <a:t>kundu</a:t>
            </a:r>
            <a:endParaRPr lang="en-US" dirty="0"/>
          </a:p>
        </p:txBody>
      </p:sp>
    </p:spTree>
    <p:extLst>
      <p:ext uri="{BB962C8B-B14F-4D97-AF65-F5344CB8AC3E}">
        <p14:creationId xmlns:p14="http://schemas.microsoft.com/office/powerpoint/2010/main" val="2924757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913" y="518615"/>
            <a:ext cx="4544705" cy="369332"/>
          </a:xfrm>
          <a:prstGeom prst="rect">
            <a:avLst/>
          </a:prstGeom>
          <a:noFill/>
        </p:spPr>
        <p:txBody>
          <a:bodyPr wrap="square" rtlCol="0">
            <a:spAutoFit/>
          </a:bodyPr>
          <a:lstStyle/>
          <a:p>
            <a:r>
              <a:rPr lang="en-US" b="1" dirty="0" smtClean="0"/>
              <a:t>Transition table :</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345093951"/>
              </p:ext>
            </p:extLst>
          </p:nvPr>
        </p:nvGraphicFramePr>
        <p:xfrm>
          <a:off x="2632501" y="1129098"/>
          <a:ext cx="8128001" cy="3606800"/>
        </p:xfrm>
        <a:graphic>
          <a:graphicData uri="http://schemas.openxmlformats.org/drawingml/2006/table">
            <a:tbl>
              <a:tblPr firstRow="1" bandRow="1">
                <a:tableStyleId>{7E9639D4-E3E2-4D34-9284-5A2195B3D0D7}</a:tableStyleId>
              </a:tblPr>
              <a:tblGrid>
                <a:gridCol w="1161143"/>
                <a:gridCol w="1161143"/>
                <a:gridCol w="1161143"/>
                <a:gridCol w="1161143"/>
                <a:gridCol w="1161143"/>
                <a:gridCol w="1161143"/>
                <a:gridCol w="1161143"/>
              </a:tblGrid>
              <a:tr h="370840">
                <a:tc>
                  <a:txBody>
                    <a:bodyPr/>
                    <a:lstStyle/>
                    <a:p>
                      <a:pPr algn="ctr"/>
                      <a:r>
                        <a:rPr lang="en-US" dirty="0" smtClean="0"/>
                        <a:t>Input</a:t>
                      </a:r>
                      <a:r>
                        <a:rPr lang="en-US" baseline="0" dirty="0" smtClean="0"/>
                        <a:t>    x[n]</a:t>
                      </a:r>
                      <a:endParaRPr lang="en-US" dirty="0"/>
                    </a:p>
                  </a:txBody>
                  <a:tcPr anchor="ctr"/>
                </a:tc>
                <a:tc gridSpan="2">
                  <a:txBody>
                    <a:bodyPr/>
                    <a:lstStyle/>
                    <a:p>
                      <a:pPr algn="ctr"/>
                      <a:r>
                        <a:rPr lang="en-US" dirty="0" smtClean="0"/>
                        <a:t>Present</a:t>
                      </a:r>
                      <a:r>
                        <a:rPr lang="en-US" baseline="0" dirty="0" smtClean="0"/>
                        <a:t> State</a:t>
                      </a:r>
                    </a:p>
                    <a:p>
                      <a:pPr algn="ctr"/>
                      <a:r>
                        <a:rPr lang="en-US" baseline="0" dirty="0" smtClean="0"/>
                        <a:t>x[n-1]      x[n-2]</a:t>
                      </a:r>
                      <a:endParaRPr lang="en-US" dirty="0"/>
                    </a:p>
                  </a:txBody>
                  <a:tcPr anchor="ctr"/>
                </a:tc>
                <a:tc hMerge="1">
                  <a:txBody>
                    <a:bodyPr/>
                    <a:lstStyle/>
                    <a:p>
                      <a:endParaRPr lang="en-US" dirty="0"/>
                    </a:p>
                  </a:txBody>
                  <a:tcPr/>
                </a:tc>
                <a:tc gridSpan="2">
                  <a:txBody>
                    <a:bodyPr/>
                    <a:lstStyle/>
                    <a:p>
                      <a:pPr algn="ctr"/>
                      <a:r>
                        <a:rPr lang="en-US" dirty="0" smtClean="0"/>
                        <a:t>Output</a:t>
                      </a:r>
                    </a:p>
                    <a:p>
                      <a:pPr algn="ctr"/>
                      <a:r>
                        <a:rPr lang="en-US" dirty="0" smtClean="0"/>
                        <a:t>   p0[n]         p1[n]</a:t>
                      </a:r>
                      <a:endParaRPr lang="en-US" dirty="0"/>
                    </a:p>
                  </a:txBody>
                  <a:tcPr anchor="ctr"/>
                </a:tc>
                <a:tc hMerge="1">
                  <a:txBody>
                    <a:bodyPr/>
                    <a:lstStyle/>
                    <a:p>
                      <a:endParaRPr lang="en-US" dirty="0"/>
                    </a:p>
                  </a:txBody>
                  <a:tcPr/>
                </a:tc>
                <a:tc gridSpan="2">
                  <a:txBody>
                    <a:bodyPr/>
                    <a:lstStyle/>
                    <a:p>
                      <a:pPr algn="ctr"/>
                      <a:r>
                        <a:rPr lang="en-US" dirty="0" smtClean="0"/>
                        <a:t>Next State</a:t>
                      </a:r>
                    </a:p>
                    <a:p>
                      <a:pPr algn="ctr"/>
                      <a:r>
                        <a:rPr lang="en-US" dirty="0" smtClean="0"/>
                        <a:t>  x[n-1]         x[n-2] </a:t>
                      </a:r>
                      <a:endParaRPr lang="en-US" dirty="0"/>
                    </a:p>
                  </a:txBody>
                  <a:tcPr anchor="ctr"/>
                </a:tc>
                <a:tc hMerge="1">
                  <a:txBody>
                    <a:bodyPr/>
                    <a:lstStyle/>
                    <a:p>
                      <a:endParaRPr lang="en-US" dirty="0"/>
                    </a:p>
                  </a:txBody>
                  <a:tcPr/>
                </a:tc>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70840">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370840">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370840">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bl>
          </a:graphicData>
        </a:graphic>
      </p:graphicFrame>
    </p:spTree>
    <p:extLst>
      <p:ext uri="{BB962C8B-B14F-4D97-AF65-F5344CB8AC3E}">
        <p14:creationId xmlns:p14="http://schemas.microsoft.com/office/powerpoint/2010/main" val="364291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80660" y="0"/>
            <a:ext cx="4478457" cy="3520280"/>
          </a:xfrm>
          <a:prstGeom prst="rect">
            <a:avLst/>
          </a:prstGeom>
        </p:spPr>
      </p:pic>
      <p:sp>
        <p:nvSpPr>
          <p:cNvPr id="3" name="TextBox 2"/>
          <p:cNvSpPr txBox="1"/>
          <p:nvPr/>
        </p:nvSpPr>
        <p:spPr>
          <a:xfrm>
            <a:off x="1869743" y="791570"/>
            <a:ext cx="4039737" cy="369332"/>
          </a:xfrm>
          <a:prstGeom prst="rect">
            <a:avLst/>
          </a:prstGeom>
          <a:noFill/>
        </p:spPr>
        <p:txBody>
          <a:bodyPr wrap="square" rtlCol="0">
            <a:spAutoFit/>
          </a:bodyPr>
          <a:lstStyle/>
          <a:p>
            <a:r>
              <a:rPr lang="en-US" b="1" dirty="0" smtClean="0"/>
              <a:t>State diagram :</a:t>
            </a:r>
            <a:endParaRPr lang="en-US" b="1" dirty="0"/>
          </a:p>
        </p:txBody>
      </p:sp>
      <p:sp>
        <p:nvSpPr>
          <p:cNvPr id="4" name="Rectangle 3"/>
          <p:cNvSpPr/>
          <p:nvPr/>
        </p:nvSpPr>
        <p:spPr>
          <a:xfrm>
            <a:off x="1287436" y="3520280"/>
            <a:ext cx="10631607" cy="3416320"/>
          </a:xfrm>
          <a:prstGeom prst="rect">
            <a:avLst/>
          </a:prstGeom>
        </p:spPr>
        <p:txBody>
          <a:bodyPr wrap="square">
            <a:spAutoFit/>
          </a:bodyPr>
          <a:lstStyle/>
          <a:p>
            <a:r>
              <a:rPr lang="en-US" dirty="0" smtClean="0">
                <a:solidFill>
                  <a:srgbClr val="000000"/>
                </a:solidFill>
              </a:rPr>
              <a:t>This state machine view is an elegant way to explain what the transmitter does, and also what the receiver ought to do to decode the message.</a:t>
            </a:r>
          </a:p>
          <a:p>
            <a:endParaRPr lang="en-US" dirty="0" smtClean="0"/>
          </a:p>
          <a:p>
            <a:r>
              <a:rPr lang="en-US" dirty="0" smtClean="0"/>
              <a:t>The transmitter begins </a:t>
            </a:r>
            <a:r>
              <a:rPr lang="en-US" dirty="0"/>
              <a:t>in the initial state (labeled “STARTING STATE</a:t>
            </a:r>
            <a:r>
              <a:rPr lang="en-US" dirty="0" smtClean="0"/>
              <a:t>”) </a:t>
            </a:r>
            <a:r>
              <a:rPr lang="en-US" dirty="0"/>
              <a:t>and processes </a:t>
            </a:r>
            <a:r>
              <a:rPr lang="en-US" dirty="0" smtClean="0"/>
              <a:t>the message </a:t>
            </a:r>
            <a:r>
              <a:rPr lang="en-US" dirty="0"/>
              <a:t>one bit at a time. For each message bit, it makes the state transition from the</a:t>
            </a:r>
          </a:p>
          <a:p>
            <a:r>
              <a:rPr lang="en-US" dirty="0"/>
              <a:t>current state to the new one depending on the value of the input bit, and sends the parity</a:t>
            </a:r>
          </a:p>
          <a:p>
            <a:r>
              <a:rPr lang="en-US" dirty="0"/>
              <a:t>bits that are on the corresponding arc.</a:t>
            </a:r>
          </a:p>
          <a:p>
            <a:endParaRPr lang="en-US" dirty="0" smtClean="0"/>
          </a:p>
          <a:p>
            <a:r>
              <a:rPr lang="en-US" dirty="0" smtClean="0"/>
              <a:t>The </a:t>
            </a:r>
            <a:r>
              <a:rPr lang="en-US" dirty="0"/>
              <a:t>receiver, of course, does not have direct knowledge of the transmitter’s state </a:t>
            </a:r>
            <a:r>
              <a:rPr lang="en-US" dirty="0" smtClean="0"/>
              <a:t>transitions</a:t>
            </a:r>
            <a:r>
              <a:rPr lang="en-US" dirty="0"/>
              <a:t>. It only sees the received sequence of parity bits, with possible corruptions. Its task </a:t>
            </a:r>
            <a:r>
              <a:rPr lang="en-US" dirty="0" smtClean="0"/>
              <a:t>is to </a:t>
            </a:r>
            <a:r>
              <a:rPr lang="en-US" dirty="0"/>
              <a:t>determine the </a:t>
            </a:r>
            <a:r>
              <a:rPr lang="en-US" b="1" dirty="0"/>
              <a:t>best possible sequence of transmitter states that could have </a:t>
            </a:r>
            <a:r>
              <a:rPr lang="en-US" b="1" dirty="0" smtClean="0"/>
              <a:t>produced the </a:t>
            </a:r>
            <a:r>
              <a:rPr lang="en-US" b="1" dirty="0"/>
              <a:t>parity bit sequence. </a:t>
            </a:r>
            <a:endParaRPr lang="en-US" dirty="0"/>
          </a:p>
        </p:txBody>
      </p:sp>
    </p:spTree>
    <p:extLst>
      <p:ext uri="{BB962C8B-B14F-4D97-AF65-F5344CB8AC3E}">
        <p14:creationId xmlns:p14="http://schemas.microsoft.com/office/powerpoint/2010/main" val="1143980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99881" y="0"/>
            <a:ext cx="6892119" cy="6858000"/>
          </a:xfrm>
          <a:prstGeom prst="rect">
            <a:avLst/>
          </a:prstGeom>
        </p:spPr>
      </p:pic>
      <p:sp>
        <p:nvSpPr>
          <p:cNvPr id="4" name="Rectangle 3"/>
          <p:cNvSpPr/>
          <p:nvPr/>
        </p:nvSpPr>
        <p:spPr>
          <a:xfrm>
            <a:off x="837062" y="1261365"/>
            <a:ext cx="4462819" cy="4801314"/>
          </a:xfrm>
          <a:prstGeom prst="rect">
            <a:avLst/>
          </a:prstGeom>
        </p:spPr>
        <p:txBody>
          <a:bodyPr wrap="square">
            <a:spAutoFit/>
          </a:bodyPr>
          <a:lstStyle/>
          <a:p>
            <a:r>
              <a:rPr lang="en-US" b="1" dirty="0" smtClean="0">
                <a:solidFill>
                  <a:srgbClr val="000000"/>
                </a:solidFill>
              </a:rPr>
              <a:t>Tree diagram representation :</a:t>
            </a:r>
          </a:p>
          <a:p>
            <a:endParaRPr lang="en-US" dirty="0">
              <a:solidFill>
                <a:srgbClr val="000000"/>
              </a:solidFill>
            </a:endParaRPr>
          </a:p>
          <a:p>
            <a:r>
              <a:rPr lang="en-US" dirty="0" smtClean="0">
                <a:solidFill>
                  <a:srgbClr val="000000"/>
                </a:solidFill>
              </a:rPr>
              <a:t>The tree diagram representation shows all possible information and encoded sequences for the convolutional encoder.</a:t>
            </a:r>
          </a:p>
          <a:p>
            <a:endParaRPr lang="en-US" dirty="0" smtClean="0"/>
          </a:p>
          <a:p>
            <a:r>
              <a:rPr lang="en-US" dirty="0" smtClean="0"/>
              <a:t>The </a:t>
            </a:r>
            <a:r>
              <a:rPr lang="en-US" dirty="0"/>
              <a:t>encoded bits are labeled on the branches of the tree. </a:t>
            </a:r>
            <a:endParaRPr lang="en-US" dirty="0" smtClean="0"/>
          </a:p>
          <a:p>
            <a:endParaRPr lang="en-US" dirty="0"/>
          </a:p>
          <a:p>
            <a:r>
              <a:rPr lang="en-US" dirty="0" smtClean="0"/>
              <a:t>Given an input </a:t>
            </a:r>
            <a:r>
              <a:rPr lang="en-US" dirty="0"/>
              <a:t>sequence, </a:t>
            </a:r>
            <a:r>
              <a:rPr lang="en-US" dirty="0" smtClean="0"/>
              <a:t>the encoded </a:t>
            </a:r>
            <a:r>
              <a:rPr lang="en-US" dirty="0"/>
              <a:t>sequence can be directly read from the tree. </a:t>
            </a:r>
            <a:endParaRPr lang="en-US" dirty="0" smtClean="0"/>
          </a:p>
          <a:p>
            <a:endParaRPr lang="en-US" dirty="0"/>
          </a:p>
          <a:p>
            <a:r>
              <a:rPr lang="en-US" dirty="0" smtClean="0"/>
              <a:t>As </a:t>
            </a:r>
            <a:r>
              <a:rPr lang="en-US" dirty="0"/>
              <a:t>an example,</a:t>
            </a:r>
          </a:p>
          <a:p>
            <a:r>
              <a:rPr lang="en-US" dirty="0"/>
              <a:t>an input sequence (1011) results in the encoded sequence (11, 10, 00, 01).</a:t>
            </a:r>
          </a:p>
        </p:txBody>
      </p:sp>
    </p:spTree>
    <p:extLst>
      <p:ext uri="{BB962C8B-B14F-4D97-AF65-F5344CB8AC3E}">
        <p14:creationId xmlns:p14="http://schemas.microsoft.com/office/powerpoint/2010/main" val="2821055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378" y="0"/>
            <a:ext cx="9485195" cy="646331"/>
          </a:xfrm>
          <a:prstGeom prst="rect">
            <a:avLst/>
          </a:prstGeom>
          <a:noFill/>
        </p:spPr>
        <p:txBody>
          <a:bodyPr wrap="square" rtlCol="0">
            <a:spAutoFit/>
          </a:bodyPr>
          <a:lstStyle/>
          <a:p>
            <a:r>
              <a:rPr lang="en-US" dirty="0" smtClean="0"/>
              <a:t>MATLAB Code for convolutional encoder :</a:t>
            </a:r>
          </a:p>
          <a:p>
            <a:endParaRPr lang="en-US" dirty="0"/>
          </a:p>
        </p:txBody>
      </p:sp>
      <p:sp>
        <p:nvSpPr>
          <p:cNvPr id="3" name="Rectangle 2"/>
          <p:cNvSpPr/>
          <p:nvPr/>
        </p:nvSpPr>
        <p:spPr>
          <a:xfrm>
            <a:off x="1856095" y="646331"/>
            <a:ext cx="7615451" cy="6093976"/>
          </a:xfrm>
          <a:prstGeom prst="rect">
            <a:avLst/>
          </a:prstGeom>
        </p:spPr>
        <p:txBody>
          <a:bodyPr wrap="square">
            <a:spAutoFit/>
          </a:bodyPr>
          <a:lstStyle/>
          <a:p>
            <a:r>
              <a:rPr lang="en-US" sz="1500" dirty="0"/>
              <a:t>%%%% convolutional encoding %%%%</a:t>
            </a:r>
          </a:p>
          <a:p>
            <a:r>
              <a:rPr lang="en-US" sz="1500" dirty="0" err="1"/>
              <a:t>clc</a:t>
            </a:r>
            <a:endParaRPr lang="en-US" sz="1500" dirty="0"/>
          </a:p>
          <a:p>
            <a:r>
              <a:rPr lang="en-US" sz="1500" dirty="0"/>
              <a:t>clear all</a:t>
            </a:r>
          </a:p>
          <a:p>
            <a:r>
              <a:rPr lang="en-US" sz="1500" dirty="0" err="1"/>
              <a:t>msg</a:t>
            </a:r>
            <a:r>
              <a:rPr lang="en-US" sz="1500" dirty="0"/>
              <a:t>=input('Enter the </a:t>
            </a:r>
            <a:r>
              <a:rPr lang="en-US" sz="1500" dirty="0" err="1"/>
              <a:t>msg</a:t>
            </a:r>
            <a:r>
              <a:rPr lang="en-US" sz="1500" dirty="0"/>
              <a:t> signal for convolutional decoding = ');</a:t>
            </a:r>
          </a:p>
          <a:p>
            <a:r>
              <a:rPr lang="en-US" sz="1500" dirty="0"/>
              <a:t>r=input('Enter r value for rate 1/r = ');</a:t>
            </a:r>
          </a:p>
          <a:p>
            <a:r>
              <a:rPr lang="en-US" sz="1500" dirty="0"/>
              <a:t>K=input('Enter the window size = ');</a:t>
            </a:r>
          </a:p>
          <a:p>
            <a:r>
              <a:rPr lang="en-US" sz="1500" dirty="0"/>
              <a:t>m=K-1; %memory</a:t>
            </a:r>
          </a:p>
          <a:p>
            <a:r>
              <a:rPr lang="en-US" sz="1500" dirty="0" err="1"/>
              <a:t>msg</a:t>
            </a:r>
            <a:r>
              <a:rPr lang="en-US" sz="1500" dirty="0"/>
              <a:t>=[zeros(1,m),</a:t>
            </a:r>
            <a:r>
              <a:rPr lang="en-US" sz="1500" dirty="0" err="1"/>
              <a:t>msg</a:t>
            </a:r>
            <a:r>
              <a:rPr lang="en-US" sz="1500" dirty="0"/>
              <a:t>];</a:t>
            </a:r>
          </a:p>
          <a:p>
            <a:r>
              <a:rPr lang="en-US" sz="1500" dirty="0"/>
              <a:t>encoded=[];</a:t>
            </a:r>
          </a:p>
          <a:p>
            <a:r>
              <a:rPr lang="en-US" sz="1500" dirty="0"/>
              <a:t>g=[];</a:t>
            </a:r>
          </a:p>
          <a:p>
            <a:r>
              <a:rPr lang="en-US" sz="1500" dirty="0"/>
              <a:t>for </a:t>
            </a:r>
            <a:r>
              <a:rPr lang="en-US" sz="1500" dirty="0" err="1"/>
              <a:t>i</a:t>
            </a:r>
            <a:r>
              <a:rPr lang="en-US" sz="1500" dirty="0"/>
              <a:t>=1:r</a:t>
            </a:r>
          </a:p>
          <a:p>
            <a:r>
              <a:rPr lang="en-US" sz="1500" dirty="0"/>
              <a:t>    q=input('Enter the generator polynomial of size same as the window size = ');</a:t>
            </a:r>
          </a:p>
          <a:p>
            <a:r>
              <a:rPr lang="en-US" sz="1500" dirty="0"/>
              <a:t>    q=</a:t>
            </a:r>
            <a:r>
              <a:rPr lang="en-US" sz="1500" dirty="0" err="1"/>
              <a:t>fliplr</a:t>
            </a:r>
            <a:r>
              <a:rPr lang="en-US" sz="1500" dirty="0"/>
              <a:t>(q);</a:t>
            </a:r>
          </a:p>
          <a:p>
            <a:r>
              <a:rPr lang="en-US" sz="1500" dirty="0"/>
              <a:t>    g=[</a:t>
            </a:r>
            <a:r>
              <a:rPr lang="en-US" sz="1500" dirty="0" err="1"/>
              <a:t>g;q</a:t>
            </a:r>
            <a:r>
              <a:rPr lang="en-US" sz="1500" dirty="0"/>
              <a:t>];</a:t>
            </a:r>
          </a:p>
          <a:p>
            <a:r>
              <a:rPr lang="en-US" sz="1500" dirty="0"/>
              <a:t>end</a:t>
            </a:r>
          </a:p>
          <a:p>
            <a:r>
              <a:rPr lang="en-US" sz="1500" dirty="0"/>
              <a:t>for </a:t>
            </a:r>
            <a:r>
              <a:rPr lang="en-US" sz="1500" dirty="0" err="1"/>
              <a:t>i</a:t>
            </a:r>
            <a:r>
              <a:rPr lang="en-US" sz="1500" dirty="0"/>
              <a:t>=1:length(</a:t>
            </a:r>
            <a:r>
              <a:rPr lang="en-US" sz="1500" dirty="0" err="1"/>
              <a:t>msg</a:t>
            </a:r>
            <a:r>
              <a:rPr lang="en-US" sz="1500" dirty="0"/>
              <a:t>)-2</a:t>
            </a:r>
          </a:p>
          <a:p>
            <a:r>
              <a:rPr lang="en-US" sz="1500" dirty="0"/>
              <a:t>    for j=1:r</a:t>
            </a:r>
          </a:p>
          <a:p>
            <a:r>
              <a:rPr lang="en-US" sz="1500" dirty="0"/>
              <a:t>        k=</a:t>
            </a:r>
            <a:r>
              <a:rPr lang="en-US" sz="1500" dirty="0" err="1"/>
              <a:t>msg</a:t>
            </a:r>
            <a:r>
              <a:rPr lang="en-US" sz="1500" dirty="0"/>
              <a:t>(i:i+2).*g(j,:);</a:t>
            </a:r>
          </a:p>
          <a:p>
            <a:r>
              <a:rPr lang="en-US" sz="1500" dirty="0"/>
              <a:t>        for l=1:2</a:t>
            </a:r>
          </a:p>
          <a:p>
            <a:r>
              <a:rPr lang="en-US" sz="1500" dirty="0"/>
              <a:t>            k(1)=</a:t>
            </a:r>
            <a:r>
              <a:rPr lang="en-US" sz="1500" dirty="0" err="1"/>
              <a:t>xor</a:t>
            </a:r>
            <a:r>
              <a:rPr lang="en-US" sz="1500" dirty="0"/>
              <a:t>(k(1),k(1+l));</a:t>
            </a:r>
          </a:p>
          <a:p>
            <a:r>
              <a:rPr lang="en-US" sz="1500" dirty="0"/>
              <a:t>            n=k(1);</a:t>
            </a:r>
          </a:p>
          <a:p>
            <a:r>
              <a:rPr lang="en-US" sz="1500" dirty="0"/>
              <a:t>        end</a:t>
            </a:r>
          </a:p>
          <a:p>
            <a:r>
              <a:rPr lang="en-US" sz="1500" dirty="0"/>
              <a:t>        encoded=[</a:t>
            </a:r>
            <a:r>
              <a:rPr lang="en-US" sz="1500" dirty="0" err="1"/>
              <a:t>deco,n</a:t>
            </a:r>
            <a:r>
              <a:rPr lang="en-US" sz="1500" dirty="0"/>
              <a:t>];</a:t>
            </a:r>
          </a:p>
          <a:p>
            <a:r>
              <a:rPr lang="en-US" sz="1500" dirty="0"/>
              <a:t>    end</a:t>
            </a:r>
          </a:p>
          <a:p>
            <a:r>
              <a:rPr lang="en-US" sz="1500" dirty="0"/>
              <a:t>end</a:t>
            </a:r>
          </a:p>
          <a:p>
            <a:r>
              <a:rPr lang="en-US" sz="1500" dirty="0"/>
              <a:t>encoded</a:t>
            </a:r>
          </a:p>
        </p:txBody>
      </p:sp>
    </p:spTree>
    <p:extLst>
      <p:ext uri="{BB962C8B-B14F-4D97-AF65-F5344CB8AC3E}">
        <p14:creationId xmlns:p14="http://schemas.microsoft.com/office/powerpoint/2010/main" val="3731084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7856" y="518614"/>
            <a:ext cx="10222174" cy="5909310"/>
          </a:xfrm>
          <a:prstGeom prst="rect">
            <a:avLst/>
          </a:prstGeom>
          <a:noFill/>
        </p:spPr>
        <p:txBody>
          <a:bodyPr wrap="square" rtlCol="0">
            <a:spAutoFit/>
          </a:bodyPr>
          <a:lstStyle/>
          <a:p>
            <a:r>
              <a:rPr lang="en-US" b="1" dirty="0" smtClean="0"/>
              <a:t>The decoding problem :</a:t>
            </a:r>
          </a:p>
          <a:p>
            <a:endParaRPr lang="en-US" b="1" dirty="0"/>
          </a:p>
          <a:p>
            <a:r>
              <a:rPr lang="en-US" dirty="0" smtClean="0"/>
              <a:t>The </a:t>
            </a:r>
            <a:r>
              <a:rPr lang="en-US" dirty="0"/>
              <a:t>receiver should determine the “best possible” sequence of </a:t>
            </a:r>
            <a:r>
              <a:rPr lang="en-US" dirty="0" smtClean="0"/>
              <a:t>transmitter states.</a:t>
            </a:r>
          </a:p>
          <a:p>
            <a:r>
              <a:rPr lang="en-US" dirty="0" smtClean="0"/>
              <a:t> </a:t>
            </a:r>
          </a:p>
          <a:p>
            <a:r>
              <a:rPr lang="en-US" dirty="0" smtClean="0"/>
              <a:t>A </a:t>
            </a:r>
            <a:r>
              <a:rPr lang="en-US" dirty="0"/>
              <a:t>decoder that is able to infer the most likely sequence </a:t>
            </a:r>
            <a:r>
              <a:rPr lang="en-US" dirty="0" smtClean="0"/>
              <a:t>(i.e., message bits) that must have been traversed (sent) by the transmitter is </a:t>
            </a:r>
            <a:r>
              <a:rPr lang="en-US" dirty="0"/>
              <a:t>also called </a:t>
            </a:r>
            <a:r>
              <a:rPr lang="en-US" dirty="0" smtClean="0"/>
              <a:t>a </a:t>
            </a:r>
            <a:r>
              <a:rPr lang="en-US" b="1" dirty="0" smtClean="0"/>
              <a:t>maximum </a:t>
            </a:r>
            <a:r>
              <a:rPr lang="en-US" b="1" dirty="0"/>
              <a:t>likelihood decoder</a:t>
            </a:r>
            <a:r>
              <a:rPr lang="en-US" b="1" dirty="0" smtClean="0"/>
              <a:t>.</a:t>
            </a:r>
          </a:p>
          <a:p>
            <a:endParaRPr lang="en-US" b="1" dirty="0"/>
          </a:p>
          <a:p>
            <a:r>
              <a:rPr lang="en-US" dirty="0" smtClean="0"/>
              <a:t>Consider a </a:t>
            </a:r>
            <a:r>
              <a:rPr lang="en-US" dirty="0"/>
              <a:t>simple numerical </a:t>
            </a:r>
            <a:r>
              <a:rPr lang="en-US" dirty="0" smtClean="0"/>
              <a:t>example. </a:t>
            </a:r>
            <a:r>
              <a:rPr lang="en-US" dirty="0"/>
              <a:t>Suppose that bit errors are independent</a:t>
            </a:r>
          </a:p>
          <a:p>
            <a:r>
              <a:rPr lang="en-US" dirty="0"/>
              <a:t>and identically distribute with a BER of 0.001, and that the receiver digitizes a sequence</a:t>
            </a:r>
          </a:p>
          <a:p>
            <a:r>
              <a:rPr lang="en-US" dirty="0"/>
              <a:t>of analog samples into the bits 1101001. Is the sender more likely to have sent 1100111</a:t>
            </a:r>
          </a:p>
          <a:p>
            <a:r>
              <a:rPr lang="en-US" dirty="0"/>
              <a:t>or </a:t>
            </a:r>
            <a:r>
              <a:rPr lang="en-US" dirty="0" smtClean="0"/>
              <a:t>1100001?</a:t>
            </a:r>
          </a:p>
          <a:p>
            <a:r>
              <a:rPr lang="en-US" dirty="0" smtClean="0"/>
              <a:t>The </a:t>
            </a:r>
            <a:r>
              <a:rPr lang="en-US" dirty="0"/>
              <a:t>ﬁrst has a Hamming distance of 3, and the probability of receiving that</a:t>
            </a:r>
          </a:p>
          <a:p>
            <a:r>
              <a:rPr lang="en-US" dirty="0" smtClean="0"/>
              <a:t>sequence </a:t>
            </a:r>
            <a:r>
              <a:rPr lang="en-US" dirty="0"/>
              <a:t>is (0.999</a:t>
            </a:r>
            <a:r>
              <a:rPr lang="en-US" dirty="0" smtClean="0"/>
              <a:t>) 4(0.001)3=9.9 × 106. </a:t>
            </a:r>
            <a:r>
              <a:rPr lang="en-US" dirty="0"/>
              <a:t>The second choice has a Hamming distance of</a:t>
            </a:r>
          </a:p>
          <a:p>
            <a:r>
              <a:rPr lang="en-US" dirty="0"/>
              <a:t>1 and a probability of (</a:t>
            </a:r>
            <a:r>
              <a:rPr lang="en-US" dirty="0" smtClean="0"/>
              <a:t>0.999) (0.001)1-10=9.9 × 10-4, </a:t>
            </a:r>
            <a:r>
              <a:rPr lang="en-US" dirty="0"/>
              <a:t>which is six orders of magnitude higher</a:t>
            </a:r>
          </a:p>
          <a:p>
            <a:r>
              <a:rPr lang="en-US" dirty="0"/>
              <a:t>and is overwhelmingly more likely.</a:t>
            </a:r>
          </a:p>
          <a:p>
            <a:endParaRPr lang="en-US" dirty="0" smtClean="0"/>
          </a:p>
          <a:p>
            <a:r>
              <a:rPr lang="en-US" dirty="0" smtClean="0"/>
              <a:t>Conclusion :</a:t>
            </a:r>
          </a:p>
          <a:p>
            <a:r>
              <a:rPr lang="en-US" dirty="0" smtClean="0"/>
              <a:t>Thus</a:t>
            </a:r>
            <a:r>
              <a:rPr lang="en-US" dirty="0"/>
              <a:t>, the most likely sequence of parity bits that was transmitted must be the one with</a:t>
            </a:r>
          </a:p>
          <a:p>
            <a:r>
              <a:rPr lang="en-US" dirty="0"/>
              <a:t>the smallest Hamming distance from the sequence of parity bits received. Given a choice</a:t>
            </a:r>
          </a:p>
          <a:p>
            <a:r>
              <a:rPr lang="en-US" dirty="0"/>
              <a:t>of possible transmitted messages, the decoder should pick the one with the smallest such</a:t>
            </a:r>
          </a:p>
          <a:p>
            <a:r>
              <a:rPr lang="en-US" dirty="0"/>
              <a:t>Hamming distance</a:t>
            </a:r>
            <a:endParaRPr lang="en-US" b="1" dirty="0"/>
          </a:p>
        </p:txBody>
      </p:sp>
    </p:spTree>
    <p:extLst>
      <p:ext uri="{BB962C8B-B14F-4D97-AF65-F5344CB8AC3E}">
        <p14:creationId xmlns:p14="http://schemas.microsoft.com/office/powerpoint/2010/main" val="865738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08200" y="286603"/>
            <a:ext cx="6088181" cy="6332561"/>
          </a:xfrm>
          <a:prstGeom prst="rect">
            <a:avLst/>
          </a:prstGeom>
        </p:spPr>
      </p:pic>
      <p:sp>
        <p:nvSpPr>
          <p:cNvPr id="4" name="Rectangle 3"/>
          <p:cNvSpPr/>
          <p:nvPr/>
        </p:nvSpPr>
        <p:spPr>
          <a:xfrm>
            <a:off x="1378424" y="1061703"/>
            <a:ext cx="4529776" cy="5078313"/>
          </a:xfrm>
          <a:prstGeom prst="rect">
            <a:avLst/>
          </a:prstGeom>
        </p:spPr>
        <p:txBody>
          <a:bodyPr wrap="square">
            <a:spAutoFit/>
          </a:bodyPr>
          <a:lstStyle/>
          <a:p>
            <a:r>
              <a:rPr lang="en-US" dirty="0" smtClean="0"/>
              <a:t>When the probability of bit error is less than 1/2, maximum likelihood decoding boils down to ﬁnding the message whose parity bit sequence, when transmitted, has the smallest Hamming distance to the received sequence. Ties may be broken arbitrarily. </a:t>
            </a:r>
          </a:p>
          <a:p>
            <a:endParaRPr lang="en-US" dirty="0"/>
          </a:p>
          <a:p>
            <a:r>
              <a:rPr lang="en-US" dirty="0" smtClean="0"/>
              <a:t>Unfortunately, for an N-bit transmit sequence, there are 2 possibilities, which makes it hugely intractable to simply go through in sequence </a:t>
            </a:r>
            <a:r>
              <a:rPr lang="en-US" dirty="0" err="1" smtClean="0"/>
              <a:t>tbecause</a:t>
            </a:r>
            <a:r>
              <a:rPr lang="en-US" dirty="0" smtClean="0"/>
              <a:t> of the sheer number. For instance, when N =256bits (a really small packet), the number of possibilities rivals the number of atoms in the universe!</a:t>
            </a:r>
            <a:endParaRPr lang="en-US" dirty="0"/>
          </a:p>
        </p:txBody>
      </p:sp>
    </p:spTree>
    <p:extLst>
      <p:ext uri="{BB962C8B-B14F-4D97-AF65-F5344CB8AC3E}">
        <p14:creationId xmlns:p14="http://schemas.microsoft.com/office/powerpoint/2010/main" val="75217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379" y="0"/>
            <a:ext cx="10540621" cy="3231654"/>
          </a:xfrm>
          <a:prstGeom prst="rect">
            <a:avLst/>
          </a:prstGeom>
        </p:spPr>
        <p:txBody>
          <a:bodyPr wrap="square">
            <a:spAutoFit/>
          </a:bodyPr>
          <a:lstStyle/>
          <a:p>
            <a:r>
              <a:rPr lang="en-US" sz="2400" dirty="0" smtClean="0">
                <a:solidFill>
                  <a:srgbClr val="000000"/>
                </a:solidFill>
              </a:rPr>
              <a:t>The Trellis</a:t>
            </a:r>
          </a:p>
          <a:p>
            <a:r>
              <a:rPr lang="en-US" dirty="0" smtClean="0">
                <a:solidFill>
                  <a:srgbClr val="000000"/>
                </a:solidFill>
              </a:rPr>
              <a:t>The trellis is a structure derived from the state machine that will allow us to develop an efﬁcient way to decode convolutional codes. The state machine view shows what happens </a:t>
            </a:r>
            <a:r>
              <a:rPr lang="en-US" dirty="0"/>
              <a:t>at each instant when the sender has a message bit to process, but doesn’t show how the</a:t>
            </a:r>
          </a:p>
          <a:p>
            <a:r>
              <a:rPr lang="en-US" dirty="0"/>
              <a:t>system evolves in time. The trellis is a structure that makes the time evolution explicit.</a:t>
            </a:r>
          </a:p>
          <a:p>
            <a:endParaRPr lang="en-US" dirty="0" smtClean="0"/>
          </a:p>
          <a:p>
            <a:pPr marL="285750" indent="-285750">
              <a:buFont typeface="Wingdings" panose="05000000000000000000" pitchFamily="2" charset="2"/>
              <a:buChar char="§"/>
            </a:pPr>
            <a:r>
              <a:rPr lang="en-US" dirty="0" smtClean="0"/>
              <a:t>Each </a:t>
            </a:r>
            <a:r>
              <a:rPr lang="en-US" dirty="0"/>
              <a:t>column of the trellis has the set of </a:t>
            </a:r>
            <a:r>
              <a:rPr lang="en-US" dirty="0" smtClean="0"/>
              <a:t>states</a:t>
            </a:r>
          </a:p>
          <a:p>
            <a:pPr marL="285750" indent="-285750">
              <a:buFont typeface="Wingdings" panose="05000000000000000000" pitchFamily="2" charset="2"/>
              <a:buChar char="§"/>
            </a:pPr>
            <a:r>
              <a:rPr lang="en-US" dirty="0" smtClean="0"/>
              <a:t>Each state </a:t>
            </a:r>
            <a:r>
              <a:rPr lang="en-US" dirty="0"/>
              <a:t>in a column is connected to two states in the next column—the same two states </a:t>
            </a:r>
            <a:r>
              <a:rPr lang="en-US" dirty="0" smtClean="0"/>
              <a:t>in the </a:t>
            </a:r>
            <a:r>
              <a:rPr lang="en-US" dirty="0"/>
              <a:t>state diagram. </a:t>
            </a:r>
            <a:endParaRPr lang="en-US" dirty="0" smtClean="0"/>
          </a:p>
          <a:p>
            <a:pPr marL="285750" indent="-285750">
              <a:buFont typeface="Wingdings" panose="05000000000000000000" pitchFamily="2" charset="2"/>
              <a:buChar char="§"/>
            </a:pPr>
            <a:r>
              <a:rPr lang="en-US" dirty="0" smtClean="0"/>
              <a:t>The </a:t>
            </a:r>
            <a:r>
              <a:rPr lang="en-US" dirty="0"/>
              <a:t>top link from each state in a column of the trellis shows what </a:t>
            </a:r>
            <a:r>
              <a:rPr lang="en-US" dirty="0" smtClean="0"/>
              <a:t>gets transmitted </a:t>
            </a:r>
            <a:r>
              <a:rPr lang="en-US" dirty="0"/>
              <a:t>on a “0”, while the bottom shows what gets transmitted on a “1”. </a:t>
            </a:r>
          </a:p>
        </p:txBody>
      </p:sp>
      <p:pic>
        <p:nvPicPr>
          <p:cNvPr id="3" name="Picture 2"/>
          <p:cNvPicPr>
            <a:picLocks noChangeAspect="1"/>
          </p:cNvPicPr>
          <p:nvPr/>
        </p:nvPicPr>
        <p:blipFill>
          <a:blip r:embed="rId2"/>
          <a:stretch>
            <a:fillRect/>
          </a:stretch>
        </p:blipFill>
        <p:spPr>
          <a:xfrm>
            <a:off x="3129886" y="3804598"/>
            <a:ext cx="6096000" cy="2933700"/>
          </a:xfrm>
          <a:prstGeom prst="rect">
            <a:avLst/>
          </a:prstGeom>
        </p:spPr>
      </p:pic>
    </p:spTree>
    <p:extLst>
      <p:ext uri="{BB962C8B-B14F-4D97-AF65-F5344CB8AC3E}">
        <p14:creationId xmlns:p14="http://schemas.microsoft.com/office/powerpoint/2010/main" val="469832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19701" y="546627"/>
            <a:ext cx="10372299" cy="3970318"/>
          </a:xfrm>
          <a:prstGeom prst="rect">
            <a:avLst/>
          </a:prstGeom>
        </p:spPr>
        <p:txBody>
          <a:bodyPr wrap="square">
            <a:spAutoFit/>
          </a:bodyPr>
          <a:lstStyle/>
          <a:p>
            <a:pPr marL="285750" indent="-285750">
              <a:buFont typeface="Wingdings" panose="05000000000000000000" pitchFamily="2" charset="2"/>
              <a:buChar char="§"/>
            </a:pPr>
            <a:r>
              <a:rPr lang="en-US" dirty="0" smtClean="0"/>
              <a:t>If we decode this received bit sequence, the decoding process is termed</a:t>
            </a:r>
          </a:p>
          <a:p>
            <a:pPr marL="285750" indent="-285750">
              <a:buFont typeface="Wingdings" panose="05000000000000000000" pitchFamily="2" charset="2"/>
              <a:buChar char="§"/>
            </a:pPr>
            <a:r>
              <a:rPr lang="en-US" dirty="0" smtClean="0"/>
              <a:t>hard decision decoding.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If we decode the voltage samples directly before digitizing them, we term the process soft decision decoding.</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Viterbi decoder can be used in either case.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Intuitively, because hard decision decoding makes an “early” decision regarding whether a bit is 0 or 1, it throws away information in the digitizing. It might make a wrong digitizing decision, especially for voltages near the threshold, introducing a greater number of bit errors in the received bit sequence. Although it still produces the most likely transmitted sequence, by introducing additional errors in the early digitization, the overall reduction in BER is less than with soft decision decoding. </a:t>
            </a:r>
            <a:endParaRPr lang="en-US" dirty="0"/>
          </a:p>
        </p:txBody>
      </p:sp>
    </p:spTree>
    <p:extLst>
      <p:ext uri="{BB962C8B-B14F-4D97-AF65-F5344CB8AC3E}">
        <p14:creationId xmlns:p14="http://schemas.microsoft.com/office/powerpoint/2010/main" val="4179481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3141" y="258214"/>
            <a:ext cx="10358650" cy="6463308"/>
          </a:xfrm>
          <a:prstGeom prst="rect">
            <a:avLst/>
          </a:prstGeom>
        </p:spPr>
        <p:txBody>
          <a:bodyPr wrap="square">
            <a:spAutoFit/>
          </a:bodyPr>
          <a:lstStyle/>
          <a:p>
            <a:r>
              <a:rPr lang="en-US" dirty="0" smtClean="0">
                <a:solidFill>
                  <a:srgbClr val="000000"/>
                </a:solidFill>
              </a:rPr>
              <a:t>Suppose we have the entire trellis in front of us for a code, and now receive a sequence of digitized bits (or voltage samples). </a:t>
            </a:r>
          </a:p>
          <a:p>
            <a:endParaRPr lang="en-US" dirty="0">
              <a:solidFill>
                <a:srgbClr val="000000"/>
              </a:solidFill>
            </a:endParaRPr>
          </a:p>
          <a:p>
            <a:pPr marL="285750" indent="-285750">
              <a:buFont typeface="Wingdings" panose="05000000000000000000" pitchFamily="2" charset="2"/>
              <a:buChar char="q"/>
            </a:pPr>
            <a:r>
              <a:rPr lang="en-US" dirty="0" smtClean="0">
                <a:solidFill>
                  <a:srgbClr val="000000"/>
                </a:solidFill>
              </a:rPr>
              <a:t>If there are no errors (or if noise were low), then </a:t>
            </a:r>
          </a:p>
          <a:p>
            <a:endParaRPr lang="en-US" dirty="0">
              <a:solidFill>
                <a:srgbClr val="000000"/>
              </a:solidFill>
            </a:endParaRPr>
          </a:p>
          <a:p>
            <a:pPr marL="285750" indent="-285750">
              <a:buFont typeface="Wingdings" panose="05000000000000000000" pitchFamily="2" charset="2"/>
              <a:buChar char="ü"/>
            </a:pPr>
            <a:r>
              <a:rPr lang="en-US" dirty="0" smtClean="0">
                <a:solidFill>
                  <a:srgbClr val="000000"/>
                </a:solidFill>
              </a:rPr>
              <a:t>there will be some path through the states of the trellis that would exactly match up with the received sequence.</a:t>
            </a:r>
          </a:p>
          <a:p>
            <a:pPr marL="285750" indent="-285750">
              <a:buFont typeface="Wingdings" panose="05000000000000000000" pitchFamily="2" charset="2"/>
              <a:buChar char="ü"/>
            </a:pPr>
            <a:endParaRPr lang="en-US" dirty="0">
              <a:solidFill>
                <a:srgbClr val="000000"/>
              </a:solidFill>
            </a:endParaRPr>
          </a:p>
          <a:p>
            <a:pPr marL="285750" indent="-285750">
              <a:buFont typeface="Wingdings" panose="05000000000000000000" pitchFamily="2" charset="2"/>
              <a:buChar char="ü"/>
            </a:pPr>
            <a:r>
              <a:rPr lang="en-US" dirty="0" smtClean="0">
                <a:solidFill>
                  <a:srgbClr val="000000"/>
                </a:solidFill>
              </a:rPr>
              <a:t> That path (speciﬁcally, the concatenation of the encoding of each state along the path) corresponds to the transmitted parity bits. </a:t>
            </a:r>
          </a:p>
          <a:p>
            <a:pPr marL="285750" indent="-285750">
              <a:buFont typeface="Wingdings" panose="05000000000000000000" pitchFamily="2" charset="2"/>
              <a:buChar char="ü"/>
            </a:pPr>
            <a:endParaRPr lang="en-US" dirty="0">
              <a:solidFill>
                <a:srgbClr val="000000"/>
              </a:solidFill>
            </a:endParaRPr>
          </a:p>
          <a:p>
            <a:pPr marL="285750" indent="-285750">
              <a:buFont typeface="Wingdings" panose="05000000000000000000" pitchFamily="2" charset="2"/>
              <a:buChar char="ü"/>
            </a:pPr>
            <a:r>
              <a:rPr lang="en-US" dirty="0" smtClean="0">
                <a:solidFill>
                  <a:srgbClr val="000000"/>
                </a:solidFill>
              </a:rPr>
              <a:t>From there, getting to the original message is easy because the top arc emanating from each node in </a:t>
            </a:r>
            <a:r>
              <a:rPr lang="en-US" dirty="0"/>
              <a:t>the trellis corresponds to a “0” bit and the bottom arrow corresponds to a “1” bit.</a:t>
            </a:r>
          </a:p>
          <a:p>
            <a:endParaRPr lang="en-US" dirty="0" smtClean="0"/>
          </a:p>
          <a:p>
            <a:pPr marL="285750" indent="-285750">
              <a:buFont typeface="Wingdings" panose="05000000000000000000" pitchFamily="2" charset="2"/>
              <a:buChar char="q"/>
            </a:pPr>
            <a:r>
              <a:rPr lang="en-US" dirty="0"/>
              <a:t>When there are errors, </a:t>
            </a:r>
            <a:endParaRPr lang="en-US" dirty="0" smtClean="0"/>
          </a:p>
          <a:p>
            <a:endParaRPr lang="en-US" dirty="0"/>
          </a:p>
          <a:p>
            <a:pPr marL="285750" indent="-285750">
              <a:buFont typeface="Wingdings" panose="05000000000000000000" pitchFamily="2" charset="2"/>
              <a:buChar char="ü"/>
            </a:pPr>
            <a:r>
              <a:rPr lang="en-US" dirty="0"/>
              <a:t>ﬁnding the most </a:t>
            </a:r>
            <a:r>
              <a:rPr lang="en-US" dirty="0" smtClean="0"/>
              <a:t>likely transmitted message </a:t>
            </a:r>
            <a:r>
              <a:rPr lang="en-US" dirty="0"/>
              <a:t>sequence is appealing because it minimizes the BER. </a:t>
            </a:r>
            <a:endParaRPr lang="en-US" dirty="0" smtClean="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path with the </a:t>
            </a:r>
            <a:r>
              <a:rPr lang="en-US" dirty="0" smtClean="0"/>
              <a:t>smallest </a:t>
            </a:r>
            <a:r>
              <a:rPr lang="en-US" dirty="0"/>
              <a:t>accumulation </a:t>
            </a:r>
            <a:r>
              <a:rPr lang="en-US" dirty="0" smtClean="0"/>
              <a:t>of errors </a:t>
            </a:r>
            <a:r>
              <a:rPr lang="en-US" dirty="0"/>
              <a:t>is the path we want, and the transmitted message sequence can be easily </a:t>
            </a:r>
            <a:r>
              <a:rPr lang="en-US" dirty="0" smtClean="0"/>
              <a:t>determined by </a:t>
            </a:r>
            <a:r>
              <a:rPr lang="en-US" dirty="0"/>
              <a:t>the concatenation of states explained above.</a:t>
            </a:r>
          </a:p>
        </p:txBody>
      </p:sp>
    </p:spTree>
    <p:extLst>
      <p:ext uri="{BB962C8B-B14F-4D97-AF65-F5344CB8AC3E}">
        <p14:creationId xmlns:p14="http://schemas.microsoft.com/office/powerpoint/2010/main" val="118108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4985" y="0"/>
            <a:ext cx="10577015" cy="3416320"/>
          </a:xfrm>
          <a:prstGeom prst="rect">
            <a:avLst/>
          </a:prstGeom>
        </p:spPr>
        <p:txBody>
          <a:bodyPr wrap="square">
            <a:spAutoFit/>
          </a:bodyPr>
          <a:lstStyle/>
          <a:p>
            <a:r>
              <a:rPr lang="en-US" b="1" dirty="0" smtClean="0"/>
              <a:t>The Viterbi Decoder</a:t>
            </a:r>
          </a:p>
          <a:p>
            <a:endParaRPr lang="en-US" b="1" dirty="0" smtClean="0"/>
          </a:p>
          <a:p>
            <a:r>
              <a:rPr lang="en-US" dirty="0" smtClean="0"/>
              <a:t>The decoding algorithm uses two metrics: </a:t>
            </a:r>
          </a:p>
          <a:p>
            <a:pPr marL="285750" indent="-285750">
              <a:buFont typeface="Wingdings" panose="05000000000000000000" pitchFamily="2" charset="2"/>
              <a:buChar char="§"/>
            </a:pPr>
            <a:r>
              <a:rPr lang="en-US" dirty="0" smtClean="0"/>
              <a:t>the branch metric (BM)</a:t>
            </a:r>
          </a:p>
          <a:p>
            <a:pPr marL="285750" indent="-285750">
              <a:buFont typeface="Wingdings" panose="05000000000000000000" pitchFamily="2" charset="2"/>
              <a:buChar char="§"/>
            </a:pPr>
            <a:r>
              <a:rPr lang="en-US" dirty="0" smtClean="0"/>
              <a:t>the path metric (PM). </a:t>
            </a:r>
          </a:p>
          <a:p>
            <a:endParaRPr lang="en-US" dirty="0"/>
          </a:p>
          <a:p>
            <a:r>
              <a:rPr lang="en-US" dirty="0" smtClean="0"/>
              <a:t>The </a:t>
            </a:r>
            <a:r>
              <a:rPr lang="en-US" b="1" i="1" dirty="0" smtClean="0"/>
              <a:t>branch metric</a:t>
            </a:r>
            <a:r>
              <a:rPr lang="en-US" dirty="0" smtClean="0"/>
              <a:t> is a measure of the “distance” between what was transmitted and</a:t>
            </a:r>
          </a:p>
          <a:p>
            <a:r>
              <a:rPr lang="en-US" dirty="0" smtClean="0"/>
              <a:t>what was received, and is deﬁned for each arc in the trellis. </a:t>
            </a:r>
          </a:p>
          <a:p>
            <a:endParaRPr lang="en-US" dirty="0"/>
          </a:p>
          <a:p>
            <a:r>
              <a:rPr lang="en-US" dirty="0" smtClean="0"/>
              <a:t>In hard decision decoding, where we are given a sequence of digitized parity bits, the branch metric is the Hamming distance between the expected parity bits and the received ones</a:t>
            </a:r>
            <a:endParaRPr lang="en-US" dirty="0"/>
          </a:p>
        </p:txBody>
      </p:sp>
      <p:pic>
        <p:nvPicPr>
          <p:cNvPr id="4" name="Picture 3"/>
          <p:cNvPicPr>
            <a:picLocks noChangeAspect="1"/>
          </p:cNvPicPr>
          <p:nvPr/>
        </p:nvPicPr>
        <p:blipFill>
          <a:blip r:embed="rId2"/>
          <a:stretch>
            <a:fillRect/>
          </a:stretch>
        </p:blipFill>
        <p:spPr>
          <a:xfrm>
            <a:off x="4804012" y="3416320"/>
            <a:ext cx="2743200" cy="3148253"/>
          </a:xfrm>
          <a:prstGeom prst="rect">
            <a:avLst/>
          </a:prstGeom>
        </p:spPr>
      </p:pic>
    </p:spTree>
    <p:extLst>
      <p:ext uri="{BB962C8B-B14F-4D97-AF65-F5344CB8AC3E}">
        <p14:creationId xmlns:p14="http://schemas.microsoft.com/office/powerpoint/2010/main" val="2581282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5845" y="436729"/>
            <a:ext cx="10481481" cy="6063198"/>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CONVOLUTIONAL CODING </a:t>
            </a:r>
          </a:p>
          <a:p>
            <a:endParaRPr lang="en-US" dirty="0"/>
          </a:p>
          <a:p>
            <a:r>
              <a:rPr lang="en-US" dirty="0" smtClean="0"/>
              <a:t>Convolutional codes are widely used as channel codes in practical communication systems for error correction.</a:t>
            </a:r>
          </a:p>
          <a:p>
            <a:endParaRPr lang="en-US" dirty="0"/>
          </a:p>
          <a:p>
            <a:r>
              <a:rPr lang="en-US" dirty="0" smtClean="0"/>
              <a:t>Most commonly used for :</a:t>
            </a:r>
          </a:p>
          <a:p>
            <a:pPr marL="285750" indent="-285750">
              <a:buFont typeface="Wingdings" panose="05000000000000000000" pitchFamily="2" charset="2"/>
              <a:buChar char="§"/>
            </a:pPr>
            <a:r>
              <a:rPr lang="en-US" dirty="0" smtClean="0"/>
              <a:t>Popular wireless standards (such as 802.11)</a:t>
            </a:r>
          </a:p>
          <a:p>
            <a:pPr marL="285750" indent="-285750">
              <a:buFont typeface="Wingdings" panose="05000000000000000000" pitchFamily="2" charset="2"/>
              <a:buChar char="§"/>
            </a:pPr>
            <a:r>
              <a:rPr lang="en-US" dirty="0" smtClean="0"/>
              <a:t>Satellite communication </a:t>
            </a:r>
          </a:p>
          <a:p>
            <a:endParaRPr lang="en-US" dirty="0"/>
          </a:p>
          <a:p>
            <a:r>
              <a:rPr lang="en-US" dirty="0" smtClean="0"/>
              <a:t>Used in space </a:t>
            </a:r>
            <a:r>
              <a:rPr lang="en-US" dirty="0" err="1" smtClean="0"/>
              <a:t>missons</a:t>
            </a:r>
            <a:r>
              <a:rPr lang="en-US" dirty="0" smtClean="0"/>
              <a:t> such as :</a:t>
            </a:r>
          </a:p>
          <a:p>
            <a:pPr marL="285750" indent="-285750">
              <a:buFont typeface="Wingdings" panose="05000000000000000000" pitchFamily="2" charset="2"/>
              <a:buChar char="§"/>
            </a:pPr>
            <a:r>
              <a:rPr lang="en-US" dirty="0" smtClean="0"/>
              <a:t>Mars Pathfinder</a:t>
            </a:r>
          </a:p>
          <a:p>
            <a:pPr marL="285750" indent="-285750">
              <a:buFont typeface="Wingdings" panose="05000000000000000000" pitchFamily="2" charset="2"/>
              <a:buChar char="§"/>
            </a:pPr>
            <a:r>
              <a:rPr lang="en-US" dirty="0" smtClean="0"/>
              <a:t>Mars Exploration Rover</a:t>
            </a:r>
          </a:p>
          <a:p>
            <a:pPr marL="285750" indent="-285750">
              <a:buFont typeface="Wingdings" panose="05000000000000000000" pitchFamily="2" charset="2"/>
              <a:buChar char="§"/>
            </a:pPr>
            <a:r>
              <a:rPr lang="en-US" dirty="0" smtClean="0"/>
              <a:t>Cassini Probe to Saturn</a:t>
            </a:r>
          </a:p>
          <a:p>
            <a:endParaRPr lang="en-US" dirty="0"/>
          </a:p>
          <a:p>
            <a:r>
              <a:rPr lang="en-US" dirty="0" smtClean="0"/>
              <a:t>       </a:t>
            </a:r>
          </a:p>
          <a:p>
            <a:r>
              <a:rPr lang="en-US" dirty="0"/>
              <a:t> </a:t>
            </a:r>
            <a:r>
              <a:rPr lang="en-US" dirty="0" smtClean="0"/>
              <a:t>       Definition :</a:t>
            </a:r>
          </a:p>
          <a:p>
            <a:endParaRPr lang="en-US" dirty="0"/>
          </a:p>
          <a:p>
            <a:r>
              <a:rPr lang="en-US" dirty="0" smtClean="0"/>
              <a:t>In telecommunication, convolutional coding is a type of error correcting codes that generates parity symbols via the sliding application of a Boolean polynomial function to a data stream.</a:t>
            </a:r>
          </a:p>
          <a:p>
            <a:pPr algn="r"/>
            <a:r>
              <a:rPr lang="en-US" dirty="0" smtClean="0"/>
              <a:t>- </a:t>
            </a:r>
            <a:r>
              <a:rPr lang="en-US" dirty="0" err="1" smtClean="0"/>
              <a:t>wikipedia</a:t>
            </a:r>
            <a:endParaRPr lang="en-US" dirty="0"/>
          </a:p>
        </p:txBody>
      </p:sp>
    </p:spTree>
    <p:extLst>
      <p:ext uri="{BB962C8B-B14F-4D97-AF65-F5344CB8AC3E}">
        <p14:creationId xmlns:p14="http://schemas.microsoft.com/office/powerpoint/2010/main" val="1814510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970" y="438456"/>
            <a:ext cx="10486030" cy="3970318"/>
          </a:xfrm>
          <a:prstGeom prst="rect">
            <a:avLst/>
          </a:prstGeom>
        </p:spPr>
        <p:txBody>
          <a:bodyPr wrap="square">
            <a:spAutoFit/>
          </a:bodyPr>
          <a:lstStyle/>
          <a:p>
            <a:r>
              <a:rPr lang="en-US" dirty="0" smtClean="0">
                <a:solidFill>
                  <a:srgbClr val="000000"/>
                </a:solidFill>
              </a:rPr>
              <a:t>The key insight in the Viterbi algorithm is that the receiver can compute the </a:t>
            </a:r>
            <a:r>
              <a:rPr lang="en-US" b="1" dirty="0" smtClean="0">
                <a:solidFill>
                  <a:srgbClr val="000000"/>
                </a:solidFill>
              </a:rPr>
              <a:t>path metric </a:t>
            </a:r>
            <a:r>
              <a:rPr lang="en-US" dirty="0" smtClean="0">
                <a:solidFill>
                  <a:srgbClr val="000000"/>
                </a:solidFill>
              </a:rPr>
              <a:t>for a (state, time) pair incrementally using the path metrics of previously computed states and the branch metrics.</a:t>
            </a:r>
          </a:p>
          <a:p>
            <a:endParaRPr lang="en-US" dirty="0">
              <a:solidFill>
                <a:srgbClr val="000000"/>
              </a:solidFill>
            </a:endParaRPr>
          </a:p>
          <a:p>
            <a:r>
              <a:rPr lang="en-US" dirty="0"/>
              <a:t>The value of PM[s, </a:t>
            </a:r>
            <a:r>
              <a:rPr lang="en-US" dirty="0" err="1"/>
              <a:t>i</a:t>
            </a:r>
            <a:r>
              <a:rPr lang="en-US" dirty="0"/>
              <a:t>] is </a:t>
            </a:r>
            <a:r>
              <a:rPr lang="en-US" dirty="0" smtClean="0"/>
              <a:t>the total </a:t>
            </a:r>
            <a:r>
              <a:rPr lang="en-US" dirty="0"/>
              <a:t>number of bit errors detected when comparing the received parity bits to the </a:t>
            </a:r>
            <a:r>
              <a:rPr lang="en-US" dirty="0" smtClean="0"/>
              <a:t>most likely </a:t>
            </a:r>
            <a:r>
              <a:rPr lang="en-US" dirty="0"/>
              <a:t>transmitted message, considering all messages that could have been sent by </a:t>
            </a:r>
            <a:r>
              <a:rPr lang="en-US" dirty="0" smtClean="0"/>
              <a:t>the k-1 transmitter </a:t>
            </a:r>
            <a:r>
              <a:rPr lang="en-US" dirty="0"/>
              <a:t>until time step </a:t>
            </a:r>
            <a:r>
              <a:rPr lang="en-US" dirty="0" err="1" smtClean="0"/>
              <a:t>i</a:t>
            </a:r>
            <a:r>
              <a:rPr lang="en-US" dirty="0" smtClean="0"/>
              <a:t>.</a:t>
            </a:r>
          </a:p>
          <a:p>
            <a:r>
              <a:rPr lang="en-US" dirty="0" smtClean="0"/>
              <a:t>      (</a:t>
            </a:r>
            <a:r>
              <a:rPr lang="en-US" dirty="0"/>
              <a:t>starting from state “00”, which we will take by convention </a:t>
            </a:r>
            <a:r>
              <a:rPr lang="en-US" dirty="0" smtClean="0"/>
              <a:t>to be </a:t>
            </a:r>
            <a:r>
              <a:rPr lang="en-US" dirty="0"/>
              <a:t>the starting </a:t>
            </a:r>
            <a:r>
              <a:rPr lang="en-US" dirty="0" smtClean="0"/>
              <a:t>state always)</a:t>
            </a:r>
          </a:p>
          <a:p>
            <a:endParaRPr lang="en-US" dirty="0"/>
          </a:p>
          <a:p>
            <a:endParaRPr lang="en-US" dirty="0" smtClean="0"/>
          </a:p>
          <a:p>
            <a:pPr algn="ctr"/>
            <a:r>
              <a:rPr lang="en-US" dirty="0" smtClean="0"/>
              <a:t>PM[s</a:t>
            </a:r>
            <a:r>
              <a:rPr lang="en-US" dirty="0"/>
              <a:t>, </a:t>
            </a:r>
            <a:r>
              <a:rPr lang="en-US" dirty="0" err="1"/>
              <a:t>i</a:t>
            </a:r>
            <a:r>
              <a:rPr lang="en-US" dirty="0"/>
              <a:t> + 1] = min(PM[a, </a:t>
            </a:r>
            <a:r>
              <a:rPr lang="en-US" dirty="0" err="1"/>
              <a:t>i</a:t>
            </a:r>
            <a:r>
              <a:rPr lang="en-US" dirty="0"/>
              <a:t>]+BM[a →s], PM[ß, </a:t>
            </a:r>
            <a:r>
              <a:rPr lang="en-US" dirty="0" err="1"/>
              <a:t>i</a:t>
            </a:r>
            <a:r>
              <a:rPr lang="en-US" dirty="0"/>
              <a:t>]+BM[ß →s]), (9.1)</a:t>
            </a:r>
          </a:p>
          <a:p>
            <a:r>
              <a:rPr lang="en-US" dirty="0"/>
              <a:t>where a and ß are the two predecessor states.</a:t>
            </a:r>
          </a:p>
          <a:p>
            <a:r>
              <a:rPr lang="en-US" dirty="0" smtClean="0"/>
              <a:t>  </a:t>
            </a:r>
            <a:endParaRPr lang="en-US" dirty="0"/>
          </a:p>
          <a:p>
            <a:endParaRPr lang="en-US" dirty="0"/>
          </a:p>
        </p:txBody>
      </p:sp>
    </p:spTree>
    <p:extLst>
      <p:ext uri="{BB962C8B-B14F-4D97-AF65-F5344CB8AC3E}">
        <p14:creationId xmlns:p14="http://schemas.microsoft.com/office/powerpoint/2010/main" val="1825943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5968" y="245658"/>
            <a:ext cx="9921923" cy="7109639"/>
          </a:xfrm>
          <a:prstGeom prst="rect">
            <a:avLst/>
          </a:prstGeom>
          <a:noFill/>
        </p:spPr>
        <p:txBody>
          <a:bodyPr wrap="square" rtlCol="0">
            <a:spAutoFit/>
          </a:bodyPr>
          <a:lstStyle/>
          <a:p>
            <a:r>
              <a:rPr lang="en-US" sz="2400" b="1" i="1" dirty="0" smtClean="0"/>
              <a:t>PARAMETERS :</a:t>
            </a:r>
          </a:p>
          <a:p>
            <a:endParaRPr lang="en-US" dirty="0"/>
          </a:p>
          <a:p>
            <a:r>
              <a:rPr lang="en-US" dirty="0" smtClean="0"/>
              <a:t>Convolutional codes are described using two parameters :</a:t>
            </a:r>
          </a:p>
          <a:p>
            <a:pPr marL="285750" indent="-285750">
              <a:buFont typeface="Wingdings" panose="05000000000000000000" pitchFamily="2" charset="2"/>
              <a:buChar char="§"/>
            </a:pPr>
            <a:r>
              <a:rPr lang="en-US" dirty="0" smtClean="0"/>
              <a:t>Code rate</a:t>
            </a:r>
          </a:p>
          <a:p>
            <a:pPr marL="285750" indent="-285750">
              <a:buFont typeface="Wingdings" panose="05000000000000000000" pitchFamily="2" charset="2"/>
              <a:buChar char="§"/>
            </a:pPr>
            <a:r>
              <a:rPr lang="en-US" dirty="0" smtClean="0"/>
              <a:t>Constraint length</a:t>
            </a:r>
          </a:p>
          <a:p>
            <a:pPr marL="285750" indent="-285750">
              <a:buFont typeface="Wingdings" panose="05000000000000000000" pitchFamily="2" charset="2"/>
              <a:buChar char="§"/>
            </a:pPr>
            <a:endParaRPr lang="en-US" dirty="0"/>
          </a:p>
          <a:p>
            <a:r>
              <a:rPr lang="en-US" dirty="0" smtClean="0"/>
              <a:t>The </a:t>
            </a:r>
            <a:r>
              <a:rPr lang="en-US" dirty="0"/>
              <a:t>code rate, k/n, is expressed as a ratio of the number of </a:t>
            </a:r>
            <a:r>
              <a:rPr lang="en-US" dirty="0" smtClean="0"/>
              <a:t>bits into </a:t>
            </a:r>
            <a:r>
              <a:rPr lang="en-US" dirty="0"/>
              <a:t>the convolutional encoder (k) to the number of channel symbols output by </a:t>
            </a:r>
            <a:r>
              <a:rPr lang="en-US" dirty="0" smtClean="0"/>
              <a:t>the convolutional </a:t>
            </a:r>
            <a:r>
              <a:rPr lang="en-US" dirty="0"/>
              <a:t>encoder (n) in a given encoder </a:t>
            </a:r>
            <a:r>
              <a:rPr lang="en-US" dirty="0" smtClean="0"/>
              <a:t>cycle.</a:t>
            </a:r>
          </a:p>
          <a:p>
            <a:r>
              <a:rPr lang="en-US" dirty="0" smtClean="0"/>
              <a:t>If a convolutional code produces r parity bits per window and slides the window forward by one bit at a time, its rate is 1/r.</a:t>
            </a:r>
          </a:p>
          <a:p>
            <a:endParaRPr lang="en-US" dirty="0"/>
          </a:p>
          <a:p>
            <a:r>
              <a:rPr lang="en-US" dirty="0"/>
              <a:t>The constraint length parameter, </a:t>
            </a:r>
            <a:r>
              <a:rPr lang="en-US" dirty="0" smtClean="0"/>
              <a:t>K, denotes </a:t>
            </a:r>
            <a:r>
              <a:rPr lang="en-US" dirty="0"/>
              <a:t>the "length" of the convolutional encoder, i.e. how many k-bit stages are </a:t>
            </a:r>
            <a:r>
              <a:rPr lang="en-US" dirty="0" smtClean="0"/>
              <a:t> available </a:t>
            </a:r>
            <a:r>
              <a:rPr lang="en-US" dirty="0"/>
              <a:t>to feed the combinatorial logic that produces the output symbols. </a:t>
            </a:r>
            <a:endParaRPr lang="en-US" dirty="0" smtClean="0"/>
          </a:p>
          <a:p>
            <a:r>
              <a:rPr lang="en-US" dirty="0" smtClean="0"/>
              <a:t>The size of the window, in bits, is called the coder’s constraint length.</a:t>
            </a:r>
            <a:endParaRPr lang="en-US" dirty="0"/>
          </a:p>
          <a:p>
            <a:endParaRPr lang="en-US" dirty="0" smtClean="0"/>
          </a:p>
          <a:p>
            <a:endParaRPr lang="en-US" dirty="0" smtClean="0"/>
          </a:p>
          <a:p>
            <a:r>
              <a:rPr lang="en-US" dirty="0" smtClean="0"/>
              <a:t>Closely related </a:t>
            </a:r>
            <a:r>
              <a:rPr lang="en-US" dirty="0"/>
              <a:t>to K is the parameter m, which indicates how many encoder cycles an input bit </a:t>
            </a:r>
            <a:r>
              <a:rPr lang="en-US" dirty="0" smtClean="0"/>
              <a:t>is retained </a:t>
            </a:r>
            <a:r>
              <a:rPr lang="en-US" dirty="0"/>
              <a:t>and used for encoding after it first appears at the input to the </a:t>
            </a:r>
            <a:r>
              <a:rPr lang="en-US" dirty="0" smtClean="0"/>
              <a:t>convolutional encoder</a:t>
            </a:r>
            <a:r>
              <a:rPr lang="en-US" dirty="0"/>
              <a:t>. The m parameter can be thought of as the </a:t>
            </a:r>
            <a:r>
              <a:rPr lang="en-US" b="1" dirty="0"/>
              <a:t>memory</a:t>
            </a:r>
            <a:r>
              <a:rPr lang="en-US" dirty="0"/>
              <a:t> length of the </a:t>
            </a:r>
            <a:r>
              <a:rPr lang="en-US" dirty="0" smtClean="0"/>
              <a:t>encoder.</a:t>
            </a:r>
          </a:p>
          <a:p>
            <a:endParaRPr lang="en-US" dirty="0"/>
          </a:p>
          <a:p>
            <a:endParaRPr lang="en-US" dirty="0" smtClean="0"/>
          </a:p>
          <a:p>
            <a:endParaRPr lang="en-US" dirty="0"/>
          </a:p>
        </p:txBody>
      </p:sp>
    </p:spTree>
    <p:extLst>
      <p:ext uri="{BB962C8B-B14F-4D97-AF65-F5344CB8AC3E}">
        <p14:creationId xmlns:p14="http://schemas.microsoft.com/office/powerpoint/2010/main" val="3744036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25083" y="928048"/>
            <a:ext cx="7124131" cy="2494260"/>
          </a:xfrm>
          <a:prstGeom prst="rect">
            <a:avLst/>
          </a:prstGeom>
        </p:spPr>
      </p:pic>
      <p:sp>
        <p:nvSpPr>
          <p:cNvPr id="4" name="TextBox 3"/>
          <p:cNvSpPr txBox="1"/>
          <p:nvPr/>
        </p:nvSpPr>
        <p:spPr>
          <a:xfrm>
            <a:off x="1583138" y="341195"/>
            <a:ext cx="9949220" cy="400110"/>
          </a:xfrm>
          <a:prstGeom prst="rect">
            <a:avLst/>
          </a:prstGeom>
          <a:noFill/>
        </p:spPr>
        <p:txBody>
          <a:bodyPr wrap="square" rtlCol="0">
            <a:spAutoFit/>
          </a:bodyPr>
          <a:lstStyle/>
          <a:p>
            <a:r>
              <a:rPr lang="en-US" sz="2000" b="1" i="1" dirty="0" smtClean="0"/>
              <a:t>An example of a convolutional code with code rate ½ and constraint length 3.</a:t>
            </a:r>
          </a:p>
        </p:txBody>
      </p:sp>
      <p:sp>
        <p:nvSpPr>
          <p:cNvPr id="6" name="Rectangle 5"/>
          <p:cNvSpPr/>
          <p:nvPr/>
        </p:nvSpPr>
        <p:spPr>
          <a:xfrm>
            <a:off x="1992573" y="3318132"/>
            <a:ext cx="9730854" cy="3139321"/>
          </a:xfrm>
          <a:prstGeom prst="rect">
            <a:avLst/>
          </a:prstGeom>
        </p:spPr>
        <p:txBody>
          <a:bodyPr wrap="square">
            <a:spAutoFit/>
          </a:bodyPr>
          <a:lstStyle/>
          <a:p>
            <a:endParaRPr lang="en-US" dirty="0" smtClean="0"/>
          </a:p>
          <a:p>
            <a:r>
              <a:rPr lang="en-US" dirty="0" smtClean="0"/>
              <a:t>Encoding process :</a:t>
            </a:r>
          </a:p>
          <a:p>
            <a:endParaRPr lang="en-US" dirty="0"/>
          </a:p>
          <a:p>
            <a:pPr marL="285750" indent="-285750">
              <a:buFont typeface="Wingdings" panose="05000000000000000000" pitchFamily="2" charset="2"/>
              <a:buChar char="§"/>
            </a:pPr>
            <a:r>
              <a:rPr lang="en-US" dirty="0" smtClean="0"/>
              <a:t>The encoder looks at K bits at a time and produces r parity bits according to carefully chosen functions that operate over various subsets of the K bits.</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The </a:t>
            </a:r>
            <a:r>
              <a:rPr lang="en-US" dirty="0" smtClean="0"/>
              <a:t>encoder spits </a:t>
            </a:r>
            <a:r>
              <a:rPr lang="en-US" dirty="0"/>
              <a:t>out r bits, which are sent sequentially, slides the window by 1 to the right, and </a:t>
            </a:r>
            <a:r>
              <a:rPr lang="en-US" dirty="0" smtClean="0"/>
              <a:t>then repeats the process.</a:t>
            </a:r>
          </a:p>
          <a:p>
            <a:endParaRPr lang="en-US" dirty="0" smtClean="0"/>
          </a:p>
          <a:p>
            <a:pPr marL="285750" indent="-285750">
              <a:buFont typeface="Wingdings" panose="05000000000000000000" pitchFamily="2" charset="2"/>
              <a:buChar char="§"/>
            </a:pPr>
            <a:r>
              <a:rPr lang="en-US" dirty="0"/>
              <a:t>By convention, we will assume that each message has K - 1 “0” bits padded in front, so that the </a:t>
            </a:r>
            <a:r>
              <a:rPr lang="en-US" dirty="0" smtClean="0"/>
              <a:t>initial conditions </a:t>
            </a:r>
            <a:r>
              <a:rPr lang="en-US" dirty="0"/>
              <a:t>work out properly</a:t>
            </a:r>
          </a:p>
        </p:txBody>
      </p:sp>
    </p:spTree>
    <p:extLst>
      <p:ext uri="{BB962C8B-B14F-4D97-AF65-F5344CB8AC3E}">
        <p14:creationId xmlns:p14="http://schemas.microsoft.com/office/powerpoint/2010/main" val="177851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321" y="377221"/>
            <a:ext cx="9880979" cy="1200329"/>
          </a:xfrm>
          <a:prstGeom prst="rect">
            <a:avLst/>
          </a:prstGeom>
        </p:spPr>
        <p:txBody>
          <a:bodyPr wrap="square">
            <a:spAutoFit/>
          </a:bodyPr>
          <a:lstStyle/>
          <a:p>
            <a:r>
              <a:rPr lang="en-US" b="1" dirty="0" smtClean="0">
                <a:solidFill>
                  <a:srgbClr val="000000"/>
                </a:solidFill>
                <a:latin typeface="Arial" panose="020B0604020202020204" pitchFamily="34" charset="0"/>
              </a:rPr>
              <a:t>Parity equations :</a:t>
            </a:r>
          </a:p>
          <a:p>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The example shows one example of a set of parity equations, which govern the way in which parity bits are produced from the sequence of message bits, X. These are :</a:t>
            </a:r>
          </a:p>
        </p:txBody>
      </p:sp>
      <p:pic>
        <p:nvPicPr>
          <p:cNvPr id="3" name="Picture 2"/>
          <p:cNvPicPr>
            <a:picLocks noChangeAspect="1"/>
          </p:cNvPicPr>
          <p:nvPr/>
        </p:nvPicPr>
        <p:blipFill>
          <a:blip r:embed="rId2"/>
          <a:stretch>
            <a:fillRect/>
          </a:stretch>
        </p:blipFill>
        <p:spPr>
          <a:xfrm>
            <a:off x="4189863" y="1833908"/>
            <a:ext cx="4148920" cy="792708"/>
          </a:xfrm>
          <a:prstGeom prst="rect">
            <a:avLst/>
          </a:prstGeom>
        </p:spPr>
      </p:pic>
      <p:sp>
        <p:nvSpPr>
          <p:cNvPr id="4" name="Rectangle 3"/>
          <p:cNvSpPr/>
          <p:nvPr/>
        </p:nvSpPr>
        <p:spPr>
          <a:xfrm>
            <a:off x="2012437" y="2843789"/>
            <a:ext cx="5647700" cy="369332"/>
          </a:xfrm>
          <a:prstGeom prst="rect">
            <a:avLst/>
          </a:prstGeom>
        </p:spPr>
        <p:txBody>
          <a:bodyPr wrap="none">
            <a:spAutoFit/>
          </a:bodyPr>
          <a:lstStyle/>
          <a:p>
            <a:r>
              <a:rPr lang="en-US" dirty="0" smtClean="0">
                <a:solidFill>
                  <a:srgbClr val="000000"/>
                </a:solidFill>
                <a:latin typeface="Arial" panose="020B0604020202020204" pitchFamily="34" charset="0"/>
              </a:rPr>
              <a:t>An example of parity equations for a rate 1/3 code is :</a:t>
            </a:r>
            <a:endParaRPr lang="en-US" dirty="0"/>
          </a:p>
        </p:txBody>
      </p:sp>
      <p:pic>
        <p:nvPicPr>
          <p:cNvPr id="5" name="Picture 4"/>
          <p:cNvPicPr>
            <a:picLocks noChangeAspect="1"/>
          </p:cNvPicPr>
          <p:nvPr/>
        </p:nvPicPr>
        <p:blipFill>
          <a:blip r:embed="rId3"/>
          <a:stretch>
            <a:fillRect/>
          </a:stretch>
        </p:blipFill>
        <p:spPr>
          <a:xfrm>
            <a:off x="4189863" y="3462802"/>
            <a:ext cx="4429125" cy="1114425"/>
          </a:xfrm>
          <a:prstGeom prst="rect">
            <a:avLst/>
          </a:prstGeom>
        </p:spPr>
      </p:pic>
      <p:sp>
        <p:nvSpPr>
          <p:cNvPr id="6" name="Rectangle 5"/>
          <p:cNvSpPr/>
          <p:nvPr/>
        </p:nvSpPr>
        <p:spPr>
          <a:xfrm>
            <a:off x="1692321" y="5011574"/>
            <a:ext cx="10317710" cy="1477328"/>
          </a:xfrm>
          <a:prstGeom prst="rect">
            <a:avLst/>
          </a:prstGeom>
        </p:spPr>
        <p:txBody>
          <a:bodyPr wrap="square">
            <a:spAutoFit/>
          </a:bodyPr>
          <a:lstStyle/>
          <a:p>
            <a:r>
              <a:rPr lang="en-US" dirty="0" smtClean="0">
                <a:solidFill>
                  <a:srgbClr val="000000"/>
                </a:solidFill>
              </a:rPr>
              <a:t>In general, one can view each parity equation as being produced by composing the message bits, X, and a </a:t>
            </a:r>
            <a:r>
              <a:rPr lang="en-US" b="1" dirty="0" smtClean="0">
                <a:solidFill>
                  <a:srgbClr val="000000"/>
                </a:solidFill>
              </a:rPr>
              <a:t>generator polynomial, g. </a:t>
            </a:r>
          </a:p>
          <a:p>
            <a:endParaRPr lang="en-US" b="1" dirty="0">
              <a:solidFill>
                <a:srgbClr val="000000"/>
              </a:solidFill>
            </a:endParaRPr>
          </a:p>
          <a:p>
            <a:r>
              <a:rPr lang="en-US" dirty="0" smtClean="0">
                <a:solidFill>
                  <a:srgbClr val="000000"/>
                </a:solidFill>
              </a:rPr>
              <a:t>In the ﬁrst example above, the generator polynomial coefﬁcients are (1, 1, 1) and  (1, 1, 0), while in the second, they are (1, 1, 1), (1, 1, 0), and (1, 0, 1).</a:t>
            </a:r>
            <a:endParaRPr lang="en-US" dirty="0"/>
          </a:p>
        </p:txBody>
      </p:sp>
    </p:spTree>
    <p:extLst>
      <p:ext uri="{BB962C8B-B14F-4D97-AF65-F5344CB8AC3E}">
        <p14:creationId xmlns:p14="http://schemas.microsoft.com/office/powerpoint/2010/main" val="269715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5152" y="313899"/>
            <a:ext cx="9990161" cy="8894743"/>
          </a:xfrm>
          <a:prstGeom prst="rect">
            <a:avLst/>
          </a:prstGeom>
          <a:noFill/>
        </p:spPr>
        <p:txBody>
          <a:bodyPr wrap="square" rtlCol="0">
            <a:spAutoFit/>
          </a:bodyPr>
          <a:lstStyle/>
          <a:p>
            <a:r>
              <a:rPr lang="en-US" dirty="0" smtClean="0"/>
              <a:t>Work out example:</a:t>
            </a:r>
          </a:p>
          <a:p>
            <a:endParaRPr lang="en-US" dirty="0"/>
          </a:p>
          <a:p>
            <a:r>
              <a:rPr lang="en-US" dirty="0" smtClean="0"/>
              <a:t>Generator polynomial :  g0 = 1,1,1</a:t>
            </a:r>
          </a:p>
          <a:p>
            <a:r>
              <a:rPr lang="en-US" dirty="0"/>
              <a:t> </a:t>
            </a:r>
            <a:r>
              <a:rPr lang="en-US" dirty="0" smtClean="0"/>
              <a:t>                                          g1 = 1,1,0</a:t>
            </a:r>
          </a:p>
          <a:p>
            <a:endParaRPr lang="en-US" dirty="0"/>
          </a:p>
          <a:p>
            <a:r>
              <a:rPr lang="en-US" dirty="0" smtClean="0"/>
              <a:t>For the message sequence, X = [1,1,0,1,0,0], then the generated parity bits would be</a:t>
            </a:r>
          </a:p>
          <a:p>
            <a:r>
              <a:rPr lang="en-US" sz="1600" dirty="0" smtClean="0"/>
              <a:t>(consider + as XOR operation)</a:t>
            </a:r>
          </a:p>
          <a:p>
            <a:pPr algn="ctr"/>
            <a:endParaRPr lang="en-US" sz="1600" dirty="0" smtClean="0"/>
          </a:p>
          <a:p>
            <a:pPr algn="just"/>
            <a:r>
              <a:rPr lang="en-US" dirty="0" smtClean="0"/>
              <a:t>p0[0] = 1+0+0 = 1</a:t>
            </a:r>
          </a:p>
          <a:p>
            <a:pPr algn="just"/>
            <a:r>
              <a:rPr lang="en-US" dirty="0" smtClean="0"/>
              <a:t>p0[1] = 1+0 = 1</a:t>
            </a:r>
          </a:p>
          <a:p>
            <a:pPr algn="just"/>
            <a:r>
              <a:rPr lang="en-US" dirty="0" smtClean="0"/>
              <a:t>p1[0] = 1+1+0 = 0</a:t>
            </a:r>
          </a:p>
          <a:p>
            <a:pPr algn="just"/>
            <a:r>
              <a:rPr lang="en-US" dirty="0" smtClean="0"/>
              <a:t>p1[1] = 1+1 = 0</a:t>
            </a:r>
          </a:p>
          <a:p>
            <a:pPr algn="just"/>
            <a:r>
              <a:rPr lang="en-US" dirty="0" smtClean="0"/>
              <a:t>p2[0] = 0+1+1 = 0</a:t>
            </a:r>
          </a:p>
          <a:p>
            <a:pPr algn="just"/>
            <a:r>
              <a:rPr lang="en-US" dirty="0" smtClean="0"/>
              <a:t>p2[1] = 0+1 = 1</a:t>
            </a:r>
          </a:p>
          <a:p>
            <a:pPr algn="just"/>
            <a:r>
              <a:rPr lang="en-US" dirty="0" smtClean="0"/>
              <a:t>p3[0] = 1+0+1 = 0</a:t>
            </a:r>
          </a:p>
          <a:p>
            <a:pPr algn="just"/>
            <a:r>
              <a:rPr lang="en-US" dirty="0" smtClean="0"/>
              <a:t>p3[1] = 1+0 = 1</a:t>
            </a:r>
          </a:p>
          <a:p>
            <a:pPr algn="just"/>
            <a:r>
              <a:rPr lang="en-US" dirty="0" smtClean="0"/>
              <a:t>p4[0] = 0+1+0 = 1</a:t>
            </a:r>
          </a:p>
          <a:p>
            <a:pPr algn="just"/>
            <a:r>
              <a:rPr lang="en-US" dirty="0" smtClean="0"/>
              <a:t>p4[1] = 0+1 = 1</a:t>
            </a:r>
          </a:p>
          <a:p>
            <a:pPr algn="just"/>
            <a:r>
              <a:rPr lang="en-US" dirty="0" smtClean="0"/>
              <a:t>p5[0] = 0+0+1 = 1</a:t>
            </a:r>
          </a:p>
          <a:p>
            <a:pPr algn="just"/>
            <a:r>
              <a:rPr lang="en-US" dirty="0" smtClean="0"/>
              <a:t>p5[1] = 0+0 = 0</a:t>
            </a:r>
          </a:p>
          <a:p>
            <a:r>
              <a:rPr lang="en-US" dirty="0"/>
              <a:t> </a:t>
            </a:r>
            <a:endParaRPr lang="en-US" dirty="0" smtClean="0"/>
          </a:p>
          <a:p>
            <a:r>
              <a:rPr lang="en-US" dirty="0" smtClean="0"/>
              <a:t>Therefore the parity bits sent over the channel are [1,1,0,0,0,1,0,1,1,1,1,0]</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30454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380" y="504967"/>
            <a:ext cx="10540620" cy="3416320"/>
          </a:xfrm>
          <a:prstGeom prst="rect">
            <a:avLst/>
          </a:prstGeom>
        </p:spPr>
        <p:txBody>
          <a:bodyPr wrap="square">
            <a:spAutoFit/>
          </a:bodyPr>
          <a:lstStyle/>
          <a:p>
            <a:r>
              <a:rPr lang="en-US" dirty="0" smtClean="0">
                <a:solidFill>
                  <a:srgbClr val="000000"/>
                </a:solidFill>
              </a:rPr>
              <a:t>At the transmitter, the only remaining details that we have to worry about now are:</a:t>
            </a:r>
          </a:p>
          <a:p>
            <a:endParaRPr lang="en-US" dirty="0" smtClean="0">
              <a:solidFill>
                <a:srgbClr val="000000"/>
              </a:solidFill>
            </a:endParaRPr>
          </a:p>
          <a:p>
            <a:r>
              <a:rPr lang="en-US" dirty="0" smtClean="0">
                <a:solidFill>
                  <a:srgbClr val="000000"/>
                </a:solidFill>
              </a:rPr>
              <a:t>1. What are good parity functions and how can we represent them conveniently?</a:t>
            </a:r>
          </a:p>
          <a:p>
            <a:r>
              <a:rPr lang="en-US" dirty="0" smtClean="0">
                <a:solidFill>
                  <a:srgbClr val="000000"/>
                </a:solidFill>
              </a:rPr>
              <a:t>2. How can we implement the encoder efﬁciently?</a:t>
            </a:r>
          </a:p>
          <a:p>
            <a:endParaRPr lang="en-US" dirty="0">
              <a:solidFill>
                <a:srgbClr val="000000"/>
              </a:solidFill>
            </a:endParaRPr>
          </a:p>
          <a:p>
            <a:endParaRPr lang="en-US" dirty="0" smtClean="0">
              <a:solidFill>
                <a:srgbClr val="000000"/>
              </a:solidFill>
            </a:endParaRPr>
          </a:p>
          <a:p>
            <a:r>
              <a:rPr lang="en-US" dirty="0" smtClean="0">
                <a:solidFill>
                  <a:srgbClr val="000000"/>
                </a:solidFill>
              </a:rPr>
              <a:t>There are several generator polynomials; however all of them do not result in output sequences that have good error protection properties.</a:t>
            </a:r>
          </a:p>
          <a:p>
            <a:endParaRPr lang="en-US" dirty="0">
              <a:solidFill>
                <a:srgbClr val="000000"/>
              </a:solidFill>
            </a:endParaRPr>
          </a:p>
          <a:p>
            <a:endParaRPr lang="en-US" dirty="0" smtClean="0">
              <a:solidFill>
                <a:srgbClr val="000000"/>
              </a:solidFill>
            </a:endParaRPr>
          </a:p>
          <a:p>
            <a:r>
              <a:rPr lang="en-US" dirty="0" smtClean="0">
                <a:solidFill>
                  <a:srgbClr val="000000"/>
                </a:solidFill>
              </a:rPr>
              <a:t>Example for generator polynomial for rate ½ convolutional codes with different constraint lengths : </a:t>
            </a:r>
            <a:r>
              <a:rPr lang="en-US" dirty="0">
                <a:solidFill>
                  <a:srgbClr val="000000"/>
                </a:solidFill>
              </a:rPr>
              <a:t> </a:t>
            </a:r>
            <a:r>
              <a:rPr lang="en-US" dirty="0" smtClean="0">
                <a:solidFill>
                  <a:srgbClr val="000000"/>
                </a:solidFill>
              </a:rPr>
              <a:t>(found by J. </a:t>
            </a:r>
            <a:r>
              <a:rPr lang="en-US" dirty="0" err="1" smtClean="0">
                <a:solidFill>
                  <a:srgbClr val="000000"/>
                </a:solidFill>
              </a:rPr>
              <a:t>Busgang</a:t>
            </a:r>
            <a:r>
              <a:rPr lang="en-US" dirty="0" smtClean="0">
                <a:solidFill>
                  <a:srgbClr val="000000"/>
                </a:solidFill>
              </a:rPr>
              <a:t>)</a:t>
            </a:r>
          </a:p>
        </p:txBody>
      </p:sp>
      <p:pic>
        <p:nvPicPr>
          <p:cNvPr id="3" name="Picture 2"/>
          <p:cNvPicPr>
            <a:picLocks noChangeAspect="1"/>
          </p:cNvPicPr>
          <p:nvPr/>
        </p:nvPicPr>
        <p:blipFill>
          <a:blip r:embed="rId2"/>
          <a:stretch>
            <a:fillRect/>
          </a:stretch>
        </p:blipFill>
        <p:spPr>
          <a:xfrm>
            <a:off x="3512521" y="4124325"/>
            <a:ext cx="5057775" cy="2733675"/>
          </a:xfrm>
          <a:prstGeom prst="rect">
            <a:avLst/>
          </a:prstGeom>
        </p:spPr>
      </p:pic>
    </p:spTree>
    <p:extLst>
      <p:ext uri="{BB962C8B-B14F-4D97-AF65-F5344CB8AC3E}">
        <p14:creationId xmlns:p14="http://schemas.microsoft.com/office/powerpoint/2010/main" val="882621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0311" y="259308"/>
            <a:ext cx="10440537" cy="369332"/>
          </a:xfrm>
          <a:prstGeom prst="rect">
            <a:avLst/>
          </a:prstGeom>
          <a:noFill/>
        </p:spPr>
        <p:txBody>
          <a:bodyPr wrap="square" rtlCol="0">
            <a:spAutoFit/>
          </a:bodyPr>
          <a:lstStyle/>
          <a:p>
            <a:r>
              <a:rPr lang="en-US" b="1" dirty="0" smtClean="0"/>
              <a:t>Block diagram view of convolutional codes :</a:t>
            </a:r>
          </a:p>
        </p:txBody>
      </p:sp>
      <p:pic>
        <p:nvPicPr>
          <p:cNvPr id="3" name="Picture 2"/>
          <p:cNvPicPr>
            <a:picLocks noChangeAspect="1"/>
          </p:cNvPicPr>
          <p:nvPr/>
        </p:nvPicPr>
        <p:blipFill>
          <a:blip r:embed="rId2"/>
          <a:stretch>
            <a:fillRect/>
          </a:stretch>
        </p:blipFill>
        <p:spPr>
          <a:xfrm>
            <a:off x="2200772" y="781122"/>
            <a:ext cx="6097067" cy="2944718"/>
          </a:xfrm>
          <a:prstGeom prst="rect">
            <a:avLst/>
          </a:prstGeom>
        </p:spPr>
      </p:pic>
      <p:sp>
        <p:nvSpPr>
          <p:cNvPr id="4" name="TextBox 3"/>
          <p:cNvSpPr txBox="1"/>
          <p:nvPr/>
        </p:nvSpPr>
        <p:spPr>
          <a:xfrm>
            <a:off x="2391840" y="3693656"/>
            <a:ext cx="6847694" cy="369332"/>
          </a:xfrm>
          <a:prstGeom prst="rect">
            <a:avLst/>
          </a:prstGeom>
          <a:noFill/>
        </p:spPr>
        <p:txBody>
          <a:bodyPr wrap="square" rtlCol="0">
            <a:spAutoFit/>
          </a:bodyPr>
          <a:lstStyle/>
          <a:p>
            <a:r>
              <a:rPr lang="en-US" dirty="0" smtClean="0"/>
              <a:t>Block diagram of convolutional codes using shift registers</a:t>
            </a:r>
            <a:endParaRPr lang="en-US" dirty="0"/>
          </a:p>
        </p:txBody>
      </p:sp>
      <p:sp>
        <p:nvSpPr>
          <p:cNvPr id="5" name="Rectangle 4"/>
          <p:cNvSpPr/>
          <p:nvPr/>
        </p:nvSpPr>
        <p:spPr>
          <a:xfrm>
            <a:off x="1583140" y="4476170"/>
            <a:ext cx="10317708" cy="2031325"/>
          </a:xfrm>
          <a:prstGeom prst="rect">
            <a:avLst/>
          </a:prstGeom>
        </p:spPr>
        <p:txBody>
          <a:bodyPr wrap="square">
            <a:spAutoFit/>
          </a:bodyPr>
          <a:lstStyle/>
          <a:p>
            <a:pPr marL="285750" indent="-285750">
              <a:buFont typeface="Wingdings" panose="05000000000000000000" pitchFamily="2" charset="2"/>
              <a:buChar char="§"/>
            </a:pPr>
            <a:r>
              <a:rPr lang="en-US" dirty="0" smtClean="0">
                <a:solidFill>
                  <a:srgbClr val="000000"/>
                </a:solidFill>
              </a:rPr>
              <a:t>Input message bits, x[n], arrive on the wire from the left. </a:t>
            </a:r>
          </a:p>
          <a:p>
            <a:pPr marL="285750" indent="-285750">
              <a:buFont typeface="Wingdings" panose="05000000000000000000" pitchFamily="2" charset="2"/>
              <a:buChar char="§"/>
            </a:pPr>
            <a:r>
              <a:rPr lang="en-US" dirty="0" smtClean="0">
                <a:solidFill>
                  <a:srgbClr val="000000"/>
                </a:solidFill>
              </a:rPr>
              <a:t>The box calculates the parity bits using the incoming bits and the state of the encoder (the k - 1 previous bits; 2 in this example). </a:t>
            </a:r>
          </a:p>
          <a:p>
            <a:pPr marL="285750" indent="-285750">
              <a:buFont typeface="Wingdings" panose="05000000000000000000" pitchFamily="2" charset="2"/>
              <a:buChar char="§"/>
            </a:pPr>
            <a:r>
              <a:rPr lang="en-US" dirty="0" smtClean="0">
                <a:solidFill>
                  <a:srgbClr val="000000"/>
                </a:solidFill>
              </a:rPr>
              <a:t>After the r parity bits are produced, the state of the encoder shifts by 1, with x[n] </a:t>
            </a:r>
            <a:r>
              <a:rPr lang="en-US" dirty="0"/>
              <a:t>taking the place of x[n-1], x[n-1] taking the place of x[n-2], and so on, with x[n-K +</a:t>
            </a:r>
            <a:r>
              <a:rPr lang="en-US" dirty="0" smtClean="0"/>
              <a:t>1] being </a:t>
            </a:r>
            <a:r>
              <a:rPr lang="en-US" dirty="0"/>
              <a:t>discarded. This block diagram is directly amenable to a hardware </a:t>
            </a:r>
            <a:r>
              <a:rPr lang="en-US" dirty="0" smtClean="0"/>
              <a:t>implementation using </a:t>
            </a:r>
            <a:r>
              <a:rPr lang="en-US" dirty="0"/>
              <a:t>shift registers.</a:t>
            </a:r>
          </a:p>
        </p:txBody>
      </p:sp>
    </p:spTree>
    <p:extLst>
      <p:ext uri="{BB962C8B-B14F-4D97-AF65-F5344CB8AC3E}">
        <p14:creationId xmlns:p14="http://schemas.microsoft.com/office/powerpoint/2010/main" val="3887518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4084" y="382137"/>
            <a:ext cx="10467832" cy="5078313"/>
          </a:xfrm>
          <a:prstGeom prst="rect">
            <a:avLst/>
          </a:prstGeom>
          <a:noFill/>
        </p:spPr>
        <p:txBody>
          <a:bodyPr wrap="square" rtlCol="0">
            <a:spAutoFit/>
          </a:bodyPr>
          <a:lstStyle/>
          <a:p>
            <a:r>
              <a:rPr lang="en-US" b="1" dirty="0" smtClean="0"/>
              <a:t>State machine view :</a:t>
            </a:r>
          </a:p>
          <a:p>
            <a:endParaRPr lang="en-US" dirty="0" smtClean="0"/>
          </a:p>
          <a:p>
            <a:r>
              <a:rPr lang="en-US" dirty="0" smtClean="0"/>
              <a:t>State machine corresponds to a view of the encoder as a set of states with well- deﬁned transitions between them. </a:t>
            </a:r>
          </a:p>
          <a:p>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a:t>
            </a:r>
            <a:r>
              <a:rPr lang="en-US" dirty="0"/>
              <a:t>state machine for a convolutional code is identical for all codes with a given </a:t>
            </a:r>
            <a:r>
              <a:rPr lang="en-US" dirty="0" smtClean="0"/>
              <a:t>constraint length</a:t>
            </a:r>
            <a:r>
              <a:rPr lang="en-US" dirty="0"/>
              <a:t>, </a:t>
            </a:r>
            <a:r>
              <a:rPr lang="en-US" dirty="0" smtClean="0"/>
              <a:t>K</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a:t>
            </a:r>
            <a:r>
              <a:rPr lang="en-US" dirty="0"/>
              <a:t>number of states is always </a:t>
            </a:r>
            <a:r>
              <a:rPr lang="en-US" dirty="0" smtClean="0"/>
              <a:t>2</a:t>
            </a:r>
            <a:r>
              <a:rPr lang="en-US" baseline="30000" dirty="0" smtClean="0"/>
              <a:t>K-1</a:t>
            </a:r>
            <a:r>
              <a:rPr lang="en-US" dirty="0" smtClean="0"/>
              <a:t>. </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Only </a:t>
            </a:r>
            <a:r>
              <a:rPr lang="en-US" dirty="0"/>
              <a:t>the </a:t>
            </a:r>
            <a:r>
              <a:rPr lang="en-US" dirty="0" smtClean="0"/>
              <a:t>p labels </a:t>
            </a:r>
            <a:r>
              <a:rPr lang="en-US" dirty="0"/>
              <a:t>change </a:t>
            </a:r>
            <a:r>
              <a:rPr lang="en-US" dirty="0" smtClean="0"/>
              <a:t>depending on </a:t>
            </a:r>
            <a:r>
              <a:rPr lang="en-US" dirty="0"/>
              <a:t>the number of generator polynomials and the values of their coefﬁcients. </a:t>
            </a: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Each state </a:t>
            </a:r>
            <a:r>
              <a:rPr lang="en-US" dirty="0"/>
              <a:t>is labeled with x[n - 1]x[n - 2] ...x[n - K + 1]. </a:t>
            </a: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Each </a:t>
            </a:r>
            <a:r>
              <a:rPr lang="en-US" dirty="0"/>
              <a:t>arc is labeled with x[n</a:t>
            </a:r>
            <a:r>
              <a:rPr lang="en-US" dirty="0" smtClean="0"/>
              <a:t>]/p0p1.</a:t>
            </a:r>
          </a:p>
          <a:p>
            <a:endParaRPr lang="en-US" dirty="0"/>
          </a:p>
        </p:txBody>
      </p:sp>
    </p:spTree>
    <p:extLst>
      <p:ext uri="{BB962C8B-B14F-4D97-AF65-F5344CB8AC3E}">
        <p14:creationId xmlns:p14="http://schemas.microsoft.com/office/powerpoint/2010/main" val="3184671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3210</TotalTime>
  <Words>2349</Words>
  <Application>Microsoft Office PowerPoint</Application>
  <PresentationFormat>Widescreen</PresentationFormat>
  <Paragraphs>294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Wisp</vt:lpstr>
      <vt:lpstr>IMPLEMENTATION OF CONVOLUTIONAL CODING AND  VITERBI DECODER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Agrawal</dc:creator>
  <cp:lastModifiedBy>Prithvish</cp:lastModifiedBy>
  <cp:revision>44</cp:revision>
  <dcterms:created xsi:type="dcterms:W3CDTF">2015-09-03T02:11:00Z</dcterms:created>
  <dcterms:modified xsi:type="dcterms:W3CDTF">2016-05-05T00:31:35Z</dcterms:modified>
</cp:coreProperties>
</file>