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187675" y="723250"/>
            <a:ext cx="8520600" cy="1914600"/>
          </a:xfrm>
          <a:prstGeom prst="rect">
            <a:avLst/>
          </a:prstGeom>
        </p:spPr>
        <p:txBody>
          <a:bodyPr anchorCtr="0" anchor="b" bIns="91425" lIns="91425" rIns="91425" tIns="91425">
            <a:noAutofit/>
          </a:bodyPr>
          <a:lstStyle/>
          <a:p>
            <a:pPr lvl="0" rtl="0">
              <a:spcBef>
                <a:spcPts val="0"/>
              </a:spcBef>
              <a:buClr>
                <a:schemeClr val="dk1"/>
              </a:buClr>
              <a:buSzPct val="30555"/>
              <a:buFont typeface="Arial"/>
              <a:buNone/>
            </a:pPr>
            <a:r>
              <a:rPr lang="en" sz="3600"/>
              <a:t>MULTIMODAL PERSON IDENTIFICATION SYSTEM</a:t>
            </a:r>
          </a:p>
        </p:txBody>
      </p:sp>
      <p:sp>
        <p:nvSpPr>
          <p:cNvPr id="55" name="Shape 55"/>
          <p:cNvSpPr txBox="1"/>
          <p:nvPr>
            <p:ph idx="1" type="subTitle"/>
          </p:nvPr>
        </p:nvSpPr>
        <p:spPr>
          <a:xfrm>
            <a:off x="404700" y="3226800"/>
            <a:ext cx="4100100" cy="792600"/>
          </a:xfrm>
          <a:prstGeom prst="rect">
            <a:avLst/>
          </a:prstGeom>
        </p:spPr>
        <p:txBody>
          <a:bodyPr anchorCtr="0" anchor="t" bIns="91425" lIns="91425" rIns="91425" tIns="91425">
            <a:noAutofit/>
          </a:bodyPr>
          <a:lstStyle/>
          <a:p>
            <a:pPr lvl="0" rtl="0" algn="l">
              <a:spcBef>
                <a:spcPts val="0"/>
              </a:spcBef>
              <a:buNone/>
            </a:pPr>
            <a:r>
              <a:rPr b="1" lang="en" sz="2000"/>
              <a:t>Guided by:</a:t>
            </a:r>
          </a:p>
          <a:p>
            <a:pPr lvl="0" rtl="0" algn="l">
              <a:spcBef>
                <a:spcPts val="0"/>
              </a:spcBef>
              <a:buNone/>
            </a:pPr>
            <a:r>
              <a:rPr lang="en" sz="1800"/>
              <a:t>Prof. John Sahaya Rani Ale</a:t>
            </a:r>
            <a:r>
              <a:rPr lang="en" sz="1800"/>
              <a:t>x</a:t>
            </a:r>
          </a:p>
        </p:txBody>
      </p:sp>
      <p:pic>
        <p:nvPicPr>
          <p:cNvPr id="56" name="Shape 56"/>
          <p:cNvPicPr preferRelativeResize="0"/>
          <p:nvPr/>
        </p:nvPicPr>
        <p:blipFill>
          <a:blip r:embed="rId3">
            <a:alphaModFix/>
          </a:blip>
          <a:stretch>
            <a:fillRect/>
          </a:stretch>
        </p:blipFill>
        <p:spPr>
          <a:xfrm>
            <a:off x="7419975" y="0"/>
            <a:ext cx="1724025" cy="1152525"/>
          </a:xfrm>
          <a:prstGeom prst="rect">
            <a:avLst/>
          </a:prstGeom>
          <a:noFill/>
          <a:ln>
            <a:noFill/>
          </a:ln>
        </p:spPr>
      </p:pic>
      <p:sp>
        <p:nvSpPr>
          <p:cNvPr id="57" name="Shape 57"/>
          <p:cNvSpPr txBox="1"/>
          <p:nvPr/>
        </p:nvSpPr>
        <p:spPr>
          <a:xfrm>
            <a:off x="5300425" y="3099650"/>
            <a:ext cx="3502800" cy="1229400"/>
          </a:xfrm>
          <a:prstGeom prst="rect">
            <a:avLst/>
          </a:prstGeom>
          <a:noFill/>
          <a:ln>
            <a:noFill/>
          </a:ln>
        </p:spPr>
        <p:txBody>
          <a:bodyPr anchorCtr="0" anchor="t" bIns="91425" lIns="91425" rIns="91425" tIns="91425">
            <a:noAutofit/>
          </a:bodyPr>
          <a:lstStyle/>
          <a:p>
            <a:pPr lvl="0">
              <a:spcBef>
                <a:spcPts val="0"/>
              </a:spcBef>
              <a:buNone/>
            </a:pPr>
            <a:r>
              <a:rPr b="1" lang="en" sz="2000"/>
              <a:t>Presented by:</a:t>
            </a:r>
          </a:p>
          <a:p>
            <a:pPr lvl="0" rtl="0">
              <a:spcBef>
                <a:spcPts val="0"/>
              </a:spcBef>
              <a:buClr>
                <a:schemeClr val="dk1"/>
              </a:buClr>
              <a:buSzPct val="61111"/>
              <a:buFont typeface="Arial"/>
              <a:buNone/>
            </a:pPr>
            <a:r>
              <a:rPr lang="en" sz="1800">
                <a:solidFill>
                  <a:schemeClr val="dk2"/>
                </a:solidFill>
              </a:rPr>
              <a:t>Prithvish V N (13BEC1100)</a:t>
            </a:r>
          </a:p>
          <a:p>
            <a:pPr lvl="0" rtl="0">
              <a:spcBef>
                <a:spcPts val="0"/>
              </a:spcBef>
              <a:buClr>
                <a:schemeClr val="dk1"/>
              </a:buClr>
              <a:buSzPct val="61111"/>
              <a:buFont typeface="Arial"/>
              <a:buNone/>
            </a:pPr>
            <a:r>
              <a:rPr lang="en" sz="1800">
                <a:solidFill>
                  <a:schemeClr val="dk2"/>
                </a:solidFill>
              </a:rPr>
              <a:t>Shraddha Agrawal (13BEC1138)</a:t>
            </a:r>
          </a:p>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Testing :</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latin typeface="Times New Roman"/>
                <a:ea typeface="Times New Roman"/>
                <a:cs typeface="Times New Roman"/>
                <a:sym typeface="Times New Roman"/>
              </a:rPr>
              <a:t>D</a:t>
            </a:r>
            <a:r>
              <a:rPr lang="en">
                <a:latin typeface="Times New Roman"/>
                <a:ea typeface="Times New Roman"/>
                <a:cs typeface="Times New Roman"/>
                <a:sym typeface="Times New Roman"/>
              </a:rPr>
              <a:t>escriptors matrix contains a row for each keypoint containing the representation</a:t>
            </a:r>
          </a:p>
          <a:p>
            <a:pPr lvl="0">
              <a:spcBef>
                <a:spcPts val="0"/>
              </a:spcBef>
              <a:buNone/>
            </a:pPr>
            <a:r>
              <a:rPr lang="en">
                <a:latin typeface="Times New Roman"/>
                <a:ea typeface="Times New Roman"/>
                <a:cs typeface="Times New Roman"/>
                <a:sym typeface="Times New Roman"/>
              </a:rPr>
              <a:t>A database containing a set of feature descriptors for the training persons in the database</a:t>
            </a:r>
          </a:p>
          <a:p>
            <a:pPr lvl="0">
              <a:spcBef>
                <a:spcPts val="0"/>
              </a:spcBef>
              <a:buNone/>
            </a:pPr>
            <a:r>
              <a:t/>
            </a:r>
            <a:endParaRPr>
              <a:latin typeface="Times New Roman"/>
              <a:ea typeface="Times New Roman"/>
              <a:cs typeface="Times New Roman"/>
              <a:sym typeface="Times New Roman"/>
            </a:endParaRPr>
          </a:p>
          <a:p>
            <a:pPr lvl="0">
              <a:spcBef>
                <a:spcPts val="0"/>
              </a:spcBef>
              <a:buNone/>
            </a:pPr>
            <a:r>
              <a:rPr lang="en">
                <a:latin typeface="Times New Roman"/>
                <a:ea typeface="Times New Roman"/>
                <a:cs typeface="Times New Roman"/>
                <a:sym typeface="Times New Roman"/>
              </a:rPr>
              <a:t>To match descriptors of the new fingerprint input to the descriptors stored in the database, to see which one has the best match. </a:t>
            </a:r>
          </a:p>
          <a:p>
            <a:pPr lvl="0">
              <a:spcBef>
                <a:spcPts val="0"/>
              </a:spcBef>
              <a:buClr>
                <a:schemeClr val="dk1"/>
              </a:buClr>
              <a:buSzPct val="61111"/>
              <a:buFont typeface="Arial"/>
              <a:buNone/>
            </a:pPr>
            <a:r>
              <a:rPr lang="en">
                <a:latin typeface="Times New Roman"/>
                <a:ea typeface="Times New Roman"/>
                <a:cs typeface="Times New Roman"/>
                <a:sym typeface="Times New Roman"/>
              </a:rPr>
              <a:t>The simplest way to do this is to perform brute-force matching using the hamming  distance criteria between descriptors of different keypoints.  </a:t>
            </a:r>
          </a:p>
          <a:p>
            <a:pPr lvl="0">
              <a:spcBef>
                <a:spcPts val="0"/>
              </a:spcBef>
              <a:buNone/>
            </a:pPr>
            <a:r>
              <a:t/>
            </a:r>
            <a:endParaRPr>
              <a:latin typeface="Times New Roman"/>
              <a:ea typeface="Times New Roman"/>
              <a:cs typeface="Times New Roman"/>
              <a:sym typeface="Times New Roman"/>
            </a:endParaRPr>
          </a:p>
        </p:txBody>
      </p:sp>
      <p:pic>
        <p:nvPicPr>
          <p:cNvPr id="124" name="Shape 124"/>
          <p:cNvPicPr preferRelativeResize="0"/>
          <p:nvPr/>
        </p:nvPicPr>
        <p:blipFill>
          <a:blip r:embed="rId3">
            <a:alphaModFix/>
          </a:blip>
          <a:stretch>
            <a:fillRect/>
          </a:stretch>
        </p:blipFill>
        <p:spPr>
          <a:xfrm>
            <a:off x="7419975" y="0"/>
            <a:ext cx="1724025" cy="1152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FACE RECOGNITION</a:t>
            </a:r>
          </a:p>
        </p:txBody>
      </p:sp>
      <p:sp>
        <p:nvSpPr>
          <p:cNvPr id="130" name="Shape 13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600">
                <a:latin typeface="Times New Roman"/>
                <a:ea typeface="Times New Roman"/>
                <a:cs typeface="Times New Roman"/>
                <a:sym typeface="Times New Roman"/>
              </a:rPr>
              <a:t>F</a:t>
            </a:r>
            <a:r>
              <a:rPr lang="en" sz="1600">
                <a:latin typeface="Times New Roman"/>
                <a:ea typeface="Times New Roman"/>
                <a:cs typeface="Times New Roman"/>
                <a:sym typeface="Times New Roman"/>
              </a:rPr>
              <a:t>ace recognition refers to static, controlled full frontal portrait recognition. </a:t>
            </a:r>
          </a:p>
          <a:p>
            <a:pPr lvl="0">
              <a:spcBef>
                <a:spcPts val="0"/>
              </a:spcBef>
              <a:buNone/>
            </a:pPr>
            <a:r>
              <a:rPr lang="en" sz="1600">
                <a:latin typeface="Times New Roman"/>
                <a:ea typeface="Times New Roman"/>
                <a:cs typeface="Times New Roman"/>
                <a:sym typeface="Times New Roman"/>
              </a:rPr>
              <a:t>Two major tasks involved:</a:t>
            </a:r>
          </a:p>
          <a:p>
            <a:pPr indent="-330200" lvl="0" marL="457200">
              <a:spcBef>
                <a:spcPts val="0"/>
              </a:spcBef>
              <a:buSzPct val="100000"/>
              <a:buFont typeface="Times New Roman"/>
              <a:buChar char="➔"/>
            </a:pPr>
            <a:r>
              <a:rPr lang="en" sz="1600">
                <a:latin typeface="Times New Roman"/>
                <a:ea typeface="Times New Roman"/>
                <a:cs typeface="Times New Roman"/>
                <a:sym typeface="Times New Roman"/>
              </a:rPr>
              <a:t>face detection</a:t>
            </a:r>
          </a:p>
          <a:p>
            <a:pPr indent="-330200" lvl="0" marL="457200" rtl="0">
              <a:spcBef>
                <a:spcPts val="0"/>
              </a:spcBef>
              <a:buSzPct val="100000"/>
              <a:buFont typeface="Times New Roman"/>
              <a:buChar char="➔"/>
            </a:pPr>
            <a:r>
              <a:rPr lang="en" sz="1600">
                <a:latin typeface="Times New Roman"/>
                <a:ea typeface="Times New Roman"/>
                <a:cs typeface="Times New Roman"/>
                <a:sym typeface="Times New Roman"/>
              </a:rPr>
              <a:t>face recognition</a:t>
            </a:r>
          </a:p>
          <a:p>
            <a:pPr lvl="0">
              <a:spcBef>
                <a:spcPts val="0"/>
              </a:spcBef>
              <a:buNone/>
            </a:pPr>
            <a:r>
              <a:t/>
            </a:r>
            <a:endParaRPr sz="1600">
              <a:latin typeface="Times New Roman"/>
              <a:ea typeface="Times New Roman"/>
              <a:cs typeface="Times New Roman"/>
              <a:sym typeface="Times New Roman"/>
            </a:endParaRPr>
          </a:p>
        </p:txBody>
      </p:sp>
      <p:pic>
        <p:nvPicPr>
          <p:cNvPr id="131" name="Shape 131"/>
          <p:cNvPicPr preferRelativeResize="0"/>
          <p:nvPr/>
        </p:nvPicPr>
        <p:blipFill>
          <a:blip r:embed="rId3">
            <a:alphaModFix/>
          </a:blip>
          <a:stretch>
            <a:fillRect/>
          </a:stretch>
        </p:blipFill>
        <p:spPr>
          <a:xfrm>
            <a:off x="7419975" y="0"/>
            <a:ext cx="1724025" cy="1152525"/>
          </a:xfrm>
          <a:prstGeom prst="rect">
            <a:avLst/>
          </a:prstGeom>
          <a:noFill/>
          <a:ln>
            <a:noFill/>
          </a:ln>
        </p:spPr>
      </p:pic>
      <p:pic>
        <p:nvPicPr>
          <p:cNvPr id="132" name="Shape 132"/>
          <p:cNvPicPr preferRelativeResize="0"/>
          <p:nvPr/>
        </p:nvPicPr>
        <p:blipFill>
          <a:blip r:embed="rId4">
            <a:alphaModFix/>
          </a:blip>
          <a:stretch>
            <a:fillRect/>
          </a:stretch>
        </p:blipFill>
        <p:spPr>
          <a:xfrm>
            <a:off x="727151" y="3149100"/>
            <a:ext cx="7333674" cy="1311925"/>
          </a:xfrm>
          <a:prstGeom prst="rect">
            <a:avLst/>
          </a:prstGeom>
          <a:noFill/>
          <a:ln>
            <a:noFill/>
          </a:ln>
        </p:spPr>
      </p:pic>
      <p:sp>
        <p:nvSpPr>
          <p:cNvPr id="133" name="Shape 133"/>
          <p:cNvSpPr txBox="1"/>
          <p:nvPr/>
        </p:nvSpPr>
        <p:spPr>
          <a:xfrm>
            <a:off x="2565925" y="4467025"/>
            <a:ext cx="3965400" cy="361500"/>
          </a:xfrm>
          <a:prstGeom prst="rect">
            <a:avLst/>
          </a:prstGeom>
          <a:noFill/>
          <a:ln>
            <a:noFill/>
          </a:ln>
        </p:spPr>
        <p:txBody>
          <a:bodyPr anchorCtr="0" anchor="t" bIns="91425" lIns="91425" rIns="91425" tIns="91425">
            <a:noAutofit/>
          </a:bodyPr>
          <a:lstStyle/>
          <a:p>
            <a:pPr lvl="0" algn="ctr">
              <a:spcBef>
                <a:spcPts val="0"/>
              </a:spcBef>
              <a:buNone/>
            </a:pPr>
            <a:r>
              <a:rPr lang="en"/>
              <a:t>Fig. 4 Flow for face recognition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Face Detection </a:t>
            </a:r>
          </a:p>
        </p:txBody>
      </p:sp>
      <p:sp>
        <p:nvSpPr>
          <p:cNvPr id="139" name="Shape 13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Done through  Haar Cascade provided by OpenCV</a:t>
            </a:r>
          </a:p>
          <a:p>
            <a:pPr lvl="0">
              <a:spcBef>
                <a:spcPts val="0"/>
              </a:spcBef>
              <a:buNone/>
            </a:pPr>
            <a:r>
              <a:rPr lang="en" sz="1400"/>
              <a:t>For something like a face, you might have around 6,000 classifiers per block, all of which must match for a face to be detected </a:t>
            </a:r>
          </a:p>
          <a:p>
            <a:pPr lvl="0">
              <a:spcBef>
                <a:spcPts val="0"/>
              </a:spcBef>
              <a:buNone/>
            </a:pPr>
            <a:r>
              <a:rPr lang="en" sz="1400"/>
              <a:t>The OpenCV Haar cascade breaks the problem of detecting faces into multiple stages (30-50 cascades). </a:t>
            </a:r>
          </a:p>
          <a:p>
            <a:pPr lvl="0">
              <a:spcBef>
                <a:spcPts val="0"/>
              </a:spcBef>
              <a:buNone/>
            </a:pPr>
            <a:r>
              <a:rPr lang="en" sz="1400"/>
              <a:t>For each block, it does a very rough and quick test. If that passes, it does a slightly more detailed test, and so on. </a:t>
            </a:r>
          </a:p>
          <a:p>
            <a:pPr lvl="0">
              <a:spcBef>
                <a:spcPts val="0"/>
              </a:spcBef>
              <a:buNone/>
            </a:pPr>
            <a:r>
              <a:rPr lang="en" sz="1400"/>
              <a:t>It will only detect a face if all stages pass. </a:t>
            </a:r>
          </a:p>
          <a:p>
            <a:pPr lvl="0">
              <a:spcBef>
                <a:spcPts val="0"/>
              </a:spcBef>
              <a:buNone/>
            </a:pPr>
            <a:r>
              <a:rPr lang="en" sz="1400"/>
              <a:t>The advantage is that the majority of the pictures will return negative during the first few stages, which means the algorithm won’t waste time testing all 6,000 features on it</a:t>
            </a:r>
          </a:p>
        </p:txBody>
      </p:sp>
      <p:pic>
        <p:nvPicPr>
          <p:cNvPr id="140" name="Shape 140"/>
          <p:cNvPicPr preferRelativeResize="0"/>
          <p:nvPr/>
        </p:nvPicPr>
        <p:blipFill>
          <a:blip r:embed="rId3">
            <a:alphaModFix/>
          </a:blip>
          <a:stretch>
            <a:fillRect/>
          </a:stretch>
        </p:blipFill>
        <p:spPr>
          <a:xfrm>
            <a:off x="7419975" y="0"/>
            <a:ext cx="1724025" cy="1152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Face detection :</a:t>
            </a:r>
          </a:p>
        </p:txBody>
      </p:sp>
      <p:pic>
        <p:nvPicPr>
          <p:cNvPr id="146" name="Shape 146"/>
          <p:cNvPicPr preferRelativeResize="0"/>
          <p:nvPr/>
        </p:nvPicPr>
        <p:blipFill>
          <a:blip r:embed="rId3">
            <a:alphaModFix/>
          </a:blip>
          <a:stretch>
            <a:fillRect/>
          </a:stretch>
        </p:blipFill>
        <p:spPr>
          <a:xfrm>
            <a:off x="7419975" y="0"/>
            <a:ext cx="1724025" cy="1152525"/>
          </a:xfrm>
          <a:prstGeom prst="rect">
            <a:avLst/>
          </a:prstGeom>
          <a:noFill/>
          <a:ln>
            <a:noFill/>
          </a:ln>
        </p:spPr>
      </p:pic>
      <p:pic>
        <p:nvPicPr>
          <p:cNvPr id="147" name="Shape 147"/>
          <p:cNvPicPr preferRelativeResize="0"/>
          <p:nvPr/>
        </p:nvPicPr>
        <p:blipFill>
          <a:blip r:embed="rId4">
            <a:alphaModFix/>
          </a:blip>
          <a:stretch>
            <a:fillRect/>
          </a:stretch>
        </p:blipFill>
        <p:spPr>
          <a:xfrm>
            <a:off x="711850" y="1234950"/>
            <a:ext cx="7720299" cy="3521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Face Recognizer</a:t>
            </a:r>
          </a:p>
        </p:txBody>
      </p:sp>
      <p:sp>
        <p:nvSpPr>
          <p:cNvPr id="153" name="Shape 15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latin typeface="Times New Roman"/>
                <a:ea typeface="Times New Roman"/>
                <a:cs typeface="Times New Roman"/>
                <a:sym typeface="Times New Roman"/>
              </a:rPr>
              <a:t>The face recognition method is divided in two stages</a:t>
            </a:r>
          </a:p>
          <a:p>
            <a:pPr indent="-317500" lvl="0" marL="457200">
              <a:spcBef>
                <a:spcPts val="0"/>
              </a:spcBef>
              <a:buSzPct val="100000"/>
              <a:buFont typeface="Times New Roman"/>
              <a:buChar char="➔"/>
            </a:pPr>
            <a:r>
              <a:rPr lang="en" sz="1400">
                <a:latin typeface="Times New Roman"/>
                <a:ea typeface="Times New Roman"/>
                <a:cs typeface="Times New Roman"/>
                <a:sym typeface="Times New Roman"/>
              </a:rPr>
              <a:t>training stage</a:t>
            </a:r>
          </a:p>
          <a:p>
            <a:pPr indent="-317500" lvl="0" marL="457200" rtl="0">
              <a:spcBef>
                <a:spcPts val="0"/>
              </a:spcBef>
              <a:buSzPct val="100000"/>
              <a:buFont typeface="Times New Roman"/>
              <a:buChar char="➔"/>
            </a:pPr>
            <a:r>
              <a:rPr lang="en" sz="1400">
                <a:latin typeface="Times New Roman"/>
                <a:ea typeface="Times New Roman"/>
                <a:cs typeface="Times New Roman"/>
                <a:sym typeface="Times New Roman"/>
              </a:rPr>
              <a:t>operational stage</a:t>
            </a:r>
          </a:p>
          <a:p>
            <a:pPr lvl="0">
              <a:spcBef>
                <a:spcPts val="0"/>
              </a:spcBef>
              <a:buNone/>
            </a:pPr>
            <a:r>
              <a:rPr lang="en" sz="1400">
                <a:latin typeface="Times New Roman"/>
                <a:ea typeface="Times New Roman"/>
                <a:cs typeface="Times New Roman"/>
                <a:sym typeface="Times New Roman"/>
              </a:rPr>
              <a:t> Based on pure pixel, research has proven that faces are not unique enough.</a:t>
            </a:r>
          </a:p>
          <a:p>
            <a:pPr lvl="0">
              <a:spcBef>
                <a:spcPts val="0"/>
              </a:spcBef>
              <a:buNone/>
            </a:pPr>
            <a:r>
              <a:rPr lang="en" sz="1400">
                <a:latin typeface="Times New Roman"/>
                <a:ea typeface="Times New Roman"/>
                <a:cs typeface="Times New Roman"/>
                <a:sym typeface="Times New Roman"/>
              </a:rPr>
              <a:t>There is a need to gather a tremendous amount of facial features, which makes it even more complex.</a:t>
            </a:r>
          </a:p>
          <a:p>
            <a:pPr lvl="0" rtl="0">
              <a:spcBef>
                <a:spcPts val="0"/>
              </a:spcBef>
              <a:buNone/>
            </a:pPr>
            <a:r>
              <a:rPr lang="en" sz="1400">
                <a:latin typeface="Times New Roman"/>
                <a:ea typeface="Times New Roman"/>
                <a:cs typeface="Times New Roman"/>
                <a:sym typeface="Times New Roman"/>
              </a:rPr>
              <a:t>To make a derivate face representation, based on a single feature descriptor, for each person represented in a specific feature space, so that it is easier to separate different from each other</a:t>
            </a:r>
          </a:p>
          <a:p>
            <a:pPr lvl="0">
              <a:spcBef>
                <a:spcPts val="0"/>
              </a:spcBef>
              <a:buNone/>
            </a:pPr>
            <a:r>
              <a:t/>
            </a:r>
            <a:endParaRPr sz="1400">
              <a:latin typeface="Times New Roman"/>
              <a:ea typeface="Times New Roman"/>
              <a:cs typeface="Times New Roman"/>
              <a:sym typeface="Times New Roman"/>
            </a:endParaRPr>
          </a:p>
        </p:txBody>
      </p:sp>
      <p:pic>
        <p:nvPicPr>
          <p:cNvPr id="154" name="Shape 154"/>
          <p:cNvPicPr preferRelativeResize="0"/>
          <p:nvPr/>
        </p:nvPicPr>
        <p:blipFill>
          <a:blip r:embed="rId3">
            <a:alphaModFix/>
          </a:blip>
          <a:stretch>
            <a:fillRect/>
          </a:stretch>
        </p:blipFill>
        <p:spPr>
          <a:xfrm>
            <a:off x="7419975" y="0"/>
            <a:ext cx="1724025" cy="1152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Face recognizer</a:t>
            </a:r>
          </a:p>
        </p:txBody>
      </p:sp>
      <p:sp>
        <p:nvSpPr>
          <p:cNvPr id="160" name="Shape 16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latin typeface="Times New Roman"/>
                <a:ea typeface="Times New Roman"/>
                <a:cs typeface="Times New Roman"/>
                <a:sym typeface="Times New Roman"/>
              </a:rPr>
              <a:t>There are three possibilities :</a:t>
            </a:r>
          </a:p>
          <a:p>
            <a:pPr indent="-317500" lvl="0" marL="457200">
              <a:spcBef>
                <a:spcPts val="0"/>
              </a:spcBef>
              <a:buSzPct val="100000"/>
              <a:buFont typeface="Times New Roman"/>
              <a:buChar char="➔"/>
            </a:pPr>
            <a:r>
              <a:rPr lang="en" sz="1400">
                <a:latin typeface="Times New Roman"/>
                <a:ea typeface="Times New Roman"/>
                <a:cs typeface="Times New Roman"/>
                <a:sym typeface="Times New Roman"/>
              </a:rPr>
              <a:t>Eigenfaces: Eigenvalue decomposition through PCA.   </a:t>
            </a:r>
          </a:p>
          <a:p>
            <a:pPr indent="-317500" lvl="0" marL="457200">
              <a:spcBef>
                <a:spcPts val="0"/>
              </a:spcBef>
              <a:buSzPct val="100000"/>
              <a:buFont typeface="Times New Roman"/>
              <a:buChar char="➔"/>
            </a:pPr>
            <a:r>
              <a:rPr lang="en" sz="1400">
                <a:latin typeface="Times New Roman"/>
                <a:ea typeface="Times New Roman"/>
                <a:cs typeface="Times New Roman"/>
                <a:sym typeface="Times New Roman"/>
              </a:rPr>
              <a:t>Fisherfaces: Linear discriminant analysis using the Fisher criterion.   </a:t>
            </a:r>
          </a:p>
          <a:p>
            <a:pPr indent="-317500" lvl="0" marL="457200" rtl="0">
              <a:spcBef>
                <a:spcPts val="0"/>
              </a:spcBef>
              <a:buSzPct val="100000"/>
              <a:buFont typeface="Times New Roman"/>
              <a:buChar char="➔"/>
            </a:pPr>
            <a:r>
              <a:rPr lang="en" sz="1400">
                <a:latin typeface="Times New Roman"/>
                <a:ea typeface="Times New Roman"/>
                <a:cs typeface="Times New Roman"/>
                <a:sym typeface="Times New Roman"/>
              </a:rPr>
              <a:t>LBPH:  Local Binary Pattern Histogram comparison </a:t>
            </a:r>
          </a:p>
          <a:p>
            <a:pPr lvl="0" rtl="0">
              <a:spcBef>
                <a:spcPts val="0"/>
              </a:spcBef>
              <a:buNone/>
            </a:pPr>
            <a:r>
              <a:rPr lang="en" sz="1600">
                <a:latin typeface="Times New Roman"/>
                <a:ea typeface="Times New Roman"/>
                <a:cs typeface="Times New Roman"/>
                <a:sym typeface="Times New Roman"/>
              </a:rPr>
              <a:t>The use of local binary pattern intensity histograms is a technique that looks at local face information rather than looking at global face information for a single individual.</a:t>
            </a:r>
          </a:p>
          <a:p>
            <a:pPr lvl="0" rtl="0">
              <a:spcBef>
                <a:spcPts val="0"/>
              </a:spcBef>
              <a:buNone/>
            </a:pPr>
            <a:r>
              <a:rPr lang="en" sz="1400">
                <a:latin typeface="Times New Roman"/>
                <a:ea typeface="Times New Roman"/>
                <a:cs typeface="Times New Roman"/>
                <a:sym typeface="Times New Roman"/>
              </a:rPr>
              <a:t>It helps to cope with problems like </a:t>
            </a:r>
          </a:p>
          <a:p>
            <a:pPr indent="-317500" lvl="0" marL="457200" rtl="0">
              <a:spcBef>
                <a:spcPts val="0"/>
              </a:spcBef>
              <a:buSzPct val="100000"/>
              <a:buFont typeface="Times New Roman"/>
              <a:buChar char="➔"/>
            </a:pPr>
            <a:r>
              <a:rPr lang="en" sz="1400">
                <a:latin typeface="Times New Roman"/>
                <a:ea typeface="Times New Roman"/>
                <a:cs typeface="Times New Roman"/>
                <a:sym typeface="Times New Roman"/>
              </a:rPr>
              <a:t>partial occlusion</a:t>
            </a:r>
          </a:p>
          <a:p>
            <a:pPr indent="-317500" lvl="0" marL="457200" rtl="0">
              <a:spcBef>
                <a:spcPts val="0"/>
              </a:spcBef>
              <a:buSzPct val="100000"/>
              <a:buFont typeface="Times New Roman"/>
              <a:buChar char="➔"/>
            </a:pPr>
            <a:r>
              <a:rPr lang="en" sz="1400">
                <a:latin typeface="Times New Roman"/>
                <a:ea typeface="Times New Roman"/>
                <a:cs typeface="Times New Roman"/>
                <a:sym typeface="Times New Roman"/>
              </a:rPr>
              <a:t>Illumination</a:t>
            </a:r>
          </a:p>
          <a:p>
            <a:pPr indent="-317500" lvl="0" marL="457200">
              <a:spcBef>
                <a:spcPts val="0"/>
              </a:spcBef>
              <a:buSzPct val="100000"/>
              <a:buFont typeface="Times New Roman"/>
              <a:buChar char="➔"/>
            </a:pPr>
            <a:r>
              <a:rPr lang="en" sz="1400">
                <a:latin typeface="Times New Roman"/>
                <a:ea typeface="Times New Roman"/>
                <a:cs typeface="Times New Roman"/>
                <a:sym typeface="Times New Roman"/>
              </a:rPr>
              <a:t>small sample size</a:t>
            </a:r>
          </a:p>
        </p:txBody>
      </p:sp>
      <p:pic>
        <p:nvPicPr>
          <p:cNvPr id="161" name="Shape 161"/>
          <p:cNvPicPr preferRelativeResize="0"/>
          <p:nvPr/>
        </p:nvPicPr>
        <p:blipFill>
          <a:blip r:embed="rId3">
            <a:alphaModFix/>
          </a:blip>
          <a:stretch>
            <a:fillRect/>
          </a:stretch>
        </p:blipFill>
        <p:spPr>
          <a:xfrm>
            <a:off x="7419975" y="0"/>
            <a:ext cx="1724025" cy="1152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idx="1" type="body"/>
          </p:nvPr>
        </p:nvSpPr>
        <p:spPr>
          <a:xfrm>
            <a:off x="206750" y="534325"/>
            <a:ext cx="8520600" cy="3416400"/>
          </a:xfrm>
          <a:prstGeom prst="rect">
            <a:avLst/>
          </a:prstGeom>
        </p:spPr>
        <p:txBody>
          <a:bodyPr anchorCtr="0" anchor="t" bIns="91425" lIns="91425" rIns="91425" tIns="91425">
            <a:noAutofit/>
          </a:bodyPr>
          <a:lstStyle/>
          <a:p>
            <a:pPr lvl="0">
              <a:spcBef>
                <a:spcPts val="0"/>
              </a:spcBef>
              <a:buNone/>
            </a:pPr>
            <a:r>
              <a:rPr lang="en">
                <a:latin typeface="Times New Roman"/>
                <a:ea typeface="Times New Roman"/>
                <a:cs typeface="Times New Roman"/>
                <a:sym typeface="Times New Roman"/>
              </a:rPr>
              <a:t>Face detection :</a:t>
            </a:r>
          </a:p>
          <a:p>
            <a:pPr lvl="0">
              <a:spcBef>
                <a:spcPts val="0"/>
              </a:spcBef>
              <a:buNone/>
            </a:pPr>
            <a:r>
              <a:rPr lang="en">
                <a:latin typeface="Courier New"/>
                <a:ea typeface="Courier New"/>
                <a:cs typeface="Courier New"/>
                <a:sym typeface="Courier New"/>
              </a:rPr>
              <a:t>cascadePath = "haarcascade_frontalface_default.xml"  faceCascade = cv2.CascadeClassifier(cascadePath); </a:t>
            </a:r>
          </a:p>
          <a:p>
            <a:pPr lvl="0">
              <a:spcBef>
                <a:spcPts val="0"/>
              </a:spcBef>
              <a:buNone/>
            </a:pPr>
            <a:r>
              <a:t/>
            </a:r>
            <a:endParaRPr>
              <a:latin typeface="Courier New"/>
              <a:ea typeface="Courier New"/>
              <a:cs typeface="Courier New"/>
              <a:sym typeface="Courier New"/>
            </a:endParaRPr>
          </a:p>
          <a:p>
            <a:pPr lvl="0">
              <a:spcBef>
                <a:spcPts val="0"/>
              </a:spcBef>
              <a:buNone/>
            </a:pPr>
            <a:r>
              <a:rPr lang="en">
                <a:latin typeface="Times New Roman"/>
                <a:ea typeface="Times New Roman"/>
                <a:cs typeface="Times New Roman"/>
                <a:sym typeface="Times New Roman"/>
              </a:rPr>
              <a:t>Face recognizer :</a:t>
            </a:r>
          </a:p>
          <a:p>
            <a:pPr lvl="0">
              <a:spcBef>
                <a:spcPts val="0"/>
              </a:spcBef>
              <a:buClr>
                <a:schemeClr val="dk1"/>
              </a:buClr>
              <a:buSzPct val="61111"/>
              <a:buFont typeface="Arial"/>
              <a:buNone/>
            </a:pPr>
            <a:r>
              <a:rPr lang="en">
                <a:latin typeface="Courier New"/>
                <a:ea typeface="Courier New"/>
                <a:cs typeface="Courier New"/>
                <a:sym typeface="Courier New"/>
              </a:rPr>
              <a:t>recognizer = cv2.createLBPHFaceRecognizer() </a:t>
            </a:r>
          </a:p>
          <a:p>
            <a:pPr lvl="0">
              <a:spcBef>
                <a:spcPts val="0"/>
              </a:spcBef>
              <a:buClr>
                <a:schemeClr val="dk1"/>
              </a:buClr>
              <a:buSzPct val="61111"/>
              <a:buFont typeface="Arial"/>
              <a:buNone/>
            </a:pPr>
            <a:r>
              <a:rPr lang="en">
                <a:latin typeface="Times New Roman"/>
                <a:ea typeface="Times New Roman"/>
                <a:cs typeface="Times New Roman"/>
                <a:sym typeface="Times New Roman"/>
              </a:rPr>
              <a:t>The face recognizer object has functions like</a:t>
            </a:r>
            <a:r>
              <a:rPr lang="en">
                <a:latin typeface="Courier New"/>
                <a:ea typeface="Courier New"/>
                <a:cs typeface="Courier New"/>
                <a:sym typeface="Courier New"/>
              </a:rPr>
              <a:t> FaceRecognizer.train </a:t>
            </a:r>
            <a:r>
              <a:rPr lang="en">
                <a:latin typeface="Times New Roman"/>
                <a:ea typeface="Times New Roman"/>
                <a:cs typeface="Times New Roman"/>
                <a:sym typeface="Times New Roman"/>
              </a:rPr>
              <a:t>to train the </a:t>
            </a:r>
          </a:p>
          <a:p>
            <a:pPr lvl="0">
              <a:spcBef>
                <a:spcPts val="0"/>
              </a:spcBef>
              <a:buClr>
                <a:schemeClr val="dk1"/>
              </a:buClr>
              <a:buSzPct val="61111"/>
              <a:buFont typeface="Arial"/>
              <a:buNone/>
            </a:pPr>
            <a:r>
              <a:rPr lang="en">
                <a:latin typeface="Times New Roman"/>
                <a:ea typeface="Times New Roman"/>
                <a:cs typeface="Times New Roman"/>
                <a:sym typeface="Times New Roman"/>
              </a:rPr>
              <a:t>recognizer and</a:t>
            </a:r>
            <a:r>
              <a:rPr lang="en">
                <a:latin typeface="Courier New"/>
                <a:ea typeface="Courier New"/>
                <a:cs typeface="Courier New"/>
                <a:sym typeface="Courier New"/>
              </a:rPr>
              <a:t> FaceRecognizer.predict </a:t>
            </a:r>
            <a:r>
              <a:rPr lang="en">
                <a:latin typeface="Times New Roman"/>
                <a:ea typeface="Times New Roman"/>
                <a:cs typeface="Times New Roman"/>
                <a:sym typeface="Times New Roman"/>
              </a:rPr>
              <a:t>to recognize a face.  </a:t>
            </a:r>
          </a:p>
          <a:p>
            <a:pPr lvl="0">
              <a:spcBef>
                <a:spcPts val="0"/>
              </a:spcBef>
              <a:buNone/>
            </a:pPr>
            <a:r>
              <a:t/>
            </a:r>
            <a:endParaRPr>
              <a:latin typeface="Courier New"/>
              <a:ea typeface="Courier New"/>
              <a:cs typeface="Courier New"/>
              <a:sym typeface="Courier New"/>
            </a:endParaRPr>
          </a:p>
        </p:txBody>
      </p:sp>
      <p:pic>
        <p:nvPicPr>
          <p:cNvPr id="167" name="Shape 167"/>
          <p:cNvPicPr preferRelativeResize="0"/>
          <p:nvPr/>
        </p:nvPicPr>
        <p:blipFill>
          <a:blip r:embed="rId3">
            <a:alphaModFix/>
          </a:blip>
          <a:stretch>
            <a:fillRect/>
          </a:stretch>
        </p:blipFill>
        <p:spPr>
          <a:xfrm>
            <a:off x="7419975" y="0"/>
            <a:ext cx="1724025" cy="1152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SPEAKER VERIFICATION</a:t>
            </a:r>
          </a:p>
        </p:txBody>
      </p:sp>
      <p:sp>
        <p:nvSpPr>
          <p:cNvPr id="173" name="Shape 173"/>
          <p:cNvSpPr txBox="1"/>
          <p:nvPr>
            <p:ph idx="1" type="body"/>
          </p:nvPr>
        </p:nvSpPr>
        <p:spPr>
          <a:xfrm>
            <a:off x="311700" y="1081775"/>
            <a:ext cx="8520600" cy="23295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Anatomical variations that naturally occur amongst different people and the differences in their learned speaking habits manifest themselves as differences in the acoustic properties of the speech signal. By analyzing and identifying these differences, it is possible to discriminate among speakers.</a:t>
            </a:r>
            <a:r>
              <a:rPr lang="en" sz="1100">
                <a:solidFill>
                  <a:schemeClr val="dk1"/>
                </a:solidFill>
              </a:rPr>
              <a:t>			</a:t>
            </a:r>
          </a:p>
          <a:p>
            <a:pPr lvl="0">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The project implements a text independent speaker recognition system which uses Mel Frequency Cepstral Coefficients (MFCC) followed by a Support Vector Machine (SVM).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None/>
            </a:pPr>
            <a:r>
              <a:t/>
            </a:r>
            <a:endParaRPr/>
          </a:p>
        </p:txBody>
      </p:sp>
      <p:pic>
        <p:nvPicPr>
          <p:cNvPr id="174" name="Shape 174"/>
          <p:cNvPicPr preferRelativeResize="0"/>
          <p:nvPr/>
        </p:nvPicPr>
        <p:blipFill>
          <a:blip r:embed="rId3">
            <a:alphaModFix/>
          </a:blip>
          <a:stretch>
            <a:fillRect/>
          </a:stretch>
        </p:blipFill>
        <p:spPr>
          <a:xfrm>
            <a:off x="7419975" y="0"/>
            <a:ext cx="1724025" cy="1152525"/>
          </a:xfrm>
          <a:prstGeom prst="rect">
            <a:avLst/>
          </a:prstGeom>
          <a:noFill/>
          <a:ln>
            <a:noFill/>
          </a:ln>
        </p:spPr>
      </p:pic>
      <p:pic>
        <p:nvPicPr>
          <p:cNvPr id="175" name="Shape 175"/>
          <p:cNvPicPr preferRelativeResize="0"/>
          <p:nvPr/>
        </p:nvPicPr>
        <p:blipFill>
          <a:blip r:embed="rId4">
            <a:alphaModFix/>
          </a:blip>
          <a:stretch>
            <a:fillRect/>
          </a:stretch>
        </p:blipFill>
        <p:spPr>
          <a:xfrm>
            <a:off x="1396350" y="3275171"/>
            <a:ext cx="6486824" cy="1299499"/>
          </a:xfrm>
          <a:prstGeom prst="rect">
            <a:avLst/>
          </a:prstGeom>
          <a:noFill/>
          <a:ln>
            <a:noFill/>
          </a:ln>
        </p:spPr>
      </p:pic>
      <p:sp>
        <p:nvSpPr>
          <p:cNvPr id="176" name="Shape 176"/>
          <p:cNvSpPr txBox="1"/>
          <p:nvPr/>
        </p:nvSpPr>
        <p:spPr>
          <a:xfrm>
            <a:off x="2527550" y="4542550"/>
            <a:ext cx="4471800" cy="335700"/>
          </a:xfrm>
          <a:prstGeom prst="rect">
            <a:avLst/>
          </a:prstGeom>
          <a:noFill/>
          <a:ln>
            <a:noFill/>
          </a:ln>
        </p:spPr>
        <p:txBody>
          <a:bodyPr anchorCtr="0" anchor="t" bIns="91425" lIns="91425" rIns="91425" tIns="91425">
            <a:noAutofit/>
          </a:bodyPr>
          <a:lstStyle/>
          <a:p>
            <a:pPr lvl="0" algn="ctr">
              <a:spcBef>
                <a:spcPts val="0"/>
              </a:spcBef>
              <a:buNone/>
            </a:pPr>
            <a:r>
              <a:rPr lang="en">
                <a:latin typeface="Times New Roman"/>
                <a:ea typeface="Times New Roman"/>
                <a:cs typeface="Times New Roman"/>
                <a:sym typeface="Times New Roman"/>
              </a:rPr>
              <a:t>Fig. 6 Flow for speaker verification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MFCC</a:t>
            </a:r>
          </a:p>
        </p:txBody>
      </p:sp>
      <p:sp>
        <p:nvSpPr>
          <p:cNvPr id="182" name="Shape 1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The first step in any automatic speech recognition system is to extract features i.e. identify the components of the audio signal that are good for identifying the linguistic content and discarding all the other stuff which carries information like background noise, emotion etc.</a:t>
            </a:r>
          </a:p>
          <a:p>
            <a:pPr lvl="0">
              <a:spcBef>
                <a:spcPts val="0"/>
              </a:spcBef>
              <a:buClr>
                <a:schemeClr val="dk1"/>
              </a:buClr>
              <a:buSzPct val="100000"/>
              <a:buFont typeface="Arial"/>
              <a:buNone/>
            </a:pPr>
            <a:r>
              <a:rPr lang="en" sz="1100">
                <a:solidFill>
                  <a:schemeClr val="dk1"/>
                </a:solidFill>
              </a:rPr>
              <a:t>					</a:t>
            </a:r>
          </a:p>
          <a:p>
            <a:pPr lvl="0">
              <a:spcBef>
                <a:spcPts val="0"/>
              </a:spcBef>
              <a:buNone/>
            </a:pPr>
            <a:r>
              <a:rPr lang="en" sz="1200">
                <a:solidFill>
                  <a:schemeClr val="dk1"/>
                </a:solidFill>
                <a:latin typeface="Times New Roman"/>
                <a:ea typeface="Times New Roman"/>
                <a:cs typeface="Times New Roman"/>
                <a:sym typeface="Times New Roman"/>
              </a:rPr>
              <a:t>The main point to understand about speech is that the sounds generated by a human are filtered by the shape of the vocal tract including tongue, teeth etc. </a:t>
            </a:r>
          </a:p>
          <a:p>
            <a:pPr lvl="0">
              <a:spcBef>
                <a:spcPts val="0"/>
              </a:spcBef>
              <a:buNone/>
            </a:pPr>
            <a:r>
              <a:rPr lang="en" sz="1200">
                <a:solidFill>
                  <a:schemeClr val="dk1"/>
                </a:solidFill>
                <a:latin typeface="Times New Roman"/>
                <a:ea typeface="Times New Roman"/>
                <a:cs typeface="Times New Roman"/>
                <a:sym typeface="Times New Roman"/>
              </a:rPr>
              <a:t>If we can determine the shape accurately, this should give us an accurate representation of the phoneme being produced. </a:t>
            </a:r>
          </a:p>
          <a:p>
            <a:pPr lvl="0">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The shape of the vocal tract manifests itself in the envelope of the short time power spectrum, and the job of MFCCs is to accurately represent this envelope.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None/>
            </a:pPr>
            <a:r>
              <a:t/>
            </a:r>
            <a:endParaRPr/>
          </a:p>
        </p:txBody>
      </p:sp>
      <p:pic>
        <p:nvPicPr>
          <p:cNvPr id="183" name="Shape 183"/>
          <p:cNvPicPr preferRelativeResize="0"/>
          <p:nvPr/>
        </p:nvPicPr>
        <p:blipFill>
          <a:blip r:embed="rId3">
            <a:alphaModFix/>
          </a:blip>
          <a:stretch>
            <a:fillRect/>
          </a:stretch>
        </p:blipFill>
        <p:spPr>
          <a:xfrm>
            <a:off x="7419975" y="0"/>
            <a:ext cx="1724025" cy="1152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Computing MFCC</a:t>
            </a:r>
          </a:p>
        </p:txBody>
      </p:sp>
      <p:pic>
        <p:nvPicPr>
          <p:cNvPr id="189" name="Shape 189"/>
          <p:cNvPicPr preferRelativeResize="0"/>
          <p:nvPr/>
        </p:nvPicPr>
        <p:blipFill>
          <a:blip r:embed="rId3">
            <a:alphaModFix/>
          </a:blip>
          <a:stretch>
            <a:fillRect/>
          </a:stretch>
        </p:blipFill>
        <p:spPr>
          <a:xfrm>
            <a:off x="7419975" y="0"/>
            <a:ext cx="1724025" cy="1152525"/>
          </a:xfrm>
          <a:prstGeom prst="rect">
            <a:avLst/>
          </a:prstGeom>
          <a:noFill/>
          <a:ln>
            <a:noFill/>
          </a:ln>
        </p:spPr>
      </p:pic>
      <p:pic>
        <p:nvPicPr>
          <p:cNvPr id="190" name="Shape 190"/>
          <p:cNvPicPr preferRelativeResize="0"/>
          <p:nvPr/>
        </p:nvPicPr>
        <p:blipFill>
          <a:blip r:embed="rId4">
            <a:alphaModFix/>
          </a:blip>
          <a:stretch>
            <a:fillRect/>
          </a:stretch>
        </p:blipFill>
        <p:spPr>
          <a:xfrm>
            <a:off x="1151050" y="1017725"/>
            <a:ext cx="6026899" cy="3820975"/>
          </a:xfrm>
          <a:prstGeom prst="rect">
            <a:avLst/>
          </a:prstGeom>
          <a:noFill/>
          <a:ln>
            <a:noFill/>
          </a:ln>
        </p:spPr>
      </p:pic>
      <p:sp>
        <p:nvSpPr>
          <p:cNvPr id="191" name="Shape 191"/>
          <p:cNvSpPr txBox="1"/>
          <p:nvPr/>
        </p:nvSpPr>
        <p:spPr>
          <a:xfrm>
            <a:off x="2589425" y="4745800"/>
            <a:ext cx="3402600" cy="229800"/>
          </a:xfrm>
          <a:prstGeom prst="rect">
            <a:avLst/>
          </a:prstGeom>
          <a:noFill/>
          <a:ln>
            <a:noFill/>
          </a:ln>
        </p:spPr>
        <p:txBody>
          <a:bodyPr anchorCtr="0" anchor="t" bIns="91425" lIns="91425" rIns="91425" tIns="91425">
            <a:noAutofit/>
          </a:bodyPr>
          <a:lstStyle/>
          <a:p>
            <a:pPr lvl="0">
              <a:spcBef>
                <a:spcPts val="0"/>
              </a:spcBef>
              <a:buNone/>
            </a:pPr>
            <a:r>
              <a:rPr lang="en">
                <a:latin typeface="Times New Roman"/>
                <a:ea typeface="Times New Roman"/>
                <a:cs typeface="Times New Roman"/>
                <a:sym typeface="Times New Roman"/>
              </a:rPr>
              <a:t>Fig. 7 Block diagram to compute MFCC</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OBJECTIVE :</a:t>
            </a:r>
          </a:p>
        </p:txBody>
      </p:sp>
      <p:sp>
        <p:nvSpPr>
          <p:cNvPr id="63" name="Shape 6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spcAft>
                <a:spcPts val="0"/>
              </a:spcAft>
              <a:buClr>
                <a:schemeClr val="dk1"/>
              </a:buClr>
              <a:buFont typeface="Times New Roman"/>
              <a:buChar char="➔"/>
            </a:pPr>
            <a:r>
              <a:rPr lang="en">
                <a:solidFill>
                  <a:schemeClr val="dk1"/>
                </a:solidFill>
                <a:latin typeface="Times New Roman"/>
                <a:ea typeface="Times New Roman"/>
                <a:cs typeface="Times New Roman"/>
                <a:sym typeface="Times New Roman"/>
              </a:rPr>
              <a:t>To fuse more than two human traits or biometrics for improved performance and exclude all the discrepancies of a conventional single-feature person identification system. </a:t>
            </a:r>
          </a:p>
          <a:p>
            <a:pPr lvl="0" rtl="0">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228600" lvl="0" marL="457200" rtl="0">
              <a:spcBef>
                <a:spcPts val="0"/>
              </a:spcBef>
              <a:spcAft>
                <a:spcPts val="0"/>
              </a:spcAft>
              <a:buClr>
                <a:schemeClr val="dk1"/>
              </a:buClr>
              <a:buFont typeface="Times New Roman"/>
              <a:buChar char="➔"/>
            </a:pPr>
            <a:r>
              <a:rPr lang="en">
                <a:solidFill>
                  <a:schemeClr val="dk1"/>
                </a:solidFill>
                <a:latin typeface="Times New Roman"/>
                <a:ea typeface="Times New Roman"/>
                <a:cs typeface="Times New Roman"/>
                <a:sym typeface="Times New Roman"/>
              </a:rPr>
              <a:t>To minimize the computational cost of the system by reducing the dimensionality of data and achieve high processing speed. </a:t>
            </a:r>
          </a:p>
          <a:p>
            <a:pPr lvl="0" rtl="0">
              <a:spcBef>
                <a:spcPts val="0"/>
              </a:spcBef>
              <a:spcAft>
                <a:spcPts val="0"/>
              </a:spcAft>
              <a:buNone/>
            </a:pPr>
            <a:r>
              <a:t/>
            </a:r>
            <a:endParaRPr>
              <a:solidFill>
                <a:schemeClr val="dk1"/>
              </a:solidFill>
              <a:latin typeface="Times New Roman"/>
              <a:ea typeface="Times New Roman"/>
              <a:cs typeface="Times New Roman"/>
              <a:sym typeface="Times New Roman"/>
            </a:endParaRPr>
          </a:p>
          <a:p>
            <a:pPr indent="-228600" lvl="0" marL="457200" rtl="0">
              <a:spcBef>
                <a:spcPts val="0"/>
              </a:spcBef>
              <a:spcAft>
                <a:spcPts val="0"/>
              </a:spcAft>
              <a:buClr>
                <a:schemeClr val="dk1"/>
              </a:buClr>
              <a:buFont typeface="Times New Roman"/>
              <a:buChar char="➔"/>
            </a:pPr>
            <a:r>
              <a:rPr lang="en">
                <a:solidFill>
                  <a:schemeClr val="dk1"/>
                </a:solidFill>
                <a:latin typeface="Times New Roman"/>
                <a:ea typeface="Times New Roman"/>
                <a:cs typeface="Times New Roman"/>
                <a:sym typeface="Times New Roman"/>
              </a:rPr>
              <a:t>To make this whole system cost effective and portable. </a:t>
            </a:r>
          </a:p>
        </p:txBody>
      </p:sp>
      <p:pic>
        <p:nvPicPr>
          <p:cNvPr id="64" name="Shape 64"/>
          <p:cNvPicPr preferRelativeResize="0"/>
          <p:nvPr/>
        </p:nvPicPr>
        <p:blipFill>
          <a:blip r:embed="rId3">
            <a:alphaModFix/>
          </a:blip>
          <a:stretch>
            <a:fillRect/>
          </a:stretch>
        </p:blipFill>
        <p:spPr>
          <a:xfrm>
            <a:off x="7419975" y="0"/>
            <a:ext cx="1724025" cy="1152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120600"/>
          </a:xfrm>
          <a:prstGeom prst="rect">
            <a:avLst/>
          </a:prstGeom>
        </p:spPr>
        <p:txBody>
          <a:bodyPr anchorCtr="0" anchor="t" bIns="91425" lIns="91425" rIns="91425" tIns="91425">
            <a:noAutofit/>
          </a:bodyPr>
          <a:lstStyle/>
          <a:p>
            <a:pPr lvl="0">
              <a:spcBef>
                <a:spcPts val="0"/>
              </a:spcBef>
              <a:buNone/>
            </a:pPr>
            <a:r>
              <a:rPr lang="en" sz="1800"/>
              <a:t>Mel scale :</a:t>
            </a:r>
          </a:p>
        </p:txBody>
      </p:sp>
      <p:pic>
        <p:nvPicPr>
          <p:cNvPr id="197" name="Shape 197"/>
          <p:cNvPicPr preferRelativeResize="0"/>
          <p:nvPr/>
        </p:nvPicPr>
        <p:blipFill>
          <a:blip r:embed="rId3">
            <a:alphaModFix/>
          </a:blip>
          <a:stretch>
            <a:fillRect/>
          </a:stretch>
        </p:blipFill>
        <p:spPr>
          <a:xfrm>
            <a:off x="7419975" y="0"/>
            <a:ext cx="1724025" cy="1152525"/>
          </a:xfrm>
          <a:prstGeom prst="rect">
            <a:avLst/>
          </a:prstGeom>
          <a:noFill/>
          <a:ln>
            <a:noFill/>
          </a:ln>
        </p:spPr>
      </p:pic>
      <p:pic>
        <p:nvPicPr>
          <p:cNvPr id="198" name="Shape 198"/>
          <p:cNvPicPr preferRelativeResize="0"/>
          <p:nvPr/>
        </p:nvPicPr>
        <p:blipFill>
          <a:blip r:embed="rId4">
            <a:alphaModFix/>
          </a:blip>
          <a:stretch>
            <a:fillRect/>
          </a:stretch>
        </p:blipFill>
        <p:spPr>
          <a:xfrm>
            <a:off x="152400" y="1304925"/>
            <a:ext cx="3939425" cy="1109249"/>
          </a:xfrm>
          <a:prstGeom prst="rect">
            <a:avLst/>
          </a:prstGeom>
          <a:noFill/>
          <a:ln>
            <a:noFill/>
          </a:ln>
        </p:spPr>
      </p:pic>
      <p:pic>
        <p:nvPicPr>
          <p:cNvPr id="199" name="Shape 199"/>
          <p:cNvPicPr preferRelativeResize="0"/>
          <p:nvPr/>
        </p:nvPicPr>
        <p:blipFill>
          <a:blip r:embed="rId5">
            <a:alphaModFix/>
          </a:blip>
          <a:stretch>
            <a:fillRect/>
          </a:stretch>
        </p:blipFill>
        <p:spPr>
          <a:xfrm>
            <a:off x="152400" y="2566574"/>
            <a:ext cx="3117524" cy="4039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Decision Fusion</a:t>
            </a:r>
          </a:p>
        </p:txBody>
      </p:sp>
      <p:sp>
        <p:nvSpPr>
          <p:cNvPr id="205" name="Shape 2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sz="1400">
              <a:solidFill>
                <a:schemeClr val="dk1"/>
              </a:solidFill>
              <a:latin typeface="Times New Roman"/>
              <a:ea typeface="Times New Roman"/>
              <a:cs typeface="Times New Roman"/>
              <a:sym typeface="Times New Roman"/>
            </a:endParaRPr>
          </a:p>
          <a:p>
            <a:pPr lvl="0">
              <a:spcBef>
                <a:spcPts val="0"/>
              </a:spcBef>
              <a:buNone/>
            </a:pPr>
            <a:r>
              <a:rPr lang="en" sz="1400">
                <a:solidFill>
                  <a:schemeClr val="dk1"/>
                </a:solidFill>
                <a:latin typeface="Times New Roman"/>
                <a:ea typeface="Times New Roman"/>
                <a:cs typeface="Times New Roman"/>
                <a:sym typeface="Times New Roman"/>
              </a:rPr>
              <a:t>The final decision made by the system is based on the integration of the decisions made by the fingerprint verification module, the face recognition module, and the speaker verification module. </a:t>
            </a:r>
          </a:p>
          <a:p>
            <a:pPr lvl="0">
              <a:spcBef>
                <a:spcPts val="0"/>
              </a:spcBef>
              <a:buNone/>
            </a:pPr>
            <a:r>
              <a:rPr lang="en" sz="1400">
                <a:solidFill>
                  <a:schemeClr val="dk1"/>
                </a:solidFill>
                <a:latin typeface="Times New Roman"/>
                <a:ea typeface="Times New Roman"/>
                <a:cs typeface="Times New Roman"/>
                <a:sym typeface="Times New Roman"/>
              </a:rPr>
              <a:t>The consensus problem requires agreement among a number of processes (or agents) for a single data value. </a:t>
            </a:r>
          </a:p>
          <a:p>
            <a:pPr lvl="0">
              <a:spcBef>
                <a:spcPts val="0"/>
              </a:spcBef>
              <a:buNone/>
            </a:pPr>
            <a:r>
              <a:rPr lang="en" sz="1400">
                <a:solidFill>
                  <a:schemeClr val="dk1"/>
                </a:solidFill>
                <a:latin typeface="Times New Roman"/>
                <a:ea typeface="Times New Roman"/>
                <a:cs typeface="Times New Roman"/>
                <a:sym typeface="Times New Roman"/>
              </a:rPr>
              <a:t>The processes must somehow put forth their candidate values, communicate with one another, and agree on a single consensus value. </a:t>
            </a:r>
          </a:p>
          <a:p>
            <a:pPr lvl="0">
              <a:spcBef>
                <a:spcPts val="0"/>
              </a:spcBef>
              <a:buNone/>
            </a:pPr>
            <a:r>
              <a:rPr lang="en" sz="1400">
                <a:solidFill>
                  <a:schemeClr val="dk1"/>
                </a:solidFill>
              </a:rPr>
              <a:t>				</a:t>
            </a:r>
          </a:p>
          <a:p>
            <a:pPr lvl="0">
              <a:spcBef>
                <a:spcPts val="0"/>
              </a:spcBef>
              <a:buNone/>
            </a:pPr>
            <a:r>
              <a:rPr lang="en" sz="1400">
                <a:solidFill>
                  <a:schemeClr val="dk1"/>
                </a:solidFill>
              </a:rPr>
              <a:t>			</a:t>
            </a:r>
          </a:p>
          <a:p>
            <a:pPr lvl="0">
              <a:spcBef>
                <a:spcPts val="0"/>
              </a:spcBef>
              <a:buNone/>
            </a:pPr>
            <a:r>
              <a:rPr lang="en" sz="1400">
                <a:solidFill>
                  <a:schemeClr val="dk1"/>
                </a:solidFill>
              </a:rPr>
              <a:t>		</a:t>
            </a:r>
          </a:p>
          <a:p>
            <a:pPr lvl="0">
              <a:spcBef>
                <a:spcPts val="0"/>
              </a:spcBef>
              <a:buClr>
                <a:schemeClr val="dk1"/>
              </a:buClr>
              <a:buSzPct val="78571"/>
              <a:buFont typeface="Arial"/>
              <a:buNone/>
            </a:pPr>
            <a:r>
              <a:t/>
            </a:r>
            <a:endParaRPr sz="1400">
              <a:solidFill>
                <a:schemeClr val="dk1"/>
              </a:solidFill>
              <a:latin typeface="Times New Roman"/>
              <a:ea typeface="Times New Roman"/>
              <a:cs typeface="Times New Roman"/>
              <a:sym typeface="Times New Roman"/>
            </a:endParaRPr>
          </a:p>
          <a:p>
            <a:pPr lvl="0">
              <a:spcBef>
                <a:spcPts val="0"/>
              </a:spcBef>
              <a:buClr>
                <a:schemeClr val="dk1"/>
              </a:buClr>
              <a:buSzPct val="78571"/>
              <a:buFont typeface="Arial"/>
              <a:buNone/>
            </a:pPr>
            <a:r>
              <a:rPr lang="en" sz="1400">
                <a:solidFill>
                  <a:schemeClr val="dk1"/>
                </a:solidFill>
              </a:rPr>
              <a:t>				</a:t>
            </a:r>
          </a:p>
          <a:p>
            <a:pPr lvl="0">
              <a:spcBef>
                <a:spcPts val="0"/>
              </a:spcBef>
              <a:buClr>
                <a:schemeClr val="dk1"/>
              </a:buClr>
              <a:buSzPct val="78571"/>
              <a:buFont typeface="Arial"/>
              <a:buNone/>
            </a:pPr>
            <a:r>
              <a:rPr lang="en" sz="1400">
                <a:solidFill>
                  <a:schemeClr val="dk1"/>
                </a:solidFill>
              </a:rPr>
              <a:t>			</a:t>
            </a:r>
          </a:p>
          <a:p>
            <a:pPr lvl="0">
              <a:spcBef>
                <a:spcPts val="0"/>
              </a:spcBef>
              <a:buClr>
                <a:schemeClr val="dk1"/>
              </a:buClr>
              <a:buSzPct val="78571"/>
              <a:buFont typeface="Arial"/>
              <a:buNone/>
            </a:pPr>
            <a:r>
              <a:rPr lang="en" sz="1400">
                <a:solidFill>
                  <a:schemeClr val="dk1"/>
                </a:solidFill>
              </a:rPr>
              <a:t>		</a:t>
            </a:r>
          </a:p>
          <a:p>
            <a:pPr lvl="0">
              <a:spcBef>
                <a:spcPts val="0"/>
              </a:spcBef>
              <a:buNone/>
            </a:pPr>
            <a:r>
              <a:t/>
            </a:r>
            <a:endParaRPr sz="1400"/>
          </a:p>
        </p:txBody>
      </p:sp>
      <p:pic>
        <p:nvPicPr>
          <p:cNvPr id="206" name="Shape 206"/>
          <p:cNvPicPr preferRelativeResize="0"/>
          <p:nvPr/>
        </p:nvPicPr>
        <p:blipFill>
          <a:blip r:embed="rId3">
            <a:alphaModFix/>
          </a:blip>
          <a:stretch>
            <a:fillRect/>
          </a:stretch>
        </p:blipFill>
        <p:spPr>
          <a:xfrm>
            <a:off x="7419975" y="0"/>
            <a:ext cx="1724025" cy="1152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Standards</a:t>
            </a:r>
          </a:p>
        </p:txBody>
      </p:sp>
      <p:sp>
        <p:nvSpPr>
          <p:cNvPr id="212" name="Shape 21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International standards</a:t>
            </a:r>
          </a:p>
          <a:p>
            <a:pPr indent="-228600" lvl="0" marL="457200" rtl="0">
              <a:spcBef>
                <a:spcPts val="0"/>
              </a:spcBef>
              <a:buChar char="➔"/>
            </a:pPr>
            <a:r>
              <a:rPr lang="en"/>
              <a:t>PEP-8</a:t>
            </a:r>
          </a:p>
          <a:p>
            <a:pPr indent="-228600" lvl="0" marL="457200" rtl="0">
              <a:spcBef>
                <a:spcPts val="0"/>
              </a:spcBef>
              <a:buChar char="➔"/>
            </a:pPr>
            <a:r>
              <a:rPr lang="en"/>
              <a:t>UART</a:t>
            </a:r>
          </a:p>
          <a:p>
            <a:pPr indent="-228600" lvl="0" marL="457200" rtl="0">
              <a:spcBef>
                <a:spcPts val="0"/>
              </a:spcBef>
              <a:buChar char="➔"/>
            </a:pPr>
            <a:r>
              <a:rPr lang="en"/>
              <a:t>SSH</a:t>
            </a:r>
          </a:p>
          <a:p>
            <a:pPr indent="-228600" lvl="0" marL="457200" rtl="0">
              <a:spcBef>
                <a:spcPts val="0"/>
              </a:spcBef>
              <a:buChar char="➔"/>
            </a:pPr>
            <a:r>
              <a:rPr lang="en"/>
              <a:t>IEEE 802.3</a:t>
            </a:r>
          </a:p>
          <a:p>
            <a:pPr indent="-228600" lvl="0" marL="457200" rtl="0">
              <a:spcBef>
                <a:spcPts val="0"/>
              </a:spcBef>
            </a:pPr>
            <a:r>
              <a:rPr lang="en"/>
              <a:t>Open source standards</a:t>
            </a:r>
          </a:p>
          <a:p>
            <a:pPr indent="-228600" lvl="0" marL="457200" rtl="0">
              <a:spcBef>
                <a:spcPts val="0"/>
              </a:spcBef>
              <a:buChar char="➔"/>
            </a:pPr>
            <a:r>
              <a:rPr lang="en"/>
              <a:t>OpenCV</a:t>
            </a:r>
          </a:p>
          <a:p>
            <a:pPr indent="-228600" lvl="0" marL="457200" rtl="0">
              <a:spcBef>
                <a:spcPts val="0"/>
              </a:spcBef>
              <a:buChar char="➔"/>
            </a:pPr>
            <a:r>
              <a:rPr lang="en"/>
              <a:t>ALSA</a:t>
            </a:r>
          </a:p>
          <a:p>
            <a:pPr indent="-228600" lvl="0" marL="457200" rtl="0">
              <a:spcBef>
                <a:spcPts val="0"/>
              </a:spcBef>
              <a:buChar char="➔"/>
            </a:pPr>
            <a:r>
              <a:rPr lang="en"/>
              <a:t>ORB</a:t>
            </a:r>
          </a:p>
          <a:p>
            <a:pPr indent="-228600" lvl="0" marL="457200">
              <a:spcBef>
                <a:spcPts val="0"/>
              </a:spcBef>
              <a:buChar char="➔"/>
            </a:pPr>
            <a:r>
              <a:rPr lang="en"/>
              <a:t>IMAGEMAGICK</a:t>
            </a:r>
          </a:p>
        </p:txBody>
      </p:sp>
      <p:pic>
        <p:nvPicPr>
          <p:cNvPr id="213" name="Shape 213"/>
          <p:cNvPicPr preferRelativeResize="0"/>
          <p:nvPr/>
        </p:nvPicPr>
        <p:blipFill>
          <a:blip r:embed="rId3">
            <a:alphaModFix/>
          </a:blip>
          <a:stretch>
            <a:fillRect/>
          </a:stretch>
        </p:blipFill>
        <p:spPr>
          <a:xfrm>
            <a:off x="7419975" y="0"/>
            <a:ext cx="1724025" cy="1152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CONSTRAINTS</a:t>
            </a:r>
          </a:p>
        </p:txBody>
      </p:sp>
      <p:sp>
        <p:nvSpPr>
          <p:cNvPr id="219" name="Shape 21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sz="1200">
                <a:solidFill>
                  <a:schemeClr val="dk1"/>
                </a:solidFill>
                <a:latin typeface="Times New Roman"/>
                <a:ea typeface="Times New Roman"/>
                <a:cs typeface="Times New Roman"/>
                <a:sym typeface="Times New Roman"/>
              </a:rPr>
              <a:t>Face Detection using Haar cascade is most effective only on frontal images of faces. It can hardly cope with 45° face rotation both around the vertical and horizontal axis. Face detection alone is sensitive to lighting conditions. We might get multiple detections of the same face, due to overlapping sub-windows. </a:t>
            </a:r>
            <a:r>
              <a:rPr lang="en" sz="1100">
                <a:solidFill>
                  <a:schemeClr val="dk1"/>
                </a:solidFill>
              </a:rPr>
              <a:t>										</a:t>
            </a:r>
          </a:p>
          <a:p>
            <a:pPr indent="-228600" lvl="0" marL="457200" rtl="0">
              <a:spcBef>
                <a:spcPts val="0"/>
              </a:spcBef>
              <a:buClr>
                <a:schemeClr val="dk1"/>
              </a:buClr>
              <a:buChar char="➔"/>
            </a:pPr>
            <a:r>
              <a:rPr lang="en" sz="1200">
                <a:solidFill>
                  <a:schemeClr val="dk1"/>
                </a:solidFill>
                <a:latin typeface="Times New Roman"/>
                <a:ea typeface="Times New Roman"/>
                <a:cs typeface="Times New Roman"/>
                <a:sym typeface="Times New Roman"/>
              </a:rPr>
              <a:t>In case of noisy environments the accuracy of our speaker verification system might be less. </a:t>
            </a:r>
          </a:p>
          <a:p>
            <a:pPr indent="-228600" lvl="0" marL="457200" rtl="0">
              <a:spcBef>
                <a:spcPts val="0"/>
              </a:spcBef>
              <a:buClr>
                <a:schemeClr val="dk1"/>
              </a:buClr>
              <a:buChar char="➔"/>
            </a:pPr>
            <a:r>
              <a:rPr lang="en" sz="1200">
                <a:solidFill>
                  <a:schemeClr val="dk1"/>
                </a:solidFill>
                <a:latin typeface="Times New Roman"/>
                <a:ea typeface="Times New Roman"/>
                <a:cs typeface="Times New Roman"/>
                <a:sym typeface="Times New Roman"/>
              </a:rPr>
              <a:t>Finger orientation while acquiring the input for finger print verification module might create an issue. However the use of ORB descriptor takes care of rotation variance. </a:t>
            </a:r>
          </a:p>
          <a:p>
            <a:pPr indent="-228600" lvl="0" marL="457200" rtl="0">
              <a:spcBef>
                <a:spcPts val="0"/>
              </a:spcBef>
              <a:spcAft>
                <a:spcPts val="0"/>
              </a:spcAft>
              <a:buClr>
                <a:schemeClr val="dk1"/>
              </a:buClr>
              <a:buChar char="➔"/>
            </a:pPr>
            <a:r>
              <a:rPr lang="en" sz="1200">
                <a:solidFill>
                  <a:schemeClr val="dk1"/>
                </a:solidFill>
                <a:latin typeface="Times New Roman"/>
                <a:ea typeface="Times New Roman"/>
                <a:cs typeface="Times New Roman"/>
                <a:sym typeface="Times New Roman"/>
              </a:rPr>
              <a:t>Unable to capture 3D depth information while taking input for face and finger print verification might encourage some fraudulent activities. </a:t>
            </a:r>
          </a:p>
          <a:p>
            <a:pPr indent="-228600" lvl="0" marL="457200" rtl="0">
              <a:spcBef>
                <a:spcPts val="0"/>
              </a:spcBef>
              <a:spcAft>
                <a:spcPts val="0"/>
              </a:spcAft>
              <a:buClr>
                <a:srgbClr val="000000"/>
              </a:buClr>
              <a:buNone/>
            </a:pPr>
            <a:r>
              <a:rPr lang="en" sz="1100">
                <a:solidFill>
                  <a:schemeClr val="dk1"/>
                </a:solidFill>
              </a:rPr>
              <a:t>		 	 	 		</a:t>
            </a:r>
          </a:p>
          <a:p>
            <a:pPr indent="-228600" lvl="0" marL="457200" rtl="0">
              <a:spcBef>
                <a:spcPts val="0"/>
              </a:spcBef>
              <a:spcAft>
                <a:spcPts val="0"/>
              </a:spcAft>
              <a:buClr>
                <a:schemeClr val="dk1"/>
              </a:buClr>
              <a:buChar char="➔"/>
            </a:pPr>
            <a:r>
              <a:rPr lang="en" sz="1200">
                <a:solidFill>
                  <a:schemeClr val="dk1"/>
                </a:solidFill>
                <a:latin typeface="Times New Roman"/>
                <a:ea typeface="Times New Roman"/>
                <a:cs typeface="Times New Roman"/>
                <a:sym typeface="Times New Roman"/>
              </a:rPr>
              <a:t>Scars, bruises on faces and finger, disruption in voice data captured due to throat illness might not be accounted by our system. However multimodal approach takes care if there is a problem in any such module </a:t>
            </a:r>
          </a:p>
          <a:p>
            <a:pPr indent="-228600" lvl="0" marL="457200" rtl="0">
              <a:spcBef>
                <a:spcPts val="0"/>
              </a:spcBef>
              <a:spcAft>
                <a:spcPts val="0"/>
              </a:spcAft>
              <a:buClr>
                <a:schemeClr val="dk1"/>
              </a:buClr>
              <a:buSzPct val="100000"/>
              <a:buNone/>
            </a:pPr>
            <a:r>
              <a:rPr lang="en" sz="1100">
                <a:solidFill>
                  <a:schemeClr val="dk1"/>
                </a:solidFill>
              </a:rPr>
              <a:t>							</a:t>
            </a:r>
          </a:p>
          <a:p>
            <a:pPr lvl="0" rtl="0">
              <a:spcBef>
                <a:spcPts val="0"/>
              </a:spcBef>
              <a:spcAft>
                <a:spcPts val="0"/>
              </a:spcAft>
              <a:buClr>
                <a:srgbClr val="000000"/>
              </a:buClr>
              <a:buNone/>
            </a:pPr>
            <a:r>
              <a:rPr lang="en" sz="1100">
                <a:solidFill>
                  <a:schemeClr val="dk1"/>
                </a:solidFill>
              </a:rPr>
              <a:t>						 					</a:t>
            </a:r>
          </a:p>
          <a:p>
            <a:pPr indent="-228600" lvl="0" marL="457200" rtl="0">
              <a:spcBef>
                <a:spcPts val="0"/>
              </a:spcBef>
              <a:spcAft>
                <a:spcPts val="0"/>
              </a:spcAft>
              <a:buClr>
                <a:srgbClr val="000000"/>
              </a:buClr>
              <a:buNone/>
            </a:pPr>
            <a:r>
              <a:rPr lang="en" sz="1100">
                <a:solidFill>
                  <a:schemeClr val="dk1"/>
                </a:solidFill>
              </a:rPr>
              <a:t>				</a:t>
            </a:r>
          </a:p>
          <a:p>
            <a:pPr indent="-228600" lvl="0" marL="457200" rtl="0">
              <a:spcBef>
                <a:spcPts val="0"/>
              </a:spcBef>
              <a:spcAft>
                <a:spcPts val="0"/>
              </a:spcAft>
              <a:buClr>
                <a:srgbClr val="000000"/>
              </a:buClr>
              <a:buNone/>
            </a:pPr>
            <a:r>
              <a:rPr lang="en" sz="1100">
                <a:solidFill>
                  <a:schemeClr val="dk1"/>
                </a:solidFill>
              </a:rPr>
              <a:t>			</a:t>
            </a:r>
          </a:p>
          <a:p>
            <a:pPr indent="-228600" lvl="0" marL="457200" rtl="0">
              <a:spcBef>
                <a:spcPts val="0"/>
              </a:spcBef>
              <a:spcAft>
                <a:spcPts val="0"/>
              </a:spcAft>
              <a:buClr>
                <a:srgbClr val="000000"/>
              </a:buClr>
              <a:buNone/>
            </a:pPr>
            <a:r>
              <a:rPr lang="en" sz="1100">
                <a:solidFill>
                  <a:schemeClr val="dk1"/>
                </a:solidFill>
              </a:rPr>
              <a:t>		</a:t>
            </a:r>
          </a:p>
          <a:p>
            <a:pPr indent="-228600" lvl="0" marL="457200" rtl="0">
              <a:spcBef>
                <a:spcPts val="0"/>
              </a:spcBef>
              <a:spcAft>
                <a:spcPts val="0"/>
              </a:spcAft>
              <a:buClr>
                <a:schemeClr val="dk1"/>
              </a:buClr>
              <a:buSzPct val="100000"/>
              <a:buNone/>
            </a:pPr>
            <a:r>
              <a:rPr lang="en" sz="1100">
                <a:solidFill>
                  <a:schemeClr val="dk1"/>
                </a:solidFill>
              </a:rPr>
              <a:t>							</a:t>
            </a:r>
          </a:p>
          <a:p>
            <a:pPr lvl="0" rtl="0">
              <a:spcBef>
                <a:spcPts val="0"/>
              </a:spcBef>
              <a:spcAft>
                <a:spcPts val="0"/>
              </a:spcAft>
              <a:buClr>
                <a:srgbClr val="000000"/>
              </a:buClr>
              <a:buNone/>
            </a:pPr>
            <a:r>
              <a:rPr lang="en" sz="1100">
                <a:solidFill>
                  <a:schemeClr val="dk1"/>
                </a:solidFill>
              </a:rPr>
              <a:t>						 					</a:t>
            </a:r>
          </a:p>
          <a:p>
            <a:pPr indent="-228600" lvl="0" marL="457200" rtl="0">
              <a:spcBef>
                <a:spcPts val="0"/>
              </a:spcBef>
              <a:spcAft>
                <a:spcPts val="0"/>
              </a:spcAft>
              <a:buClr>
                <a:srgbClr val="000000"/>
              </a:buClr>
              <a:buNone/>
            </a:pPr>
            <a:r>
              <a:rPr lang="en" sz="1100">
                <a:solidFill>
                  <a:schemeClr val="dk1"/>
                </a:solidFill>
              </a:rPr>
              <a:t>				</a:t>
            </a:r>
          </a:p>
          <a:p>
            <a:pPr indent="-228600" lvl="0" marL="457200" rtl="0">
              <a:spcBef>
                <a:spcPts val="0"/>
              </a:spcBef>
              <a:spcAft>
                <a:spcPts val="0"/>
              </a:spcAft>
              <a:buClr>
                <a:srgbClr val="000000"/>
              </a:buClr>
              <a:buNone/>
            </a:pPr>
            <a:r>
              <a:rPr lang="en" sz="1100">
                <a:solidFill>
                  <a:schemeClr val="dk1"/>
                </a:solidFill>
              </a:rPr>
              <a:t>			</a:t>
            </a:r>
          </a:p>
          <a:p>
            <a:pPr indent="-228600" lvl="0" marL="457200" rtl="0">
              <a:spcBef>
                <a:spcPts val="0"/>
              </a:spcBef>
              <a:spcAft>
                <a:spcPts val="0"/>
              </a:spcAft>
              <a:buClr>
                <a:srgbClr val="000000"/>
              </a:buClr>
              <a:buNone/>
            </a:pPr>
            <a:r>
              <a:rPr lang="en" sz="1100">
                <a:solidFill>
                  <a:schemeClr val="dk1"/>
                </a:solidFill>
              </a:rPr>
              <a:t>		</a:t>
            </a:r>
          </a:p>
          <a:p>
            <a:pPr lvl="0" rtl="0">
              <a:spcBef>
                <a:spcPts val="0"/>
              </a:spcBef>
              <a:spcAft>
                <a:spcPts val="0"/>
              </a:spcAft>
              <a:buNone/>
            </a:pPr>
            <a:r>
              <a:t/>
            </a:r>
            <a:endParaRPr sz="1200">
              <a:solidFill>
                <a:schemeClr val="dk1"/>
              </a:solidFill>
              <a:latin typeface="Times New Roman"/>
              <a:ea typeface="Times New Roman"/>
              <a:cs typeface="Times New Roman"/>
              <a:sym typeface="Times New Roman"/>
            </a:endParaRPr>
          </a:p>
          <a:p>
            <a:pPr lvl="0" rtl="0">
              <a:spcBef>
                <a:spcPts val="0"/>
              </a:spcBef>
              <a:buNone/>
            </a:pPr>
            <a:r>
              <a:t/>
            </a:r>
            <a:endParaRPr sz="1200">
              <a:solidFill>
                <a:schemeClr val="dk1"/>
              </a:solidFill>
              <a:latin typeface="Times New Roman"/>
              <a:ea typeface="Times New Roman"/>
              <a:cs typeface="Times New Roman"/>
              <a:sym typeface="Times New Roman"/>
            </a:endParaRPr>
          </a:p>
          <a:p>
            <a:pPr indent="-228600" lvl="0" marL="457200" rtl="0">
              <a:spcBef>
                <a:spcPts val="0"/>
              </a:spcBef>
              <a:spcAft>
                <a:spcPts val="0"/>
              </a:spcAft>
              <a:buClr>
                <a:schemeClr val="dk1"/>
              </a:buClr>
              <a:buSzPct val="100000"/>
              <a:buNone/>
            </a:pPr>
            <a:r>
              <a:rPr lang="en" sz="1100">
                <a:solidFill>
                  <a:schemeClr val="dk1"/>
                </a:solidFill>
              </a:rPr>
              <a:t>							</a:t>
            </a:r>
          </a:p>
          <a:p>
            <a:pPr lvl="0" rtl="0">
              <a:spcBef>
                <a:spcPts val="0"/>
              </a:spcBef>
              <a:spcAft>
                <a:spcPts val="0"/>
              </a:spcAft>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t/>
            </a:r>
            <a:endParaRPr sz="1200">
              <a:solidFill>
                <a:schemeClr val="dk1"/>
              </a:solidFill>
              <a:latin typeface="Times New Roman"/>
              <a:ea typeface="Times New Roman"/>
              <a:cs typeface="Times New Roman"/>
              <a:sym typeface="Times New Roman"/>
            </a:endParaRP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Clr>
                <a:schemeClr val="dk1"/>
              </a:buClr>
              <a:buSzPct val="91666"/>
              <a:buFont typeface="Arial"/>
              <a:buNone/>
            </a:pPr>
            <a:r>
              <a:t/>
            </a:r>
            <a:endParaRPr sz="1200">
              <a:solidFill>
                <a:schemeClr val="dk1"/>
              </a:solidFill>
              <a:latin typeface="Times New Roman"/>
              <a:ea typeface="Times New Roman"/>
              <a:cs typeface="Times New Roman"/>
              <a:sym typeface="Times New Roman"/>
            </a:endParaRP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None/>
            </a:pPr>
            <a:r>
              <a:t/>
            </a:r>
            <a:endParaRPr/>
          </a:p>
        </p:txBody>
      </p:sp>
      <p:pic>
        <p:nvPicPr>
          <p:cNvPr id="220" name="Shape 220"/>
          <p:cNvPicPr preferRelativeResize="0"/>
          <p:nvPr/>
        </p:nvPicPr>
        <p:blipFill>
          <a:blip r:embed="rId3">
            <a:alphaModFix/>
          </a:blip>
          <a:stretch>
            <a:fillRect/>
          </a:stretch>
        </p:blipFill>
        <p:spPr>
          <a:xfrm>
            <a:off x="7419975" y="0"/>
            <a:ext cx="1724025" cy="1152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RESULTS</a:t>
            </a:r>
          </a:p>
        </p:txBody>
      </p:sp>
      <p:sp>
        <p:nvSpPr>
          <p:cNvPr id="226" name="Shape 22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The combined approach increases the efficiency to a decent level making the system ready to implement in real life. </a:t>
            </a:r>
          </a:p>
          <a:p>
            <a:pPr lvl="0">
              <a:spcBef>
                <a:spcPts val="0"/>
              </a:spcBef>
              <a:buNone/>
            </a:pPr>
            <a:r>
              <a:rPr lang="en" sz="1200">
                <a:solidFill>
                  <a:schemeClr val="dk1"/>
                </a:solidFill>
                <a:latin typeface="Times New Roman"/>
                <a:ea typeface="Times New Roman"/>
                <a:cs typeface="Times New Roman"/>
                <a:sym typeface="Times New Roman"/>
              </a:rPr>
              <a:t>The project scope lies to cost reduction and implementation section over BBB making the whole system portable. </a:t>
            </a: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None/>
            </a:pPr>
            <a:r>
              <a:t/>
            </a:r>
            <a:endParaRPr/>
          </a:p>
        </p:txBody>
      </p:sp>
      <p:pic>
        <p:nvPicPr>
          <p:cNvPr id="227" name="Shape 227"/>
          <p:cNvPicPr preferRelativeResize="0"/>
          <p:nvPr/>
        </p:nvPicPr>
        <p:blipFill>
          <a:blip r:embed="rId3">
            <a:alphaModFix/>
          </a:blip>
          <a:stretch>
            <a:fillRect/>
          </a:stretch>
        </p:blipFill>
        <p:spPr>
          <a:xfrm>
            <a:off x="7419975" y="0"/>
            <a:ext cx="1724025" cy="1152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CONCLUSION</a:t>
            </a:r>
          </a:p>
        </p:txBody>
      </p:sp>
      <p:sp>
        <p:nvSpPr>
          <p:cNvPr id="233" name="Shape 23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200">
                <a:solidFill>
                  <a:schemeClr val="dk1"/>
                </a:solidFill>
                <a:latin typeface="Times New Roman"/>
                <a:ea typeface="Times New Roman"/>
                <a:cs typeface="Times New Roman"/>
                <a:sym typeface="Times New Roman"/>
              </a:rPr>
              <a:t>A multimodal biometrics technique, which combines multiple biometrics in making a personal identification, can be used to overcome the limitations of individual biometrics. </a:t>
            </a:r>
          </a:p>
          <a:p>
            <a:pPr lvl="0">
              <a:spcBef>
                <a:spcPts val="0"/>
              </a:spcBef>
              <a:buNone/>
            </a:pPr>
            <a:r>
              <a:rPr lang="en" sz="1200">
                <a:solidFill>
                  <a:schemeClr val="dk1"/>
                </a:solidFill>
                <a:latin typeface="Times New Roman"/>
                <a:ea typeface="Times New Roman"/>
                <a:cs typeface="Times New Roman"/>
                <a:sym typeface="Times New Roman"/>
              </a:rPr>
              <a:t>We have developed a multimodal biometric system which integrates decisions made by face recognition, fingerprint verification and speaker verification to make a personal identification. In order to demonstrate the efficiency of such an integrated system, experiments which simulate the operating environment on a small data set which is acquired in a strict environment were performed. </a:t>
            </a:r>
          </a:p>
          <a:p>
            <a:pPr lvl="0">
              <a:spcBef>
                <a:spcPts val="0"/>
              </a:spcBef>
              <a:buNone/>
            </a:pPr>
            <a:r>
              <a:rPr lang="en" sz="1200">
                <a:solidFill>
                  <a:schemeClr val="dk1"/>
                </a:solidFill>
                <a:latin typeface="Times New Roman"/>
                <a:ea typeface="Times New Roman"/>
                <a:cs typeface="Times New Roman"/>
                <a:sym typeface="Times New Roman"/>
              </a:rPr>
              <a:t>The experimental results show that our system performs very well. </a:t>
            </a:r>
          </a:p>
          <a:p>
            <a:pPr lvl="0">
              <a:spcBef>
                <a:spcPts val="0"/>
              </a:spcBef>
              <a:buNone/>
            </a:pPr>
            <a:r>
              <a:rPr lang="en" sz="1200">
                <a:solidFill>
                  <a:schemeClr val="dk1"/>
                </a:solidFill>
                <a:latin typeface="Times New Roman"/>
                <a:ea typeface="Times New Roman"/>
                <a:cs typeface="Times New Roman"/>
                <a:sym typeface="Times New Roman"/>
              </a:rPr>
              <a:t>However, the system needs to be tested on a large dataset in a real operating environment. </a:t>
            </a:r>
          </a:p>
          <a:p>
            <a:pPr lvl="0">
              <a:spcBef>
                <a:spcPts val="0"/>
              </a:spcBef>
              <a:buNone/>
            </a:pPr>
            <a:r>
              <a:rPr lang="en" sz="1200">
                <a:solidFill>
                  <a:schemeClr val="dk1"/>
                </a:solidFill>
                <a:latin typeface="Times New Roman"/>
                <a:ea typeface="Times New Roman"/>
                <a:cs typeface="Times New Roman"/>
                <a:sym typeface="Times New Roman"/>
              </a:rPr>
              <a:t>We were successful in making our system portable. </a:t>
            </a:r>
          </a:p>
          <a:p>
            <a:pPr lvl="0">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Our system supports both training and testing, make it a ready to deploy system in the market with no dependencies.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None/>
            </a:pPr>
            <a:r>
              <a:t/>
            </a:r>
            <a:endParaRPr/>
          </a:p>
        </p:txBody>
      </p:sp>
      <p:pic>
        <p:nvPicPr>
          <p:cNvPr id="234" name="Shape 234"/>
          <p:cNvPicPr preferRelativeResize="0"/>
          <p:nvPr/>
        </p:nvPicPr>
        <p:blipFill>
          <a:blip r:embed="rId3">
            <a:alphaModFix/>
          </a:blip>
          <a:stretch>
            <a:fillRect/>
          </a:stretch>
        </p:blipFill>
        <p:spPr>
          <a:xfrm>
            <a:off x="7419975" y="0"/>
            <a:ext cx="1724025" cy="1152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240" name="Shape 24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241" name="Shape 241"/>
          <p:cNvPicPr preferRelativeResize="0"/>
          <p:nvPr/>
        </p:nvPicPr>
        <p:blipFill>
          <a:blip r:embed="rId3">
            <a:alphaModFix/>
          </a:blip>
          <a:stretch>
            <a:fillRect/>
          </a:stretch>
        </p:blipFill>
        <p:spPr>
          <a:xfrm>
            <a:off x="0" y="868263"/>
            <a:ext cx="9144000" cy="3406972"/>
          </a:xfrm>
          <a:prstGeom prst="rect">
            <a:avLst/>
          </a:prstGeom>
          <a:noFill/>
          <a:ln>
            <a:noFill/>
          </a:ln>
        </p:spPr>
      </p:pic>
      <p:pic>
        <p:nvPicPr>
          <p:cNvPr id="242" name="Shape 242"/>
          <p:cNvPicPr preferRelativeResize="0"/>
          <p:nvPr/>
        </p:nvPicPr>
        <p:blipFill>
          <a:blip r:embed="rId4">
            <a:alphaModFix/>
          </a:blip>
          <a:stretch>
            <a:fillRect/>
          </a:stretch>
        </p:blipFill>
        <p:spPr>
          <a:xfrm>
            <a:off x="152400" y="1020663"/>
            <a:ext cx="9144000" cy="34069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INTRODUCTION :</a:t>
            </a:r>
          </a:p>
        </p:txBody>
      </p:sp>
      <p:sp>
        <p:nvSpPr>
          <p:cNvPr id="70" name="Shape 7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solidFill>
                  <a:schemeClr val="dk1"/>
                </a:solidFill>
                <a:latin typeface="Times New Roman"/>
                <a:ea typeface="Times New Roman"/>
                <a:cs typeface="Times New Roman"/>
                <a:sym typeface="Times New Roman"/>
              </a:rPr>
              <a:t>Person identification is of paramount importance in security, surveillance, human computer interfaces, and smart spaces. </a:t>
            </a:r>
          </a:p>
          <a:p>
            <a:pPr lvl="0">
              <a:spcBef>
                <a:spcPts val="0"/>
              </a:spcBef>
              <a:buNone/>
            </a:pPr>
            <a:r>
              <a:rPr lang="en" sz="1400">
                <a:solidFill>
                  <a:schemeClr val="dk1"/>
                </a:solidFill>
                <a:latin typeface="Times New Roman"/>
                <a:ea typeface="Times New Roman"/>
                <a:cs typeface="Times New Roman"/>
                <a:sym typeface="Times New Roman"/>
              </a:rPr>
              <a:t>Traditional methods :</a:t>
            </a:r>
          </a:p>
          <a:p>
            <a:pPr indent="-317500" lvl="0" marL="457200" rtl="0">
              <a:spcBef>
                <a:spcPts val="0"/>
              </a:spcBef>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Token : may be lost, stolen, forgotten, forged or misplaced </a:t>
            </a:r>
          </a:p>
          <a:p>
            <a:pPr indent="-317500" lvl="0" marL="457200" rtl="0">
              <a:spcBef>
                <a:spcPts val="0"/>
              </a:spcBef>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Password : may be forgotten or compromised </a:t>
            </a:r>
          </a:p>
          <a:p>
            <a:pPr lvl="0">
              <a:spcBef>
                <a:spcPts val="0"/>
              </a:spcBef>
              <a:buNone/>
            </a:pPr>
            <a:r>
              <a:rPr lang="en" sz="1400">
                <a:solidFill>
                  <a:schemeClr val="dk1"/>
                </a:solidFill>
                <a:latin typeface="Times New Roman"/>
                <a:ea typeface="Times New Roman"/>
                <a:cs typeface="Times New Roman"/>
                <a:sym typeface="Times New Roman"/>
              </a:rPr>
              <a:t>Biometric Identification : automatic identification of a person based on his/her physiological or behavioral characteristics 			</a:t>
            </a:r>
          </a:p>
          <a:p>
            <a:pPr lvl="0">
              <a:spcBef>
                <a:spcPts val="0"/>
              </a:spcBef>
              <a:buNone/>
            </a:pPr>
            <a:r>
              <a:rPr lang="en" sz="1400">
                <a:solidFill>
                  <a:schemeClr val="dk1"/>
                </a:solidFill>
                <a:latin typeface="Times New Roman"/>
                <a:ea typeface="Times New Roman"/>
                <a:cs typeface="Times New Roman"/>
                <a:sym typeface="Times New Roman"/>
              </a:rPr>
              <a:t>Nine different biometric indicators are either widely used or under intensive evaluation</a:t>
            </a:r>
          </a:p>
          <a:p>
            <a:pPr indent="-304800" lvl="0" marL="457200" rtl="0">
              <a:spcBef>
                <a:spcPts val="0"/>
              </a:spcBef>
              <a:buClr>
                <a:schemeClr val="dk1"/>
              </a:buClr>
              <a:buSzPct val="85714"/>
              <a:buFont typeface="Times New Roman"/>
              <a:buChar char="➔"/>
            </a:pPr>
            <a:r>
              <a:rPr lang="en" sz="1400">
                <a:solidFill>
                  <a:schemeClr val="dk1"/>
                </a:solidFill>
                <a:latin typeface="Times New Roman"/>
                <a:ea typeface="Times New Roman"/>
                <a:cs typeface="Times New Roman"/>
                <a:sym typeface="Times New Roman"/>
              </a:rPr>
              <a:t> face, facial thermogram, voice-print, signature, fingerprint, hand geometry, hand vein, lip movement, iris, retinal pattern.</a:t>
            </a:r>
            <a:r>
              <a:rPr lang="en" sz="1200">
                <a:solidFill>
                  <a:schemeClr val="dk1"/>
                </a:solidFill>
                <a:latin typeface="Times New Roman"/>
                <a:ea typeface="Times New Roman"/>
                <a:cs typeface="Times New Roman"/>
                <a:sym typeface="Times New Roman"/>
              </a:rPr>
              <a:t> </a:t>
            </a:r>
          </a:p>
        </p:txBody>
      </p:sp>
      <p:pic>
        <p:nvPicPr>
          <p:cNvPr id="71" name="Shape 71"/>
          <p:cNvPicPr preferRelativeResize="0"/>
          <p:nvPr/>
        </p:nvPicPr>
        <p:blipFill>
          <a:blip r:embed="rId3">
            <a:alphaModFix/>
          </a:blip>
          <a:stretch>
            <a:fillRect/>
          </a:stretch>
        </p:blipFill>
        <p:spPr>
          <a:xfrm>
            <a:off x="7419975" y="0"/>
            <a:ext cx="1724025" cy="1152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289912"/>
            <a:ext cx="8520600" cy="572700"/>
          </a:xfrm>
          <a:prstGeom prst="rect">
            <a:avLst/>
          </a:prstGeom>
        </p:spPr>
        <p:txBody>
          <a:bodyPr anchorCtr="0" anchor="t" bIns="91425" lIns="91425" rIns="91425" tIns="91425">
            <a:noAutofit/>
          </a:bodyPr>
          <a:lstStyle/>
          <a:p>
            <a:pPr lvl="0">
              <a:spcBef>
                <a:spcPts val="0"/>
              </a:spcBef>
              <a:buNone/>
            </a:pPr>
            <a:r>
              <a:rPr lang="en"/>
              <a:t>Why multimodal approach?</a:t>
            </a:r>
          </a:p>
        </p:txBody>
      </p:sp>
      <p:sp>
        <p:nvSpPr>
          <p:cNvPr id="77" name="Shape 77"/>
          <p:cNvSpPr txBox="1"/>
          <p:nvPr>
            <p:ph idx="1" type="body"/>
          </p:nvPr>
        </p:nvSpPr>
        <p:spPr>
          <a:xfrm>
            <a:off x="311700" y="1018150"/>
            <a:ext cx="8520600" cy="3416400"/>
          </a:xfrm>
          <a:prstGeom prst="rect">
            <a:avLst/>
          </a:prstGeom>
        </p:spPr>
        <p:txBody>
          <a:bodyPr anchorCtr="0" anchor="t" bIns="91425" lIns="91425" rIns="91425" tIns="91425">
            <a:noAutofit/>
          </a:bodyPr>
          <a:lstStyle/>
          <a:p>
            <a:pPr lvl="0">
              <a:spcBef>
                <a:spcPts val="0"/>
              </a:spcBef>
              <a:buNone/>
            </a:pPr>
            <a:r>
              <a:rPr lang="en" sz="1400">
                <a:solidFill>
                  <a:schemeClr val="dk1"/>
                </a:solidFill>
                <a:latin typeface="Times New Roman"/>
                <a:ea typeface="Times New Roman"/>
                <a:cs typeface="Times New Roman"/>
                <a:sym typeface="Times New Roman"/>
              </a:rPr>
              <a:t>All these biometric indicators have their own advantages and disadvantages in terms of the accuracy, user acceptance, and applicability. </a:t>
            </a:r>
          </a:p>
          <a:p>
            <a:pPr lvl="0">
              <a:spcBef>
                <a:spcPts val="0"/>
              </a:spcBef>
              <a:buNone/>
            </a:pPr>
            <a:r>
              <a:rPr lang="en" sz="1400">
                <a:solidFill>
                  <a:schemeClr val="dk1"/>
                </a:solidFill>
                <a:latin typeface="Times New Roman"/>
                <a:ea typeface="Times New Roman"/>
                <a:cs typeface="Times New Roman"/>
                <a:sym typeface="Times New Roman"/>
              </a:rPr>
              <a:t>A single feature, however, sometimes fails to be exact enough for identification. </a:t>
            </a:r>
          </a:p>
          <a:p>
            <a:pPr indent="-317500" lvl="0" marL="457200" rtl="0">
              <a:spcBef>
                <a:spcPts val="0"/>
              </a:spcBef>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Consider identical twins, for example. Their faces alone may not distinguish them. </a:t>
            </a:r>
          </a:p>
          <a:p>
            <a:pPr lvl="0" rtl="0">
              <a:spcBef>
                <a:spcPts val="0"/>
              </a:spcBef>
              <a:buNone/>
            </a:pPr>
            <a:r>
              <a:rPr lang="en" sz="1400">
                <a:solidFill>
                  <a:schemeClr val="dk1"/>
                </a:solidFill>
                <a:latin typeface="Times New Roman"/>
                <a:ea typeface="Times New Roman"/>
                <a:cs typeface="Times New Roman"/>
                <a:sym typeface="Times New Roman"/>
              </a:rPr>
              <a:t>Another disadvantage of using only one feature is that the chosen feature is not always readable. </a:t>
            </a:r>
          </a:p>
          <a:p>
            <a:pPr indent="-317500" lvl="0" marL="457200" rtl="0">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For example, some five percent of people have fingerprints that cannot be recorded because they are obscured by a cut or a scar or are too fine to show up well in a photograph 	</a:t>
            </a:r>
          </a:p>
          <a:p>
            <a:pPr lvl="0" rtl="0">
              <a:spcBef>
                <a:spcPts val="0"/>
              </a:spcBef>
              <a:spcAft>
                <a:spcPts val="0"/>
              </a:spcAft>
              <a:buNone/>
            </a:pPr>
            <a:r>
              <a:t/>
            </a:r>
            <a:endParaRPr sz="1400">
              <a:solidFill>
                <a:schemeClr val="dk1"/>
              </a:solidFill>
              <a:latin typeface="Times New Roman"/>
              <a:ea typeface="Times New Roman"/>
              <a:cs typeface="Times New Roman"/>
              <a:sym typeface="Times New Roman"/>
            </a:endParaRPr>
          </a:p>
          <a:p>
            <a:pPr lvl="0" rtl="0">
              <a:spcBef>
                <a:spcPts val="0"/>
              </a:spcBef>
              <a:spcAft>
                <a:spcPts val="0"/>
              </a:spcAft>
              <a:buNone/>
            </a:pPr>
            <a:r>
              <a:t/>
            </a:r>
            <a:endParaRPr sz="1400">
              <a:solidFill>
                <a:schemeClr val="dk1"/>
              </a:solidFill>
              <a:latin typeface="Times New Roman"/>
              <a:ea typeface="Times New Roman"/>
              <a:cs typeface="Times New Roman"/>
              <a:sym typeface="Times New Roman"/>
            </a:endParaRPr>
          </a:p>
          <a:p>
            <a:pPr lvl="0">
              <a:spcBef>
                <a:spcPts val="0"/>
              </a:spcBef>
              <a:spcAft>
                <a:spcPts val="0"/>
              </a:spcAft>
              <a:buClr>
                <a:srgbClr val="000000"/>
              </a:buClr>
              <a:buSzPct val="78571"/>
              <a:buFont typeface="Arial"/>
              <a:buNone/>
            </a:pPr>
            <a:r>
              <a:rPr lang="en" sz="1400">
                <a:solidFill>
                  <a:schemeClr val="dk1"/>
                </a:solidFill>
                <a:latin typeface="Times New Roman"/>
                <a:ea typeface="Times New Roman"/>
                <a:cs typeface="Times New Roman"/>
                <a:sym typeface="Times New Roman"/>
              </a:rPr>
              <a:t>To enable a biometric system to operate effectively in different applications and environments, a multimodal biometric system which makes a person identification based on multiple physiological or behavioral characteristics is preferred.</a:t>
            </a:r>
          </a:p>
          <a:p>
            <a:pPr lvl="0">
              <a:spcBef>
                <a:spcPts val="0"/>
              </a:spcBef>
              <a:buClr>
                <a:srgbClr val="000000"/>
              </a:buClr>
              <a:buSzPct val="100000"/>
              <a:buFont typeface="Arial"/>
              <a:buNone/>
            </a:pPr>
            <a:r>
              <a:rPr lang="en" sz="1100">
                <a:solidFill>
                  <a:schemeClr val="dk1"/>
                </a:solidFill>
              </a:rPr>
              <a:t>				</a:t>
            </a:r>
          </a:p>
          <a:p>
            <a:pPr lvl="0">
              <a:spcBef>
                <a:spcPts val="0"/>
              </a:spcBef>
              <a:buClr>
                <a:srgbClr val="000000"/>
              </a:buClr>
              <a:buSzPct val="100000"/>
              <a:buFont typeface="Arial"/>
              <a:buNone/>
            </a:pPr>
            <a:r>
              <a:rPr lang="en" sz="1100">
                <a:solidFill>
                  <a:schemeClr val="dk1"/>
                </a:solidFill>
              </a:rPr>
              <a:t>			</a:t>
            </a:r>
          </a:p>
          <a:p>
            <a:pPr lvl="0">
              <a:spcBef>
                <a:spcPts val="0"/>
              </a:spcBef>
              <a:buClr>
                <a:srgbClr val="000000"/>
              </a:buClr>
              <a:buSzPct val="100000"/>
              <a:buFont typeface="Arial"/>
              <a:buNone/>
            </a:pPr>
            <a:r>
              <a:rPr lang="en" sz="1100">
                <a:solidFill>
                  <a:schemeClr val="dk1"/>
                </a:solidFill>
              </a:rPr>
              <a:t>		</a:t>
            </a:r>
          </a:p>
          <a:p>
            <a:pPr lvl="0">
              <a:spcBef>
                <a:spcPts val="0"/>
              </a:spcBef>
              <a:buClr>
                <a:schemeClr val="dk1"/>
              </a:buClr>
              <a:buSzPct val="100000"/>
              <a:buFont typeface="Arial"/>
              <a:buNone/>
            </a:pPr>
            <a:r>
              <a:t/>
            </a:r>
            <a:endParaRPr sz="1100">
              <a:solidFill>
                <a:schemeClr val="dk1"/>
              </a:solidFill>
            </a:endParaRP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None/>
            </a:pPr>
            <a:r>
              <a:t/>
            </a:r>
            <a:endParaRPr/>
          </a:p>
        </p:txBody>
      </p:sp>
      <p:pic>
        <p:nvPicPr>
          <p:cNvPr id="78" name="Shape 78"/>
          <p:cNvPicPr preferRelativeResize="0"/>
          <p:nvPr/>
        </p:nvPicPr>
        <p:blipFill>
          <a:blip r:embed="rId3">
            <a:alphaModFix/>
          </a:blip>
          <a:stretch>
            <a:fillRect/>
          </a:stretch>
        </p:blipFill>
        <p:spPr>
          <a:xfrm>
            <a:off x="7419975" y="0"/>
            <a:ext cx="1724025" cy="1152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289912"/>
            <a:ext cx="8520600" cy="572700"/>
          </a:xfrm>
          <a:prstGeom prst="rect">
            <a:avLst/>
          </a:prstGeom>
        </p:spPr>
        <p:txBody>
          <a:bodyPr anchorCtr="0" anchor="t" bIns="91425" lIns="91425" rIns="91425" tIns="91425">
            <a:noAutofit/>
          </a:bodyPr>
          <a:lstStyle/>
          <a:p>
            <a:pPr lvl="0">
              <a:spcBef>
                <a:spcPts val="0"/>
              </a:spcBef>
              <a:buNone/>
            </a:pPr>
            <a:r>
              <a:rPr lang="en"/>
              <a:t>Our approach:</a:t>
            </a:r>
          </a:p>
        </p:txBody>
      </p:sp>
      <p:sp>
        <p:nvSpPr>
          <p:cNvPr id="84" name="Shape 84"/>
          <p:cNvSpPr txBox="1"/>
          <p:nvPr>
            <p:ph idx="1" type="body"/>
          </p:nvPr>
        </p:nvSpPr>
        <p:spPr>
          <a:xfrm>
            <a:off x="311700" y="3765300"/>
            <a:ext cx="8520600" cy="1378200"/>
          </a:xfrm>
          <a:prstGeom prst="rect">
            <a:avLst/>
          </a:prstGeom>
        </p:spPr>
        <p:txBody>
          <a:bodyPr anchorCtr="0" anchor="t" bIns="91425" lIns="91425" rIns="91425" tIns="91425">
            <a:noAutofit/>
          </a:bodyPr>
          <a:lstStyle/>
          <a:p>
            <a:pPr indent="-317500" lvl="0" marL="457200">
              <a:spcBef>
                <a:spcPts val="0"/>
              </a:spcBef>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Routinely used in law enforcement community. </a:t>
            </a:r>
          </a:p>
          <a:p>
            <a:pPr indent="-317500" lvl="0" marL="457200">
              <a:spcBef>
                <a:spcPts val="0"/>
              </a:spcBef>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Most of the commercial biometric systems currently rely on either of these three. </a:t>
            </a:r>
          </a:p>
          <a:p>
            <a:pPr indent="-228600" lvl="0" marL="457200">
              <a:spcBef>
                <a:spcPts val="0"/>
              </a:spcBef>
              <a:buClr>
                <a:schemeClr val="dk1"/>
              </a:buClr>
              <a:buChar char="➔"/>
            </a:pPr>
            <a:r>
              <a:rPr lang="en" sz="1400">
                <a:solidFill>
                  <a:schemeClr val="dk1"/>
                </a:solidFill>
                <a:latin typeface="Times New Roman"/>
                <a:ea typeface="Times New Roman"/>
                <a:cs typeface="Times New Roman"/>
                <a:sym typeface="Times New Roman"/>
              </a:rPr>
              <a:t>These biometric indicators complement one another in their advantages and strengths 	</a:t>
            </a: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None/>
            </a:pPr>
            <a:r>
              <a:t/>
            </a:r>
            <a:endParaRPr/>
          </a:p>
        </p:txBody>
      </p:sp>
      <p:pic>
        <p:nvPicPr>
          <p:cNvPr id="85" name="Shape 85"/>
          <p:cNvPicPr preferRelativeResize="0"/>
          <p:nvPr/>
        </p:nvPicPr>
        <p:blipFill>
          <a:blip r:embed="rId3">
            <a:alphaModFix/>
          </a:blip>
          <a:stretch>
            <a:fillRect/>
          </a:stretch>
        </p:blipFill>
        <p:spPr>
          <a:xfrm>
            <a:off x="7419975" y="0"/>
            <a:ext cx="1724025" cy="1152525"/>
          </a:xfrm>
          <a:prstGeom prst="rect">
            <a:avLst/>
          </a:prstGeom>
          <a:noFill/>
          <a:ln>
            <a:noFill/>
          </a:ln>
        </p:spPr>
      </p:pic>
      <p:pic>
        <p:nvPicPr>
          <p:cNvPr id="86" name="Shape 86"/>
          <p:cNvPicPr preferRelativeResize="0"/>
          <p:nvPr/>
        </p:nvPicPr>
        <p:blipFill>
          <a:blip r:embed="rId4">
            <a:alphaModFix/>
          </a:blip>
          <a:stretch>
            <a:fillRect/>
          </a:stretch>
        </p:blipFill>
        <p:spPr>
          <a:xfrm>
            <a:off x="1126199" y="877447"/>
            <a:ext cx="6457625" cy="2440875"/>
          </a:xfrm>
          <a:prstGeom prst="rect">
            <a:avLst/>
          </a:prstGeom>
          <a:noFill/>
          <a:ln>
            <a:noFill/>
          </a:ln>
        </p:spPr>
      </p:pic>
      <p:sp>
        <p:nvSpPr>
          <p:cNvPr id="87" name="Shape 87"/>
          <p:cNvSpPr txBox="1"/>
          <p:nvPr/>
        </p:nvSpPr>
        <p:spPr>
          <a:xfrm>
            <a:off x="2484900" y="3318325"/>
            <a:ext cx="4174200" cy="264000"/>
          </a:xfrm>
          <a:prstGeom prst="rect">
            <a:avLst/>
          </a:prstGeom>
          <a:noFill/>
          <a:ln>
            <a:noFill/>
          </a:ln>
        </p:spPr>
        <p:txBody>
          <a:bodyPr anchorCtr="0" anchor="t" bIns="91425" lIns="91425" rIns="91425" tIns="91425">
            <a:noAutofit/>
          </a:bodyPr>
          <a:lstStyle/>
          <a:p>
            <a:pPr lvl="0" algn="ctr">
              <a:spcBef>
                <a:spcPts val="0"/>
              </a:spcBef>
              <a:buNone/>
            </a:pPr>
            <a:r>
              <a:rPr lang="en">
                <a:latin typeface="Times New Roman"/>
                <a:ea typeface="Times New Roman"/>
                <a:cs typeface="Times New Roman"/>
                <a:sym typeface="Times New Roman"/>
              </a:rPr>
              <a:t>Fig. 1 Biometric indicators used in our system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200">
                <a:solidFill>
                  <a:schemeClr val="dk1"/>
                </a:solidFill>
                <a:latin typeface="Times New Roman"/>
                <a:ea typeface="Times New Roman"/>
                <a:cs typeface="Times New Roman"/>
                <a:sym typeface="Times New Roman"/>
              </a:rPr>
              <a:t>The verification process essentially consists of four stages : </a:t>
            </a:r>
          </a:p>
          <a:p>
            <a:pPr lvl="0">
              <a:spcBef>
                <a:spcPts val="0"/>
              </a:spcBef>
              <a:buNone/>
            </a:pPr>
            <a:r>
              <a:t/>
            </a:r>
            <a:endParaRPr sz="1200">
              <a:solidFill>
                <a:schemeClr val="dk1"/>
              </a:solidFill>
              <a:latin typeface="Times New Roman"/>
              <a:ea typeface="Times New Roman"/>
              <a:cs typeface="Times New Roman"/>
              <a:sym typeface="Times New Roman"/>
            </a:endParaRPr>
          </a:p>
          <a:p>
            <a:pPr lvl="0">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1) Fingerprint verification</a:t>
            </a:r>
            <a:r>
              <a:rPr lang="en" sz="1100">
                <a:solidFill>
                  <a:schemeClr val="dk1"/>
                </a:solidFill>
              </a:rPr>
              <a:t>					</a:t>
            </a:r>
          </a:p>
          <a:p>
            <a:pPr lvl="0">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2) Face recognition</a:t>
            </a:r>
            <a:r>
              <a:rPr lang="en" sz="1100">
                <a:solidFill>
                  <a:schemeClr val="dk1"/>
                </a:solidFill>
              </a:rPr>
              <a:t>		</a:t>
            </a:r>
          </a:p>
          <a:p>
            <a:pPr lvl="0" rtl="0">
              <a:spcBef>
                <a:spcPts val="0"/>
              </a:spcBef>
              <a:spcAft>
                <a:spcPts val="0"/>
              </a:spcAft>
              <a:buNone/>
            </a:pPr>
            <a:r>
              <a:rPr lang="en" sz="1200">
                <a:solidFill>
                  <a:schemeClr val="dk1"/>
                </a:solidFill>
                <a:latin typeface="Times New Roman"/>
                <a:ea typeface="Times New Roman"/>
                <a:cs typeface="Times New Roman"/>
                <a:sym typeface="Times New Roman"/>
              </a:rPr>
              <a:t>3)  Speaker verification</a:t>
            </a:r>
          </a:p>
          <a:p>
            <a:pPr lvl="0" rtl="0">
              <a:spcBef>
                <a:spcPts val="0"/>
              </a:spcBef>
              <a:spcAft>
                <a:spcPts val="0"/>
              </a:spcAft>
              <a:buNone/>
            </a:pPr>
            <a:r>
              <a:t/>
            </a:r>
            <a:endParaRPr sz="1100">
              <a:solidFill>
                <a:schemeClr val="dk1"/>
              </a:solidFill>
            </a:endParaRPr>
          </a:p>
          <a:p>
            <a:pPr lvl="0" rtl="0">
              <a:spcBef>
                <a:spcPts val="0"/>
              </a:spcBef>
              <a:spcAft>
                <a:spcPts val="0"/>
              </a:spcAft>
              <a:buNone/>
            </a:pPr>
            <a:r>
              <a:rPr lang="en" sz="1200">
                <a:solidFill>
                  <a:schemeClr val="dk1"/>
                </a:solidFill>
                <a:latin typeface="Times New Roman"/>
                <a:ea typeface="Times New Roman"/>
                <a:cs typeface="Times New Roman"/>
                <a:sym typeface="Times New Roman"/>
              </a:rPr>
              <a:t>4)  Decision fusion </a:t>
            </a:r>
          </a:p>
          <a:p>
            <a:pPr indent="-228600" lvl="0" marL="457200" rtl="0">
              <a:spcBef>
                <a:spcPts val="0"/>
              </a:spcBef>
              <a:spcAft>
                <a:spcPts val="0"/>
              </a:spcAft>
              <a:buClr>
                <a:schemeClr val="dk1"/>
              </a:buClr>
              <a:buSzPct val="100000"/>
              <a:buNone/>
            </a:pPr>
            <a:r>
              <a:rPr lang="en" sz="1100">
                <a:solidFill>
                  <a:schemeClr val="dk1"/>
                </a:solidFill>
              </a:rPr>
              <a:t>						</a:t>
            </a:r>
          </a:p>
          <a:p>
            <a:pPr lvl="0" rtl="0">
              <a:spcBef>
                <a:spcPts val="0"/>
              </a:spcBef>
              <a:spcAft>
                <a:spcPts val="0"/>
              </a:spcAft>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None/>
            </a:pPr>
            <a:r>
              <a:t/>
            </a:r>
            <a:endParaRPr/>
          </a:p>
        </p:txBody>
      </p:sp>
      <p:pic>
        <p:nvPicPr>
          <p:cNvPr id="94" name="Shape 94"/>
          <p:cNvPicPr preferRelativeResize="0"/>
          <p:nvPr/>
        </p:nvPicPr>
        <p:blipFill>
          <a:blip r:embed="rId3">
            <a:alphaModFix/>
          </a:blip>
          <a:stretch>
            <a:fillRect/>
          </a:stretch>
        </p:blipFill>
        <p:spPr>
          <a:xfrm>
            <a:off x="7419975" y="0"/>
            <a:ext cx="1724025" cy="1152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232925"/>
            <a:ext cx="8520600" cy="572700"/>
          </a:xfrm>
          <a:prstGeom prst="rect">
            <a:avLst/>
          </a:prstGeom>
        </p:spPr>
        <p:txBody>
          <a:bodyPr anchorCtr="0" anchor="t" bIns="91425" lIns="91425" rIns="91425" tIns="91425">
            <a:noAutofit/>
          </a:bodyPr>
          <a:lstStyle/>
          <a:p>
            <a:pPr lvl="0">
              <a:spcBef>
                <a:spcPts val="0"/>
              </a:spcBef>
              <a:buNone/>
            </a:pPr>
            <a:r>
              <a:rPr lang="en"/>
              <a:t>FINGERPRINT VERIFICATION</a:t>
            </a:r>
          </a:p>
        </p:txBody>
      </p:sp>
      <p:pic>
        <p:nvPicPr>
          <p:cNvPr id="100" name="Shape 100"/>
          <p:cNvPicPr preferRelativeResize="0"/>
          <p:nvPr/>
        </p:nvPicPr>
        <p:blipFill>
          <a:blip r:embed="rId3">
            <a:alphaModFix/>
          </a:blip>
          <a:stretch>
            <a:fillRect/>
          </a:stretch>
        </p:blipFill>
        <p:spPr>
          <a:xfrm>
            <a:off x="7419975" y="0"/>
            <a:ext cx="1724025" cy="1152525"/>
          </a:xfrm>
          <a:prstGeom prst="rect">
            <a:avLst/>
          </a:prstGeom>
          <a:noFill/>
          <a:ln>
            <a:noFill/>
          </a:ln>
        </p:spPr>
      </p:pic>
      <p:pic>
        <p:nvPicPr>
          <p:cNvPr id="101" name="Shape 101"/>
          <p:cNvPicPr preferRelativeResize="0"/>
          <p:nvPr/>
        </p:nvPicPr>
        <p:blipFill>
          <a:blip r:embed="rId4">
            <a:alphaModFix/>
          </a:blip>
          <a:stretch>
            <a:fillRect/>
          </a:stretch>
        </p:blipFill>
        <p:spPr>
          <a:xfrm>
            <a:off x="0" y="3008885"/>
            <a:ext cx="9143999" cy="908179"/>
          </a:xfrm>
          <a:prstGeom prst="rect">
            <a:avLst/>
          </a:prstGeom>
          <a:noFill/>
          <a:ln>
            <a:noFill/>
          </a:ln>
        </p:spPr>
      </p:pic>
      <p:sp>
        <p:nvSpPr>
          <p:cNvPr id="102" name="Shape 102"/>
          <p:cNvSpPr txBox="1"/>
          <p:nvPr/>
        </p:nvSpPr>
        <p:spPr>
          <a:xfrm>
            <a:off x="0" y="1584475"/>
            <a:ext cx="8988000" cy="14244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latin typeface="Times New Roman"/>
                <a:ea typeface="Times New Roman"/>
                <a:cs typeface="Times New Roman"/>
                <a:sym typeface="Times New Roman"/>
              </a:rPr>
              <a:t>Fingerprint verification depends on the comparison of minutiae and their relationships to make a personal identification. </a:t>
            </a:r>
          </a:p>
          <a:p>
            <a:pPr lvl="0">
              <a:spcBef>
                <a:spcPts val="0"/>
              </a:spcBef>
              <a:buNone/>
            </a:pPr>
            <a:r>
              <a:rPr lang="en">
                <a:solidFill>
                  <a:schemeClr val="dk1"/>
                </a:solidFill>
                <a:latin typeface="Times New Roman"/>
                <a:ea typeface="Times New Roman"/>
                <a:cs typeface="Times New Roman"/>
                <a:sym typeface="Times New Roman"/>
              </a:rPr>
              <a:t>				</a:t>
            </a:r>
          </a:p>
          <a:p>
            <a:pPr lvl="0">
              <a:spcBef>
                <a:spcPts val="0"/>
              </a:spcBef>
              <a:buNone/>
            </a:pPr>
            <a:r>
              <a:rPr lang="en">
                <a:solidFill>
                  <a:schemeClr val="dk1"/>
                </a:solidFill>
                <a:latin typeface="Times New Roman"/>
                <a:ea typeface="Times New Roman"/>
                <a:cs typeface="Times New Roman"/>
                <a:sym typeface="Times New Roman"/>
              </a:rPr>
              <a:t>It usually consists of two stages: </a:t>
            </a:r>
          </a:p>
          <a:p>
            <a:pPr indent="-228600" lvl="0" marL="457200">
              <a:spcBef>
                <a:spcPts val="0"/>
              </a:spcBef>
              <a:buClr>
                <a:schemeClr val="dk1"/>
              </a:buClr>
              <a:buFont typeface="Times New Roman"/>
              <a:buChar char="➔"/>
            </a:pPr>
            <a:r>
              <a:rPr lang="en">
                <a:solidFill>
                  <a:schemeClr val="dk1"/>
                </a:solidFill>
                <a:latin typeface="Times New Roman"/>
                <a:ea typeface="Times New Roman"/>
                <a:cs typeface="Times New Roman"/>
                <a:sym typeface="Times New Roman"/>
              </a:rPr>
              <a:t>minutiae extraction </a:t>
            </a:r>
          </a:p>
          <a:p>
            <a:pPr indent="-228600" lvl="0" marL="457200">
              <a:spcBef>
                <a:spcPts val="0"/>
              </a:spcBef>
              <a:buClr>
                <a:schemeClr val="dk1"/>
              </a:buClr>
              <a:buFont typeface="Times New Roman"/>
              <a:buChar char="➔"/>
            </a:pPr>
            <a:r>
              <a:rPr lang="en">
                <a:solidFill>
                  <a:schemeClr val="dk1"/>
                </a:solidFill>
                <a:latin typeface="Times New Roman"/>
                <a:ea typeface="Times New Roman"/>
                <a:cs typeface="Times New Roman"/>
                <a:sym typeface="Times New Roman"/>
              </a:rPr>
              <a:t>minutiae matching </a:t>
            </a:r>
          </a:p>
          <a:p>
            <a:pPr lvl="0">
              <a:spcBef>
                <a:spcPts val="0"/>
              </a:spcBef>
              <a:buNone/>
            </a:pPr>
            <a:r>
              <a:rPr lang="en">
                <a:solidFill>
                  <a:schemeClr val="dk1"/>
                </a:solidFill>
                <a:latin typeface="Times New Roman"/>
                <a:ea typeface="Times New Roman"/>
                <a:cs typeface="Times New Roman"/>
                <a:sym typeface="Times New Roman"/>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rtl="0">
              <a:spcBef>
                <a:spcPts val="0"/>
              </a:spcBef>
              <a:buNone/>
            </a:pPr>
            <a:r>
              <a:rPr lang="en" sz="1100">
                <a:solidFill>
                  <a:schemeClr val="dk1"/>
                </a:solidFill>
              </a:rPr>
              <a:t>			</a:t>
            </a:r>
          </a:p>
          <a:p>
            <a:pPr lvl="0" rtl="0">
              <a:spcBef>
                <a:spcPts val="0"/>
              </a:spcBef>
              <a:buNone/>
            </a:pPr>
            <a:r>
              <a:rPr lang="en" sz="1100">
                <a:solidFill>
                  <a:schemeClr val="dk1"/>
                </a:solidFill>
              </a:rPr>
              <a:t>		</a:t>
            </a:r>
          </a:p>
        </p:txBody>
      </p:sp>
      <p:sp>
        <p:nvSpPr>
          <p:cNvPr id="103" name="Shape 103"/>
          <p:cNvSpPr txBox="1"/>
          <p:nvPr/>
        </p:nvSpPr>
        <p:spPr>
          <a:xfrm>
            <a:off x="1908925" y="3976925"/>
            <a:ext cx="5249400" cy="424200"/>
          </a:xfrm>
          <a:prstGeom prst="rect">
            <a:avLst/>
          </a:prstGeom>
          <a:noFill/>
          <a:ln>
            <a:noFill/>
          </a:ln>
        </p:spPr>
        <p:txBody>
          <a:bodyPr anchorCtr="0" anchor="t" bIns="91425" lIns="91425" rIns="91425" tIns="91425">
            <a:noAutofit/>
          </a:bodyPr>
          <a:lstStyle/>
          <a:p>
            <a:pPr lvl="0" algn="ctr">
              <a:spcBef>
                <a:spcPts val="0"/>
              </a:spcBef>
              <a:buNone/>
            </a:pPr>
            <a:r>
              <a:rPr lang="en">
                <a:latin typeface="Times New Roman"/>
                <a:ea typeface="Times New Roman"/>
                <a:cs typeface="Times New Roman"/>
                <a:sym typeface="Times New Roman"/>
              </a:rPr>
              <a:t>Fig. 2 Flow for fingerprint verification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idx="1" type="body"/>
          </p:nvPr>
        </p:nvSpPr>
        <p:spPr>
          <a:xfrm>
            <a:off x="241725" y="81650"/>
            <a:ext cx="8520600" cy="4992000"/>
          </a:xfrm>
          <a:prstGeom prst="rect">
            <a:avLst/>
          </a:prstGeom>
        </p:spPr>
        <p:txBody>
          <a:bodyPr anchorCtr="0" anchor="t" bIns="91425" lIns="91425" rIns="91425" tIns="91425">
            <a:noAutofit/>
          </a:bodyPr>
          <a:lstStyle/>
          <a:p>
            <a:pPr lvl="0">
              <a:spcBef>
                <a:spcPts val="0"/>
              </a:spcBef>
              <a:buNone/>
            </a:pPr>
            <a:r>
              <a:rPr lang="en" sz="1400">
                <a:latin typeface="Times New Roman"/>
                <a:ea typeface="Times New Roman"/>
                <a:cs typeface="Times New Roman"/>
                <a:sym typeface="Times New Roman"/>
              </a:rPr>
              <a:t>Binarization :</a:t>
            </a:r>
          </a:p>
          <a:p>
            <a:pPr indent="-317500" lvl="0" marL="457200">
              <a:spcBef>
                <a:spcPts val="0"/>
              </a:spcBef>
              <a:buSzPct val="100000"/>
              <a:buFont typeface="Times New Roman"/>
              <a:buChar char="➔"/>
            </a:pPr>
            <a:r>
              <a:rPr lang="en" sz="1400">
                <a:latin typeface="Times New Roman"/>
                <a:ea typeface="Times New Roman"/>
                <a:cs typeface="Times New Roman"/>
                <a:sym typeface="Times New Roman"/>
              </a:rPr>
              <a:t>enables to remove any noise from the image</a:t>
            </a:r>
          </a:p>
          <a:p>
            <a:pPr indent="-317500" lvl="0" marL="457200" rtl="0">
              <a:spcBef>
                <a:spcPts val="0"/>
              </a:spcBef>
              <a:buSzPct val="100000"/>
              <a:buFont typeface="Times New Roman"/>
              <a:buChar char="➔"/>
            </a:pPr>
            <a:r>
              <a:rPr lang="en" sz="1400">
                <a:latin typeface="Times New Roman"/>
                <a:ea typeface="Times New Roman"/>
                <a:cs typeface="Times New Roman"/>
                <a:sym typeface="Times New Roman"/>
              </a:rPr>
              <a:t>helps to make the contrast better between the skin and the wrinkled surface of the finger</a:t>
            </a:r>
          </a:p>
          <a:p>
            <a:pPr indent="-317500" lvl="0" marL="457200" rtl="0">
              <a:spcBef>
                <a:spcPts val="0"/>
              </a:spcBef>
              <a:buSzPct val="100000"/>
              <a:buFont typeface="Times New Roman"/>
              <a:buChar char="➔"/>
            </a:pPr>
            <a:r>
              <a:rPr lang="en" sz="1400">
                <a:latin typeface="Times New Roman"/>
                <a:ea typeface="Times New Roman"/>
                <a:cs typeface="Times New Roman"/>
                <a:sym typeface="Times New Roman"/>
              </a:rPr>
              <a:t> done through local thresholding</a:t>
            </a:r>
          </a:p>
          <a:p>
            <a:pPr lvl="0" rtl="0">
              <a:spcBef>
                <a:spcPts val="0"/>
              </a:spcBef>
              <a:buNone/>
            </a:pPr>
            <a:r>
              <a:rPr lang="en" sz="1400">
                <a:latin typeface="Times New Roman"/>
                <a:ea typeface="Times New Roman"/>
                <a:cs typeface="Times New Roman"/>
                <a:sym typeface="Times New Roman"/>
              </a:rPr>
              <a:t>Skeletization :</a:t>
            </a:r>
          </a:p>
          <a:p>
            <a:pPr indent="-317500" lvl="0" marL="457200" rtl="0">
              <a:spcBef>
                <a:spcPts val="0"/>
              </a:spcBef>
              <a:buSzPct val="100000"/>
              <a:buFont typeface="Times New Roman"/>
              <a:buChar char="➔"/>
            </a:pPr>
            <a:r>
              <a:rPr lang="en" sz="1400">
                <a:latin typeface="Times New Roman"/>
                <a:ea typeface="Times New Roman"/>
                <a:cs typeface="Times New Roman"/>
                <a:sym typeface="Times New Roman"/>
              </a:rPr>
              <a:t> create more unique and stronger interest points</a:t>
            </a:r>
          </a:p>
          <a:p>
            <a:pPr indent="-317500" lvl="0" marL="457200" rtl="0">
              <a:spcBef>
                <a:spcPts val="0"/>
              </a:spcBef>
              <a:buSzPct val="100000"/>
              <a:buFont typeface="Times New Roman"/>
              <a:buChar char="➔"/>
            </a:pPr>
            <a:r>
              <a:rPr lang="en" sz="1400">
                <a:latin typeface="Times New Roman"/>
                <a:ea typeface="Times New Roman"/>
                <a:cs typeface="Times New Roman"/>
                <a:sym typeface="Times New Roman"/>
              </a:rPr>
              <a:t> based on the ZhangSuen line-thinning approach</a:t>
            </a:r>
          </a:p>
          <a:p>
            <a:pPr lvl="0" rtl="0">
              <a:spcBef>
                <a:spcPts val="0"/>
              </a:spcBef>
              <a:buNone/>
            </a:pPr>
            <a:r>
              <a:rPr lang="en" sz="1400">
                <a:latin typeface="Times New Roman"/>
                <a:ea typeface="Times New Roman"/>
                <a:cs typeface="Times New Roman"/>
                <a:sym typeface="Times New Roman"/>
              </a:rPr>
              <a:t>Harris corner detector :</a:t>
            </a:r>
          </a:p>
          <a:p>
            <a:pPr indent="-317500" lvl="0" marL="457200" rtl="0">
              <a:spcBef>
                <a:spcPts val="0"/>
              </a:spcBef>
              <a:buSzPct val="100000"/>
              <a:buFont typeface="Times New Roman"/>
              <a:buChar char="➔"/>
            </a:pPr>
            <a:r>
              <a:rPr lang="en" sz="1400">
                <a:latin typeface="Times New Roman"/>
                <a:ea typeface="Times New Roman"/>
                <a:cs typeface="Times New Roman"/>
                <a:sym typeface="Times New Roman"/>
              </a:rPr>
              <a:t> to detect strong corners and edges</a:t>
            </a:r>
          </a:p>
          <a:p>
            <a:pPr indent="-317500" lvl="0" marL="457200" rtl="0">
              <a:spcBef>
                <a:spcPts val="0"/>
              </a:spcBef>
              <a:buSzPct val="100000"/>
              <a:buFont typeface="Times New Roman"/>
              <a:buChar char="➔"/>
            </a:pPr>
            <a:r>
              <a:rPr lang="en" sz="1400">
                <a:latin typeface="Times New Roman"/>
                <a:ea typeface="Times New Roman"/>
                <a:cs typeface="Times New Roman"/>
                <a:sym typeface="Times New Roman"/>
              </a:rPr>
              <a:t> scale and illumination variation independent</a:t>
            </a:r>
          </a:p>
          <a:p>
            <a:pPr indent="-317500" lvl="0" marL="457200" rtl="0">
              <a:spcBef>
                <a:spcPts val="0"/>
              </a:spcBef>
              <a:buSzPct val="100000"/>
              <a:buFont typeface="Times New Roman"/>
              <a:buChar char="➔"/>
            </a:pPr>
            <a:r>
              <a:rPr lang="en" sz="1400">
                <a:latin typeface="Times New Roman"/>
                <a:ea typeface="Times New Roman"/>
                <a:cs typeface="Times New Roman"/>
                <a:sym typeface="Times New Roman"/>
              </a:rPr>
              <a:t> Harris Corners are stored as positions corresponding with their cornerness response value in the image</a:t>
            </a:r>
          </a:p>
          <a:p>
            <a:pPr lvl="0" rtl="0">
              <a:spcBef>
                <a:spcPts val="0"/>
              </a:spcBef>
              <a:buNone/>
            </a:pPr>
            <a:r>
              <a:rPr lang="en" sz="1400">
                <a:latin typeface="Times New Roman"/>
                <a:ea typeface="Times New Roman"/>
                <a:cs typeface="Times New Roman"/>
                <a:sym typeface="Times New Roman"/>
              </a:rPr>
              <a:t>ORB descriptor :</a:t>
            </a:r>
          </a:p>
          <a:p>
            <a:pPr indent="-317500" lvl="0" marL="457200" rtl="0">
              <a:spcBef>
                <a:spcPts val="0"/>
              </a:spcBef>
              <a:buSzPct val="100000"/>
              <a:buFont typeface="Times New Roman"/>
              <a:buChar char="➔"/>
            </a:pPr>
            <a:r>
              <a:rPr lang="en" sz="1400">
                <a:latin typeface="Times New Roman"/>
                <a:ea typeface="Times New Roman"/>
                <a:cs typeface="Times New Roman"/>
                <a:sym typeface="Times New Roman"/>
              </a:rPr>
              <a:t>Since we have an application where the orientation of the thumb can differ (since it is not in a fixed position)</a:t>
            </a:r>
          </a:p>
          <a:p>
            <a:pPr indent="-317500" lvl="0" marL="457200">
              <a:spcBef>
                <a:spcPts val="0"/>
              </a:spcBef>
              <a:buSzPct val="100000"/>
              <a:buFont typeface="Times New Roman"/>
              <a:buChar char="➔"/>
            </a:pPr>
            <a:r>
              <a:rPr lang="en" sz="1400">
                <a:latin typeface="Times New Roman"/>
                <a:ea typeface="Times New Roman"/>
                <a:cs typeface="Times New Roman"/>
                <a:sym typeface="Times New Roman"/>
              </a:rPr>
              <a:t>ORB uses an orientation compensation mechanism, making it rotation invariant</a:t>
            </a:r>
          </a:p>
        </p:txBody>
      </p:sp>
      <p:pic>
        <p:nvPicPr>
          <p:cNvPr id="109" name="Shape 109"/>
          <p:cNvPicPr preferRelativeResize="0"/>
          <p:nvPr/>
        </p:nvPicPr>
        <p:blipFill>
          <a:blip r:embed="rId3">
            <a:alphaModFix/>
          </a:blip>
          <a:stretch>
            <a:fillRect/>
          </a:stretch>
        </p:blipFill>
        <p:spPr>
          <a:xfrm>
            <a:off x="7419975" y="0"/>
            <a:ext cx="1724025" cy="1152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pic>
        <p:nvPicPr>
          <p:cNvPr id="114" name="Shape 114"/>
          <p:cNvPicPr preferRelativeResize="0"/>
          <p:nvPr/>
        </p:nvPicPr>
        <p:blipFill rotWithShape="1">
          <a:blip r:embed="rId3">
            <a:alphaModFix/>
          </a:blip>
          <a:srcRect b="0" l="-2897" r="-2454" t="0"/>
          <a:stretch/>
        </p:blipFill>
        <p:spPr>
          <a:xfrm>
            <a:off x="-310041" y="1339275"/>
            <a:ext cx="9817679" cy="2089562"/>
          </a:xfrm>
          <a:prstGeom prst="rect">
            <a:avLst/>
          </a:prstGeom>
          <a:noFill/>
          <a:ln>
            <a:noFill/>
          </a:ln>
        </p:spPr>
      </p:pic>
      <p:pic>
        <p:nvPicPr>
          <p:cNvPr id="115" name="Shape 115"/>
          <p:cNvPicPr preferRelativeResize="0"/>
          <p:nvPr/>
        </p:nvPicPr>
        <p:blipFill>
          <a:blip r:embed="rId4">
            <a:alphaModFix/>
          </a:blip>
          <a:stretch>
            <a:fillRect/>
          </a:stretch>
        </p:blipFill>
        <p:spPr>
          <a:xfrm>
            <a:off x="7419975" y="0"/>
            <a:ext cx="1724025" cy="1152525"/>
          </a:xfrm>
          <a:prstGeom prst="rect">
            <a:avLst/>
          </a:prstGeom>
          <a:noFill/>
          <a:ln>
            <a:noFill/>
          </a:ln>
        </p:spPr>
      </p:pic>
      <p:sp>
        <p:nvSpPr>
          <p:cNvPr id="116" name="Shape 116"/>
          <p:cNvSpPr txBox="1"/>
          <p:nvPr/>
        </p:nvSpPr>
        <p:spPr>
          <a:xfrm>
            <a:off x="396550" y="3615600"/>
            <a:ext cx="8747400" cy="396600"/>
          </a:xfrm>
          <a:prstGeom prst="rect">
            <a:avLst/>
          </a:prstGeom>
          <a:noFill/>
          <a:ln>
            <a:noFill/>
          </a:ln>
        </p:spPr>
        <p:txBody>
          <a:bodyPr anchorCtr="0" anchor="t" bIns="91425" lIns="91425" rIns="91425" tIns="91425">
            <a:noAutofit/>
          </a:bodyPr>
          <a:lstStyle/>
          <a:p>
            <a:pPr lvl="0">
              <a:spcBef>
                <a:spcPts val="0"/>
              </a:spcBef>
              <a:buNone/>
            </a:pPr>
            <a:r>
              <a:rPr lang="en"/>
              <a:t>Grayscale image			  Binarization			        Skeletization	   		 Harris corners</a:t>
            </a:r>
          </a:p>
        </p:txBody>
      </p:sp>
      <p:sp>
        <p:nvSpPr>
          <p:cNvPr id="117" name="Shape 117"/>
          <p:cNvSpPr txBox="1"/>
          <p:nvPr/>
        </p:nvSpPr>
        <p:spPr>
          <a:xfrm>
            <a:off x="2612575" y="4268750"/>
            <a:ext cx="4665300" cy="338400"/>
          </a:xfrm>
          <a:prstGeom prst="rect">
            <a:avLst/>
          </a:prstGeom>
          <a:noFill/>
          <a:ln>
            <a:noFill/>
          </a:ln>
        </p:spPr>
        <p:txBody>
          <a:bodyPr anchorCtr="0" anchor="t" bIns="91425" lIns="91425" rIns="91425" tIns="91425">
            <a:noAutofit/>
          </a:bodyPr>
          <a:lstStyle/>
          <a:p>
            <a:pPr lvl="0" algn="ctr">
              <a:spcBef>
                <a:spcPts val="0"/>
              </a:spcBef>
              <a:buNone/>
            </a:pPr>
            <a:r>
              <a:rPr lang="en"/>
              <a:t>Fig. 3 Fingerprint verification</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