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1" r:id="rId1"/>
  </p:sld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1" r:id="rId55"/>
    <p:sldId id="310" r:id="rId56"/>
    <p:sldId id="312" r:id="rId57"/>
    <p:sldId id="313" r:id="rId58"/>
    <p:sldId id="314" r:id="rId59"/>
    <p:sldId id="315" r:id="rId60"/>
    <p:sldId id="316" r:id="rId61"/>
    <p:sldId id="317" r:id="rId62"/>
    <p:sldId id="318" r:id="rId63"/>
    <p:sldId id="319" r:id="rId64"/>
    <p:sldId id="320" r:id="rId65"/>
    <p:sldId id="321" r:id="rId66"/>
    <p:sldId id="32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hwijit Ghosh" initials="PG" lastIdx="1" clrIdx="0">
    <p:extLst>
      <p:ext uri="{19B8F6BF-5375-455C-9EA6-DF929625EA0E}">
        <p15:presenceInfo xmlns:p15="http://schemas.microsoft.com/office/powerpoint/2012/main" userId="a08cf1dd17d2de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showGuides="1">
      <p:cViewPr>
        <p:scale>
          <a:sx n="75" d="100"/>
          <a:sy n="75" d="100"/>
        </p:scale>
        <p:origin x="403" y="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27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4399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9926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11018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61466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45532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2050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599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537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06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235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42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13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78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862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8810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3/19/2023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2861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9B64-91DA-810D-3C4D-EFC2B9DE1299}"/>
              </a:ext>
            </a:extLst>
          </p:cNvPr>
          <p:cNvSpPr>
            <a:spLocks noGrp="1"/>
          </p:cNvSpPr>
          <p:nvPr>
            <p:ph type="ctrTitle"/>
          </p:nvPr>
        </p:nvSpPr>
        <p:spPr/>
        <p:txBody>
          <a:bodyPr/>
          <a:lstStyle/>
          <a:p>
            <a:r>
              <a:rPr lang="en-IN" dirty="0">
                <a:solidFill>
                  <a:schemeClr val="tx1"/>
                </a:solidFill>
              </a:rPr>
              <a:t>Box-Cox Transformation</a:t>
            </a:r>
          </a:p>
        </p:txBody>
      </p:sp>
    </p:spTree>
    <p:extLst>
      <p:ext uri="{BB962C8B-B14F-4D97-AF65-F5344CB8AC3E}">
        <p14:creationId xmlns:p14="http://schemas.microsoft.com/office/powerpoint/2010/main" val="2952342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6E42B7-CAF1-7CC9-DAB9-86CA2D66A024}"/>
                  </a:ext>
                </a:extLst>
              </p:cNvPr>
              <p:cNvSpPr>
                <a:spLocks noGrp="1"/>
              </p:cNvSpPr>
              <p:nvPr>
                <p:ph idx="1"/>
              </p:nvPr>
            </p:nvSpPr>
            <p:spPr>
              <a:xfrm>
                <a:off x="677334" y="404261"/>
                <a:ext cx="8596668" cy="5637101"/>
              </a:xfrm>
            </p:spPr>
            <p:txBody>
              <a:bodyPr/>
              <a:lstStyle/>
              <a:p>
                <a14:m>
                  <m:oMath xmlns:m="http://schemas.openxmlformats.org/officeDocument/2006/math">
                    <m:acc>
                      <m:accPr>
                        <m:chr m:val="‾"/>
                        <m:ctrlPr>
                          <a:rPr lang="en-IN" i="1" smtClean="0">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en-US" sz="18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i="1">
                            <a:effectLst/>
                            <a:latin typeface="Cambria Math" panose="02040503050406030204" pitchFamily="18" charset="0"/>
                          </a:rPr>
                        </m:ctrlPr>
                      </m:dPr>
                      <m:e>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d>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a:t>
                </a:r>
                <a:r>
                  <a:rPr lang="en-US" dirty="0"/>
                  <a:t>is the sample mean.</a:t>
                </a:r>
              </a:p>
              <a:p>
                <a:r>
                  <a:rPr lang="en-US" dirty="0"/>
                  <a:t>The coefficients </a:t>
                </a:r>
                <a14:m>
                  <m:oMath xmlns:m="http://schemas.openxmlformats.org/officeDocument/2006/math">
                    <m:sSub>
                      <m:sSubPr>
                        <m:ctrlPr>
                          <a:rPr lang="en-IN"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dirty="0"/>
                  <a:t> are given by: </a:t>
                </a:r>
              </a:p>
              <a:p>
                <a:pPr marL="0" indent="0">
                  <a:buNone/>
                </a:pPr>
                <a14:m>
                  <m:oMathPara xmlns:m="http://schemas.openxmlformats.org/officeDocument/2006/math">
                    <m:oMathParaPr>
                      <m:jc m:val="centerGroup"/>
                    </m:oMathParaPr>
                    <m:oMath xmlns:m="http://schemas.openxmlformats.org/officeDocument/2006/math">
                      <m:d>
                        <m:d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d>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e>
                            <m:sup>
                              <m:r>
                                <a:rPr lang="en-US" sz="1800">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p>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den>
                      </m:f>
                    </m:oMath>
                  </m:oMathPara>
                </a14:m>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US" dirty="0"/>
              </a:p>
              <a:p>
                <a:r>
                  <a:rPr lang="en-US" dirty="0"/>
                  <a:t>where C is a vector norm:   </a:t>
                </a:r>
              </a:p>
              <a:p>
                <a:pPr marL="0" indent="0">
                  <a:buNone/>
                </a:pPr>
                <a:r>
                  <a:rPr lang="en-US" dirty="0"/>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𝐶</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e>
                    </m:d>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e>
                              <m:sup>
                                <m:r>
                                  <a:rPr lang="en-US" sz="1800">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p>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e>
                        </m:d>
                      </m:e>
                      <m:sup>
                        <m:r>
                          <a:rPr lang="en-US" sz="1800">
                            <a:effectLst/>
                            <a:latin typeface="Cambria Math" panose="02040503050406030204" pitchFamily="18" charset="0"/>
                            <a:ea typeface="Calibri" panose="020F0502020204030204" pitchFamily="34" charset="0"/>
                            <a:cs typeface="Times New Roman" panose="02020603050405020304" pitchFamily="18" charset="0"/>
                          </a:rPr>
                          <m:t>1/2</m:t>
                        </m:r>
                      </m:sup>
                    </m:sSup>
                  </m:oMath>
                </a14:m>
                <a:endParaRPr lang="en-IN" dirty="0">
                  <a:latin typeface="Georgia" panose="02040502050405020303" pitchFamily="18" charset="0"/>
                  <a:ea typeface="Calibri" panose="020F0502020204030204" pitchFamily="34" charset="0"/>
                  <a:cs typeface="Times New Roman" panose="02020603050405020304" pitchFamily="18" charset="0"/>
                </a:endParaRPr>
              </a:p>
              <a:p>
                <a:pPr marL="0" indent="0">
                  <a:buNone/>
                </a:pPr>
                <a:r>
                  <a:rPr lang="en-US" dirty="0"/>
                  <a:t>and the vector m,</a:t>
                </a:r>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𝑚</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d>
                        </m:e>
                        <m:sup>
                          <m:r>
                            <a:rPr lang="en-US" sz="1800">
                              <a:effectLst/>
                              <a:latin typeface="Cambria Math" panose="02040503050406030204" pitchFamily="18" charset="0"/>
                              <a:ea typeface="Calibri" panose="020F0502020204030204" pitchFamily="34" charset="0"/>
                              <a:cs typeface="Times New Roman" panose="02020603050405020304" pitchFamily="18" charset="0"/>
                            </a:rPr>
                            <m:t>⊤</m:t>
                          </m:r>
                        </m:sup>
                      </m:sSup>
                    </m:oMath>
                  </m:oMathPara>
                </a14:m>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US" dirty="0"/>
              </a:p>
              <a:p>
                <a:pPr marL="0" indent="0">
                  <a:buNone/>
                </a:pPr>
                <a:r>
                  <a:rPr lang="en-US" dirty="0"/>
                  <a:t>is made of the expected values of the order statistics of independent and identically distributed random variables sampled from the standard normal distribution; finally, V is the covariance matrix of those normal order statistics. </a:t>
                </a:r>
              </a:p>
              <a:p>
                <a:pPr marL="0" indent="0">
                  <a:buNone/>
                </a:pPr>
                <a:r>
                  <a:rPr lang="en-US" dirty="0"/>
                  <a:t>There is no name for the distribution of W.</a:t>
                </a:r>
                <a:endParaRPr lang="en-IN" dirty="0"/>
              </a:p>
            </p:txBody>
          </p:sp>
        </mc:Choice>
        <mc:Fallback xmlns="">
          <p:sp>
            <p:nvSpPr>
              <p:cNvPr id="3" name="Content Placeholder 2">
                <a:extLst>
                  <a:ext uri="{FF2B5EF4-FFF2-40B4-BE49-F238E27FC236}">
                    <a16:creationId xmlns:a16="http://schemas.microsoft.com/office/drawing/2014/main" id="{DD6E42B7-CAF1-7CC9-DAB9-86CA2D66A024}"/>
                  </a:ext>
                </a:extLst>
              </p:cNvPr>
              <p:cNvSpPr>
                <a:spLocks noGrp="1" noRot="1" noChangeAspect="1" noMove="1" noResize="1" noEditPoints="1" noAdjustHandles="1" noChangeArrowheads="1" noChangeShapeType="1" noTextEdit="1"/>
              </p:cNvSpPr>
              <p:nvPr>
                <p:ph idx="1"/>
              </p:nvPr>
            </p:nvSpPr>
            <p:spPr>
              <a:xfrm>
                <a:off x="677334" y="404261"/>
                <a:ext cx="8596668" cy="5637101"/>
              </a:xfrm>
              <a:blipFill>
                <a:blip r:embed="rId2"/>
                <a:stretch>
                  <a:fillRect l="-567" t="-649"/>
                </a:stretch>
              </a:blipFill>
            </p:spPr>
            <p:txBody>
              <a:bodyPr/>
              <a:lstStyle/>
              <a:p>
                <a:r>
                  <a:rPr lang="en-IN">
                    <a:noFill/>
                  </a:rPr>
                  <a:t> </a:t>
                </a:r>
              </a:p>
            </p:txBody>
          </p:sp>
        </mc:Fallback>
      </mc:AlternateContent>
    </p:spTree>
    <p:extLst>
      <p:ext uri="{BB962C8B-B14F-4D97-AF65-F5344CB8AC3E}">
        <p14:creationId xmlns:p14="http://schemas.microsoft.com/office/powerpoint/2010/main" val="158028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B32BD-A4F1-6BCE-74D8-E6317CC3B74E}"/>
              </a:ext>
            </a:extLst>
          </p:cNvPr>
          <p:cNvSpPr>
            <a:spLocks noGrp="1"/>
          </p:cNvSpPr>
          <p:nvPr>
            <p:ph idx="1"/>
          </p:nvPr>
        </p:nvSpPr>
        <p:spPr>
          <a:xfrm>
            <a:off x="619582" y="533919"/>
            <a:ext cx="8596668" cy="5693626"/>
          </a:xfrm>
        </p:spPr>
        <p:txBody>
          <a:bodyPr/>
          <a:lstStyle/>
          <a:p>
            <a:r>
              <a:rPr lang="en-IN" dirty="0">
                <a:latin typeface="Georgia" panose="02040502050405020303" pitchFamily="18" charset="0"/>
              </a:rPr>
              <a:t>Interpretation :-</a:t>
            </a:r>
          </a:p>
          <a:p>
            <a:pPr marL="0" indent="0">
              <a:buNone/>
            </a:pPr>
            <a:r>
              <a:rPr lang="en-US" b="0" i="0" dirty="0">
                <a:solidFill>
                  <a:srgbClr val="202122"/>
                </a:solidFill>
                <a:effectLst/>
                <a:latin typeface="Georgia" panose="02040502050405020303" pitchFamily="18" charset="0"/>
              </a:rPr>
              <a:t>The null-hypothesis of this test is that the population is normally distributed. Thus, if the p value is less than the chosen alpha level, then the null hypothesis is rejected and there is evidence that the data tested are not normally distributed. On the other hand, if the </a:t>
            </a:r>
            <a:r>
              <a:rPr lang="en-US" b="0" i="1" dirty="0">
                <a:solidFill>
                  <a:srgbClr val="202122"/>
                </a:solidFill>
                <a:effectLst/>
                <a:latin typeface="Georgia" panose="02040502050405020303" pitchFamily="18" charset="0"/>
              </a:rPr>
              <a:t>p</a:t>
            </a:r>
            <a:r>
              <a:rPr lang="en-US" b="0" i="0" dirty="0">
                <a:solidFill>
                  <a:srgbClr val="202122"/>
                </a:solidFill>
                <a:effectLst/>
                <a:latin typeface="Georgia" panose="02040502050405020303" pitchFamily="18" charset="0"/>
              </a:rPr>
              <a:t> value is greater than the chosen alpha level, then the null hypothesis (that the data came from a normally distributed population) can not be rejected. </a:t>
            </a:r>
            <a:endParaRPr lang="en-IN" dirty="0">
              <a:latin typeface="Georgia" panose="02040502050405020303" pitchFamily="18" charset="0"/>
            </a:endParaRPr>
          </a:p>
        </p:txBody>
      </p:sp>
    </p:spTree>
    <p:extLst>
      <p:ext uri="{BB962C8B-B14F-4D97-AF65-F5344CB8AC3E}">
        <p14:creationId xmlns:p14="http://schemas.microsoft.com/office/powerpoint/2010/main" val="294565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CBAF-59D8-6B75-F934-303B09B6B852}"/>
              </a:ext>
            </a:extLst>
          </p:cNvPr>
          <p:cNvSpPr>
            <a:spLocks noGrp="1"/>
          </p:cNvSpPr>
          <p:nvPr>
            <p:ph type="title"/>
          </p:nvPr>
        </p:nvSpPr>
        <p:spPr/>
        <p:txBody>
          <a:bodyPr/>
          <a:lstStyle/>
          <a:p>
            <a:r>
              <a:rPr lang="en-IN" dirty="0"/>
              <a:t>4. Box </a:t>
            </a:r>
            <a:r>
              <a:rPr lang="en-IN" dirty="0" err="1"/>
              <a:t>Tidewell</a:t>
            </a:r>
            <a:r>
              <a:rPr lang="en-IN" dirty="0"/>
              <a:t> Transformation</a:t>
            </a: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0710C2-1AE0-0634-200C-1589D7D5CEB2}"/>
                  </a:ext>
                </a:extLst>
              </p:cNvPr>
              <p:cNvSpPr>
                <a:spLocks noGrp="1"/>
              </p:cNvSpPr>
              <p:nvPr>
                <p:ph idx="1"/>
              </p:nvPr>
            </p:nvSpPr>
            <p:spPr>
              <a:xfrm>
                <a:off x="744711" y="1592698"/>
                <a:ext cx="8596668" cy="4586721"/>
              </a:xfrm>
            </p:spPr>
            <p:txBody>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Assume that the response variable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is related to a power of the regressor, say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sup>
                    </m:sSup>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as</a:t>
                </a:r>
              </a:p>
              <a:p>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𝔼</m:t>
                      </m:r>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d>
                      <m:r>
                        <a:rPr lang="en-US" sz="20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𝜉</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𝜉</m:t>
                      </m:r>
                    </m:oMath>
                  </m:oMathPara>
                </a14:m>
                <a:endParaRPr lang="en-IN" sz="20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r>
                  <a:rPr lang="en-IN" sz="1800" dirty="0">
                    <a:effectLst/>
                    <a:latin typeface="Georgia" panose="02040502050405020303" pitchFamily="18" charset="0"/>
                    <a:ea typeface="Calibri" panose="020F0502020204030204" pitchFamily="34" charset="0"/>
                    <a:cs typeface="Times New Roman" panose="02020603050405020304" pitchFamily="18" charset="0"/>
                  </a:rPr>
                  <a:t>      Where,</a:t>
                </a:r>
              </a:p>
              <a:p>
                <a:pPr marL="0" indent="0">
                  <a:buNone/>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r>
                  <a:rPr lang="en-IN" dirty="0">
                    <a:latin typeface="Georgia" panose="02040502050405020303" pitchFamily="18" charset="0"/>
                    <a:ea typeface="Calibri" panose="020F0502020204030204" pitchFamily="34" charset="0"/>
                    <a:cs typeface="Times New Roman" panose="02020603050405020304" pitchFamily="18" charset="0"/>
                  </a:rPr>
                  <a:t>                                                       </a:t>
                </a:r>
                <a14:m>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𝜉</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m>
                          <m:mPr>
                            <m:plcHide m:val="on"/>
                            <m:mcs>
                              <m:mc>
                                <m:mcPr>
                                  <m:count m:val="2"/>
                                  <m:mcJc m:val="center"/>
                                </m:mcPr>
                              </m:mc>
                            </m:mcs>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mPr>
                          <m:mr>
                            <m:e>
                              <m:sSup>
                                <m:sSup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sup>
                              </m:sSup>
                              <m:r>
                                <a:rPr lang="en-US" sz="2000">
                                  <a:effectLst/>
                                  <a:latin typeface="Cambria Math" panose="02040503050406030204" pitchFamily="18" charset="0"/>
                                  <a:ea typeface="Calibri" panose="020F0502020204030204" pitchFamily="34" charset="0"/>
                                  <a:cs typeface="Times New Roman" panose="02020603050405020304" pitchFamily="18" charset="0"/>
                                </a:rPr>
                                <m:t>,</m:t>
                              </m:r>
                            </m:e>
                            <m:e>
                              <m:r>
                                <m:rPr>
                                  <m:nor/>
                                </m:rPr>
                                <a:rPr lang="en-US" sz="2000" i="1">
                                  <a:effectLst/>
                                  <a:latin typeface="Calibri" panose="020F0502020204030204" pitchFamily="34" charset="0"/>
                                  <a:ea typeface="Calibri" panose="020F0502020204030204" pitchFamily="34" charset="0"/>
                                  <a:cs typeface="Times New Roman" panose="02020603050405020304" pitchFamily="18" charset="0"/>
                                </a:rPr>
                                <m:t> </m:t>
                              </m:r>
                              <m:r>
                                <m:rPr>
                                  <m:nor/>
                                </m:rPr>
                                <a:rPr lang="en-US" sz="2000">
                                  <a:effectLst/>
                                  <a:latin typeface="Georgia" panose="02040502050405020303" pitchFamily="18" charset="0"/>
                                  <a:ea typeface="Calibri" panose="020F0502020204030204" pitchFamily="34" charset="0"/>
                                  <a:cs typeface="Times New Roman" panose="02020603050405020304" pitchFamily="18" charset="0"/>
                                </a:rPr>
                                <m:t>if</m:t>
                              </m:r>
                              <m:r>
                                <m:rPr>
                                  <m:nor/>
                                </m:rPr>
                                <a:rPr lang="en-US" sz="2000" i="1">
                                  <a:effectLst/>
                                  <a:latin typeface="Calibri" panose="020F0502020204030204" pitchFamily="34"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r>
                                <a:rPr lang="en-US" sz="2000">
                                  <a:effectLst/>
                                  <a:latin typeface="Cambria Math" panose="02040503050406030204" pitchFamily="18" charset="0"/>
                                  <a:ea typeface="Calibri" panose="020F0502020204030204" pitchFamily="34" charset="0"/>
                                  <a:cs typeface="Times New Roman" panose="02020603050405020304" pitchFamily="18" charset="0"/>
                                </a:rPr>
                                <m:t>≠0</m:t>
                              </m:r>
                            </m:e>
                          </m:mr>
                          <m:m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ln</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e>
                            <m:e>
                              <m:r>
                                <m:rPr>
                                  <m:nor/>
                                </m:rPr>
                                <a:rPr lang="en-US" sz="2000" i="1">
                                  <a:effectLst/>
                                  <a:latin typeface="Calibri" panose="020F0502020204030204" pitchFamily="34" charset="0"/>
                                  <a:ea typeface="Calibri" panose="020F0502020204030204" pitchFamily="34" charset="0"/>
                                  <a:cs typeface="Times New Roman" panose="02020603050405020304" pitchFamily="18" charset="0"/>
                                </a:rPr>
                                <m:t> </m:t>
                              </m:r>
                              <m:r>
                                <m:rPr>
                                  <m:nor/>
                                </m:rPr>
                                <a:rPr lang="en-US" sz="2000">
                                  <a:effectLst/>
                                  <a:latin typeface="Georgia" panose="02040502050405020303" pitchFamily="18" charset="0"/>
                                  <a:ea typeface="Calibri" panose="020F0502020204030204" pitchFamily="34" charset="0"/>
                                  <a:cs typeface="Times New Roman" panose="02020603050405020304" pitchFamily="18" charset="0"/>
                                </a:rPr>
                                <m:t>if</m:t>
                              </m:r>
                              <m:r>
                                <m:rPr>
                                  <m:nor/>
                                </m:rPr>
                                <a:rPr lang="en-US" sz="2000" i="1">
                                  <a:effectLst/>
                                  <a:latin typeface="Calibri" panose="020F0502020204030204" pitchFamily="34"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r>
                                <a:rPr lang="en-US" sz="2000">
                                  <a:effectLst/>
                                  <a:latin typeface="Cambria Math" panose="02040503050406030204" pitchFamily="18" charset="0"/>
                                  <a:ea typeface="Calibri" panose="020F0502020204030204" pitchFamily="34" charset="0"/>
                                  <a:cs typeface="Times New Roman" panose="02020603050405020304" pitchFamily="18" charset="0"/>
                                </a:rPr>
                                <m:t>=0</m:t>
                              </m:r>
                            </m:e>
                          </m:mr>
                        </m:m>
                      </m:e>
                    </m:d>
                  </m:oMath>
                </a14:m>
                <a:endParaRPr lang="en-IN" sz="20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r>
                  <a:rPr lang="en-US" sz="1800" dirty="0">
                    <a:effectLst/>
                    <a:latin typeface="Georgia" panose="02040502050405020303" pitchFamily="18" charset="0"/>
                    <a:ea typeface="Calibri" panose="020F0502020204030204" pitchFamily="34" charset="0"/>
                    <a:cs typeface="Times New Roman" panose="02020603050405020304" pitchFamily="18" charset="0"/>
                  </a:rPr>
                  <a:t>and </a:t>
                </a:r>
                <a14:m>
                  <m:oMath xmlns:m="http://schemas.openxmlformats.org/officeDocument/2006/math">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and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are unknown parameters.</a:t>
                </a:r>
              </a:p>
              <a:p>
                <a:pPr marL="0" indent="0">
                  <a:buNone/>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B0710C2-1AE0-0634-200C-1589D7D5CEB2}"/>
                  </a:ext>
                </a:extLst>
              </p:cNvPr>
              <p:cNvSpPr>
                <a:spLocks noGrp="1" noRot="1" noChangeAspect="1" noMove="1" noResize="1" noEditPoints="1" noAdjustHandles="1" noChangeArrowheads="1" noChangeShapeType="1" noTextEdit="1"/>
              </p:cNvSpPr>
              <p:nvPr>
                <p:ph idx="1"/>
              </p:nvPr>
            </p:nvSpPr>
            <p:spPr>
              <a:xfrm>
                <a:off x="744711" y="1592698"/>
                <a:ext cx="8596668" cy="4586721"/>
              </a:xfrm>
              <a:blipFill>
                <a:blip r:embed="rId2"/>
                <a:stretch>
                  <a:fillRect l="-567" t="-664"/>
                </a:stretch>
              </a:blipFill>
            </p:spPr>
            <p:txBody>
              <a:bodyPr/>
              <a:lstStyle/>
              <a:p>
                <a:r>
                  <a:rPr lang="en-IN">
                    <a:noFill/>
                  </a:rPr>
                  <a:t> </a:t>
                </a:r>
              </a:p>
            </p:txBody>
          </p:sp>
        </mc:Fallback>
      </mc:AlternateContent>
    </p:spTree>
    <p:extLst>
      <p:ext uri="{BB962C8B-B14F-4D97-AF65-F5344CB8AC3E}">
        <p14:creationId xmlns:p14="http://schemas.microsoft.com/office/powerpoint/2010/main" val="1464880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4B7561-5DE1-3F8A-53C6-8DFB98445F49}"/>
                  </a:ext>
                </a:extLst>
              </p:cNvPr>
              <p:cNvSpPr>
                <a:spLocks noGrp="1"/>
              </p:cNvSpPr>
              <p:nvPr>
                <p:ph idx="1"/>
              </p:nvPr>
            </p:nvSpPr>
            <p:spPr>
              <a:xfrm>
                <a:off x="706210" y="1053683"/>
                <a:ext cx="9352190" cy="5520371"/>
              </a:xfrm>
            </p:spPr>
            <p:txBody>
              <a:bodyPr>
                <a:norm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Suppose that </a:t>
                </a:r>
                <a14:m>
                  <m:oMath xmlns:m="http://schemas.openxmlformats.org/officeDocument/2006/math">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is an initial guess of the constant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a:t>
                </a:r>
              </a:p>
              <a:p>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r>
                  <a:rPr lang="en-US" sz="1800" dirty="0">
                    <a:effectLst/>
                    <a:latin typeface="Georgia" panose="02040502050405020303" pitchFamily="18" charset="0"/>
                    <a:ea typeface="Calibri" panose="020F0502020204030204" pitchFamily="34" charset="0"/>
                    <a:cs typeface="Times New Roman" panose="02020603050405020304" pitchFamily="18" charset="0"/>
                  </a:rPr>
                  <a:t>Usually this first guess is </a:t>
                </a:r>
                <a14:m>
                  <m:oMath xmlns:m="http://schemas.openxmlformats.org/officeDocument/2006/math">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so that </a:t>
                </a:r>
                <a14:m>
                  <m:oMath xmlns:m="http://schemas.openxmlformats.org/officeDocument/2006/math">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p>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sup>
                    </m:sSup>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or that no transformation at all is applied in the first iteration.</a:t>
                </a:r>
              </a:p>
              <a:p>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r>
                  <a:rPr lang="en-US" sz="1800" dirty="0">
                    <a:effectLst/>
                    <a:latin typeface="Georgia" panose="02040502050405020303" pitchFamily="18" charset="0"/>
                    <a:ea typeface="Calibri" panose="020F0502020204030204" pitchFamily="34" charset="0"/>
                    <a:cs typeface="Times New Roman" panose="02020603050405020304" pitchFamily="18" charset="0"/>
                  </a:rPr>
                  <a:t>Expanding about the initial guess in a Taylor series and ignoring terms of higher than first order gives,</a:t>
                </a:r>
              </a:p>
              <a:p>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r>
                  <a:rPr lang="en-IN" sz="1800" dirty="0">
                    <a:effectLst/>
                    <a:ea typeface="Calibri" panose="020F0502020204030204" pitchFamily="34" charset="0"/>
                    <a:cs typeface="Times New Roman" panose="02020603050405020304" pitchFamily="18" charset="0"/>
                  </a:rPr>
                  <a:t>                     </a:t>
                </a:r>
                <a14:m>
                  <m:oMath xmlns:m="http://schemas.openxmlformats.org/officeDocument/2006/math">
                    <m:m>
                      <m:mPr>
                        <m:plcHide m:val="on"/>
                        <m:mcs>
                          <m:mc>
                            <m:mcPr>
                              <m:count m:val="2"/>
                              <m:mcJc m:val="center"/>
                            </m:mcPr>
                          </m:mc>
                        </m:mcs>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2000" i="1">
                              <a:effectLst/>
                              <a:latin typeface="Cambria Math" panose="02040503050406030204" pitchFamily="18" charset="0"/>
                              <a:ea typeface="Calibri" panose="020F0502020204030204" pitchFamily="34" charset="0"/>
                              <a:cs typeface="Times New Roman" panose="02020603050405020304" pitchFamily="18" charset="0"/>
                            </a:rPr>
                            <m:t>𝔼</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e>
                        <m:e>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e>
                          </m:d>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𝑑𝑓</m:t>
                                      </m:r>
                                      <m:d>
                                        <m:d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𝜉</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1</m:t>
                                              </m:r>
                                            </m:sub>
                                          </m:sSub>
                                        </m:e>
                                      </m:d>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den>
                                  </m:f>
                                </m:e>
                              </m:d>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𝜉</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sub>
                          </m:sSub>
                        </m:e>
                      </m:mr>
                      <m:mr>
                        <m:e/>
                        <m:e>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𝑑𝑓</m:t>
                                      </m:r>
                                      <m:d>
                                        <m:d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𝜉</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1</m:t>
                                              </m:r>
                                            </m:sub>
                                          </m:sSub>
                                        </m:e>
                                      </m:d>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den>
                                  </m:f>
                                </m:e>
                              </m:d>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𝜉</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00">
                                      <a:effectLst/>
                                      <a:latin typeface="Cambria Math" panose="02040503050406030204" pitchFamily="18" charset="0"/>
                                      <a:ea typeface="Calibri" panose="020F0502020204030204" pitchFamily="34" charset="0"/>
                                      <a:cs typeface="Times New Roman" panose="02020603050405020304" pitchFamily="18" charset="0"/>
                                    </a:rPr>
                                    <m:t>0</m:t>
                                  </m:r>
                                </m:sub>
                              </m:sSub>
                            </m:sub>
                          </m:sSub>
                        </m:e>
                      </m:mr>
                    </m:m>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……(5) </a:t>
                </a:r>
              </a:p>
              <a:p>
                <a:pPr marL="0" indent="0">
                  <a:buNone/>
                </a:pPr>
                <a:br>
                  <a:rPr lang="en-US" sz="1800" dirty="0">
                    <a:effectLst/>
                    <a:latin typeface="Georgia" panose="02040502050405020303" pitchFamily="18" charset="0"/>
                    <a:ea typeface="Calibri" panose="020F0502020204030204" pitchFamily="34" charset="0"/>
                    <a:cs typeface="Times New Roman" panose="02020603050405020304" pitchFamily="18" charset="0"/>
                  </a:rPr>
                </a:br>
                <a:endParaRPr lang="en-US" dirty="0">
                  <a:latin typeface="Georgia" panose="02040502050405020303" pitchFamily="18"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54B7561-5DE1-3F8A-53C6-8DFB98445F49}"/>
                  </a:ext>
                </a:extLst>
              </p:cNvPr>
              <p:cNvSpPr>
                <a:spLocks noGrp="1" noRot="1" noChangeAspect="1" noMove="1" noResize="1" noEditPoints="1" noAdjustHandles="1" noChangeArrowheads="1" noChangeShapeType="1" noTextEdit="1"/>
              </p:cNvSpPr>
              <p:nvPr>
                <p:ph idx="1"/>
              </p:nvPr>
            </p:nvSpPr>
            <p:spPr>
              <a:xfrm>
                <a:off x="706210" y="1053683"/>
                <a:ext cx="9352190" cy="5520371"/>
              </a:xfrm>
              <a:blipFill>
                <a:blip r:embed="rId2"/>
                <a:stretch>
                  <a:fillRect l="-196" t="-663"/>
                </a:stretch>
              </a:blipFill>
            </p:spPr>
            <p:txBody>
              <a:bodyPr/>
              <a:lstStyle/>
              <a:p>
                <a:r>
                  <a:rPr lang="en-IN">
                    <a:noFill/>
                  </a:rPr>
                  <a:t> </a:t>
                </a:r>
              </a:p>
            </p:txBody>
          </p:sp>
        </mc:Fallback>
      </mc:AlternateContent>
    </p:spTree>
    <p:extLst>
      <p:ext uri="{BB962C8B-B14F-4D97-AF65-F5344CB8AC3E}">
        <p14:creationId xmlns:p14="http://schemas.microsoft.com/office/powerpoint/2010/main" val="263452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A80C35-B27C-7D62-3DB9-0BED41E5D787}"/>
                  </a:ext>
                </a:extLst>
              </p:cNvPr>
              <p:cNvSpPr>
                <a:spLocks noGrp="1"/>
              </p:cNvSpPr>
              <p:nvPr>
                <p:ph idx="1"/>
              </p:nvPr>
            </p:nvSpPr>
            <p:spPr>
              <a:xfrm>
                <a:off x="946840" y="1049155"/>
                <a:ext cx="9217437" cy="5646726"/>
              </a:xfrm>
            </p:spPr>
            <p:txBody>
              <a:bodyPr/>
              <a:lstStyle/>
              <a:p>
                <a:pPr>
                  <a:lnSpc>
                    <a:spcPts val="1200"/>
                  </a:lnSpc>
                  <a:spcAft>
                    <a:spcPts val="12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The term in braces in Eq. (5) can be written as</a:t>
                </a:r>
              </a:p>
              <a:p>
                <a:pPr>
                  <a:lnSpc>
                    <a:spcPts val="1200"/>
                  </a:lnSpc>
                  <a:spcAft>
                    <a:spcPts val="1200"/>
                  </a:spcAft>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a:lnSpc>
                    <a:spcPts val="1200"/>
                  </a:lnSpc>
                  <a:spcAft>
                    <a:spcPts val="1200"/>
                  </a:spcAft>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lnSpc>
                    <a:spcPts val="1200"/>
                  </a:lnSpc>
                  <a:spcAft>
                    <a:spcPts val="1200"/>
                  </a:spcAft>
                  <a:buNone/>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𝑑𝑓</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e>
                                  </m:d>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den>
                              </m:f>
                            </m:e>
                          </m:d>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𝑑𝑓</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e>
                                  </m:d>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den>
                              </m:f>
                            </m:e>
                          </m:d>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sub>
                      </m:sSub>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den>
                              </m:f>
                            </m:e>
                          </m:d>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lnSpc>
                    <a:spcPts val="1200"/>
                  </a:lnSpc>
                  <a:spcAft>
                    <a:spcPts val="1200"/>
                  </a:spcAft>
                  <a:buNone/>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lnSpc>
                    <a:spcPts val="1200"/>
                  </a:lnSpc>
                  <a:spcAft>
                    <a:spcPts val="1200"/>
                  </a:spcAft>
                  <a:buNone/>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lnSpc>
                    <a:spcPts val="1200"/>
                  </a:lnSpc>
                  <a:spcAft>
                    <a:spcPts val="1200"/>
                  </a:spcAft>
                  <a:buNone/>
                </a:pPr>
                <a:r>
                  <a:rPr lang="en-US" sz="1800" dirty="0">
                    <a:effectLst/>
                    <a:latin typeface="Georgia" panose="02040502050405020303" pitchFamily="18" charset="0"/>
                    <a:ea typeface="Calibri" panose="020F0502020204030204" pitchFamily="34" charset="0"/>
                    <a:cs typeface="Times New Roman" panose="02020603050405020304" pitchFamily="18" charset="0"/>
                  </a:rPr>
                  <a:t>Since the form of the transformation is known, that is,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sup>
                    </m:sSup>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we have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ln</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a:t>
                </a:r>
              </a:p>
              <a:p>
                <a:pPr marL="0" indent="0">
                  <a:lnSpc>
                    <a:spcPts val="1200"/>
                  </a:lnSpc>
                  <a:spcAft>
                    <a:spcPts val="1200"/>
                  </a:spcAft>
                  <a:buNone/>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lnSpc>
                    <a:spcPts val="1200"/>
                  </a:lnSpc>
                  <a:spcAft>
                    <a:spcPts val="1200"/>
                  </a:spcAft>
                  <a:buNone/>
                </a:pPr>
                <a:br>
                  <a:rPr lang="en-US" sz="1800" dirty="0">
                    <a:effectLst/>
                    <a:latin typeface="Georgia" panose="02040502050405020303" pitchFamily="18" charset="0"/>
                    <a:ea typeface="Calibri" panose="020F0502020204030204" pitchFamily="34" charset="0"/>
                    <a:cs typeface="Times New Roman" panose="02020603050405020304" pitchFamily="18" charset="0"/>
                  </a:rPr>
                </a:br>
                <a:r>
                  <a:rPr lang="en-US" sz="1800" dirty="0">
                    <a:effectLst/>
                    <a:latin typeface="Georgia" panose="02040502050405020303" pitchFamily="18" charset="0"/>
                    <a:ea typeface="Calibri" panose="020F0502020204030204" pitchFamily="34" charset="0"/>
                    <a:cs typeface="Times New Roman" panose="02020603050405020304" pitchFamily="18" charset="0"/>
                  </a:rPr>
                  <a:t>Furthermore,</a:t>
                </a:r>
              </a:p>
              <a:p>
                <a:pPr marL="0" indent="0">
                  <a:lnSpc>
                    <a:spcPts val="1200"/>
                  </a:lnSpc>
                  <a:spcAft>
                    <a:spcPts val="1200"/>
                  </a:spcAft>
                  <a:buNone/>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lnSpc>
                    <a:spcPts val="1200"/>
                  </a:lnSpc>
                  <a:spcAft>
                    <a:spcPts val="1200"/>
                  </a:spcAft>
                  <a:buNone/>
                </a:pPr>
                <a14:m>
                  <m:oMathPara xmlns:m="http://schemas.openxmlformats.org/officeDocument/2006/math">
                    <m:oMathParaPr>
                      <m:jc m:val="centerGroup"/>
                    </m:oMathParaPr>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𝑑𝑓</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e>
                                  </m:d>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den>
                              </m:f>
                            </m:e>
                          </m:d>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d>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den>
                              </m:f>
                            </m:e>
                          </m:d>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0</m:t>
                              </m:r>
                            </m:sub>
                          </m:sSub>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4FA80C35-B27C-7D62-3DB9-0BED41E5D787}"/>
                  </a:ext>
                </a:extLst>
              </p:cNvPr>
              <p:cNvSpPr>
                <a:spLocks noGrp="1" noRot="1" noChangeAspect="1" noMove="1" noResize="1" noEditPoints="1" noAdjustHandles="1" noChangeArrowheads="1" noChangeShapeType="1" noTextEdit="1"/>
              </p:cNvSpPr>
              <p:nvPr>
                <p:ph idx="1"/>
              </p:nvPr>
            </p:nvSpPr>
            <p:spPr>
              <a:xfrm>
                <a:off x="946840" y="1049155"/>
                <a:ext cx="9217437" cy="5646726"/>
              </a:xfrm>
              <a:blipFill>
                <a:blip r:embed="rId2"/>
                <a:stretch>
                  <a:fillRect l="-529" t="-2376"/>
                </a:stretch>
              </a:blipFill>
            </p:spPr>
            <p:txBody>
              <a:bodyPr/>
              <a:lstStyle/>
              <a:p>
                <a:r>
                  <a:rPr lang="en-IN">
                    <a:noFill/>
                  </a:rPr>
                  <a:t> </a:t>
                </a:r>
              </a:p>
            </p:txBody>
          </p:sp>
        </mc:Fallback>
      </mc:AlternateContent>
    </p:spTree>
    <p:extLst>
      <p:ext uri="{BB962C8B-B14F-4D97-AF65-F5344CB8AC3E}">
        <p14:creationId xmlns:p14="http://schemas.microsoft.com/office/powerpoint/2010/main" val="74132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721924-5A0F-1A73-09A6-7DBFA6CCF5B6}"/>
                  </a:ext>
                </a:extLst>
              </p:cNvPr>
              <p:cNvSpPr>
                <a:spLocks noGrp="1"/>
              </p:cNvSpPr>
              <p:nvPr>
                <p:ph idx="1"/>
              </p:nvPr>
            </p:nvSpPr>
            <p:spPr>
              <a:xfrm>
                <a:off x="946842" y="1500032"/>
                <a:ext cx="8596668" cy="5617850"/>
              </a:xfrm>
            </p:spPr>
            <p:txBody>
              <a:bodyPr>
                <a:normAutofit fontScale="85000" lnSpcReduction="20000"/>
              </a:bodyPr>
              <a:lstStyle/>
              <a:p>
                <a:pPr>
                  <a:lnSpc>
                    <a:spcPts val="1200"/>
                  </a:lnSpc>
                  <a:spcAft>
                    <a:spcPts val="1200"/>
                  </a:spcAft>
                </a:pPr>
                <a:r>
                  <a:rPr lang="en-US" sz="2100" dirty="0">
                    <a:effectLst/>
                    <a:latin typeface="Georgia" panose="02040502050405020303" pitchFamily="18" charset="0"/>
                    <a:ea typeface="Calibri" panose="020F0502020204030204" pitchFamily="34" charset="0"/>
                    <a:cs typeface="Times New Roman" panose="02020603050405020304" pitchFamily="18" charset="0"/>
                  </a:rPr>
                  <a:t>This parameter may be conveniently estimated by fitting the model</a:t>
                </a:r>
                <a:endParaRPr lang="en-IN" sz="21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lnSpc>
                    <a:spcPts val="1200"/>
                  </a:lnSpc>
                  <a:spcAft>
                    <a:spcPts val="1200"/>
                  </a:spcAft>
                  <a:buNone/>
                </a:pPr>
                <a:endParaRPr lang="en-IN" sz="2100" i="1"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lnSpc>
                    <a:spcPts val="1200"/>
                  </a:lnSpc>
                  <a:spcAft>
                    <a:spcPts val="1200"/>
                  </a:spcAft>
                  <a:buNone/>
                </a:pPr>
                <a:r>
                  <a:rPr lang="en-IN" sz="2400" dirty="0">
                    <a:effectLst/>
                    <a:ea typeface="Calibri" panose="020F0502020204030204" pitchFamily="34" charset="0"/>
                    <a:cs typeface="Times New Roman" panose="02020603050405020304" pitchFamily="18" charset="0"/>
                  </a:rPr>
                  <a:t>                                      </a:t>
                </a:r>
                <a14:m>
                  <m:oMath xmlns:m="http://schemas.openxmlformats.org/officeDocument/2006/math">
                    <m:acc>
                      <m:accPr>
                        <m:chr m:val="̂"/>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24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400" i="1">
                                <a:effectLst/>
                                <a:latin typeface="Cambria Math" panose="02040503050406030204" pitchFamily="18" charset="0"/>
                                <a:ea typeface="Calibri" panose="020F0502020204030204" pitchFamily="34" charset="0"/>
                                <a:cs typeface="Times New Roman" panose="02020603050405020304" pitchFamily="18" charset="0"/>
                              </a:rPr>
                              <m:t>𝛽</m:t>
                            </m:r>
                          </m:e>
                        </m:acc>
                      </m:e>
                      <m:sub>
                        <m:r>
                          <a:rPr lang="en-US" sz="24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4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400" i="1">
                                <a:effectLst/>
                                <a:latin typeface="Cambria Math" panose="02040503050406030204" pitchFamily="18" charset="0"/>
                                <a:ea typeface="Calibri" panose="020F0502020204030204" pitchFamily="34" charset="0"/>
                                <a:cs typeface="Times New Roman" panose="02020603050405020304" pitchFamily="18" charset="0"/>
                              </a:rPr>
                              <m:t>𝛽</m:t>
                            </m:r>
                          </m:e>
                        </m:acc>
                      </m:e>
                      <m:sub>
                        <m:r>
                          <a:rPr lang="en-US" sz="24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oMath>
                </a14:m>
                <a:r>
                  <a:rPr lang="en-IN" sz="2400" dirty="0">
                    <a:effectLst/>
                    <a:latin typeface="Georgia" panose="02040502050405020303" pitchFamily="18" charset="0"/>
                    <a:ea typeface="Calibri" panose="020F0502020204030204" pitchFamily="34" charset="0"/>
                    <a:cs typeface="Times New Roman" panose="02020603050405020304" pitchFamily="18" charset="0"/>
                  </a:rPr>
                  <a:t>                          </a:t>
                </a:r>
                <a:r>
                  <a:rPr lang="en-IN" sz="2100" dirty="0">
                    <a:effectLst/>
                    <a:latin typeface="Georgia" panose="02040502050405020303" pitchFamily="18" charset="0"/>
                    <a:ea typeface="Calibri" panose="020F0502020204030204" pitchFamily="34" charset="0"/>
                    <a:cs typeface="Times New Roman" panose="02020603050405020304" pitchFamily="18" charset="0"/>
                  </a:rPr>
                  <a:t>……(6)</a:t>
                </a:r>
              </a:p>
              <a:p>
                <a:pPr marL="0" indent="0">
                  <a:buNone/>
                </a:pPr>
                <a:r>
                  <a:rPr lang="en-US" sz="2100" dirty="0">
                    <a:effectLst/>
                    <a:latin typeface="Georgia" panose="02040502050405020303" pitchFamily="18" charset="0"/>
                    <a:ea typeface="Calibri" panose="020F0502020204030204" pitchFamily="34" charset="0"/>
                    <a:cs typeface="Times New Roman" panose="02020603050405020304" pitchFamily="18" charset="0"/>
                  </a:rPr>
                  <a:t>     by least squares.  </a:t>
                </a:r>
              </a:p>
              <a:p>
                <a:pPr marL="0" indent="0">
                  <a:buNone/>
                </a:pPr>
                <a:endParaRPr lang="en-US" sz="21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r>
                  <a:rPr lang="en-US" sz="2100" dirty="0">
                    <a:effectLst/>
                    <a:latin typeface="Georgia" panose="02040502050405020303" pitchFamily="18" charset="0"/>
                    <a:ea typeface="Calibri" panose="020F0502020204030204" pitchFamily="34" charset="0"/>
                    <a:cs typeface="Times New Roman" panose="02020603050405020304" pitchFamily="18" charset="0"/>
                  </a:rPr>
                  <a:t>     Then an "adjustment" to the initial guess </a:t>
                </a:r>
                <a14:m>
                  <m:oMath xmlns:m="http://schemas.openxmlformats.org/officeDocument/2006/math">
                    <m:sSub>
                      <m:sSubPr>
                        <m:ctrlPr>
                          <a:rPr lang="en-IN"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=1</m:t>
                    </m:r>
                  </m:oMath>
                </a14:m>
                <a:r>
                  <a:rPr lang="en-US" sz="2100" dirty="0">
                    <a:effectLst/>
                    <a:latin typeface="Georgia" panose="02040502050405020303" pitchFamily="18" charset="0"/>
                    <a:ea typeface="Calibri" panose="020F0502020204030204" pitchFamily="34" charset="0"/>
                    <a:cs typeface="Times New Roman" panose="02020603050405020304" pitchFamily="18" charset="0"/>
                  </a:rPr>
                  <a:t> may be computed by defining a second regressor variable as </a:t>
                </a:r>
                <a14:m>
                  <m:oMath xmlns:m="http://schemas.openxmlformats.org/officeDocument/2006/math">
                    <m:r>
                      <a:rPr lang="en-US" sz="2100" i="1">
                        <a:effectLst/>
                        <a:latin typeface="Cambria Math" panose="02040503050406030204" pitchFamily="18" charset="0"/>
                        <a:ea typeface="Calibri" panose="020F0502020204030204" pitchFamily="34" charset="0"/>
                        <a:cs typeface="Times New Roman" panose="02020603050405020304" pitchFamily="18" charset="0"/>
                      </a:rPr>
                      <m:t>𝑤</m:t>
                    </m:r>
                    <m:r>
                      <a:rPr lang="en-US" sz="2100">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ln</m:t>
                    </m:r>
                    <m:r>
                      <a:rPr lang="en-US" sz="2100">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oMath>
                </a14:m>
                <a:r>
                  <a:rPr lang="en-US" sz="2100" dirty="0">
                    <a:effectLst/>
                    <a:latin typeface="Georgia" panose="02040502050405020303" pitchFamily="18" charset="0"/>
                    <a:ea typeface="Calibri" panose="020F0502020204030204" pitchFamily="34" charset="0"/>
                    <a:cs typeface="Times New Roman" panose="02020603050405020304" pitchFamily="18" charset="0"/>
                  </a:rPr>
                  <a:t>, estimating the parameters in</a:t>
                </a:r>
              </a:p>
              <a:p>
                <a:pPr marL="0" indent="0">
                  <a:buNone/>
                </a:pPr>
                <a:endParaRPr lang="en-US" sz="21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US" sz="21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𝔼</m:t>
                      </m:r>
                      <m:r>
                        <a:rPr lang="en-US" sz="24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𝑦</m:t>
                      </m:r>
                      <m:r>
                        <a:rPr lang="en-US" sz="2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4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4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4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𝑤</m:t>
                      </m:r>
                      <m:r>
                        <a:rPr lang="en-US" sz="2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400">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4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4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4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400">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𝛾</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𝑤</m:t>
                      </m:r>
                      <m:r>
                        <a:rPr lang="en-US" sz="24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24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US" sz="21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br>
                  <a:rPr lang="en-US" sz="1800" dirty="0">
                    <a:effectLst/>
                    <a:latin typeface="Georgia" panose="02040502050405020303" pitchFamily="18" charset="0"/>
                    <a:ea typeface="Calibri" panose="020F0502020204030204" pitchFamily="34" charset="0"/>
                    <a:cs typeface="Times New Roman" panose="02020603050405020304" pitchFamily="18" charset="0"/>
                  </a:rPr>
                </a:br>
                <a:endParaRPr lang="en-IN" dirty="0"/>
              </a:p>
            </p:txBody>
          </p:sp>
        </mc:Choice>
        <mc:Fallback xmlns="">
          <p:sp>
            <p:nvSpPr>
              <p:cNvPr id="3" name="Content Placeholder 2">
                <a:extLst>
                  <a:ext uri="{FF2B5EF4-FFF2-40B4-BE49-F238E27FC236}">
                    <a16:creationId xmlns:a16="http://schemas.microsoft.com/office/drawing/2014/main" id="{83721924-5A0F-1A73-09A6-7DBFA6CCF5B6}"/>
                  </a:ext>
                </a:extLst>
              </p:cNvPr>
              <p:cNvSpPr>
                <a:spLocks noGrp="1" noRot="1" noChangeAspect="1" noMove="1" noResize="1" noEditPoints="1" noAdjustHandles="1" noChangeArrowheads="1" noChangeShapeType="1" noTextEdit="1"/>
              </p:cNvSpPr>
              <p:nvPr>
                <p:ph idx="1"/>
              </p:nvPr>
            </p:nvSpPr>
            <p:spPr>
              <a:xfrm>
                <a:off x="946842" y="1500032"/>
                <a:ext cx="8596668" cy="5617850"/>
              </a:xfrm>
              <a:blipFill>
                <a:blip r:embed="rId2"/>
                <a:stretch>
                  <a:fillRect l="-567" t="-2386" r="-283"/>
                </a:stretch>
              </a:blipFill>
            </p:spPr>
            <p:txBody>
              <a:bodyPr/>
              <a:lstStyle/>
              <a:p>
                <a:r>
                  <a:rPr lang="en-IN">
                    <a:noFill/>
                  </a:rPr>
                  <a:t> </a:t>
                </a:r>
              </a:p>
            </p:txBody>
          </p:sp>
        </mc:Fallback>
      </mc:AlternateContent>
    </p:spTree>
    <p:extLst>
      <p:ext uri="{BB962C8B-B14F-4D97-AF65-F5344CB8AC3E}">
        <p14:creationId xmlns:p14="http://schemas.microsoft.com/office/powerpoint/2010/main" val="2472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18DE9-D0DA-26FE-CF86-B67F63676538}"/>
              </a:ext>
            </a:extLst>
          </p:cNvPr>
          <p:cNvSpPr>
            <a:spLocks noGrp="1"/>
          </p:cNvSpPr>
          <p:nvPr>
            <p:ph idx="1"/>
          </p:nvPr>
        </p:nvSpPr>
        <p:spPr>
          <a:xfrm>
            <a:off x="686959" y="466543"/>
            <a:ext cx="8596668" cy="3880773"/>
          </a:xfrm>
        </p:spPr>
        <p:txBody>
          <a:bodyPr/>
          <a:lstStyle/>
          <a:p>
            <a:endParaRPr lang="en-IN" dirty="0"/>
          </a:p>
        </p:txBody>
      </p:sp>
    </p:spTree>
    <p:extLst>
      <p:ext uri="{BB962C8B-B14F-4D97-AF65-F5344CB8AC3E}">
        <p14:creationId xmlns:p14="http://schemas.microsoft.com/office/powerpoint/2010/main" val="359452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73BD-88B2-B7DA-A825-BDB5DD682217}"/>
              </a:ext>
            </a:extLst>
          </p:cNvPr>
          <p:cNvSpPr>
            <a:spLocks noGrp="1"/>
          </p:cNvSpPr>
          <p:nvPr>
            <p:ph type="title"/>
          </p:nvPr>
        </p:nvSpPr>
        <p:spPr>
          <a:xfrm>
            <a:off x="471146" y="251862"/>
            <a:ext cx="8596668" cy="564776"/>
          </a:xfrm>
        </p:spPr>
        <p:txBody>
          <a:bodyPr>
            <a:normAutofit fontScale="90000"/>
          </a:bodyPr>
          <a:lstStyle/>
          <a:p>
            <a:r>
              <a:rPr lang="en-US" dirty="0"/>
              <a:t>Simulation</a:t>
            </a:r>
            <a:endParaRPr lang="en-IN" dirty="0"/>
          </a:p>
        </p:txBody>
      </p:sp>
      <p:pic>
        <p:nvPicPr>
          <p:cNvPr id="4" name="Content Placeholder 4">
            <a:extLst>
              <a:ext uri="{FF2B5EF4-FFF2-40B4-BE49-F238E27FC236}">
                <a16:creationId xmlns:a16="http://schemas.microsoft.com/office/drawing/2014/main" id="{60333625-7DB2-8B4C-ACE2-A733572EB6DB}"/>
              </a:ext>
            </a:extLst>
          </p:cNvPr>
          <p:cNvPicPr>
            <a:picLocks noGrp="1" noChangeAspect="1"/>
          </p:cNvPicPr>
          <p:nvPr>
            <p:ph idx="1"/>
          </p:nvPr>
        </p:nvPicPr>
        <p:blipFill rotWithShape="1">
          <a:blip r:embed="rId2"/>
          <a:srcRect r="3218"/>
          <a:stretch/>
        </p:blipFill>
        <p:spPr>
          <a:xfrm>
            <a:off x="471146" y="961498"/>
            <a:ext cx="6564131" cy="2263336"/>
          </a:xfrm>
        </p:spPr>
      </p:pic>
      <p:pic>
        <p:nvPicPr>
          <p:cNvPr id="5" name="Picture 4">
            <a:extLst>
              <a:ext uri="{FF2B5EF4-FFF2-40B4-BE49-F238E27FC236}">
                <a16:creationId xmlns:a16="http://schemas.microsoft.com/office/drawing/2014/main" id="{A51B45F5-6097-452B-A5ED-77997BA1CBC9}"/>
              </a:ext>
            </a:extLst>
          </p:cNvPr>
          <p:cNvPicPr>
            <a:picLocks noChangeAspect="1"/>
          </p:cNvPicPr>
          <p:nvPr/>
        </p:nvPicPr>
        <p:blipFill rotWithShape="1">
          <a:blip r:embed="rId3"/>
          <a:srcRect r="18587"/>
          <a:stretch/>
        </p:blipFill>
        <p:spPr>
          <a:xfrm>
            <a:off x="471184" y="3365212"/>
            <a:ext cx="6564093" cy="3139712"/>
          </a:xfrm>
          <a:prstGeom prst="rect">
            <a:avLst/>
          </a:prstGeom>
        </p:spPr>
      </p:pic>
    </p:spTree>
    <p:extLst>
      <p:ext uri="{BB962C8B-B14F-4D97-AF65-F5344CB8AC3E}">
        <p14:creationId xmlns:p14="http://schemas.microsoft.com/office/powerpoint/2010/main" val="870621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E3A9-C9E0-E565-AC69-5BAF58DCB63D}"/>
              </a:ext>
            </a:extLst>
          </p:cNvPr>
          <p:cNvSpPr>
            <a:spLocks noGrp="1"/>
          </p:cNvSpPr>
          <p:nvPr>
            <p:ph type="title"/>
          </p:nvPr>
        </p:nvSpPr>
        <p:spPr>
          <a:xfrm>
            <a:off x="372534" y="233083"/>
            <a:ext cx="8596668" cy="528917"/>
          </a:xfrm>
        </p:spPr>
        <p:txBody>
          <a:bodyPr>
            <a:normAutofit fontScale="90000"/>
          </a:bodyPr>
          <a:lstStyle/>
          <a:p>
            <a:r>
              <a:rPr lang="en-US" dirty="0"/>
              <a:t>Scatterplot</a:t>
            </a:r>
            <a:endParaRPr lang="en-IN" dirty="0"/>
          </a:p>
        </p:txBody>
      </p:sp>
      <p:pic>
        <p:nvPicPr>
          <p:cNvPr id="5" name="Content Placeholder 4">
            <a:extLst>
              <a:ext uri="{FF2B5EF4-FFF2-40B4-BE49-F238E27FC236}">
                <a16:creationId xmlns:a16="http://schemas.microsoft.com/office/drawing/2014/main" id="{901CA53F-D117-7936-8CEF-A396DA3A7A22}"/>
              </a:ext>
            </a:extLst>
          </p:cNvPr>
          <p:cNvPicPr>
            <a:picLocks noGrp="1" noChangeAspect="1"/>
          </p:cNvPicPr>
          <p:nvPr>
            <p:ph idx="1"/>
          </p:nvPr>
        </p:nvPicPr>
        <p:blipFill>
          <a:blip r:embed="rId2"/>
          <a:stretch>
            <a:fillRect/>
          </a:stretch>
        </p:blipFill>
        <p:spPr>
          <a:xfrm>
            <a:off x="372534" y="954458"/>
            <a:ext cx="4198984" cy="251482"/>
          </a:xfrm>
        </p:spPr>
      </p:pic>
      <p:pic>
        <p:nvPicPr>
          <p:cNvPr id="7" name="Picture 6">
            <a:extLst>
              <a:ext uri="{FF2B5EF4-FFF2-40B4-BE49-F238E27FC236}">
                <a16:creationId xmlns:a16="http://schemas.microsoft.com/office/drawing/2014/main" id="{122E6290-3154-4F3E-E52E-8E94110272E1}"/>
              </a:ext>
            </a:extLst>
          </p:cNvPr>
          <p:cNvPicPr>
            <a:picLocks noChangeAspect="1"/>
          </p:cNvPicPr>
          <p:nvPr/>
        </p:nvPicPr>
        <p:blipFill>
          <a:blip r:embed="rId3"/>
          <a:stretch>
            <a:fillRect/>
          </a:stretch>
        </p:blipFill>
        <p:spPr>
          <a:xfrm>
            <a:off x="372534" y="1461055"/>
            <a:ext cx="8862828" cy="4229467"/>
          </a:xfrm>
          <a:prstGeom prst="rect">
            <a:avLst/>
          </a:prstGeom>
        </p:spPr>
      </p:pic>
    </p:spTree>
    <p:extLst>
      <p:ext uri="{BB962C8B-B14F-4D97-AF65-F5344CB8AC3E}">
        <p14:creationId xmlns:p14="http://schemas.microsoft.com/office/powerpoint/2010/main" val="258852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3702-F31E-CBEC-1367-2E31EF5D93D3}"/>
              </a:ext>
            </a:extLst>
          </p:cNvPr>
          <p:cNvSpPr>
            <a:spLocks noGrp="1"/>
          </p:cNvSpPr>
          <p:nvPr>
            <p:ph type="title"/>
          </p:nvPr>
        </p:nvSpPr>
        <p:spPr>
          <a:xfrm>
            <a:off x="677334" y="528918"/>
            <a:ext cx="8596668" cy="546847"/>
          </a:xfrm>
        </p:spPr>
        <p:txBody>
          <a:bodyPr>
            <a:normAutofit fontScale="90000"/>
          </a:bodyPr>
          <a:lstStyle/>
          <a:p>
            <a:r>
              <a:rPr lang="en-US" dirty="0"/>
              <a:t>Histogram of the dependent Variable</a:t>
            </a:r>
            <a:endParaRPr lang="en-IN" dirty="0"/>
          </a:p>
        </p:txBody>
      </p:sp>
      <p:pic>
        <p:nvPicPr>
          <p:cNvPr id="5" name="Content Placeholder 4">
            <a:extLst>
              <a:ext uri="{FF2B5EF4-FFF2-40B4-BE49-F238E27FC236}">
                <a16:creationId xmlns:a16="http://schemas.microsoft.com/office/drawing/2014/main" id="{5EF4A9DC-DE77-0E22-B016-A188BBA670AC}"/>
              </a:ext>
            </a:extLst>
          </p:cNvPr>
          <p:cNvPicPr>
            <a:picLocks noGrp="1" noChangeAspect="1"/>
          </p:cNvPicPr>
          <p:nvPr>
            <p:ph idx="1"/>
          </p:nvPr>
        </p:nvPicPr>
        <p:blipFill>
          <a:blip r:embed="rId2"/>
          <a:stretch>
            <a:fillRect/>
          </a:stretch>
        </p:blipFill>
        <p:spPr>
          <a:xfrm>
            <a:off x="677334" y="1456257"/>
            <a:ext cx="8596312" cy="3945486"/>
          </a:xfrm>
        </p:spPr>
      </p:pic>
    </p:spTree>
    <p:extLst>
      <p:ext uri="{BB962C8B-B14F-4D97-AF65-F5344CB8AC3E}">
        <p14:creationId xmlns:p14="http://schemas.microsoft.com/office/powerpoint/2010/main" val="218648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8615-7DEC-D1E1-5BFB-58819005B1DE}"/>
              </a:ext>
            </a:extLst>
          </p:cNvPr>
          <p:cNvSpPr>
            <a:spLocks noGrp="1"/>
          </p:cNvSpPr>
          <p:nvPr>
            <p:ph type="title"/>
          </p:nvPr>
        </p:nvSpPr>
        <p:spPr>
          <a:xfrm>
            <a:off x="677334" y="599975"/>
            <a:ext cx="8596668" cy="1320800"/>
          </a:xfrm>
        </p:spPr>
        <p:txBody>
          <a:bodyPr>
            <a:normAutofit fontScale="90000"/>
          </a:bodyPr>
          <a:lstStyle/>
          <a:p>
            <a:r>
              <a:rPr lang="en-IN" sz="4400" b="1" dirty="0">
                <a:solidFill>
                  <a:schemeClr val="tx1"/>
                </a:solidFill>
                <a:latin typeface="Georgia" panose="02040502050405020303" pitchFamily="18" charset="0"/>
              </a:rPr>
              <a:t>1. Introduction :-</a:t>
            </a:r>
            <a:br>
              <a:rPr lang="en-IN" sz="4400" b="1" dirty="0">
                <a:solidFill>
                  <a:schemeClr val="tx1"/>
                </a:solidFill>
              </a:rPr>
            </a:br>
            <a:br>
              <a:rPr lang="en-IN" dirty="0">
                <a:solidFill>
                  <a:schemeClr val="tx1"/>
                </a:solidFill>
              </a:rPr>
            </a:br>
            <a:endParaRPr lang="en-IN" dirty="0">
              <a:solidFill>
                <a:schemeClr val="tx1"/>
              </a:solidFill>
            </a:endParaRPr>
          </a:p>
        </p:txBody>
      </p:sp>
      <p:sp>
        <p:nvSpPr>
          <p:cNvPr id="3" name="Content Placeholder 2">
            <a:extLst>
              <a:ext uri="{FF2B5EF4-FFF2-40B4-BE49-F238E27FC236}">
                <a16:creationId xmlns:a16="http://schemas.microsoft.com/office/drawing/2014/main" id="{ED0784DA-4C91-0C56-7955-AD379C3B081F}"/>
              </a:ext>
            </a:extLst>
          </p:cNvPr>
          <p:cNvSpPr>
            <a:spLocks noGrp="1"/>
          </p:cNvSpPr>
          <p:nvPr>
            <p:ph idx="1"/>
          </p:nvPr>
        </p:nvSpPr>
        <p:spPr>
          <a:xfrm>
            <a:off x="677333" y="1559294"/>
            <a:ext cx="10430221" cy="4803006"/>
          </a:xfrm>
        </p:spPr>
        <p:txBody>
          <a:bodyPr>
            <a:normAutofit/>
          </a:bodyPr>
          <a:lstStyle/>
          <a:p>
            <a:r>
              <a:rPr lang="en-US" dirty="0">
                <a:latin typeface="Georgia" panose="02040502050405020303" pitchFamily="18" charset="0"/>
              </a:rPr>
              <a:t>Most of the data deviates from normality and that therefore requires treatment such that the assumption is met or approximated.</a:t>
            </a:r>
          </a:p>
          <a:p>
            <a:endParaRPr lang="en-US" dirty="0">
              <a:latin typeface="Georgia" panose="02040502050405020303" pitchFamily="18" charset="0"/>
            </a:endParaRPr>
          </a:p>
          <a:p>
            <a:r>
              <a:rPr lang="en-US" dirty="0">
                <a:latin typeface="Georgia" panose="02040502050405020303" pitchFamily="18" charset="0"/>
              </a:rPr>
              <a:t>Normalizing data is particularly relevant when parametric tests </a:t>
            </a:r>
            <a:r>
              <a:rPr lang="en-IN" dirty="0">
                <a:latin typeface="Georgia" panose="02040502050405020303" pitchFamily="18" charset="0"/>
              </a:rPr>
              <a:t>are used</a:t>
            </a:r>
            <a:r>
              <a:rPr lang="en-US" dirty="0">
                <a:latin typeface="Georgia" panose="02040502050405020303" pitchFamily="18" charset="0"/>
              </a:rPr>
              <a:t>.</a:t>
            </a:r>
          </a:p>
          <a:p>
            <a:endParaRPr lang="en-US" dirty="0">
              <a:latin typeface="Georgia" panose="02040502050405020303" pitchFamily="18" charset="0"/>
            </a:endParaRPr>
          </a:p>
          <a:p>
            <a:r>
              <a:rPr lang="en-US" dirty="0">
                <a:latin typeface="Georgia" panose="02040502050405020303" pitchFamily="18" charset="0"/>
              </a:rPr>
              <a:t>One of the methods to enhance data’s normality is via transformations.</a:t>
            </a:r>
          </a:p>
          <a:p>
            <a:endParaRPr lang="en-US" dirty="0">
              <a:latin typeface="Georgia" panose="02040502050405020303" pitchFamily="18" charset="0"/>
            </a:endParaRPr>
          </a:p>
          <a:p>
            <a:r>
              <a:rPr lang="en-US" dirty="0">
                <a:latin typeface="Georgia" panose="02040502050405020303" pitchFamily="18" charset="0"/>
              </a:rPr>
              <a:t>Transforming data has been found helpful in revealing statistically significant differences across experiments that would have been otherwise missed if such treatment had not been applied</a:t>
            </a:r>
          </a:p>
          <a:p>
            <a:endParaRPr lang="en-US" dirty="0">
              <a:latin typeface="Georgia" panose="02040502050405020303" pitchFamily="18" charset="0"/>
            </a:endParaRPr>
          </a:p>
          <a:p>
            <a:r>
              <a:rPr lang="en-US" dirty="0">
                <a:latin typeface="Georgia" panose="02040502050405020303" pitchFamily="18" charset="0"/>
              </a:rPr>
              <a:t>A family of transformations commonly used in various research fields is known as the Box–Cox transformation.</a:t>
            </a:r>
          </a:p>
          <a:p>
            <a:endParaRPr lang="en-US" sz="2000" b="0" i="0" dirty="0">
              <a:solidFill>
                <a:srgbClr val="3A3B41"/>
              </a:solidFill>
              <a:effectLst/>
              <a:latin typeface="Georgia" panose="02040502050405020303" pitchFamily="18" charset="0"/>
            </a:endParaRPr>
          </a:p>
        </p:txBody>
      </p:sp>
    </p:spTree>
    <p:extLst>
      <p:ext uri="{BB962C8B-B14F-4D97-AF65-F5344CB8AC3E}">
        <p14:creationId xmlns:p14="http://schemas.microsoft.com/office/powerpoint/2010/main" val="3915645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EC7B-BF19-6B43-515D-3CCEED787605}"/>
              </a:ext>
            </a:extLst>
          </p:cNvPr>
          <p:cNvSpPr>
            <a:spLocks noGrp="1"/>
          </p:cNvSpPr>
          <p:nvPr>
            <p:ph type="title"/>
          </p:nvPr>
        </p:nvSpPr>
        <p:spPr/>
        <p:txBody>
          <a:bodyPr/>
          <a:lstStyle/>
          <a:p>
            <a:r>
              <a:rPr lang="en-US" dirty="0"/>
              <a:t>Q-Q Plot</a:t>
            </a:r>
            <a:endParaRPr lang="en-IN" dirty="0"/>
          </a:p>
        </p:txBody>
      </p:sp>
      <p:pic>
        <p:nvPicPr>
          <p:cNvPr id="10" name="Content Placeholder 9">
            <a:extLst>
              <a:ext uri="{FF2B5EF4-FFF2-40B4-BE49-F238E27FC236}">
                <a16:creationId xmlns:a16="http://schemas.microsoft.com/office/drawing/2014/main" id="{6CBB9F4F-2C0D-D356-6359-F8A1B5C014A5}"/>
              </a:ext>
            </a:extLst>
          </p:cNvPr>
          <p:cNvPicPr>
            <a:picLocks noGrp="1" noChangeAspect="1"/>
          </p:cNvPicPr>
          <p:nvPr>
            <p:ph idx="1"/>
          </p:nvPr>
        </p:nvPicPr>
        <p:blipFill>
          <a:blip r:embed="rId2"/>
          <a:stretch>
            <a:fillRect/>
          </a:stretch>
        </p:blipFill>
        <p:spPr>
          <a:xfrm>
            <a:off x="687494" y="2106799"/>
            <a:ext cx="8596667" cy="4419507"/>
          </a:xfrm>
          <a:prstGeom prst="rect">
            <a:avLst/>
          </a:prstGeom>
        </p:spPr>
      </p:pic>
    </p:spTree>
    <p:extLst>
      <p:ext uri="{BB962C8B-B14F-4D97-AF65-F5344CB8AC3E}">
        <p14:creationId xmlns:p14="http://schemas.microsoft.com/office/powerpoint/2010/main" val="666108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4FDC-CCC6-5C22-09C8-267CB0E2AFB5}"/>
              </a:ext>
            </a:extLst>
          </p:cNvPr>
          <p:cNvSpPr>
            <a:spLocks noGrp="1"/>
          </p:cNvSpPr>
          <p:nvPr>
            <p:ph type="title"/>
          </p:nvPr>
        </p:nvSpPr>
        <p:spPr>
          <a:xfrm>
            <a:off x="677334" y="609600"/>
            <a:ext cx="8596668" cy="493059"/>
          </a:xfrm>
        </p:spPr>
        <p:txBody>
          <a:bodyPr>
            <a:normAutofit fontScale="90000"/>
          </a:bodyPr>
          <a:lstStyle/>
          <a:p>
            <a:r>
              <a:rPr lang="en-US" dirty="0"/>
              <a:t>Summary</a:t>
            </a:r>
            <a:endParaRPr lang="en-IN" dirty="0"/>
          </a:p>
        </p:txBody>
      </p:sp>
      <p:pic>
        <p:nvPicPr>
          <p:cNvPr id="5" name="Content Placeholder 4">
            <a:extLst>
              <a:ext uri="{FF2B5EF4-FFF2-40B4-BE49-F238E27FC236}">
                <a16:creationId xmlns:a16="http://schemas.microsoft.com/office/drawing/2014/main" id="{B39E3ED9-6EE5-44B9-5C5D-4BE2AF6D06EA}"/>
              </a:ext>
            </a:extLst>
          </p:cNvPr>
          <p:cNvPicPr>
            <a:picLocks noGrp="1" noChangeAspect="1"/>
          </p:cNvPicPr>
          <p:nvPr>
            <p:ph idx="1"/>
          </p:nvPr>
        </p:nvPicPr>
        <p:blipFill>
          <a:blip r:embed="rId2"/>
          <a:stretch>
            <a:fillRect/>
          </a:stretch>
        </p:blipFill>
        <p:spPr>
          <a:xfrm>
            <a:off x="677334" y="1313465"/>
            <a:ext cx="6561389" cy="967824"/>
          </a:xfrm>
        </p:spPr>
      </p:pic>
      <p:pic>
        <p:nvPicPr>
          <p:cNvPr id="7" name="Picture 6">
            <a:extLst>
              <a:ext uri="{FF2B5EF4-FFF2-40B4-BE49-F238E27FC236}">
                <a16:creationId xmlns:a16="http://schemas.microsoft.com/office/drawing/2014/main" id="{5217E282-6671-B209-0CA3-1D80EE91BCAB}"/>
              </a:ext>
            </a:extLst>
          </p:cNvPr>
          <p:cNvPicPr>
            <a:picLocks noChangeAspect="1"/>
          </p:cNvPicPr>
          <p:nvPr/>
        </p:nvPicPr>
        <p:blipFill rotWithShape="1">
          <a:blip r:embed="rId3"/>
          <a:srcRect r="6919"/>
          <a:stretch/>
        </p:blipFill>
        <p:spPr>
          <a:xfrm>
            <a:off x="677334" y="2492095"/>
            <a:ext cx="6561389" cy="2446232"/>
          </a:xfrm>
          <a:prstGeom prst="rect">
            <a:avLst/>
          </a:prstGeom>
        </p:spPr>
      </p:pic>
    </p:spTree>
    <p:extLst>
      <p:ext uri="{BB962C8B-B14F-4D97-AF65-F5344CB8AC3E}">
        <p14:creationId xmlns:p14="http://schemas.microsoft.com/office/powerpoint/2010/main" val="4164573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659C-2F4A-76E8-0F45-EC958257FDB8}"/>
              </a:ext>
            </a:extLst>
          </p:cNvPr>
          <p:cNvSpPr>
            <a:spLocks noGrp="1"/>
          </p:cNvSpPr>
          <p:nvPr>
            <p:ph type="title"/>
          </p:nvPr>
        </p:nvSpPr>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DD6B50EA-4AEF-4141-6777-77289562B3BA}"/>
              </a:ext>
            </a:extLst>
          </p:cNvPr>
          <p:cNvPicPr>
            <a:picLocks noGrp="1" noChangeAspect="1"/>
          </p:cNvPicPr>
          <p:nvPr>
            <p:ph idx="1"/>
          </p:nvPr>
        </p:nvPicPr>
        <p:blipFill>
          <a:blip r:embed="rId2"/>
          <a:stretch>
            <a:fillRect/>
          </a:stretch>
        </p:blipFill>
        <p:spPr>
          <a:xfrm>
            <a:off x="677334" y="3632348"/>
            <a:ext cx="7315834" cy="2408129"/>
          </a:xfrm>
        </p:spPr>
      </p:pic>
      <p:pic>
        <p:nvPicPr>
          <p:cNvPr id="7" name="Picture 6">
            <a:extLst>
              <a:ext uri="{FF2B5EF4-FFF2-40B4-BE49-F238E27FC236}">
                <a16:creationId xmlns:a16="http://schemas.microsoft.com/office/drawing/2014/main" id="{E2B9F05E-AF6E-A6F3-CE0E-8F1EF2509B60}"/>
              </a:ext>
            </a:extLst>
          </p:cNvPr>
          <p:cNvPicPr>
            <a:picLocks noChangeAspect="1"/>
          </p:cNvPicPr>
          <p:nvPr/>
        </p:nvPicPr>
        <p:blipFill>
          <a:blip r:embed="rId3"/>
          <a:stretch>
            <a:fillRect/>
          </a:stretch>
        </p:blipFill>
        <p:spPr>
          <a:xfrm>
            <a:off x="677333" y="2141630"/>
            <a:ext cx="7315833" cy="1127061"/>
          </a:xfrm>
          <a:prstGeom prst="rect">
            <a:avLst/>
          </a:prstGeom>
        </p:spPr>
      </p:pic>
    </p:spTree>
    <p:extLst>
      <p:ext uri="{BB962C8B-B14F-4D97-AF65-F5344CB8AC3E}">
        <p14:creationId xmlns:p14="http://schemas.microsoft.com/office/powerpoint/2010/main" val="44513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3294-7638-2119-4586-E77964095613}"/>
              </a:ext>
            </a:extLst>
          </p:cNvPr>
          <p:cNvSpPr>
            <a:spLocks noGrp="1"/>
          </p:cNvSpPr>
          <p:nvPr>
            <p:ph type="title"/>
          </p:nvPr>
        </p:nvSpPr>
        <p:spPr/>
        <p:txBody>
          <a:bodyPr/>
          <a:lstStyle/>
          <a:p>
            <a:r>
              <a:rPr lang="en-US" dirty="0"/>
              <a:t>Histogram(Transformed Variable)</a:t>
            </a:r>
            <a:endParaRPr lang="en-IN" dirty="0"/>
          </a:p>
        </p:txBody>
      </p:sp>
      <p:pic>
        <p:nvPicPr>
          <p:cNvPr id="5" name="Content Placeholder 4">
            <a:extLst>
              <a:ext uri="{FF2B5EF4-FFF2-40B4-BE49-F238E27FC236}">
                <a16:creationId xmlns:a16="http://schemas.microsoft.com/office/drawing/2014/main" id="{4F34BDCD-9885-30C9-C894-BB4B83B11A39}"/>
              </a:ext>
            </a:extLst>
          </p:cNvPr>
          <p:cNvPicPr>
            <a:picLocks noGrp="1" noChangeAspect="1"/>
          </p:cNvPicPr>
          <p:nvPr>
            <p:ph idx="1"/>
          </p:nvPr>
        </p:nvPicPr>
        <p:blipFill>
          <a:blip r:embed="rId2"/>
          <a:stretch>
            <a:fillRect/>
          </a:stretch>
        </p:blipFill>
        <p:spPr>
          <a:xfrm>
            <a:off x="1790829" y="2160588"/>
            <a:ext cx="6370380" cy="3881437"/>
          </a:xfrm>
        </p:spPr>
      </p:pic>
    </p:spTree>
    <p:extLst>
      <p:ext uri="{BB962C8B-B14F-4D97-AF65-F5344CB8AC3E}">
        <p14:creationId xmlns:p14="http://schemas.microsoft.com/office/powerpoint/2010/main" val="2418137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FD66-6A5A-E1FC-53D0-D53EA594D37F}"/>
              </a:ext>
            </a:extLst>
          </p:cNvPr>
          <p:cNvSpPr>
            <a:spLocks noGrp="1"/>
          </p:cNvSpPr>
          <p:nvPr>
            <p:ph type="title"/>
          </p:nvPr>
        </p:nvSpPr>
        <p:spPr/>
        <p:txBody>
          <a:bodyPr/>
          <a:lstStyle/>
          <a:p>
            <a:r>
              <a:rPr lang="en-US" dirty="0"/>
              <a:t>Q-Q Plot</a:t>
            </a:r>
            <a:endParaRPr lang="en-IN" dirty="0"/>
          </a:p>
        </p:txBody>
      </p:sp>
      <p:pic>
        <p:nvPicPr>
          <p:cNvPr id="4" name="Content Placeholder 4">
            <a:extLst>
              <a:ext uri="{FF2B5EF4-FFF2-40B4-BE49-F238E27FC236}">
                <a16:creationId xmlns:a16="http://schemas.microsoft.com/office/drawing/2014/main" id="{67C5F785-8272-B0CD-A884-5E92CE67DC6F}"/>
              </a:ext>
            </a:extLst>
          </p:cNvPr>
          <p:cNvPicPr>
            <a:picLocks noGrp="1" noChangeAspect="1"/>
          </p:cNvPicPr>
          <p:nvPr>
            <p:ph idx="1"/>
          </p:nvPr>
        </p:nvPicPr>
        <p:blipFill>
          <a:blip r:embed="rId2"/>
          <a:stretch>
            <a:fillRect/>
          </a:stretch>
        </p:blipFill>
        <p:spPr>
          <a:xfrm>
            <a:off x="887151" y="2160588"/>
            <a:ext cx="8177736" cy="3881437"/>
          </a:xfrm>
        </p:spPr>
      </p:pic>
    </p:spTree>
    <p:extLst>
      <p:ext uri="{BB962C8B-B14F-4D97-AF65-F5344CB8AC3E}">
        <p14:creationId xmlns:p14="http://schemas.microsoft.com/office/powerpoint/2010/main" val="822033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F801-97DD-E3F8-1B2E-F2324E42FEA8}"/>
              </a:ext>
            </a:extLst>
          </p:cNvPr>
          <p:cNvSpPr>
            <a:spLocks noGrp="1"/>
          </p:cNvSpPr>
          <p:nvPr>
            <p:ph type="title"/>
          </p:nvPr>
        </p:nvSpPr>
        <p:spPr>
          <a:xfrm>
            <a:off x="408393" y="304800"/>
            <a:ext cx="8596668" cy="645459"/>
          </a:xfrm>
        </p:spPr>
        <p:txBody>
          <a:bodyPr/>
          <a:lstStyle/>
          <a:p>
            <a:r>
              <a:rPr lang="en-US" dirty="0"/>
              <a:t>Example - 2</a:t>
            </a:r>
            <a:endParaRPr lang="en-IN" dirty="0"/>
          </a:p>
        </p:txBody>
      </p:sp>
      <p:pic>
        <p:nvPicPr>
          <p:cNvPr id="5" name="Content Placeholder 4">
            <a:extLst>
              <a:ext uri="{FF2B5EF4-FFF2-40B4-BE49-F238E27FC236}">
                <a16:creationId xmlns:a16="http://schemas.microsoft.com/office/drawing/2014/main" id="{2A4D4C73-FBD2-87C9-4406-BD6B10E58454}"/>
              </a:ext>
            </a:extLst>
          </p:cNvPr>
          <p:cNvPicPr>
            <a:picLocks noGrp="1" noChangeAspect="1"/>
          </p:cNvPicPr>
          <p:nvPr>
            <p:ph idx="1"/>
          </p:nvPr>
        </p:nvPicPr>
        <p:blipFill>
          <a:blip r:embed="rId2"/>
          <a:stretch>
            <a:fillRect/>
          </a:stretch>
        </p:blipFill>
        <p:spPr>
          <a:xfrm>
            <a:off x="408392" y="1170197"/>
            <a:ext cx="8475632" cy="5491494"/>
          </a:xfrm>
        </p:spPr>
      </p:pic>
    </p:spTree>
    <p:extLst>
      <p:ext uri="{BB962C8B-B14F-4D97-AF65-F5344CB8AC3E}">
        <p14:creationId xmlns:p14="http://schemas.microsoft.com/office/powerpoint/2010/main" val="497365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329A-8B0E-014B-7EB1-8D5B802D3FDF}"/>
              </a:ext>
            </a:extLst>
          </p:cNvPr>
          <p:cNvSpPr>
            <a:spLocks noGrp="1"/>
          </p:cNvSpPr>
          <p:nvPr>
            <p:ph type="title"/>
          </p:nvPr>
        </p:nvSpPr>
        <p:spPr>
          <a:xfrm>
            <a:off x="596394" y="304800"/>
            <a:ext cx="8596668" cy="672353"/>
          </a:xfrm>
        </p:spPr>
        <p:txBody>
          <a:bodyPr/>
          <a:lstStyle/>
          <a:p>
            <a:r>
              <a:rPr lang="en-US" dirty="0"/>
              <a:t>Scatterplot</a:t>
            </a:r>
            <a:endParaRPr lang="en-IN" dirty="0"/>
          </a:p>
        </p:txBody>
      </p:sp>
      <p:pic>
        <p:nvPicPr>
          <p:cNvPr id="11" name="Content Placeholder 10">
            <a:extLst>
              <a:ext uri="{FF2B5EF4-FFF2-40B4-BE49-F238E27FC236}">
                <a16:creationId xmlns:a16="http://schemas.microsoft.com/office/drawing/2014/main" id="{4FE1261B-96B2-C206-F8EE-AF93512EA2E9}"/>
              </a:ext>
            </a:extLst>
          </p:cNvPr>
          <p:cNvPicPr>
            <a:picLocks noGrp="1" noChangeAspect="1"/>
          </p:cNvPicPr>
          <p:nvPr>
            <p:ph idx="1"/>
          </p:nvPr>
        </p:nvPicPr>
        <p:blipFill>
          <a:blip r:embed="rId2"/>
          <a:stretch>
            <a:fillRect/>
          </a:stretch>
        </p:blipFill>
        <p:spPr>
          <a:xfrm>
            <a:off x="596394" y="1266735"/>
            <a:ext cx="9013771" cy="4891113"/>
          </a:xfrm>
        </p:spPr>
      </p:pic>
    </p:spTree>
    <p:extLst>
      <p:ext uri="{BB962C8B-B14F-4D97-AF65-F5344CB8AC3E}">
        <p14:creationId xmlns:p14="http://schemas.microsoft.com/office/powerpoint/2010/main" val="2645939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E114-B183-AD1B-5703-4ADA0E322525}"/>
              </a:ext>
            </a:extLst>
          </p:cNvPr>
          <p:cNvSpPr>
            <a:spLocks noGrp="1"/>
          </p:cNvSpPr>
          <p:nvPr>
            <p:ph type="title"/>
          </p:nvPr>
        </p:nvSpPr>
        <p:spPr>
          <a:xfrm>
            <a:off x="677334" y="609600"/>
            <a:ext cx="8596668" cy="555812"/>
          </a:xfrm>
        </p:spPr>
        <p:txBody>
          <a:bodyPr>
            <a:normAutofit fontScale="90000"/>
          </a:bodyPr>
          <a:lstStyle/>
          <a:p>
            <a:r>
              <a:rPr lang="en-US" dirty="0"/>
              <a:t>Q-Q Plot</a:t>
            </a:r>
            <a:endParaRPr lang="en-IN" dirty="0"/>
          </a:p>
        </p:txBody>
      </p:sp>
      <p:pic>
        <p:nvPicPr>
          <p:cNvPr id="5" name="Content Placeholder 4">
            <a:extLst>
              <a:ext uri="{FF2B5EF4-FFF2-40B4-BE49-F238E27FC236}">
                <a16:creationId xmlns:a16="http://schemas.microsoft.com/office/drawing/2014/main" id="{EE61FCC2-BCE5-7DAD-35F6-5D92A49994CB}"/>
              </a:ext>
            </a:extLst>
          </p:cNvPr>
          <p:cNvPicPr>
            <a:picLocks noGrp="1" noChangeAspect="1"/>
          </p:cNvPicPr>
          <p:nvPr>
            <p:ph idx="1"/>
          </p:nvPr>
        </p:nvPicPr>
        <p:blipFill>
          <a:blip r:embed="rId2"/>
          <a:stretch>
            <a:fillRect/>
          </a:stretch>
        </p:blipFill>
        <p:spPr>
          <a:xfrm>
            <a:off x="677334" y="1467768"/>
            <a:ext cx="8596668" cy="4687278"/>
          </a:xfrm>
        </p:spPr>
      </p:pic>
    </p:spTree>
    <p:extLst>
      <p:ext uri="{BB962C8B-B14F-4D97-AF65-F5344CB8AC3E}">
        <p14:creationId xmlns:p14="http://schemas.microsoft.com/office/powerpoint/2010/main" val="2949060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171F-C874-29CD-C14B-7C5384BA7836}"/>
              </a:ext>
            </a:extLst>
          </p:cNvPr>
          <p:cNvSpPr>
            <a:spLocks noGrp="1"/>
          </p:cNvSpPr>
          <p:nvPr>
            <p:ph type="title"/>
          </p:nvPr>
        </p:nvSpPr>
        <p:spPr/>
        <p:txBody>
          <a:bodyPr/>
          <a:lstStyle/>
          <a:p>
            <a:r>
              <a:rPr lang="en-US" dirty="0"/>
              <a:t>Histogram </a:t>
            </a:r>
            <a:endParaRPr lang="en-IN" dirty="0"/>
          </a:p>
        </p:txBody>
      </p:sp>
      <p:pic>
        <p:nvPicPr>
          <p:cNvPr id="5" name="Content Placeholder 4">
            <a:extLst>
              <a:ext uri="{FF2B5EF4-FFF2-40B4-BE49-F238E27FC236}">
                <a16:creationId xmlns:a16="http://schemas.microsoft.com/office/drawing/2014/main" id="{F07D9235-1495-62F6-3810-CE021042209C}"/>
              </a:ext>
            </a:extLst>
          </p:cNvPr>
          <p:cNvPicPr>
            <a:picLocks noGrp="1" noChangeAspect="1"/>
          </p:cNvPicPr>
          <p:nvPr>
            <p:ph idx="1"/>
          </p:nvPr>
        </p:nvPicPr>
        <p:blipFill>
          <a:blip r:embed="rId2"/>
          <a:stretch>
            <a:fillRect/>
          </a:stretch>
        </p:blipFill>
        <p:spPr>
          <a:xfrm>
            <a:off x="677334" y="2079834"/>
            <a:ext cx="8596668" cy="4641207"/>
          </a:xfrm>
        </p:spPr>
      </p:pic>
    </p:spTree>
    <p:extLst>
      <p:ext uri="{BB962C8B-B14F-4D97-AF65-F5344CB8AC3E}">
        <p14:creationId xmlns:p14="http://schemas.microsoft.com/office/powerpoint/2010/main" val="2695673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467F-9771-CE9A-CC8E-6848ED0EE84F}"/>
              </a:ext>
            </a:extLst>
          </p:cNvPr>
          <p:cNvSpPr>
            <a:spLocks noGrp="1"/>
          </p:cNvSpPr>
          <p:nvPr>
            <p:ph type="title"/>
          </p:nvPr>
        </p:nvSpPr>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0F328A9D-FF61-677C-2290-3E825C27F6A8}"/>
              </a:ext>
            </a:extLst>
          </p:cNvPr>
          <p:cNvPicPr>
            <a:picLocks noGrp="1" noChangeAspect="1"/>
          </p:cNvPicPr>
          <p:nvPr>
            <p:ph idx="1"/>
          </p:nvPr>
        </p:nvPicPr>
        <p:blipFill>
          <a:blip r:embed="rId2"/>
          <a:stretch>
            <a:fillRect/>
          </a:stretch>
        </p:blipFill>
        <p:spPr>
          <a:xfrm>
            <a:off x="677334" y="2199405"/>
            <a:ext cx="5677392" cy="899238"/>
          </a:xfrm>
        </p:spPr>
      </p:pic>
      <p:pic>
        <p:nvPicPr>
          <p:cNvPr id="7" name="Picture 6">
            <a:extLst>
              <a:ext uri="{FF2B5EF4-FFF2-40B4-BE49-F238E27FC236}">
                <a16:creationId xmlns:a16="http://schemas.microsoft.com/office/drawing/2014/main" id="{C368B8E6-7BEF-285A-C6ED-A691F0AD6280}"/>
              </a:ext>
            </a:extLst>
          </p:cNvPr>
          <p:cNvPicPr>
            <a:picLocks noChangeAspect="1"/>
          </p:cNvPicPr>
          <p:nvPr/>
        </p:nvPicPr>
        <p:blipFill>
          <a:blip r:embed="rId3"/>
          <a:stretch>
            <a:fillRect/>
          </a:stretch>
        </p:blipFill>
        <p:spPr>
          <a:xfrm>
            <a:off x="734489" y="3317006"/>
            <a:ext cx="5563082" cy="1691787"/>
          </a:xfrm>
          <a:prstGeom prst="rect">
            <a:avLst/>
          </a:prstGeom>
        </p:spPr>
      </p:pic>
    </p:spTree>
    <p:extLst>
      <p:ext uri="{BB962C8B-B14F-4D97-AF65-F5344CB8AC3E}">
        <p14:creationId xmlns:p14="http://schemas.microsoft.com/office/powerpoint/2010/main" val="412432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E8EF-E17E-5C9D-03F0-E969F1B6BB84}"/>
              </a:ext>
            </a:extLst>
          </p:cNvPr>
          <p:cNvSpPr>
            <a:spLocks noGrp="1"/>
          </p:cNvSpPr>
          <p:nvPr>
            <p:ph type="title"/>
          </p:nvPr>
        </p:nvSpPr>
        <p:spPr/>
        <p:txBody>
          <a:bodyPr>
            <a:normAutofit/>
          </a:bodyPr>
          <a:lstStyle/>
          <a:p>
            <a:r>
              <a:rPr lang="en-IN" b="1" dirty="0">
                <a:solidFill>
                  <a:schemeClr val="tx1"/>
                </a:solidFill>
                <a:latin typeface="Georgia" panose="02040502050405020303" pitchFamily="18" charset="0"/>
              </a:rPr>
              <a:t>2. B0x-Cox Transformation:- </a:t>
            </a:r>
          </a:p>
        </p:txBody>
      </p:sp>
      <p:sp>
        <p:nvSpPr>
          <p:cNvPr id="3" name="Content Placeholder 2">
            <a:extLst>
              <a:ext uri="{FF2B5EF4-FFF2-40B4-BE49-F238E27FC236}">
                <a16:creationId xmlns:a16="http://schemas.microsoft.com/office/drawing/2014/main" id="{A2122669-E82A-3159-C98B-8B1EB886ABDE}"/>
              </a:ext>
            </a:extLst>
          </p:cNvPr>
          <p:cNvSpPr>
            <a:spLocks noGrp="1"/>
          </p:cNvSpPr>
          <p:nvPr>
            <p:ph idx="1"/>
          </p:nvPr>
        </p:nvSpPr>
        <p:spPr>
          <a:xfrm>
            <a:off x="677334" y="1626669"/>
            <a:ext cx="9650574" cy="4414693"/>
          </a:xfrm>
        </p:spPr>
        <p:txBody>
          <a:bodyPr>
            <a:normAutofit/>
          </a:bodyPr>
          <a:lstStyle/>
          <a:p>
            <a:r>
              <a:rPr lang="en-US" b="0" i="0" dirty="0">
                <a:solidFill>
                  <a:srgbClr val="3A3B41"/>
                </a:solidFill>
                <a:effectLst/>
                <a:latin typeface="Georgia" panose="02040502050405020303" pitchFamily="18" charset="0"/>
              </a:rPr>
              <a:t>Box-Cox transformation is a statistical technique that transforms your target variable so that your data closely resembles a </a:t>
            </a:r>
            <a:r>
              <a:rPr lang="en-US" dirty="0">
                <a:solidFill>
                  <a:srgbClr val="3A3B41"/>
                </a:solidFill>
                <a:latin typeface="Georgia" panose="02040502050405020303" pitchFamily="18" charset="0"/>
              </a:rPr>
              <a:t>normal distribution</a:t>
            </a:r>
            <a:r>
              <a:rPr lang="en-US" b="0" i="0" dirty="0">
                <a:solidFill>
                  <a:srgbClr val="3A3B41"/>
                </a:solidFill>
                <a:effectLst/>
                <a:latin typeface="Georgia" panose="02040502050405020303" pitchFamily="18" charset="0"/>
              </a:rPr>
              <a:t>.</a:t>
            </a:r>
          </a:p>
          <a:p>
            <a:endParaRPr lang="en-US" b="0" i="0" dirty="0">
              <a:solidFill>
                <a:srgbClr val="3A3B41"/>
              </a:solidFill>
              <a:effectLst/>
              <a:latin typeface="Georgia" panose="02040502050405020303" pitchFamily="18" charset="0"/>
            </a:endParaRPr>
          </a:p>
          <a:p>
            <a:r>
              <a:rPr lang="en-US" dirty="0">
                <a:latin typeface="Georgia" panose="02040502050405020303" pitchFamily="18" charset="0"/>
              </a:rPr>
              <a:t>Box and Cox proposed a parametric power transformation technique defined by a single parameter λ.</a:t>
            </a:r>
          </a:p>
          <a:p>
            <a:endParaRPr lang="en-US" dirty="0">
              <a:latin typeface="Georgia" panose="02040502050405020303" pitchFamily="18" charset="0"/>
            </a:endParaRPr>
          </a:p>
          <a:p>
            <a:r>
              <a:rPr lang="en-US" dirty="0"/>
              <a:t>We usually estimate λ of maximum likelihood estimators (MLEs).</a:t>
            </a:r>
          </a:p>
          <a:p>
            <a:endParaRPr lang="en-US" dirty="0">
              <a:latin typeface="Georgia" panose="02040502050405020303" pitchFamily="18" charset="0"/>
            </a:endParaRPr>
          </a:p>
          <a:p>
            <a:r>
              <a:rPr lang="en-US" dirty="0"/>
              <a:t>Statistical analysis on the transformed data is performed assuming that λ is known. </a:t>
            </a:r>
          </a:p>
          <a:p>
            <a:endParaRPr lang="en-US" dirty="0"/>
          </a:p>
          <a:p>
            <a:r>
              <a:rPr lang="en-US" dirty="0"/>
              <a:t>However, for any other value of λ, say </a:t>
            </a:r>
            <a:r>
              <a:rPr lang="en-IN" dirty="0">
                <a:effectLst/>
                <a:latin typeface="Calibri" panose="020F0502020204030204" pitchFamily="34" charset="0"/>
                <a:ea typeface="Calibri" panose="020F0502020204030204" pitchFamily="34" charset="0"/>
                <a:cs typeface="Times New Roman" panose="02020603050405020304" pitchFamily="18" charset="0"/>
              </a:rPr>
              <a:t>λ</a:t>
            </a:r>
            <a:r>
              <a:rPr lang="en-IN"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en-US" dirty="0"/>
              <a:t>, the normality assumption does not hold.</a:t>
            </a:r>
            <a:endParaRPr lang="en-IN" dirty="0">
              <a:latin typeface="Georgia" panose="02040502050405020303" pitchFamily="18" charset="0"/>
            </a:endParaRPr>
          </a:p>
        </p:txBody>
      </p:sp>
    </p:spTree>
    <p:extLst>
      <p:ext uri="{BB962C8B-B14F-4D97-AF65-F5344CB8AC3E}">
        <p14:creationId xmlns:p14="http://schemas.microsoft.com/office/powerpoint/2010/main" val="2834438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C944-CE23-1467-CE98-6F5629F7DDE3}"/>
              </a:ext>
            </a:extLst>
          </p:cNvPr>
          <p:cNvSpPr>
            <a:spLocks noGrp="1"/>
          </p:cNvSpPr>
          <p:nvPr>
            <p:ph type="title"/>
          </p:nvPr>
        </p:nvSpPr>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69558BDD-22FA-0CC3-38C0-63388689BB42}"/>
              </a:ext>
            </a:extLst>
          </p:cNvPr>
          <p:cNvPicPr>
            <a:picLocks noGrp="1" noChangeAspect="1"/>
          </p:cNvPicPr>
          <p:nvPr>
            <p:ph idx="1"/>
          </p:nvPr>
        </p:nvPicPr>
        <p:blipFill>
          <a:blip r:embed="rId2"/>
          <a:stretch>
            <a:fillRect/>
          </a:stretch>
        </p:blipFill>
        <p:spPr>
          <a:xfrm>
            <a:off x="677334" y="3160155"/>
            <a:ext cx="6096528" cy="1882303"/>
          </a:xfrm>
        </p:spPr>
      </p:pic>
      <p:pic>
        <p:nvPicPr>
          <p:cNvPr id="7" name="Picture 6">
            <a:extLst>
              <a:ext uri="{FF2B5EF4-FFF2-40B4-BE49-F238E27FC236}">
                <a16:creationId xmlns:a16="http://schemas.microsoft.com/office/drawing/2014/main" id="{921FCD68-3224-A81A-1383-07CC99577E55}"/>
              </a:ext>
            </a:extLst>
          </p:cNvPr>
          <p:cNvPicPr>
            <a:picLocks noChangeAspect="1"/>
          </p:cNvPicPr>
          <p:nvPr/>
        </p:nvPicPr>
        <p:blipFill>
          <a:blip r:embed="rId3"/>
          <a:stretch>
            <a:fillRect/>
          </a:stretch>
        </p:blipFill>
        <p:spPr>
          <a:xfrm>
            <a:off x="677334" y="2080417"/>
            <a:ext cx="5883150" cy="929721"/>
          </a:xfrm>
          <a:prstGeom prst="rect">
            <a:avLst/>
          </a:prstGeom>
        </p:spPr>
      </p:pic>
    </p:spTree>
    <p:extLst>
      <p:ext uri="{BB962C8B-B14F-4D97-AF65-F5344CB8AC3E}">
        <p14:creationId xmlns:p14="http://schemas.microsoft.com/office/powerpoint/2010/main" val="4146195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0BAC-4A5F-2E6E-5CBB-2AD27FFED5FC}"/>
              </a:ext>
            </a:extLst>
          </p:cNvPr>
          <p:cNvSpPr>
            <a:spLocks noGrp="1"/>
          </p:cNvSpPr>
          <p:nvPr>
            <p:ph type="title"/>
          </p:nvPr>
        </p:nvSpPr>
        <p:spPr/>
        <p:txBody>
          <a:bodyPr/>
          <a:lstStyle/>
          <a:p>
            <a:r>
              <a:rPr lang="en-US" dirty="0"/>
              <a:t>Q-Q Plot</a:t>
            </a:r>
            <a:endParaRPr lang="en-IN" dirty="0"/>
          </a:p>
        </p:txBody>
      </p:sp>
      <p:pic>
        <p:nvPicPr>
          <p:cNvPr id="5" name="Content Placeholder 4">
            <a:extLst>
              <a:ext uri="{FF2B5EF4-FFF2-40B4-BE49-F238E27FC236}">
                <a16:creationId xmlns:a16="http://schemas.microsoft.com/office/drawing/2014/main" id="{493A2F22-5F68-0ACA-FA49-21FF89B42703}"/>
              </a:ext>
            </a:extLst>
          </p:cNvPr>
          <p:cNvPicPr>
            <a:picLocks noGrp="1" noChangeAspect="1"/>
          </p:cNvPicPr>
          <p:nvPr>
            <p:ph idx="1"/>
          </p:nvPr>
        </p:nvPicPr>
        <p:blipFill>
          <a:blip r:embed="rId2"/>
          <a:stretch>
            <a:fillRect/>
          </a:stretch>
        </p:blipFill>
        <p:spPr>
          <a:xfrm>
            <a:off x="1691514" y="2310451"/>
            <a:ext cx="6569009" cy="3581710"/>
          </a:xfrm>
        </p:spPr>
      </p:pic>
    </p:spTree>
    <p:extLst>
      <p:ext uri="{BB962C8B-B14F-4D97-AF65-F5344CB8AC3E}">
        <p14:creationId xmlns:p14="http://schemas.microsoft.com/office/powerpoint/2010/main" val="2132385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47E0-FC86-7F17-76A1-A29AF8715589}"/>
              </a:ext>
            </a:extLst>
          </p:cNvPr>
          <p:cNvSpPr>
            <a:spLocks noGrp="1"/>
          </p:cNvSpPr>
          <p:nvPr>
            <p:ph type="title"/>
          </p:nvPr>
        </p:nvSpPr>
        <p:spPr/>
        <p:txBody>
          <a:bodyPr/>
          <a:lstStyle/>
          <a:p>
            <a:r>
              <a:rPr lang="en-US" dirty="0"/>
              <a:t>Histogram(transformed Variable)</a:t>
            </a:r>
            <a:endParaRPr lang="en-IN" dirty="0"/>
          </a:p>
        </p:txBody>
      </p:sp>
      <p:pic>
        <p:nvPicPr>
          <p:cNvPr id="5" name="Content Placeholder 4">
            <a:extLst>
              <a:ext uri="{FF2B5EF4-FFF2-40B4-BE49-F238E27FC236}">
                <a16:creationId xmlns:a16="http://schemas.microsoft.com/office/drawing/2014/main" id="{DD41D39D-4D7F-433E-266A-52B00A09134A}"/>
              </a:ext>
            </a:extLst>
          </p:cNvPr>
          <p:cNvPicPr>
            <a:picLocks noGrp="1" noChangeAspect="1"/>
          </p:cNvPicPr>
          <p:nvPr>
            <p:ph idx="1"/>
          </p:nvPr>
        </p:nvPicPr>
        <p:blipFill>
          <a:blip r:embed="rId2"/>
          <a:stretch>
            <a:fillRect/>
          </a:stretch>
        </p:blipFill>
        <p:spPr>
          <a:xfrm>
            <a:off x="1691514" y="2310451"/>
            <a:ext cx="6569009" cy="3581710"/>
          </a:xfrm>
        </p:spPr>
      </p:pic>
    </p:spTree>
    <p:extLst>
      <p:ext uri="{BB962C8B-B14F-4D97-AF65-F5344CB8AC3E}">
        <p14:creationId xmlns:p14="http://schemas.microsoft.com/office/powerpoint/2010/main" val="1136691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5F15-09E6-3641-C100-277E828E8F3E}"/>
              </a:ext>
            </a:extLst>
          </p:cNvPr>
          <p:cNvSpPr>
            <a:spLocks noGrp="1"/>
          </p:cNvSpPr>
          <p:nvPr>
            <p:ph type="title"/>
          </p:nvPr>
        </p:nvSpPr>
        <p:spPr>
          <a:xfrm>
            <a:off x="677334" y="609600"/>
            <a:ext cx="8596668" cy="672353"/>
          </a:xfrm>
        </p:spPr>
        <p:txBody>
          <a:bodyPr/>
          <a:lstStyle/>
          <a:p>
            <a:r>
              <a:rPr lang="en-US" dirty="0"/>
              <a:t>Real Data Example</a:t>
            </a:r>
            <a:endParaRPr lang="en-IN" dirty="0"/>
          </a:p>
        </p:txBody>
      </p:sp>
      <p:pic>
        <p:nvPicPr>
          <p:cNvPr id="5" name="Content Placeholder 4">
            <a:extLst>
              <a:ext uri="{FF2B5EF4-FFF2-40B4-BE49-F238E27FC236}">
                <a16:creationId xmlns:a16="http://schemas.microsoft.com/office/drawing/2014/main" id="{6B22C3B4-17DE-D99C-55F0-06013E1C63DA}"/>
              </a:ext>
            </a:extLst>
          </p:cNvPr>
          <p:cNvPicPr>
            <a:picLocks noGrp="1" noChangeAspect="1"/>
          </p:cNvPicPr>
          <p:nvPr>
            <p:ph idx="1"/>
          </p:nvPr>
        </p:nvPicPr>
        <p:blipFill>
          <a:blip r:embed="rId2"/>
          <a:stretch>
            <a:fillRect/>
          </a:stretch>
        </p:blipFill>
        <p:spPr>
          <a:xfrm>
            <a:off x="1600698" y="1488235"/>
            <a:ext cx="6485466" cy="5217365"/>
          </a:xfrm>
        </p:spPr>
      </p:pic>
    </p:spTree>
    <p:extLst>
      <p:ext uri="{BB962C8B-B14F-4D97-AF65-F5344CB8AC3E}">
        <p14:creationId xmlns:p14="http://schemas.microsoft.com/office/powerpoint/2010/main" val="1179237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C11A-0E19-A00F-3BF1-CF68FDF0C963}"/>
              </a:ext>
            </a:extLst>
          </p:cNvPr>
          <p:cNvSpPr>
            <a:spLocks noGrp="1"/>
          </p:cNvSpPr>
          <p:nvPr>
            <p:ph type="title"/>
          </p:nvPr>
        </p:nvSpPr>
        <p:spPr/>
        <p:txBody>
          <a:bodyPr/>
          <a:lstStyle/>
          <a:p>
            <a:r>
              <a:rPr lang="en-US" dirty="0"/>
              <a:t>Data</a:t>
            </a:r>
            <a:endParaRPr lang="en-IN" dirty="0"/>
          </a:p>
        </p:txBody>
      </p:sp>
      <p:pic>
        <p:nvPicPr>
          <p:cNvPr id="5" name="Content Placeholder 4">
            <a:extLst>
              <a:ext uri="{FF2B5EF4-FFF2-40B4-BE49-F238E27FC236}">
                <a16:creationId xmlns:a16="http://schemas.microsoft.com/office/drawing/2014/main" id="{7AAC03C0-34A0-78EC-6743-EF102A07092E}"/>
              </a:ext>
            </a:extLst>
          </p:cNvPr>
          <p:cNvPicPr>
            <a:picLocks noGrp="1" noChangeAspect="1"/>
          </p:cNvPicPr>
          <p:nvPr>
            <p:ph idx="1"/>
          </p:nvPr>
        </p:nvPicPr>
        <p:blipFill>
          <a:blip r:embed="rId2"/>
          <a:stretch>
            <a:fillRect/>
          </a:stretch>
        </p:blipFill>
        <p:spPr>
          <a:xfrm>
            <a:off x="677334" y="2090419"/>
            <a:ext cx="2552921" cy="2408129"/>
          </a:xfrm>
        </p:spPr>
      </p:pic>
      <p:pic>
        <p:nvPicPr>
          <p:cNvPr id="6" name="Content Placeholder 4">
            <a:extLst>
              <a:ext uri="{FF2B5EF4-FFF2-40B4-BE49-F238E27FC236}">
                <a16:creationId xmlns:a16="http://schemas.microsoft.com/office/drawing/2014/main" id="{209E1A5D-AC2B-6518-3506-4278E545E281}"/>
              </a:ext>
            </a:extLst>
          </p:cNvPr>
          <p:cNvPicPr>
            <a:picLocks noChangeAspect="1"/>
          </p:cNvPicPr>
          <p:nvPr/>
        </p:nvPicPr>
        <p:blipFill>
          <a:blip r:embed="rId2"/>
          <a:stretch>
            <a:fillRect/>
          </a:stretch>
        </p:blipFill>
        <p:spPr>
          <a:xfrm>
            <a:off x="3230255" y="2090419"/>
            <a:ext cx="2552921" cy="2408129"/>
          </a:xfrm>
          <a:prstGeom prst="rect">
            <a:avLst/>
          </a:prstGeom>
        </p:spPr>
      </p:pic>
      <p:pic>
        <p:nvPicPr>
          <p:cNvPr id="7" name="Content Placeholder 4">
            <a:extLst>
              <a:ext uri="{FF2B5EF4-FFF2-40B4-BE49-F238E27FC236}">
                <a16:creationId xmlns:a16="http://schemas.microsoft.com/office/drawing/2014/main" id="{6F6376AF-ADC4-8D38-2157-7B064F0A9F39}"/>
              </a:ext>
            </a:extLst>
          </p:cNvPr>
          <p:cNvPicPr>
            <a:picLocks noChangeAspect="1"/>
          </p:cNvPicPr>
          <p:nvPr/>
        </p:nvPicPr>
        <p:blipFill>
          <a:blip r:embed="rId2"/>
          <a:stretch>
            <a:fillRect/>
          </a:stretch>
        </p:blipFill>
        <p:spPr>
          <a:xfrm>
            <a:off x="5783176" y="2041067"/>
            <a:ext cx="2552921" cy="2408129"/>
          </a:xfrm>
          <a:prstGeom prst="rect">
            <a:avLst/>
          </a:prstGeom>
        </p:spPr>
      </p:pic>
      <p:pic>
        <p:nvPicPr>
          <p:cNvPr id="8" name="Content Placeholder 4">
            <a:extLst>
              <a:ext uri="{FF2B5EF4-FFF2-40B4-BE49-F238E27FC236}">
                <a16:creationId xmlns:a16="http://schemas.microsoft.com/office/drawing/2014/main" id="{FC508C30-B995-D5A9-9871-456C21B87146}"/>
              </a:ext>
            </a:extLst>
          </p:cNvPr>
          <p:cNvPicPr>
            <a:picLocks noChangeAspect="1"/>
          </p:cNvPicPr>
          <p:nvPr/>
        </p:nvPicPr>
        <p:blipFill>
          <a:blip r:embed="rId2"/>
          <a:stretch>
            <a:fillRect/>
          </a:stretch>
        </p:blipFill>
        <p:spPr>
          <a:xfrm>
            <a:off x="3310938" y="4525488"/>
            <a:ext cx="2552921" cy="2408129"/>
          </a:xfrm>
          <a:prstGeom prst="rect">
            <a:avLst/>
          </a:prstGeom>
        </p:spPr>
      </p:pic>
      <p:pic>
        <p:nvPicPr>
          <p:cNvPr id="9" name="Content Placeholder 4">
            <a:extLst>
              <a:ext uri="{FF2B5EF4-FFF2-40B4-BE49-F238E27FC236}">
                <a16:creationId xmlns:a16="http://schemas.microsoft.com/office/drawing/2014/main" id="{3FA1E3AF-B41A-AE30-53F8-D3F2F1FB704B}"/>
              </a:ext>
            </a:extLst>
          </p:cNvPr>
          <p:cNvPicPr>
            <a:picLocks noChangeAspect="1"/>
          </p:cNvPicPr>
          <p:nvPr/>
        </p:nvPicPr>
        <p:blipFill>
          <a:blip r:embed="rId2"/>
          <a:stretch>
            <a:fillRect/>
          </a:stretch>
        </p:blipFill>
        <p:spPr>
          <a:xfrm>
            <a:off x="5863859" y="4476136"/>
            <a:ext cx="2552921" cy="2408129"/>
          </a:xfrm>
          <a:prstGeom prst="rect">
            <a:avLst/>
          </a:prstGeom>
        </p:spPr>
      </p:pic>
      <p:pic>
        <p:nvPicPr>
          <p:cNvPr id="10" name="Content Placeholder 4">
            <a:extLst>
              <a:ext uri="{FF2B5EF4-FFF2-40B4-BE49-F238E27FC236}">
                <a16:creationId xmlns:a16="http://schemas.microsoft.com/office/drawing/2014/main" id="{43545BD7-8AF9-B2C3-AE8D-D2E1284BDE37}"/>
              </a:ext>
            </a:extLst>
          </p:cNvPr>
          <p:cNvPicPr>
            <a:picLocks noChangeAspect="1"/>
          </p:cNvPicPr>
          <p:nvPr/>
        </p:nvPicPr>
        <p:blipFill>
          <a:blip r:embed="rId2"/>
          <a:stretch>
            <a:fillRect/>
          </a:stretch>
        </p:blipFill>
        <p:spPr>
          <a:xfrm>
            <a:off x="677334" y="4525488"/>
            <a:ext cx="2552921" cy="2408129"/>
          </a:xfrm>
          <a:prstGeom prst="rect">
            <a:avLst/>
          </a:prstGeom>
        </p:spPr>
      </p:pic>
      <p:pic>
        <p:nvPicPr>
          <p:cNvPr id="11" name="Content Placeholder 4">
            <a:extLst>
              <a:ext uri="{FF2B5EF4-FFF2-40B4-BE49-F238E27FC236}">
                <a16:creationId xmlns:a16="http://schemas.microsoft.com/office/drawing/2014/main" id="{87FE9435-6771-0F33-5311-5BBFF4648CBB}"/>
              </a:ext>
            </a:extLst>
          </p:cNvPr>
          <p:cNvPicPr>
            <a:picLocks noChangeAspect="1"/>
          </p:cNvPicPr>
          <p:nvPr/>
        </p:nvPicPr>
        <p:blipFill>
          <a:blip r:embed="rId2"/>
          <a:stretch>
            <a:fillRect/>
          </a:stretch>
        </p:blipFill>
        <p:spPr>
          <a:xfrm>
            <a:off x="3230255" y="4476136"/>
            <a:ext cx="2552921" cy="2408129"/>
          </a:xfrm>
          <a:prstGeom prst="rect">
            <a:avLst/>
          </a:prstGeom>
        </p:spPr>
      </p:pic>
    </p:spTree>
    <p:extLst>
      <p:ext uri="{BB962C8B-B14F-4D97-AF65-F5344CB8AC3E}">
        <p14:creationId xmlns:p14="http://schemas.microsoft.com/office/powerpoint/2010/main" val="4101153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6459-82BE-B49B-499D-A4FD9437C31A}"/>
              </a:ext>
            </a:extLst>
          </p:cNvPr>
          <p:cNvSpPr>
            <a:spLocks noGrp="1"/>
          </p:cNvSpPr>
          <p:nvPr>
            <p:ph type="title"/>
          </p:nvPr>
        </p:nvSpPr>
        <p:spPr/>
        <p:txBody>
          <a:bodyPr/>
          <a:lstStyle/>
          <a:p>
            <a:r>
              <a:rPr lang="en-US" dirty="0"/>
              <a:t>Q-Q Plot</a:t>
            </a:r>
            <a:endParaRPr lang="en-IN" dirty="0"/>
          </a:p>
        </p:txBody>
      </p:sp>
      <p:pic>
        <p:nvPicPr>
          <p:cNvPr id="5" name="Content Placeholder 4">
            <a:extLst>
              <a:ext uri="{FF2B5EF4-FFF2-40B4-BE49-F238E27FC236}">
                <a16:creationId xmlns:a16="http://schemas.microsoft.com/office/drawing/2014/main" id="{AE5CB4F1-B992-382A-5D2C-925075D48530}"/>
              </a:ext>
            </a:extLst>
          </p:cNvPr>
          <p:cNvPicPr>
            <a:picLocks noGrp="1" noChangeAspect="1"/>
          </p:cNvPicPr>
          <p:nvPr>
            <p:ph idx="1"/>
          </p:nvPr>
        </p:nvPicPr>
        <p:blipFill>
          <a:blip r:embed="rId2"/>
          <a:stretch>
            <a:fillRect/>
          </a:stretch>
        </p:blipFill>
        <p:spPr>
          <a:xfrm>
            <a:off x="1672462" y="2302830"/>
            <a:ext cx="6607113" cy="3596952"/>
          </a:xfrm>
        </p:spPr>
      </p:pic>
    </p:spTree>
    <p:extLst>
      <p:ext uri="{BB962C8B-B14F-4D97-AF65-F5344CB8AC3E}">
        <p14:creationId xmlns:p14="http://schemas.microsoft.com/office/powerpoint/2010/main" val="2559407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F957-AF36-2CEC-B1D5-4256D6180ED9}"/>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9555270B-0DE7-2458-1E99-9F0FED95E210}"/>
              </a:ext>
            </a:extLst>
          </p:cNvPr>
          <p:cNvPicPr>
            <a:picLocks noGrp="1" noChangeAspect="1"/>
          </p:cNvPicPr>
          <p:nvPr>
            <p:ph idx="1"/>
          </p:nvPr>
        </p:nvPicPr>
        <p:blipFill>
          <a:blip r:embed="rId2"/>
          <a:stretch>
            <a:fillRect/>
          </a:stretch>
        </p:blipFill>
        <p:spPr>
          <a:xfrm>
            <a:off x="1691514" y="2302830"/>
            <a:ext cx="6569009" cy="3596952"/>
          </a:xfrm>
        </p:spPr>
      </p:pic>
    </p:spTree>
    <p:extLst>
      <p:ext uri="{BB962C8B-B14F-4D97-AF65-F5344CB8AC3E}">
        <p14:creationId xmlns:p14="http://schemas.microsoft.com/office/powerpoint/2010/main" val="23294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9A1C-A828-2693-3CC6-AA8FE1CA5041}"/>
              </a:ext>
            </a:extLst>
          </p:cNvPr>
          <p:cNvSpPr>
            <a:spLocks noGrp="1"/>
          </p:cNvSpPr>
          <p:nvPr>
            <p:ph type="title"/>
          </p:nvPr>
        </p:nvSpPr>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5CC6E47D-4FD7-947D-9AD7-49D144055CD8}"/>
              </a:ext>
            </a:extLst>
          </p:cNvPr>
          <p:cNvPicPr>
            <a:picLocks noGrp="1" noChangeAspect="1"/>
          </p:cNvPicPr>
          <p:nvPr>
            <p:ph idx="1"/>
          </p:nvPr>
        </p:nvPicPr>
        <p:blipFill>
          <a:blip r:embed="rId2"/>
          <a:stretch>
            <a:fillRect/>
          </a:stretch>
        </p:blipFill>
        <p:spPr>
          <a:xfrm>
            <a:off x="677334" y="2070538"/>
            <a:ext cx="5624047" cy="891617"/>
          </a:xfrm>
        </p:spPr>
      </p:pic>
      <p:pic>
        <p:nvPicPr>
          <p:cNvPr id="7" name="Picture 6">
            <a:extLst>
              <a:ext uri="{FF2B5EF4-FFF2-40B4-BE49-F238E27FC236}">
                <a16:creationId xmlns:a16="http://schemas.microsoft.com/office/drawing/2014/main" id="{AD8992A7-2A42-FA8A-9621-165AC5F52AA7}"/>
              </a:ext>
            </a:extLst>
          </p:cNvPr>
          <p:cNvPicPr>
            <a:picLocks noChangeAspect="1"/>
          </p:cNvPicPr>
          <p:nvPr/>
        </p:nvPicPr>
        <p:blipFill>
          <a:blip r:embed="rId3"/>
          <a:stretch>
            <a:fillRect/>
          </a:stretch>
        </p:blipFill>
        <p:spPr>
          <a:xfrm>
            <a:off x="677334" y="3207935"/>
            <a:ext cx="6210838" cy="1966130"/>
          </a:xfrm>
          <a:prstGeom prst="rect">
            <a:avLst/>
          </a:prstGeom>
        </p:spPr>
      </p:pic>
    </p:spTree>
    <p:extLst>
      <p:ext uri="{BB962C8B-B14F-4D97-AF65-F5344CB8AC3E}">
        <p14:creationId xmlns:p14="http://schemas.microsoft.com/office/powerpoint/2010/main" val="2183613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4DE1-72A1-9EF8-06F7-90F3793CE783}"/>
              </a:ext>
            </a:extLst>
          </p:cNvPr>
          <p:cNvSpPr>
            <a:spLocks noGrp="1"/>
          </p:cNvSpPr>
          <p:nvPr>
            <p:ph type="title"/>
          </p:nvPr>
        </p:nvSpPr>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855D5907-B955-A72C-A55F-C3D4912F5DF9}"/>
              </a:ext>
            </a:extLst>
          </p:cNvPr>
          <p:cNvPicPr>
            <a:picLocks noGrp="1" noChangeAspect="1"/>
          </p:cNvPicPr>
          <p:nvPr>
            <p:ph idx="1"/>
          </p:nvPr>
        </p:nvPicPr>
        <p:blipFill>
          <a:blip r:embed="rId2"/>
          <a:stretch>
            <a:fillRect/>
          </a:stretch>
        </p:blipFill>
        <p:spPr>
          <a:xfrm>
            <a:off x="677334" y="2161978"/>
            <a:ext cx="5692633" cy="891617"/>
          </a:xfrm>
        </p:spPr>
      </p:pic>
      <p:pic>
        <p:nvPicPr>
          <p:cNvPr id="7" name="Picture 6">
            <a:extLst>
              <a:ext uri="{FF2B5EF4-FFF2-40B4-BE49-F238E27FC236}">
                <a16:creationId xmlns:a16="http://schemas.microsoft.com/office/drawing/2014/main" id="{98039BED-DB42-C819-DDAA-772101492232}"/>
              </a:ext>
            </a:extLst>
          </p:cNvPr>
          <p:cNvPicPr>
            <a:picLocks noChangeAspect="1"/>
          </p:cNvPicPr>
          <p:nvPr/>
        </p:nvPicPr>
        <p:blipFill>
          <a:blip r:embed="rId3"/>
          <a:stretch>
            <a:fillRect/>
          </a:stretch>
        </p:blipFill>
        <p:spPr>
          <a:xfrm>
            <a:off x="677334" y="3285173"/>
            <a:ext cx="6149873" cy="2042337"/>
          </a:xfrm>
          <a:prstGeom prst="rect">
            <a:avLst/>
          </a:prstGeom>
        </p:spPr>
      </p:pic>
    </p:spTree>
    <p:extLst>
      <p:ext uri="{BB962C8B-B14F-4D97-AF65-F5344CB8AC3E}">
        <p14:creationId xmlns:p14="http://schemas.microsoft.com/office/powerpoint/2010/main" val="913412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B180-8B1C-176E-9A49-EB239BED6605}"/>
              </a:ext>
            </a:extLst>
          </p:cNvPr>
          <p:cNvSpPr>
            <a:spLocks noGrp="1"/>
          </p:cNvSpPr>
          <p:nvPr>
            <p:ph type="title"/>
          </p:nvPr>
        </p:nvSpPr>
        <p:spPr/>
        <p:txBody>
          <a:bodyPr/>
          <a:lstStyle/>
          <a:p>
            <a:r>
              <a:rPr lang="en-US" dirty="0"/>
              <a:t>Q-Q Plot</a:t>
            </a:r>
            <a:endParaRPr lang="en-IN" dirty="0"/>
          </a:p>
        </p:txBody>
      </p:sp>
      <p:pic>
        <p:nvPicPr>
          <p:cNvPr id="5" name="Content Placeholder 4">
            <a:extLst>
              <a:ext uri="{FF2B5EF4-FFF2-40B4-BE49-F238E27FC236}">
                <a16:creationId xmlns:a16="http://schemas.microsoft.com/office/drawing/2014/main" id="{7B247F44-6491-917B-BCB4-9CDBC27C1965}"/>
              </a:ext>
            </a:extLst>
          </p:cNvPr>
          <p:cNvPicPr>
            <a:picLocks noGrp="1" noChangeAspect="1"/>
          </p:cNvPicPr>
          <p:nvPr>
            <p:ph idx="1"/>
          </p:nvPr>
        </p:nvPicPr>
        <p:blipFill>
          <a:blip r:embed="rId2"/>
          <a:stretch>
            <a:fillRect/>
          </a:stretch>
        </p:blipFill>
        <p:spPr>
          <a:xfrm>
            <a:off x="1687704" y="2302830"/>
            <a:ext cx="6576630" cy="3596952"/>
          </a:xfrm>
        </p:spPr>
      </p:pic>
    </p:spTree>
    <p:extLst>
      <p:ext uri="{BB962C8B-B14F-4D97-AF65-F5344CB8AC3E}">
        <p14:creationId xmlns:p14="http://schemas.microsoft.com/office/powerpoint/2010/main" val="279374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F3CE-0FCE-B64A-43E6-EF29B26C1839}"/>
              </a:ext>
            </a:extLst>
          </p:cNvPr>
          <p:cNvSpPr>
            <a:spLocks noGrp="1"/>
          </p:cNvSpPr>
          <p:nvPr>
            <p:ph type="title"/>
          </p:nvPr>
        </p:nvSpPr>
        <p:spPr>
          <a:xfrm>
            <a:off x="677334" y="609600"/>
            <a:ext cx="8596668" cy="930442"/>
          </a:xfrm>
        </p:spPr>
        <p:txBody>
          <a:bodyPr/>
          <a:lstStyle/>
          <a:p>
            <a:r>
              <a:rPr lang="en-IN" dirty="0"/>
              <a:t>3.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77E6D0-FAB5-7E6C-AA16-47C9C8CB3228}"/>
                  </a:ext>
                </a:extLst>
              </p:cNvPr>
              <p:cNvSpPr>
                <a:spLocks noGrp="1"/>
              </p:cNvSpPr>
              <p:nvPr>
                <p:ph idx="1"/>
              </p:nvPr>
            </p:nvSpPr>
            <p:spPr>
              <a:xfrm>
                <a:off x="677334" y="1280161"/>
                <a:ext cx="9621698" cy="5111014"/>
              </a:xfrm>
            </p:spPr>
            <p:txBody>
              <a:bodyPr>
                <a:normAutofit/>
              </a:bodyPr>
              <a:lstStyle/>
              <a:p>
                <a:pPr>
                  <a:lnSpc>
                    <a:spcPct val="107000"/>
                  </a:lnSpc>
                  <a:spcAft>
                    <a:spcPts val="12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Let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be the data on which the Box-Cox transformation is to be applied. Box and Cox [7] defined their transformation as</a:t>
                </a:r>
              </a:p>
              <a:p>
                <a:pPr>
                  <a:lnSpc>
                    <a:spcPct val="107000"/>
                  </a:lnSpc>
                  <a:spcAft>
                    <a:spcPts val="12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200"/>
                  </a:lnSpc>
                  <a:spcAft>
                    <a:spcPts val="1200"/>
                  </a:spcAft>
                  <a:buNone/>
                </a:pPr>
                <a:r>
                  <a:rPr lang="en-IN" sz="1800" i="1" dirty="0">
                    <a:effectLst/>
                    <a:latin typeface="Cambria Math" panose="02040503050406030204" pitchFamily="18" charset="0"/>
                    <a:ea typeface="Calibri" panose="020F0502020204030204" pitchFamily="34" charset="0"/>
                    <a:cs typeface="Times New Roman" panose="02020603050405020304" pitchFamily="18" charset="0"/>
                  </a:rPr>
                  <a:t>   </a:t>
                </a:r>
              </a:p>
              <a:p>
                <a:pPr marL="0" indent="0">
                  <a:lnSpc>
                    <a:spcPts val="1200"/>
                  </a:lnSpc>
                  <a:spcAft>
                    <a:spcPts val="1200"/>
                  </a:spcAft>
                  <a:buNone/>
                </a:pPr>
                <a:r>
                  <a:rPr lang="en-IN" sz="1800" dirty="0">
                    <a:effectLst/>
                    <a:ea typeface="Calibri" panose="020F0502020204030204" pitchFamily="34" charset="0"/>
                    <a:cs typeface="Times New Roman" panose="02020603050405020304" pitchFamily="18" charset="0"/>
                  </a:rPr>
                  <a:t>                                                 </a:t>
                </a:r>
                <a14:m>
                  <m:oMath xmlns:m="http://schemas.openxmlformats.org/officeDocument/2006/math">
                    <m:sSup>
                      <m:sSup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p>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e>
                        </m:d>
                      </m:sup>
                    </m:sSup>
                    <m:r>
                      <a:rPr lang="en-US" sz="18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m>
                          <m:mPr>
                            <m:plcHide m:val="on"/>
                            <m:mcs>
                              <m:mc>
                                <m:mcPr>
                                  <m:count m:val="2"/>
                                  <m:mcJc m:val="center"/>
                                </m:mcPr>
                              </m:mc>
                            </m:mcs>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mPr>
                          <m:m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acc>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p>
                                </m:den>
                              </m:f>
                              <m:r>
                                <a:rPr lang="en-US" sz="1800">
                                  <a:effectLst/>
                                  <a:latin typeface="Cambria Math" panose="02040503050406030204" pitchFamily="18" charset="0"/>
                                  <a:ea typeface="Calibri" panose="020F0502020204030204" pitchFamily="34" charset="0"/>
                                  <a:cs typeface="Times New Roman" panose="02020603050405020304" pitchFamily="18" charset="0"/>
                                </a:rPr>
                                <m:t>,</m:t>
                              </m:r>
                            </m:e>
                            <m:e>
                              <m:r>
                                <m:rPr>
                                  <m:nor/>
                                </m:rPr>
                                <a:rPr lang="en-US" sz="1800" i="1">
                                  <a:effectLst/>
                                  <a:latin typeface="Calibri" panose="020F0502020204030204" pitchFamily="34" charset="0"/>
                                  <a:ea typeface="Calibri" panose="020F0502020204030204" pitchFamily="34" charset="0"/>
                                  <a:cs typeface="Times New Roman" panose="02020603050405020304" pitchFamily="18" charset="0"/>
                                </a:rPr>
                                <m:t> </m:t>
                              </m:r>
                              <m:r>
                                <m:rPr>
                                  <m:nor/>
                                </m:rPr>
                                <a:rPr lang="en-US" sz="1800">
                                  <a:effectLst/>
                                  <a:latin typeface="Georgia" panose="02040502050405020303" pitchFamily="18" charset="0"/>
                                  <a:ea typeface="Calibri" panose="020F0502020204030204" pitchFamily="34" charset="0"/>
                                  <a:cs typeface="Times New Roman" panose="02020603050405020304" pitchFamily="18" charset="0"/>
                                </a:rPr>
                                <m:t>if</m:t>
                              </m:r>
                              <m:r>
                                <m:rPr>
                                  <m:nor/>
                                </m:rPr>
                                <a:rPr lang="en-US" sz="1800" i="1">
                                  <a:effectLst/>
                                  <a:latin typeface="Calibri" panose="020F0502020204030204" pitchFamily="34"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e>
                          </m:mr>
                          <m:mr>
                            <m:e>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acc>
                              <m:func>
                                <m:func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ln</m:t>
                                  </m:r>
                                </m:fName>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func>
                              <m:r>
                                <a:rPr lang="en-US" sz="1800">
                                  <a:effectLst/>
                                  <a:latin typeface="Cambria Math" panose="02040503050406030204" pitchFamily="18" charset="0"/>
                                  <a:ea typeface="Calibri" panose="020F0502020204030204" pitchFamily="34" charset="0"/>
                                  <a:cs typeface="Times New Roman" panose="02020603050405020304" pitchFamily="18" charset="0"/>
                                </a:rPr>
                                <m:t>,</m:t>
                              </m:r>
                            </m:e>
                            <m:e>
                              <m:r>
                                <m:rPr>
                                  <m:nor/>
                                </m:rPr>
                                <a:rPr lang="en-US" sz="1800" i="1">
                                  <a:effectLst/>
                                  <a:latin typeface="Calibri" panose="020F0502020204030204" pitchFamily="34" charset="0"/>
                                  <a:ea typeface="Calibri" panose="020F0502020204030204" pitchFamily="34" charset="0"/>
                                  <a:cs typeface="Times New Roman" panose="02020603050405020304" pitchFamily="18" charset="0"/>
                                </a:rPr>
                                <m:t> </m:t>
                              </m:r>
                              <m:r>
                                <m:rPr>
                                  <m:nor/>
                                </m:rPr>
                                <a:rPr lang="en-US" sz="1800">
                                  <a:effectLst/>
                                  <a:latin typeface="Georgia" panose="02040502050405020303" pitchFamily="18" charset="0"/>
                                  <a:ea typeface="Calibri" panose="020F0502020204030204" pitchFamily="34" charset="0"/>
                                  <a:cs typeface="Times New Roman" panose="02020603050405020304" pitchFamily="18" charset="0"/>
                                </a:rPr>
                                <m:t>if</m:t>
                              </m:r>
                              <m:r>
                                <m:rPr>
                                  <m:nor/>
                                </m:rPr>
                                <a:rPr lang="en-US" sz="1800" i="1">
                                  <a:effectLst/>
                                  <a:latin typeface="Calibri" panose="020F0502020204030204" pitchFamily="34"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r>
                                <a:rPr lang="en-US" sz="1800">
                                  <a:effectLst/>
                                  <a:latin typeface="Cambria Math" panose="02040503050406030204" pitchFamily="18" charset="0"/>
                                  <a:ea typeface="Calibri" panose="020F0502020204030204" pitchFamily="34" charset="0"/>
                                  <a:cs typeface="Times New Roman" panose="02020603050405020304" pitchFamily="18" charset="0"/>
                                </a:rPr>
                                <m:t>=0</m:t>
                              </m:r>
                            </m:e>
                          </m:mr>
                        </m:m>
                      </m:e>
                    </m:d>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……(1)</a:t>
                </a:r>
              </a:p>
              <a:p>
                <a:pPr marL="0" indent="0">
                  <a:lnSpc>
                    <a:spcPts val="1200"/>
                  </a:lnSpc>
                  <a:spcAft>
                    <a:spcPts val="1200"/>
                  </a:spcAft>
                  <a:buNone/>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lnSpc>
                    <a:spcPts val="1200"/>
                  </a:lnSpc>
                  <a:spcAft>
                    <a:spcPts val="1200"/>
                  </a:spcAft>
                  <a:buNone/>
                </a:pPr>
                <a:r>
                  <a:rPr lang="en-US" dirty="0">
                    <a:latin typeface="Georgia" panose="02040502050405020303" pitchFamily="18" charset="0"/>
                    <a:ea typeface="Calibri" panose="020F0502020204030204" pitchFamily="34" charset="0"/>
                    <a:cs typeface="Times New Roman" panose="02020603050405020304" pitchFamily="18" charset="0"/>
                  </a:rPr>
                  <a:t>       </a:t>
                </a:r>
                <a:r>
                  <a:rPr lang="en-US" sz="1800" dirty="0">
                    <a:effectLst/>
                    <a:latin typeface="Georgia" panose="02040502050405020303" pitchFamily="18" charset="0"/>
                    <a:ea typeface="Calibri" panose="020F0502020204030204" pitchFamily="34" charset="0"/>
                    <a:cs typeface="Times New Roman" panose="02020603050405020304" pitchFamily="18" charset="0"/>
                  </a:rPr>
                  <a:t> where </a:t>
                </a:r>
                <a14:m>
                  <m:oMath xmlns:m="http://schemas.openxmlformats.org/officeDocument/2006/math">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acc>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ln</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18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SubSup>
                          <m:sSub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sSubSup>
                        <m:r>
                          <a:rPr lang="en-US"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ln</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a:t>
                </a:r>
              </a:p>
              <a:p>
                <a:pPr marL="0" indent="0">
                  <a:lnSpc>
                    <a:spcPts val="1200"/>
                  </a:lnSpc>
                  <a:spcAft>
                    <a:spcPts val="1200"/>
                  </a:spcAft>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ts val="1200"/>
                  </a:lnSpc>
                  <a:spcAft>
                    <a:spcPts val="1200"/>
                  </a:spcAft>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F77E6D0-FAB5-7E6C-AA16-47C9C8CB3228}"/>
                  </a:ext>
                </a:extLst>
              </p:cNvPr>
              <p:cNvSpPr>
                <a:spLocks noGrp="1" noRot="1" noChangeAspect="1" noMove="1" noResize="1" noEditPoints="1" noAdjustHandles="1" noChangeArrowheads="1" noChangeShapeType="1" noTextEdit="1"/>
              </p:cNvSpPr>
              <p:nvPr>
                <p:ph idx="1"/>
              </p:nvPr>
            </p:nvSpPr>
            <p:spPr>
              <a:xfrm>
                <a:off x="677334" y="1280161"/>
                <a:ext cx="9621698" cy="5111014"/>
              </a:xfrm>
              <a:blipFill>
                <a:blip r:embed="rId2"/>
                <a:stretch>
                  <a:fillRect l="-127" t="-477"/>
                </a:stretch>
              </a:blipFill>
            </p:spPr>
            <p:txBody>
              <a:bodyPr/>
              <a:lstStyle/>
              <a:p>
                <a:r>
                  <a:rPr lang="en-IN">
                    <a:noFill/>
                  </a:rPr>
                  <a:t> </a:t>
                </a:r>
              </a:p>
            </p:txBody>
          </p:sp>
        </mc:Fallback>
      </mc:AlternateContent>
    </p:spTree>
    <p:extLst>
      <p:ext uri="{BB962C8B-B14F-4D97-AF65-F5344CB8AC3E}">
        <p14:creationId xmlns:p14="http://schemas.microsoft.com/office/powerpoint/2010/main" val="667538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F2DE8-88D5-7B51-EC85-D5DD156CB99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7E314BE8-26A4-5788-862E-EFA9D9885EF9}"/>
              </a:ext>
            </a:extLst>
          </p:cNvPr>
          <p:cNvPicPr>
            <a:picLocks noGrp="1" noChangeAspect="1"/>
          </p:cNvPicPr>
          <p:nvPr>
            <p:ph idx="1"/>
          </p:nvPr>
        </p:nvPicPr>
        <p:blipFill>
          <a:blip r:embed="rId2"/>
          <a:stretch>
            <a:fillRect/>
          </a:stretch>
        </p:blipFill>
        <p:spPr>
          <a:xfrm>
            <a:off x="1676273" y="2321882"/>
            <a:ext cx="6599492" cy="3558848"/>
          </a:xfrm>
        </p:spPr>
      </p:pic>
    </p:spTree>
    <p:extLst>
      <p:ext uri="{BB962C8B-B14F-4D97-AF65-F5344CB8AC3E}">
        <p14:creationId xmlns:p14="http://schemas.microsoft.com/office/powerpoint/2010/main" val="1336599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1E7D-B255-2E19-1D52-3C90A9187CE8}"/>
              </a:ext>
            </a:extLst>
          </p:cNvPr>
          <p:cNvSpPr>
            <a:spLocks noGrp="1"/>
          </p:cNvSpPr>
          <p:nvPr>
            <p:ph type="title"/>
          </p:nvPr>
        </p:nvSpPr>
        <p:spPr>
          <a:xfrm>
            <a:off x="677334" y="609600"/>
            <a:ext cx="8596668" cy="640080"/>
          </a:xfrm>
        </p:spPr>
        <p:txBody>
          <a:bodyPr/>
          <a:lstStyle/>
          <a:p>
            <a:r>
              <a:rPr lang="en-US" dirty="0"/>
              <a:t>Box-</a:t>
            </a:r>
            <a:r>
              <a:rPr lang="en-US" dirty="0" err="1"/>
              <a:t>Tidewell</a:t>
            </a:r>
            <a:endParaRPr lang="en-IN" dirty="0"/>
          </a:p>
        </p:txBody>
      </p:sp>
      <p:pic>
        <p:nvPicPr>
          <p:cNvPr id="5" name="Content Placeholder 4">
            <a:extLst>
              <a:ext uri="{FF2B5EF4-FFF2-40B4-BE49-F238E27FC236}">
                <a16:creationId xmlns:a16="http://schemas.microsoft.com/office/drawing/2014/main" id="{E67F12E6-E34D-DD08-EC32-2CAEB79785E7}"/>
              </a:ext>
            </a:extLst>
          </p:cNvPr>
          <p:cNvPicPr>
            <a:picLocks noGrp="1" noChangeAspect="1"/>
          </p:cNvPicPr>
          <p:nvPr>
            <p:ph idx="1"/>
          </p:nvPr>
        </p:nvPicPr>
        <p:blipFill>
          <a:blip r:embed="rId2"/>
          <a:stretch>
            <a:fillRect/>
          </a:stretch>
        </p:blipFill>
        <p:spPr>
          <a:xfrm>
            <a:off x="2554024" y="1249363"/>
            <a:ext cx="4843989" cy="4792662"/>
          </a:xfrm>
        </p:spPr>
      </p:pic>
    </p:spTree>
    <p:extLst>
      <p:ext uri="{BB962C8B-B14F-4D97-AF65-F5344CB8AC3E}">
        <p14:creationId xmlns:p14="http://schemas.microsoft.com/office/powerpoint/2010/main" val="2255843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E695-C765-FA9A-9FCD-135F53E60B9C}"/>
              </a:ext>
            </a:extLst>
          </p:cNvPr>
          <p:cNvSpPr>
            <a:spLocks noGrp="1"/>
          </p:cNvSpPr>
          <p:nvPr>
            <p:ph type="title"/>
          </p:nvPr>
        </p:nvSpPr>
        <p:spPr/>
        <p:txBody>
          <a:bodyPr/>
          <a:lstStyle/>
          <a:p>
            <a:r>
              <a:rPr lang="en-US" dirty="0"/>
              <a:t>Q-Q Plot</a:t>
            </a:r>
            <a:endParaRPr lang="en-IN" dirty="0"/>
          </a:p>
        </p:txBody>
      </p:sp>
      <p:pic>
        <p:nvPicPr>
          <p:cNvPr id="5" name="Content Placeholder 4">
            <a:extLst>
              <a:ext uri="{FF2B5EF4-FFF2-40B4-BE49-F238E27FC236}">
                <a16:creationId xmlns:a16="http://schemas.microsoft.com/office/drawing/2014/main" id="{AB54BEDF-EA81-F06F-4F31-4C8B70D46302}"/>
              </a:ext>
            </a:extLst>
          </p:cNvPr>
          <p:cNvPicPr>
            <a:picLocks noGrp="1" noChangeAspect="1"/>
          </p:cNvPicPr>
          <p:nvPr>
            <p:ph idx="1"/>
          </p:nvPr>
        </p:nvPicPr>
        <p:blipFill>
          <a:blip r:embed="rId2"/>
          <a:stretch>
            <a:fillRect/>
          </a:stretch>
        </p:blipFill>
        <p:spPr>
          <a:xfrm>
            <a:off x="1680083" y="2302830"/>
            <a:ext cx="6591871" cy="3596952"/>
          </a:xfrm>
        </p:spPr>
      </p:pic>
    </p:spTree>
    <p:extLst>
      <p:ext uri="{BB962C8B-B14F-4D97-AF65-F5344CB8AC3E}">
        <p14:creationId xmlns:p14="http://schemas.microsoft.com/office/powerpoint/2010/main" val="2127108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66B8-7427-1F06-0B9A-63261247E764}"/>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9B08A8D4-29FE-172B-44B5-2C43C5290EB9}"/>
              </a:ext>
            </a:extLst>
          </p:cNvPr>
          <p:cNvPicPr>
            <a:picLocks noGrp="1" noChangeAspect="1"/>
          </p:cNvPicPr>
          <p:nvPr>
            <p:ph idx="1"/>
          </p:nvPr>
        </p:nvPicPr>
        <p:blipFill>
          <a:blip r:embed="rId2"/>
          <a:stretch>
            <a:fillRect/>
          </a:stretch>
        </p:blipFill>
        <p:spPr>
          <a:xfrm>
            <a:off x="1676273" y="2302830"/>
            <a:ext cx="6599492" cy="3596952"/>
          </a:xfrm>
        </p:spPr>
      </p:pic>
    </p:spTree>
    <p:extLst>
      <p:ext uri="{BB962C8B-B14F-4D97-AF65-F5344CB8AC3E}">
        <p14:creationId xmlns:p14="http://schemas.microsoft.com/office/powerpoint/2010/main" val="2861039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B02A-972D-EB72-17D3-3122D1AC935C}"/>
              </a:ext>
            </a:extLst>
          </p:cNvPr>
          <p:cNvSpPr>
            <a:spLocks noGrp="1"/>
          </p:cNvSpPr>
          <p:nvPr>
            <p:ph type="title"/>
          </p:nvPr>
        </p:nvSpPr>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403B1919-04C3-72AE-1B45-59B0F360C5E8}"/>
              </a:ext>
            </a:extLst>
          </p:cNvPr>
          <p:cNvPicPr>
            <a:picLocks noGrp="1" noChangeAspect="1"/>
          </p:cNvPicPr>
          <p:nvPr>
            <p:ph idx="1"/>
          </p:nvPr>
        </p:nvPicPr>
        <p:blipFill>
          <a:blip r:embed="rId2"/>
          <a:stretch>
            <a:fillRect/>
          </a:stretch>
        </p:blipFill>
        <p:spPr>
          <a:xfrm>
            <a:off x="677334" y="2206428"/>
            <a:ext cx="5547841" cy="883997"/>
          </a:xfrm>
        </p:spPr>
      </p:pic>
      <p:pic>
        <p:nvPicPr>
          <p:cNvPr id="7" name="Picture 6">
            <a:extLst>
              <a:ext uri="{FF2B5EF4-FFF2-40B4-BE49-F238E27FC236}">
                <a16:creationId xmlns:a16="http://schemas.microsoft.com/office/drawing/2014/main" id="{4258BF4E-C3D1-463E-C649-53686A79E5E9}"/>
              </a:ext>
            </a:extLst>
          </p:cNvPr>
          <p:cNvPicPr>
            <a:picLocks noChangeAspect="1"/>
          </p:cNvPicPr>
          <p:nvPr/>
        </p:nvPicPr>
        <p:blipFill>
          <a:blip r:embed="rId3"/>
          <a:stretch>
            <a:fillRect/>
          </a:stretch>
        </p:blipFill>
        <p:spPr>
          <a:xfrm>
            <a:off x="677334" y="3310573"/>
            <a:ext cx="5319221" cy="1775614"/>
          </a:xfrm>
          <a:prstGeom prst="rect">
            <a:avLst/>
          </a:prstGeom>
        </p:spPr>
      </p:pic>
    </p:spTree>
    <p:extLst>
      <p:ext uri="{BB962C8B-B14F-4D97-AF65-F5344CB8AC3E}">
        <p14:creationId xmlns:p14="http://schemas.microsoft.com/office/powerpoint/2010/main" val="2896008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11CF-0077-C181-9923-2A3F129A5A94}"/>
              </a:ext>
            </a:extLst>
          </p:cNvPr>
          <p:cNvSpPr>
            <a:spLocks noGrp="1"/>
          </p:cNvSpPr>
          <p:nvPr>
            <p:ph type="title"/>
          </p:nvPr>
        </p:nvSpPr>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471B5AD4-C74E-38B2-13E9-280B12F9F7E7}"/>
              </a:ext>
            </a:extLst>
          </p:cNvPr>
          <p:cNvPicPr>
            <a:picLocks noGrp="1" noChangeAspect="1"/>
          </p:cNvPicPr>
          <p:nvPr>
            <p:ph idx="1"/>
          </p:nvPr>
        </p:nvPicPr>
        <p:blipFill>
          <a:blip r:embed="rId2"/>
          <a:stretch>
            <a:fillRect/>
          </a:stretch>
        </p:blipFill>
        <p:spPr>
          <a:xfrm>
            <a:off x="677334" y="2196268"/>
            <a:ext cx="5845047" cy="883997"/>
          </a:xfrm>
        </p:spPr>
      </p:pic>
      <p:pic>
        <p:nvPicPr>
          <p:cNvPr id="7" name="Picture 6">
            <a:extLst>
              <a:ext uri="{FF2B5EF4-FFF2-40B4-BE49-F238E27FC236}">
                <a16:creationId xmlns:a16="http://schemas.microsoft.com/office/drawing/2014/main" id="{DECFA7F2-3892-33E6-72DA-F8219EDE1ABD}"/>
              </a:ext>
            </a:extLst>
          </p:cNvPr>
          <p:cNvPicPr>
            <a:picLocks noChangeAspect="1"/>
          </p:cNvPicPr>
          <p:nvPr/>
        </p:nvPicPr>
        <p:blipFill>
          <a:blip r:embed="rId3"/>
          <a:stretch>
            <a:fillRect/>
          </a:stretch>
        </p:blipFill>
        <p:spPr>
          <a:xfrm>
            <a:off x="677334" y="3346133"/>
            <a:ext cx="5570703" cy="1729890"/>
          </a:xfrm>
          <a:prstGeom prst="rect">
            <a:avLst/>
          </a:prstGeom>
        </p:spPr>
      </p:pic>
    </p:spTree>
    <p:extLst>
      <p:ext uri="{BB962C8B-B14F-4D97-AF65-F5344CB8AC3E}">
        <p14:creationId xmlns:p14="http://schemas.microsoft.com/office/powerpoint/2010/main" val="3772089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37AD-8B42-71E3-A666-68C7ADD44017}"/>
              </a:ext>
            </a:extLst>
          </p:cNvPr>
          <p:cNvSpPr>
            <a:spLocks noGrp="1"/>
          </p:cNvSpPr>
          <p:nvPr>
            <p:ph type="title"/>
          </p:nvPr>
        </p:nvSpPr>
        <p:spPr/>
        <p:txBody>
          <a:bodyPr/>
          <a:lstStyle/>
          <a:p>
            <a:r>
              <a:rPr lang="en-US" dirty="0"/>
              <a:t>Q-Q Plot</a:t>
            </a:r>
            <a:endParaRPr lang="en-IN" dirty="0"/>
          </a:p>
        </p:txBody>
      </p:sp>
      <p:pic>
        <p:nvPicPr>
          <p:cNvPr id="9" name="Content Placeholder 8">
            <a:extLst>
              <a:ext uri="{FF2B5EF4-FFF2-40B4-BE49-F238E27FC236}">
                <a16:creationId xmlns:a16="http://schemas.microsoft.com/office/drawing/2014/main" id="{06EF883A-7A1E-DF45-1A14-4E9E51ACC1B4}"/>
              </a:ext>
            </a:extLst>
          </p:cNvPr>
          <p:cNvPicPr>
            <a:picLocks noGrp="1" noChangeAspect="1"/>
          </p:cNvPicPr>
          <p:nvPr>
            <p:ph idx="1"/>
          </p:nvPr>
        </p:nvPicPr>
        <p:blipFill>
          <a:blip r:embed="rId2"/>
          <a:stretch>
            <a:fillRect/>
          </a:stretch>
        </p:blipFill>
        <p:spPr>
          <a:xfrm>
            <a:off x="1680083" y="2302830"/>
            <a:ext cx="6591871" cy="3596952"/>
          </a:xfrm>
        </p:spPr>
      </p:pic>
    </p:spTree>
    <p:extLst>
      <p:ext uri="{BB962C8B-B14F-4D97-AF65-F5344CB8AC3E}">
        <p14:creationId xmlns:p14="http://schemas.microsoft.com/office/powerpoint/2010/main" val="226444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C41D-D9EE-9491-9D24-7E9248419B74}"/>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8468104D-693E-49CC-94E3-0EF49581FC36}"/>
              </a:ext>
            </a:extLst>
          </p:cNvPr>
          <p:cNvPicPr>
            <a:picLocks noGrp="1" noChangeAspect="1"/>
          </p:cNvPicPr>
          <p:nvPr>
            <p:ph idx="1"/>
          </p:nvPr>
        </p:nvPicPr>
        <p:blipFill>
          <a:blip r:embed="rId2"/>
          <a:stretch>
            <a:fillRect/>
          </a:stretch>
        </p:blipFill>
        <p:spPr>
          <a:xfrm>
            <a:off x="1691514" y="2318072"/>
            <a:ext cx="6569009" cy="3566469"/>
          </a:xfrm>
        </p:spPr>
      </p:pic>
    </p:spTree>
    <p:extLst>
      <p:ext uri="{BB962C8B-B14F-4D97-AF65-F5344CB8AC3E}">
        <p14:creationId xmlns:p14="http://schemas.microsoft.com/office/powerpoint/2010/main" val="928595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731F-F1FA-BB32-FF3C-66E1010EF902}"/>
              </a:ext>
            </a:extLst>
          </p:cNvPr>
          <p:cNvSpPr>
            <a:spLocks noGrp="1"/>
          </p:cNvSpPr>
          <p:nvPr>
            <p:ph type="title"/>
          </p:nvPr>
        </p:nvSpPr>
        <p:spPr/>
        <p:txBody>
          <a:bodyPr/>
          <a:lstStyle/>
          <a:p>
            <a:r>
              <a:rPr lang="en-US" dirty="0"/>
              <a:t>Example - 2</a:t>
            </a:r>
            <a:endParaRPr lang="en-IN" dirty="0"/>
          </a:p>
        </p:txBody>
      </p:sp>
      <p:pic>
        <p:nvPicPr>
          <p:cNvPr id="5" name="Content Placeholder 4">
            <a:extLst>
              <a:ext uri="{FF2B5EF4-FFF2-40B4-BE49-F238E27FC236}">
                <a16:creationId xmlns:a16="http://schemas.microsoft.com/office/drawing/2014/main" id="{8764BE49-A1E7-532D-A672-81321B3402C1}"/>
              </a:ext>
            </a:extLst>
          </p:cNvPr>
          <p:cNvPicPr>
            <a:picLocks noGrp="1" noChangeAspect="1"/>
          </p:cNvPicPr>
          <p:nvPr>
            <p:ph idx="1"/>
          </p:nvPr>
        </p:nvPicPr>
        <p:blipFill>
          <a:blip r:embed="rId2"/>
          <a:stretch>
            <a:fillRect/>
          </a:stretch>
        </p:blipFill>
        <p:spPr>
          <a:xfrm>
            <a:off x="913888" y="2130108"/>
            <a:ext cx="2861382" cy="3881437"/>
          </a:xfrm>
        </p:spPr>
      </p:pic>
      <p:pic>
        <p:nvPicPr>
          <p:cNvPr id="7" name="Picture 6">
            <a:extLst>
              <a:ext uri="{FF2B5EF4-FFF2-40B4-BE49-F238E27FC236}">
                <a16:creationId xmlns:a16="http://schemas.microsoft.com/office/drawing/2014/main" id="{3C959745-AAE3-6DA7-4A68-2AE7645F285C}"/>
              </a:ext>
            </a:extLst>
          </p:cNvPr>
          <p:cNvPicPr>
            <a:picLocks noChangeAspect="1"/>
          </p:cNvPicPr>
          <p:nvPr/>
        </p:nvPicPr>
        <p:blipFill>
          <a:blip r:embed="rId3"/>
          <a:stretch>
            <a:fillRect/>
          </a:stretch>
        </p:blipFill>
        <p:spPr>
          <a:xfrm>
            <a:off x="4237748" y="906317"/>
            <a:ext cx="5585944" cy="5342083"/>
          </a:xfrm>
          <a:prstGeom prst="rect">
            <a:avLst/>
          </a:prstGeom>
        </p:spPr>
      </p:pic>
    </p:spTree>
    <p:extLst>
      <p:ext uri="{BB962C8B-B14F-4D97-AF65-F5344CB8AC3E}">
        <p14:creationId xmlns:p14="http://schemas.microsoft.com/office/powerpoint/2010/main" val="13917272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582B-7951-45A0-742C-F992367400E9}"/>
              </a:ext>
            </a:extLst>
          </p:cNvPr>
          <p:cNvSpPr>
            <a:spLocks noGrp="1"/>
          </p:cNvSpPr>
          <p:nvPr>
            <p:ph type="title"/>
          </p:nvPr>
        </p:nvSpPr>
        <p:spPr/>
        <p:txBody>
          <a:bodyPr/>
          <a:lstStyle/>
          <a:p>
            <a:r>
              <a:rPr lang="en-US" dirty="0"/>
              <a:t>Cont..</a:t>
            </a:r>
            <a:endParaRPr lang="en-IN" dirty="0"/>
          </a:p>
        </p:txBody>
      </p:sp>
      <p:pic>
        <p:nvPicPr>
          <p:cNvPr id="5" name="Content Placeholder 4">
            <a:extLst>
              <a:ext uri="{FF2B5EF4-FFF2-40B4-BE49-F238E27FC236}">
                <a16:creationId xmlns:a16="http://schemas.microsoft.com/office/drawing/2014/main" id="{A8D12636-61D3-5826-90C5-2EAAB52A7F07}"/>
              </a:ext>
            </a:extLst>
          </p:cNvPr>
          <p:cNvPicPr>
            <a:picLocks noGrp="1" noChangeAspect="1"/>
          </p:cNvPicPr>
          <p:nvPr>
            <p:ph idx="1"/>
          </p:nvPr>
        </p:nvPicPr>
        <p:blipFill>
          <a:blip r:embed="rId2"/>
          <a:stretch>
            <a:fillRect/>
          </a:stretch>
        </p:blipFill>
        <p:spPr>
          <a:xfrm>
            <a:off x="2644424" y="2160588"/>
            <a:ext cx="4663190" cy="3881437"/>
          </a:xfrm>
        </p:spPr>
      </p:pic>
    </p:spTree>
    <p:extLst>
      <p:ext uri="{BB962C8B-B14F-4D97-AF65-F5344CB8AC3E}">
        <p14:creationId xmlns:p14="http://schemas.microsoft.com/office/powerpoint/2010/main" val="224385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F1471-AE7F-88A1-928C-7B7460D90A9C}"/>
                  </a:ext>
                </a:extLst>
              </p:cNvPr>
              <p:cNvSpPr>
                <a:spLocks noGrp="1"/>
              </p:cNvSpPr>
              <p:nvPr>
                <p:ph idx="1"/>
              </p:nvPr>
            </p:nvSpPr>
            <p:spPr>
              <a:xfrm>
                <a:off x="677334" y="519765"/>
                <a:ext cx="8596668" cy="5521598"/>
              </a:xfrm>
            </p:spPr>
            <p:txBody>
              <a:bodyPr/>
              <a:lstStyle/>
              <a:p>
                <a:pPr marL="0" indent="0">
                  <a:lnSpc>
                    <a:spcPct val="107000"/>
                  </a:lnSpc>
                  <a:spcAft>
                    <a:spcPts val="12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such that, for unknown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1200"/>
                  </a:spcAft>
                  <a:buNone/>
                </a:pPr>
                <a:r>
                  <a:rPr lang="en-IN" sz="1800" dirty="0">
                    <a:effectLst/>
                    <a:ea typeface="Calibri" panose="020F0502020204030204" pitchFamily="34" charset="0"/>
                    <a:cs typeface="Times New Roman" panose="02020603050405020304" pitchFamily="18" charset="0"/>
                  </a:rPr>
                  <a:t>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r>
                      <a:rPr lang="en-IN" sz="1800" i="1">
                        <a:effectLst/>
                        <a:latin typeface="Cambria Math" panose="02040503050406030204" pitchFamily="18" charset="0"/>
                        <a:ea typeface="Calibri" panose="020F0502020204030204" pitchFamily="34" charset="0"/>
                        <a:cs typeface="Times New Roman" panose="02020603050405020304" pitchFamily="18" charset="0"/>
                      </a:rPr>
                      <m:t>𝛽</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𝜖</m:t>
                    </m:r>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 (2)</a:t>
                </a:r>
              </a:p>
              <a:p>
                <a:pPr>
                  <a:lnSpc>
                    <a:spcPct val="107000"/>
                  </a:lnSpc>
                  <a:spcAft>
                    <a:spcPts val="12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is the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-transformed data,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is the design matrix ,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is the set of parameters associated with the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-transformed data, and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𝜖</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d>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is the error term.</a:t>
                </a:r>
              </a:p>
              <a:p>
                <a:pPr>
                  <a:lnSpc>
                    <a:spcPct val="107000"/>
                  </a:lnSpc>
                  <a:spcAft>
                    <a:spcPts val="12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Since the aim of Equation is that</a:t>
                </a:r>
              </a:p>
              <a:p>
                <a:pPr marL="0" indent="0">
                  <a:lnSpc>
                    <a:spcPct val="107000"/>
                  </a:lnSpc>
                  <a:spcAft>
                    <a:spcPts val="1200"/>
                  </a:spcAft>
                  <a:buNone/>
                </a:pPr>
                <a:r>
                  <a:rPr lang="en-IN" sz="1800" dirty="0">
                    <a:effectLst/>
                    <a:ea typeface="Calibri" panose="020F0502020204030204" pitchFamily="34" charset="0"/>
                    <a:cs typeface="Times New Roman" panose="02020603050405020304" pitchFamily="18" charset="0"/>
                  </a:rPr>
                  <a:t>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e>
                      <m:sup>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𝑁</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𝑋</m:t>
                        </m:r>
                        <m:r>
                          <a:rPr lang="en-IN" sz="1800" i="1">
                            <a:effectLst/>
                            <a:latin typeface="Cambria Math" panose="02040503050406030204" pitchFamily="18" charset="0"/>
                            <a:ea typeface="Calibri" panose="020F0502020204030204" pitchFamily="34" charset="0"/>
                            <a:cs typeface="Times New Roman" panose="02020603050405020304" pitchFamily="18" charset="0"/>
                          </a:rPr>
                          <m:t>𝛽</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en-IN" sz="1800">
                                <a:effectLst/>
                                <a:latin typeface="Cambria Math" panose="02040503050406030204" pitchFamily="18" charset="0"/>
                                <a:ea typeface="Calibri" panose="020F0502020204030204" pitchFamily="34" charset="0"/>
                                <a:cs typeface="Times New Roman" panose="02020603050405020304" pitchFamily="18" charset="0"/>
                              </a:rPr>
                              <m:t>2</m:t>
                            </m:r>
                          </m:sup>
                        </m:sSup>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sub>
                        </m:sSub>
                      </m:e>
                    </m:d>
                    <m:r>
                      <a:rPr lang="en-IN" sz="180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……..(3)</a:t>
                </a:r>
              </a:p>
              <a:p>
                <a:pPr marL="0" indent="0">
                  <a:lnSpc>
                    <a:spcPct val="107000"/>
                  </a:lnSpc>
                  <a:spcAft>
                    <a:spcPts val="12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then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𝜖</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𝑁</m:t>
                    </m:r>
                    <m:d>
                      <m:dPr>
                        <m:ctrlPr>
                          <a:rPr lang="en-IN" i="1">
                            <a:effectLst/>
                            <a:latin typeface="Cambria Math" panose="02040503050406030204" pitchFamily="18" charset="0"/>
                          </a:rPr>
                        </m:ctrlPr>
                      </m:dPr>
                      <m:e>
                        <m:r>
                          <a:rPr lang="en-IN" sz="1800">
                            <a:effectLst/>
                            <a:latin typeface="Cambria Math" panose="02040503050406030204" pitchFamily="18" charset="0"/>
                            <a:ea typeface="Calibri" panose="020F0502020204030204" pitchFamily="34" charset="0"/>
                            <a:cs typeface="Times New Roman" panose="02020603050405020304" pitchFamily="18" charset="0"/>
                          </a:rPr>
                          <m:t>0,</m:t>
                        </m:r>
                        <m:sSup>
                          <m:sSupPr>
                            <m:ctrlPr>
                              <a:rPr lang="en-IN" i="1">
                                <a:effectLst/>
                                <a:latin typeface="Cambria Math" panose="020405030504060302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en-IN" sz="1800">
                                <a:effectLst/>
                                <a:latin typeface="Cambria Math" panose="02040503050406030204" pitchFamily="18" charset="0"/>
                                <a:ea typeface="Calibri" panose="020F0502020204030204" pitchFamily="34" charset="0"/>
                                <a:cs typeface="Times New Roman" panose="02020603050405020304" pitchFamily="18" charset="0"/>
                              </a:rPr>
                              <m:t>2</m:t>
                            </m:r>
                          </m:sup>
                        </m:sSup>
                      </m:e>
                    </m:d>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Note that the transformation in Equation (1) is only valid </a:t>
                </a:r>
                <a14:m>
                  <m:oMath xmlns:m="http://schemas.openxmlformats.org/officeDocument/2006/math">
                    <m:sSub>
                      <m:sSubPr>
                        <m:ctrlPr>
                          <a:rPr lang="en-IN" i="1">
                            <a:effectLst/>
                            <a:latin typeface="Cambria Math" panose="020405030504060302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&gt;0,</m:t>
                    </m:r>
                    <m:r>
                      <a:rPr lang="en-IN" sz="1800" b="0" i="0" smtClean="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IN" sz="1800" b="0" i="0"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lnSpc>
                    <a:spcPct val="107000"/>
                  </a:lnSpc>
                  <a:spcAft>
                    <a:spcPts val="1200"/>
                  </a:spcAft>
                  <a:buNone/>
                </a:pPr>
                <a:r>
                  <a:rPr lang="en-IN" sz="1800" dirty="0">
                    <a:effectLst/>
                    <a:ea typeface="Calibri" panose="020F0502020204030204" pitchFamily="34" charset="0"/>
                    <a:cs typeface="Times New Roman" panose="02020603050405020304" pitchFamily="18" charset="0"/>
                  </a:rPr>
                  <a:t>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𝑖</m:t>
                    </m:r>
                    <m:r>
                      <a:rPr lang="en-IN" sz="1800">
                        <a:effectLst/>
                        <a:latin typeface="Cambria Math" panose="02040503050406030204" pitchFamily="18" charset="0"/>
                        <a:ea typeface="Calibri" panose="020F0502020204030204" pitchFamily="34" charset="0"/>
                        <a:cs typeface="Times New Roman" panose="02020603050405020304" pitchFamily="18" charset="0"/>
                      </a:rPr>
                      <m:t>=1,2,…,</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and modifications have to be made when negative observations are present </a:t>
                </a:r>
                <a:endParaRPr lang="en-IN" dirty="0"/>
              </a:p>
            </p:txBody>
          </p:sp>
        </mc:Choice>
        <mc:Fallback xmlns="">
          <p:sp>
            <p:nvSpPr>
              <p:cNvPr id="3" name="Content Placeholder 2">
                <a:extLst>
                  <a:ext uri="{FF2B5EF4-FFF2-40B4-BE49-F238E27FC236}">
                    <a16:creationId xmlns:a16="http://schemas.microsoft.com/office/drawing/2014/main" id="{DEAF1471-AE7F-88A1-928C-7B7460D90A9C}"/>
                  </a:ext>
                </a:extLst>
              </p:cNvPr>
              <p:cNvSpPr>
                <a:spLocks noGrp="1" noRot="1" noChangeAspect="1" noMove="1" noResize="1" noEditPoints="1" noAdjustHandles="1" noChangeArrowheads="1" noChangeShapeType="1" noTextEdit="1"/>
              </p:cNvSpPr>
              <p:nvPr>
                <p:ph idx="1"/>
              </p:nvPr>
            </p:nvSpPr>
            <p:spPr>
              <a:xfrm>
                <a:off x="677334" y="519765"/>
                <a:ext cx="8596668" cy="5521598"/>
              </a:xfrm>
              <a:blipFill>
                <a:blip r:embed="rId2"/>
                <a:stretch>
                  <a:fillRect l="-567" t="-442"/>
                </a:stretch>
              </a:blipFill>
            </p:spPr>
            <p:txBody>
              <a:bodyPr/>
              <a:lstStyle/>
              <a:p>
                <a:r>
                  <a:rPr lang="en-IN">
                    <a:noFill/>
                  </a:rPr>
                  <a:t> </a:t>
                </a:r>
              </a:p>
            </p:txBody>
          </p:sp>
        </mc:Fallback>
      </mc:AlternateContent>
    </p:spTree>
    <p:extLst>
      <p:ext uri="{BB962C8B-B14F-4D97-AF65-F5344CB8AC3E}">
        <p14:creationId xmlns:p14="http://schemas.microsoft.com/office/powerpoint/2010/main" val="816860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7585-E078-7AF8-CE78-EE4BB4086A07}"/>
              </a:ext>
            </a:extLst>
          </p:cNvPr>
          <p:cNvSpPr>
            <a:spLocks noGrp="1"/>
          </p:cNvSpPr>
          <p:nvPr>
            <p:ph type="title"/>
          </p:nvPr>
        </p:nvSpPr>
        <p:spPr/>
        <p:txBody>
          <a:bodyPr/>
          <a:lstStyle/>
          <a:p>
            <a:r>
              <a:rPr lang="en-US" dirty="0"/>
              <a:t>Q-Q Plot</a:t>
            </a:r>
            <a:endParaRPr lang="en-IN" dirty="0"/>
          </a:p>
        </p:txBody>
      </p:sp>
      <p:pic>
        <p:nvPicPr>
          <p:cNvPr id="5" name="Content Placeholder 4">
            <a:extLst>
              <a:ext uri="{FF2B5EF4-FFF2-40B4-BE49-F238E27FC236}">
                <a16:creationId xmlns:a16="http://schemas.microsoft.com/office/drawing/2014/main" id="{9B80A0B0-46E1-5C41-398C-33712C111AF3}"/>
              </a:ext>
            </a:extLst>
          </p:cNvPr>
          <p:cNvPicPr>
            <a:picLocks noGrp="1" noChangeAspect="1"/>
          </p:cNvPicPr>
          <p:nvPr>
            <p:ph idx="1"/>
          </p:nvPr>
        </p:nvPicPr>
        <p:blipFill>
          <a:blip r:embed="rId2"/>
          <a:stretch>
            <a:fillRect/>
          </a:stretch>
        </p:blipFill>
        <p:spPr>
          <a:xfrm>
            <a:off x="1706755" y="2310451"/>
            <a:ext cx="6538527" cy="3581710"/>
          </a:xfrm>
        </p:spPr>
      </p:pic>
    </p:spTree>
    <p:extLst>
      <p:ext uri="{BB962C8B-B14F-4D97-AF65-F5344CB8AC3E}">
        <p14:creationId xmlns:p14="http://schemas.microsoft.com/office/powerpoint/2010/main" val="355662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E697-3202-EBA5-8773-50798F56047A}"/>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3733CFB8-41AB-19FD-EA06-BB9A6B85D4D1}"/>
              </a:ext>
            </a:extLst>
          </p:cNvPr>
          <p:cNvPicPr>
            <a:picLocks noGrp="1" noChangeAspect="1"/>
          </p:cNvPicPr>
          <p:nvPr>
            <p:ph idx="1"/>
          </p:nvPr>
        </p:nvPicPr>
        <p:blipFill>
          <a:blip r:embed="rId2"/>
          <a:stretch>
            <a:fillRect/>
          </a:stretch>
        </p:blipFill>
        <p:spPr>
          <a:xfrm>
            <a:off x="1687704" y="2321882"/>
            <a:ext cx="6576630" cy="3558848"/>
          </a:xfrm>
        </p:spPr>
      </p:pic>
    </p:spTree>
    <p:extLst>
      <p:ext uri="{BB962C8B-B14F-4D97-AF65-F5344CB8AC3E}">
        <p14:creationId xmlns:p14="http://schemas.microsoft.com/office/powerpoint/2010/main" val="605979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F4EB-7E7E-74D3-6456-081626FB36DE}"/>
              </a:ext>
            </a:extLst>
          </p:cNvPr>
          <p:cNvSpPr>
            <a:spLocks noGrp="1"/>
          </p:cNvSpPr>
          <p:nvPr>
            <p:ph type="title"/>
          </p:nvPr>
        </p:nvSpPr>
        <p:spPr>
          <a:xfrm>
            <a:off x="677334" y="583051"/>
            <a:ext cx="8596668" cy="1320800"/>
          </a:xfrm>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D848F187-6CC7-D76E-D0AC-A8F2ED61F8D6}"/>
              </a:ext>
            </a:extLst>
          </p:cNvPr>
          <p:cNvPicPr>
            <a:picLocks noGrp="1" noChangeAspect="1"/>
          </p:cNvPicPr>
          <p:nvPr>
            <p:ph idx="1"/>
          </p:nvPr>
        </p:nvPicPr>
        <p:blipFill>
          <a:blip r:embed="rId2"/>
          <a:stretch>
            <a:fillRect/>
          </a:stretch>
        </p:blipFill>
        <p:spPr>
          <a:xfrm>
            <a:off x="677334" y="2131495"/>
            <a:ext cx="5654530" cy="952583"/>
          </a:xfrm>
        </p:spPr>
      </p:pic>
      <p:pic>
        <p:nvPicPr>
          <p:cNvPr id="7" name="Picture 6">
            <a:extLst>
              <a:ext uri="{FF2B5EF4-FFF2-40B4-BE49-F238E27FC236}">
                <a16:creationId xmlns:a16="http://schemas.microsoft.com/office/drawing/2014/main" id="{BF840741-CB0B-9A84-7C77-C9985FBF79D0}"/>
              </a:ext>
            </a:extLst>
          </p:cNvPr>
          <p:cNvPicPr>
            <a:picLocks noChangeAspect="1"/>
          </p:cNvPicPr>
          <p:nvPr/>
        </p:nvPicPr>
        <p:blipFill>
          <a:blip r:embed="rId3"/>
          <a:stretch>
            <a:fillRect/>
          </a:stretch>
        </p:blipFill>
        <p:spPr>
          <a:xfrm>
            <a:off x="677334" y="3351213"/>
            <a:ext cx="5944115" cy="2263336"/>
          </a:xfrm>
          <a:prstGeom prst="rect">
            <a:avLst/>
          </a:prstGeom>
        </p:spPr>
      </p:pic>
    </p:spTree>
    <p:extLst>
      <p:ext uri="{BB962C8B-B14F-4D97-AF65-F5344CB8AC3E}">
        <p14:creationId xmlns:p14="http://schemas.microsoft.com/office/powerpoint/2010/main" val="4237535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3C00-0DA5-2F4E-F68E-1B7592C4CEEB}"/>
              </a:ext>
            </a:extLst>
          </p:cNvPr>
          <p:cNvSpPr>
            <a:spLocks noGrp="1"/>
          </p:cNvSpPr>
          <p:nvPr>
            <p:ph type="title"/>
          </p:nvPr>
        </p:nvSpPr>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3973C1D7-9C6F-5FE6-6BE2-B2174A8B8FCF}"/>
              </a:ext>
            </a:extLst>
          </p:cNvPr>
          <p:cNvPicPr>
            <a:picLocks noGrp="1" noChangeAspect="1"/>
          </p:cNvPicPr>
          <p:nvPr>
            <p:ph idx="1"/>
          </p:nvPr>
        </p:nvPicPr>
        <p:blipFill>
          <a:blip r:embed="rId2"/>
          <a:stretch>
            <a:fillRect/>
          </a:stretch>
        </p:blipFill>
        <p:spPr>
          <a:xfrm>
            <a:off x="2049685" y="2958207"/>
            <a:ext cx="5852667" cy="2286198"/>
          </a:xfrm>
        </p:spPr>
      </p:pic>
    </p:spTree>
    <p:extLst>
      <p:ext uri="{BB962C8B-B14F-4D97-AF65-F5344CB8AC3E}">
        <p14:creationId xmlns:p14="http://schemas.microsoft.com/office/powerpoint/2010/main" val="4057163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1045-716A-477F-DAF5-3992D77F58C4}"/>
              </a:ext>
            </a:extLst>
          </p:cNvPr>
          <p:cNvSpPr>
            <a:spLocks noGrp="1"/>
          </p:cNvSpPr>
          <p:nvPr>
            <p:ph type="title"/>
          </p:nvPr>
        </p:nvSpPr>
        <p:spPr/>
        <p:txBody>
          <a:bodyPr/>
          <a:lstStyle/>
          <a:p>
            <a:r>
              <a:rPr lang="en-US" dirty="0"/>
              <a:t>Real Data Example</a:t>
            </a:r>
            <a:endParaRPr lang="en-IN" dirty="0"/>
          </a:p>
        </p:txBody>
      </p:sp>
      <p:pic>
        <p:nvPicPr>
          <p:cNvPr id="5" name="Content Placeholder 4">
            <a:extLst>
              <a:ext uri="{FF2B5EF4-FFF2-40B4-BE49-F238E27FC236}">
                <a16:creationId xmlns:a16="http://schemas.microsoft.com/office/drawing/2014/main" id="{432A5D0D-9127-D5C9-5071-841CDB3A09D0}"/>
              </a:ext>
            </a:extLst>
          </p:cNvPr>
          <p:cNvPicPr>
            <a:picLocks noGrp="1" noChangeAspect="1"/>
          </p:cNvPicPr>
          <p:nvPr>
            <p:ph idx="1"/>
          </p:nvPr>
        </p:nvPicPr>
        <p:blipFill>
          <a:blip r:embed="rId2"/>
          <a:stretch>
            <a:fillRect/>
          </a:stretch>
        </p:blipFill>
        <p:spPr>
          <a:xfrm>
            <a:off x="844731" y="2170748"/>
            <a:ext cx="3751536" cy="3881437"/>
          </a:xfrm>
        </p:spPr>
      </p:pic>
      <p:pic>
        <p:nvPicPr>
          <p:cNvPr id="7" name="Picture 6">
            <a:extLst>
              <a:ext uri="{FF2B5EF4-FFF2-40B4-BE49-F238E27FC236}">
                <a16:creationId xmlns:a16="http://schemas.microsoft.com/office/drawing/2014/main" id="{F5FC110D-BF5E-E1A3-0E97-F5542F84F868}"/>
              </a:ext>
            </a:extLst>
          </p:cNvPr>
          <p:cNvPicPr>
            <a:picLocks noChangeAspect="1"/>
          </p:cNvPicPr>
          <p:nvPr/>
        </p:nvPicPr>
        <p:blipFill>
          <a:blip r:embed="rId3"/>
          <a:stretch>
            <a:fillRect/>
          </a:stretch>
        </p:blipFill>
        <p:spPr>
          <a:xfrm>
            <a:off x="4968776" y="696975"/>
            <a:ext cx="6378493" cy="5890770"/>
          </a:xfrm>
          <a:prstGeom prst="rect">
            <a:avLst/>
          </a:prstGeom>
        </p:spPr>
      </p:pic>
    </p:spTree>
    <p:extLst>
      <p:ext uri="{BB962C8B-B14F-4D97-AF65-F5344CB8AC3E}">
        <p14:creationId xmlns:p14="http://schemas.microsoft.com/office/powerpoint/2010/main" val="1574958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772E-EFE7-CDB2-6DE2-A822F67AB52A}"/>
              </a:ext>
            </a:extLst>
          </p:cNvPr>
          <p:cNvSpPr>
            <a:spLocks noGrp="1"/>
          </p:cNvSpPr>
          <p:nvPr>
            <p:ph type="title"/>
          </p:nvPr>
        </p:nvSpPr>
        <p:spPr/>
        <p:txBody>
          <a:bodyPr/>
          <a:lstStyle/>
          <a:p>
            <a:r>
              <a:rPr lang="en-US" dirty="0"/>
              <a:t>Data</a:t>
            </a:r>
            <a:endParaRPr lang="en-IN" dirty="0"/>
          </a:p>
        </p:txBody>
      </p:sp>
      <p:pic>
        <p:nvPicPr>
          <p:cNvPr id="5" name="Content Placeholder 4">
            <a:extLst>
              <a:ext uri="{FF2B5EF4-FFF2-40B4-BE49-F238E27FC236}">
                <a16:creationId xmlns:a16="http://schemas.microsoft.com/office/drawing/2014/main" id="{58E0AA8B-E3D1-896D-E4EC-5086FFC67880}"/>
              </a:ext>
            </a:extLst>
          </p:cNvPr>
          <p:cNvPicPr>
            <a:picLocks noGrp="1" noChangeAspect="1"/>
          </p:cNvPicPr>
          <p:nvPr>
            <p:ph idx="1"/>
          </p:nvPr>
        </p:nvPicPr>
        <p:blipFill>
          <a:blip r:embed="rId2"/>
          <a:stretch>
            <a:fillRect/>
          </a:stretch>
        </p:blipFill>
        <p:spPr>
          <a:xfrm>
            <a:off x="2148754" y="2340934"/>
            <a:ext cx="5654530" cy="3520745"/>
          </a:xfrm>
        </p:spPr>
      </p:pic>
    </p:spTree>
    <p:extLst>
      <p:ext uri="{BB962C8B-B14F-4D97-AF65-F5344CB8AC3E}">
        <p14:creationId xmlns:p14="http://schemas.microsoft.com/office/powerpoint/2010/main" val="2731169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723E-6823-C917-EAD5-F727C2E1CDB8}"/>
              </a:ext>
            </a:extLst>
          </p:cNvPr>
          <p:cNvSpPr>
            <a:spLocks noGrp="1"/>
          </p:cNvSpPr>
          <p:nvPr>
            <p:ph type="title"/>
          </p:nvPr>
        </p:nvSpPr>
        <p:spPr/>
        <p:txBody>
          <a:bodyPr/>
          <a:lstStyle/>
          <a:p>
            <a:r>
              <a:rPr lang="en-US" dirty="0"/>
              <a:t>Q-Q Plot</a:t>
            </a:r>
            <a:endParaRPr lang="en-IN" dirty="0"/>
          </a:p>
        </p:txBody>
      </p:sp>
      <p:pic>
        <p:nvPicPr>
          <p:cNvPr id="5" name="Content Placeholder 4">
            <a:extLst>
              <a:ext uri="{FF2B5EF4-FFF2-40B4-BE49-F238E27FC236}">
                <a16:creationId xmlns:a16="http://schemas.microsoft.com/office/drawing/2014/main" id="{F93BE7FB-DC10-21C2-57E5-0710F6B5A5D3}"/>
              </a:ext>
            </a:extLst>
          </p:cNvPr>
          <p:cNvPicPr>
            <a:picLocks noGrp="1" noChangeAspect="1"/>
          </p:cNvPicPr>
          <p:nvPr>
            <p:ph idx="1"/>
          </p:nvPr>
        </p:nvPicPr>
        <p:blipFill>
          <a:blip r:embed="rId2"/>
          <a:stretch>
            <a:fillRect/>
          </a:stretch>
        </p:blipFill>
        <p:spPr>
          <a:xfrm>
            <a:off x="1699135" y="2306641"/>
            <a:ext cx="6553768" cy="3589331"/>
          </a:xfrm>
        </p:spPr>
      </p:pic>
    </p:spTree>
    <p:extLst>
      <p:ext uri="{BB962C8B-B14F-4D97-AF65-F5344CB8AC3E}">
        <p14:creationId xmlns:p14="http://schemas.microsoft.com/office/powerpoint/2010/main" val="2535495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5A88-7C98-FC99-0A25-05C50F496ACD}"/>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184DC77-C732-7CC2-E3DD-F27C407480DC}"/>
              </a:ext>
            </a:extLst>
          </p:cNvPr>
          <p:cNvPicPr>
            <a:picLocks noGrp="1" noChangeAspect="1"/>
          </p:cNvPicPr>
          <p:nvPr>
            <p:ph idx="1"/>
          </p:nvPr>
        </p:nvPicPr>
        <p:blipFill>
          <a:blip r:embed="rId2"/>
          <a:stretch>
            <a:fillRect/>
          </a:stretch>
        </p:blipFill>
        <p:spPr>
          <a:xfrm>
            <a:off x="1691514" y="2321882"/>
            <a:ext cx="6569009" cy="3558848"/>
          </a:xfrm>
        </p:spPr>
      </p:pic>
    </p:spTree>
    <p:extLst>
      <p:ext uri="{BB962C8B-B14F-4D97-AF65-F5344CB8AC3E}">
        <p14:creationId xmlns:p14="http://schemas.microsoft.com/office/powerpoint/2010/main" val="1449538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095A-5528-C861-69A6-AD8063FF83C8}"/>
              </a:ext>
            </a:extLst>
          </p:cNvPr>
          <p:cNvSpPr>
            <a:spLocks noGrp="1"/>
          </p:cNvSpPr>
          <p:nvPr>
            <p:ph type="title"/>
          </p:nvPr>
        </p:nvSpPr>
        <p:spPr/>
        <p:txBody>
          <a:bodyPr/>
          <a:lstStyle/>
          <a:p>
            <a:r>
              <a:rPr lang="en-US" dirty="0"/>
              <a:t>Summary</a:t>
            </a:r>
            <a:endParaRPr lang="en-IN" dirty="0"/>
          </a:p>
        </p:txBody>
      </p:sp>
      <p:pic>
        <p:nvPicPr>
          <p:cNvPr id="5" name="Content Placeholder 4">
            <a:extLst>
              <a:ext uri="{FF2B5EF4-FFF2-40B4-BE49-F238E27FC236}">
                <a16:creationId xmlns:a16="http://schemas.microsoft.com/office/drawing/2014/main" id="{03FA9355-E4AA-ADBE-F52F-27D943D7AEF5}"/>
              </a:ext>
            </a:extLst>
          </p:cNvPr>
          <p:cNvPicPr>
            <a:picLocks noGrp="1" noChangeAspect="1"/>
          </p:cNvPicPr>
          <p:nvPr>
            <p:ph idx="1"/>
          </p:nvPr>
        </p:nvPicPr>
        <p:blipFill>
          <a:blip r:embed="rId2"/>
          <a:stretch>
            <a:fillRect/>
          </a:stretch>
        </p:blipFill>
        <p:spPr>
          <a:xfrm>
            <a:off x="677334" y="2112446"/>
            <a:ext cx="5143946" cy="929721"/>
          </a:xfrm>
        </p:spPr>
      </p:pic>
      <p:pic>
        <p:nvPicPr>
          <p:cNvPr id="7" name="Picture 6">
            <a:extLst>
              <a:ext uri="{FF2B5EF4-FFF2-40B4-BE49-F238E27FC236}">
                <a16:creationId xmlns:a16="http://schemas.microsoft.com/office/drawing/2014/main" id="{3EF3BE0B-9351-176A-E496-96E61A131818}"/>
              </a:ext>
            </a:extLst>
          </p:cNvPr>
          <p:cNvPicPr>
            <a:picLocks noChangeAspect="1"/>
          </p:cNvPicPr>
          <p:nvPr/>
        </p:nvPicPr>
        <p:blipFill>
          <a:blip r:embed="rId3"/>
          <a:stretch>
            <a:fillRect/>
          </a:stretch>
        </p:blipFill>
        <p:spPr>
          <a:xfrm>
            <a:off x="677334" y="3484880"/>
            <a:ext cx="6043184" cy="2270957"/>
          </a:xfrm>
          <a:prstGeom prst="rect">
            <a:avLst/>
          </a:prstGeom>
        </p:spPr>
      </p:pic>
    </p:spTree>
    <p:extLst>
      <p:ext uri="{BB962C8B-B14F-4D97-AF65-F5344CB8AC3E}">
        <p14:creationId xmlns:p14="http://schemas.microsoft.com/office/powerpoint/2010/main" val="7262564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96EC-4A4B-B786-F71A-747C420F6E6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688F237-930E-B0BD-3C9F-DD5312D74DFF}"/>
              </a:ext>
            </a:extLst>
          </p:cNvPr>
          <p:cNvPicPr>
            <a:picLocks noGrp="1" noChangeAspect="1"/>
          </p:cNvPicPr>
          <p:nvPr>
            <p:ph idx="1"/>
          </p:nvPr>
        </p:nvPicPr>
        <p:blipFill>
          <a:blip r:embed="rId2"/>
          <a:stretch>
            <a:fillRect/>
          </a:stretch>
        </p:blipFill>
        <p:spPr>
          <a:xfrm>
            <a:off x="677334" y="2216588"/>
            <a:ext cx="4778154" cy="883997"/>
          </a:xfrm>
        </p:spPr>
      </p:pic>
      <p:pic>
        <p:nvPicPr>
          <p:cNvPr id="7" name="Picture 6">
            <a:extLst>
              <a:ext uri="{FF2B5EF4-FFF2-40B4-BE49-F238E27FC236}">
                <a16:creationId xmlns:a16="http://schemas.microsoft.com/office/drawing/2014/main" id="{9885B0E2-B313-6818-5DE8-1AFAD94E6EDD}"/>
              </a:ext>
            </a:extLst>
          </p:cNvPr>
          <p:cNvPicPr>
            <a:picLocks noChangeAspect="1"/>
          </p:cNvPicPr>
          <p:nvPr/>
        </p:nvPicPr>
        <p:blipFill>
          <a:blip r:embed="rId3"/>
          <a:stretch>
            <a:fillRect/>
          </a:stretch>
        </p:blipFill>
        <p:spPr>
          <a:xfrm>
            <a:off x="677334" y="3386773"/>
            <a:ext cx="5677392" cy="2187130"/>
          </a:xfrm>
          <a:prstGeom prst="rect">
            <a:avLst/>
          </a:prstGeom>
        </p:spPr>
      </p:pic>
    </p:spTree>
    <p:extLst>
      <p:ext uri="{BB962C8B-B14F-4D97-AF65-F5344CB8AC3E}">
        <p14:creationId xmlns:p14="http://schemas.microsoft.com/office/powerpoint/2010/main" val="22702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30F1-B1F6-9224-56E1-0BB013C2168D}"/>
              </a:ext>
            </a:extLst>
          </p:cNvPr>
          <p:cNvSpPr>
            <a:spLocks noGrp="1"/>
          </p:cNvSpPr>
          <p:nvPr>
            <p:ph type="title"/>
          </p:nvPr>
        </p:nvSpPr>
        <p:spPr>
          <a:xfrm>
            <a:off x="677334" y="609600"/>
            <a:ext cx="8596668" cy="757187"/>
          </a:xfrm>
        </p:spPr>
        <p:txBody>
          <a:bodyPr/>
          <a:lstStyle/>
          <a:p>
            <a:r>
              <a:rPr lang="en-US" dirty="0"/>
              <a:t>3.1. A p-VALUE-BASED APPROACH FOR λ </a:t>
            </a:r>
            <a:endParaRPr lang="en-IN" dirty="0"/>
          </a:p>
        </p:txBody>
      </p:sp>
      <p:sp>
        <p:nvSpPr>
          <p:cNvPr id="3" name="Content Placeholder 2">
            <a:extLst>
              <a:ext uri="{FF2B5EF4-FFF2-40B4-BE49-F238E27FC236}">
                <a16:creationId xmlns:a16="http://schemas.microsoft.com/office/drawing/2014/main" id="{0153BDFE-171C-1DC1-1345-60B1191AD6BB}"/>
              </a:ext>
            </a:extLst>
          </p:cNvPr>
          <p:cNvSpPr>
            <a:spLocks noGrp="1"/>
          </p:cNvSpPr>
          <p:nvPr>
            <p:ph idx="1"/>
          </p:nvPr>
        </p:nvSpPr>
        <p:spPr>
          <a:xfrm>
            <a:off x="677334" y="1876925"/>
            <a:ext cx="8596668" cy="4164437"/>
          </a:xfrm>
        </p:spPr>
        <p:txBody>
          <a:bodyPr/>
          <a:lstStyle/>
          <a:p>
            <a:r>
              <a:rPr lang="en-US" dirty="0">
                <a:latin typeface="Georgia" panose="02040502050405020303" pitchFamily="18" charset="0"/>
              </a:rPr>
              <a:t>As reported above, λ has traditionally been estimated via the MLE method particularly via profile log-likelihoods.</a:t>
            </a:r>
          </a:p>
          <a:p>
            <a:endParaRPr lang="en-US" dirty="0">
              <a:latin typeface="Georgia" panose="02040502050405020303" pitchFamily="18" charset="0"/>
            </a:endParaRPr>
          </a:p>
          <a:p>
            <a:r>
              <a:rPr lang="en-US" dirty="0">
                <a:latin typeface="Georgia" panose="02040502050405020303" pitchFamily="18" charset="0"/>
              </a:rPr>
              <a:t>Our method is characterized by pairing the value of λ, used to transform a specific data set, with the associated p-value of a desired normality test performed on the λ-transformed data.</a:t>
            </a:r>
          </a:p>
          <a:p>
            <a:endParaRPr lang="en-US" dirty="0">
              <a:latin typeface="Georgia" panose="02040502050405020303" pitchFamily="18" charset="0"/>
            </a:endParaRPr>
          </a:p>
          <a:p>
            <a:r>
              <a:rPr lang="en-US" dirty="0">
                <a:latin typeface="Georgia" panose="02040502050405020303" pitchFamily="18" charset="0"/>
              </a:rPr>
              <a:t> A key characteristic of our method is that the selected λ is that paired with the largest p-value given by the desired normality test.</a:t>
            </a:r>
            <a:endParaRPr lang="en-IN" dirty="0">
              <a:latin typeface="Georgia" panose="02040502050405020303" pitchFamily="18" charset="0"/>
            </a:endParaRPr>
          </a:p>
        </p:txBody>
      </p:sp>
    </p:spTree>
    <p:extLst>
      <p:ext uri="{BB962C8B-B14F-4D97-AF65-F5344CB8AC3E}">
        <p14:creationId xmlns:p14="http://schemas.microsoft.com/office/powerpoint/2010/main" val="3672481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621C-3DF8-AA50-0B38-925E9CC7A0F6}"/>
              </a:ext>
            </a:extLst>
          </p:cNvPr>
          <p:cNvSpPr>
            <a:spLocks noGrp="1"/>
          </p:cNvSpPr>
          <p:nvPr>
            <p:ph type="title"/>
          </p:nvPr>
        </p:nvSpPr>
        <p:spPr/>
        <p:txBody>
          <a:bodyPr/>
          <a:lstStyle/>
          <a:p>
            <a:r>
              <a:rPr lang="en-US" dirty="0"/>
              <a:t>Q-Q Plot</a:t>
            </a:r>
            <a:endParaRPr lang="en-IN" dirty="0"/>
          </a:p>
        </p:txBody>
      </p:sp>
      <p:pic>
        <p:nvPicPr>
          <p:cNvPr id="5" name="Content Placeholder 4">
            <a:extLst>
              <a:ext uri="{FF2B5EF4-FFF2-40B4-BE49-F238E27FC236}">
                <a16:creationId xmlns:a16="http://schemas.microsoft.com/office/drawing/2014/main" id="{DD9EF823-C088-B1EE-901F-50F1420C0726}"/>
              </a:ext>
            </a:extLst>
          </p:cNvPr>
          <p:cNvPicPr>
            <a:picLocks noGrp="1" noChangeAspect="1"/>
          </p:cNvPicPr>
          <p:nvPr>
            <p:ph idx="1"/>
          </p:nvPr>
        </p:nvPicPr>
        <p:blipFill>
          <a:blip r:embed="rId2"/>
          <a:stretch>
            <a:fillRect/>
          </a:stretch>
        </p:blipFill>
        <p:spPr>
          <a:xfrm>
            <a:off x="1680083" y="2337123"/>
            <a:ext cx="6591871" cy="3528366"/>
          </a:xfrm>
        </p:spPr>
      </p:pic>
    </p:spTree>
    <p:extLst>
      <p:ext uri="{BB962C8B-B14F-4D97-AF65-F5344CB8AC3E}">
        <p14:creationId xmlns:p14="http://schemas.microsoft.com/office/powerpoint/2010/main" val="1865377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CD7B-227A-E108-482F-04AE3395DCBB}"/>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F7DDF1A9-50D4-C906-4357-C5F77A8E78AA}"/>
              </a:ext>
            </a:extLst>
          </p:cNvPr>
          <p:cNvPicPr>
            <a:picLocks noGrp="1" noChangeAspect="1"/>
          </p:cNvPicPr>
          <p:nvPr>
            <p:ph idx="1"/>
          </p:nvPr>
        </p:nvPicPr>
        <p:blipFill>
          <a:blip r:embed="rId2"/>
          <a:stretch>
            <a:fillRect/>
          </a:stretch>
        </p:blipFill>
        <p:spPr>
          <a:xfrm>
            <a:off x="1676273" y="2310451"/>
            <a:ext cx="6599492" cy="3581710"/>
          </a:xfrm>
        </p:spPr>
      </p:pic>
    </p:spTree>
    <p:extLst>
      <p:ext uri="{BB962C8B-B14F-4D97-AF65-F5344CB8AC3E}">
        <p14:creationId xmlns:p14="http://schemas.microsoft.com/office/powerpoint/2010/main" val="14285779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2ECD-A4DB-49DF-71B5-49ED7BCF13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051CD3-B574-ADB7-F782-6475C177EBF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77145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D2BE-8021-9ED6-0C0D-890811572D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3AA69D-C660-F27C-29E7-FA43A716EF0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17215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26F6-4FFE-D0CC-953E-8745448F18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04B3D8-26AF-AE6E-C751-B9999DA18A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4937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AA0D-AD9A-0F2C-EB4A-E4C1FD1EB8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040221-0CAD-89B2-8EDA-46E2C149B6B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337675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EA6E-6A19-66C5-4E00-EE8A55E4FD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41B0B5-4DF9-47AA-22A9-B5E14EDF1C5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1162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0C16-99BC-1317-68EE-D9E84EE74BA5}"/>
              </a:ext>
            </a:extLst>
          </p:cNvPr>
          <p:cNvSpPr>
            <a:spLocks noGrp="1"/>
          </p:cNvSpPr>
          <p:nvPr>
            <p:ph type="title"/>
          </p:nvPr>
        </p:nvSpPr>
        <p:spPr>
          <a:xfrm>
            <a:off x="677334" y="609600"/>
            <a:ext cx="8596668" cy="911192"/>
          </a:xfrm>
        </p:spPr>
        <p:txBody>
          <a:bodyPr/>
          <a:lstStyle/>
          <a:p>
            <a:r>
              <a:rPr lang="en-IN" dirty="0"/>
              <a:t>3.2. 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1878EA-561D-8FC0-F3E5-EF6F0BB2CDAC}"/>
                  </a:ext>
                </a:extLst>
              </p:cNvPr>
              <p:cNvSpPr>
                <a:spLocks noGrp="1"/>
              </p:cNvSpPr>
              <p:nvPr>
                <p:ph idx="1"/>
              </p:nvPr>
            </p:nvSpPr>
            <p:spPr>
              <a:xfrm>
                <a:off x="677334" y="1376413"/>
                <a:ext cx="8596668" cy="4664949"/>
              </a:xfrm>
            </p:spPr>
            <p:txBody>
              <a:bodyPr>
                <a:normAutofit lnSpcReduction="10000"/>
              </a:bodyPr>
              <a:lstStyle/>
              <a:p>
                <a:r>
                  <a:rPr lang="en-US" dirty="0">
                    <a:latin typeface="Georgia" panose="02040502050405020303" pitchFamily="18" charset="0"/>
                  </a:rPr>
                  <a:t>We use a grid-search approach in combination with a normality test performed on the λ-transformed data to determine </a:t>
                </a:r>
                <a14:m>
                  <m:oMath xmlns:m="http://schemas.openxmlformats.org/officeDocument/2006/math">
                    <m:sSup>
                      <m:sSup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US" dirty="0">
                    <a:latin typeface="Georgia" panose="02040502050405020303" pitchFamily="18" charset="0"/>
                  </a:rPr>
                  <a:t> </a:t>
                </a:r>
              </a:p>
              <a:p>
                <a:endParaRPr lang="en-US" dirty="0">
                  <a:latin typeface="Georgia" panose="02040502050405020303" pitchFamily="18" charset="0"/>
                </a:endParaRPr>
              </a:p>
              <a:p>
                <a14:m>
                  <m:oMath xmlns:m="http://schemas.openxmlformats.org/officeDocument/2006/math">
                    <m:sSup>
                      <m:sSup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IN" dirty="0">
                    <a:latin typeface="Georgia" panose="02040502050405020303" pitchFamily="18" charset="0"/>
                    <a:ea typeface="Calibri" panose="020F0502020204030204" pitchFamily="34" charset="0"/>
                    <a:cs typeface="Times New Roman" panose="02020603050405020304" pitchFamily="18" charset="0"/>
                  </a:rPr>
                  <a:t> is the </a:t>
                </a:r>
                <a:r>
                  <a:rPr lang="en-US" dirty="0">
                    <a:latin typeface="Georgia" panose="02040502050405020303" pitchFamily="18" charset="0"/>
                  </a:rPr>
                  <a:t>optimum value of λ, such that the p-value from the normality test is the highest</a:t>
                </a:r>
              </a:p>
              <a:p>
                <a:endParaRPr lang="en-US" dirty="0">
                  <a:latin typeface="Georgia" panose="02040502050405020303" pitchFamily="18" charset="0"/>
                </a:endParaRPr>
              </a:p>
              <a:p>
                <a:pPr>
                  <a:lnSpc>
                    <a:spcPct val="107000"/>
                  </a:lnSpc>
                  <a:spcAft>
                    <a:spcPts val="12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Let </a:t>
                </a:r>
                <a14:m>
                  <m:oMath xmlns:m="http://schemas.openxmlformats.org/officeDocument/2006/math">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a:effectLst/>
                            <a:latin typeface="Cambria Math" panose="02040503050406030204" pitchFamily="18" charset="0"/>
                            <a:ea typeface="Calibri" panose="020F0502020204030204" pitchFamily="34" charset="0"/>
                            <a:cs typeface="Times New Roman" panose="02020603050405020304" pitchFamily="18" charset="0"/>
                          </a:rPr>
                          <m:t>}</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be a sequence of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plausible values of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(unknown) such that</a:t>
                </a:r>
              </a:p>
              <a:p>
                <a:pPr marL="0" indent="0">
                  <a:lnSpc>
                    <a:spcPct val="107000"/>
                  </a:lnSpc>
                  <a:spcAft>
                    <a:spcPts val="1200"/>
                  </a:spcAft>
                  <a:buNone/>
                </a:pPr>
                <a:r>
                  <a:rPr lang="en-IN" sz="1800" dirty="0">
                    <a:effectLst/>
                    <a:latin typeface="Georgia" panose="02040502050405020303"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𝐿</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&lt;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&lt;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3</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&lt;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4</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&lt;⋯&lt;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&lt;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𝑈</m:t>
                        </m:r>
                      </m:sub>
                    </m:sSub>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(4)</a:t>
                </a:r>
              </a:p>
              <a:p>
                <a:pPr>
                  <a:lnSpc>
                    <a:spcPct val="107000"/>
                  </a:lnSpc>
                  <a:spcAft>
                    <a:spcPts val="12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Here, </a:t>
                </a: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𝐿</m:t>
                        </m:r>
                      </m:sub>
                    </m:sSub>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and </a:t>
                </a: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𝑈</m:t>
                        </m:r>
                      </m:sub>
                    </m:sSub>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are, respectively, the lower and upper bounds of that sequence containing a (small) number of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s</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This is justified by the "fix one, or possibly a small number of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and go ahead with the detailed estimation" strategy presented in Box and Cox.</a:t>
                </a:r>
              </a:p>
              <a:p>
                <a:pPr marL="0" indent="0">
                  <a:lnSpc>
                    <a:spcPct val="107000"/>
                  </a:lnSpc>
                  <a:spcAft>
                    <a:spcPts val="12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Georgia" panose="02040502050405020303" pitchFamily="18" charset="0"/>
                </a:endParaRPr>
              </a:p>
            </p:txBody>
          </p:sp>
        </mc:Choice>
        <mc:Fallback xmlns="">
          <p:sp>
            <p:nvSpPr>
              <p:cNvPr id="3" name="Content Placeholder 2">
                <a:extLst>
                  <a:ext uri="{FF2B5EF4-FFF2-40B4-BE49-F238E27FC236}">
                    <a16:creationId xmlns:a16="http://schemas.microsoft.com/office/drawing/2014/main" id="{B51878EA-561D-8FC0-F3E5-EF6F0BB2CDAC}"/>
                  </a:ext>
                </a:extLst>
              </p:cNvPr>
              <p:cNvSpPr>
                <a:spLocks noGrp="1" noRot="1" noChangeAspect="1" noMove="1" noResize="1" noEditPoints="1" noAdjustHandles="1" noChangeArrowheads="1" noChangeShapeType="1" noTextEdit="1"/>
              </p:cNvSpPr>
              <p:nvPr>
                <p:ph idx="1"/>
              </p:nvPr>
            </p:nvSpPr>
            <p:spPr>
              <a:xfrm>
                <a:off x="677334" y="1376413"/>
                <a:ext cx="8596668" cy="4664949"/>
              </a:xfrm>
              <a:blipFill>
                <a:blip r:embed="rId2"/>
                <a:stretch>
                  <a:fillRect l="-142" t="-1307" r="-1064"/>
                </a:stretch>
              </a:blipFill>
            </p:spPr>
            <p:txBody>
              <a:bodyPr/>
              <a:lstStyle/>
              <a:p>
                <a:r>
                  <a:rPr lang="en-IN">
                    <a:noFill/>
                  </a:rPr>
                  <a:t> </a:t>
                </a:r>
              </a:p>
            </p:txBody>
          </p:sp>
        </mc:Fallback>
      </mc:AlternateContent>
    </p:spTree>
    <p:extLst>
      <p:ext uri="{BB962C8B-B14F-4D97-AF65-F5344CB8AC3E}">
        <p14:creationId xmlns:p14="http://schemas.microsoft.com/office/powerpoint/2010/main" val="94155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5A771E-CB1F-6209-A1F8-916E8C1E48CC}"/>
                  </a:ext>
                </a:extLst>
              </p:cNvPr>
              <p:cNvSpPr>
                <a:spLocks noGrp="1"/>
              </p:cNvSpPr>
              <p:nvPr>
                <p:ph idx="1"/>
              </p:nvPr>
            </p:nvSpPr>
            <p:spPr>
              <a:xfrm>
                <a:off x="677334" y="827772"/>
                <a:ext cx="10160712" cy="5637101"/>
              </a:xfrm>
            </p:spPr>
            <p:txBody>
              <a:bodyPr>
                <a:normAutofit/>
              </a:bodyPr>
              <a:lstStyle/>
              <a:p>
                <a:pPr>
                  <a:lnSpc>
                    <a:spcPct val="107000"/>
                  </a:lnSpc>
                  <a:spcAft>
                    <a:spcPts val="12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Using the values of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in Equation (4), our search strategy involves the following steps:</a:t>
                </a:r>
              </a:p>
              <a:p>
                <a:pPr lvl="0">
                  <a:lnSpc>
                    <a:spcPts val="1200"/>
                  </a:lnSpc>
                  <a:spcAft>
                    <a:spcPts val="600"/>
                  </a:spcAft>
                  <a:buFont typeface="+mj-lt"/>
                  <a:buAutoNum type="arabicPeriod"/>
                  <a:tabLst>
                    <a:tab pos="457200" algn="l"/>
                  </a:tabLst>
                </a:pPr>
                <a:r>
                  <a:rPr lang="en-IN" sz="1800" dirty="0">
                    <a:effectLst/>
                    <a:latin typeface="Georgia" panose="02040502050405020303" pitchFamily="18" charset="0"/>
                    <a:ea typeface="Calibri" panose="020F0502020204030204" pitchFamily="34" charset="0"/>
                    <a:cs typeface="Times New Roman" panose="02020603050405020304" pitchFamily="18" charset="0"/>
                  </a:rPr>
                  <a:t>Apply Equation (1) to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with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r>
                      <a:rPr lang="en-IN" sz="1800">
                        <a:effectLst/>
                        <a:latin typeface="Cambria Math" panose="02040503050406030204" pitchFamily="18" charset="0"/>
                        <a:ea typeface="Calibri" panose="020F0502020204030204" pitchFamily="34" charset="0"/>
                        <a:cs typeface="Times New Roman" panose="02020603050405020304" pitchFamily="18" charset="0"/>
                      </a:rPr>
                      <m:t>=1,2,…,</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a:t>
                </a:r>
              </a:p>
              <a:p>
                <a:pPr lvl="0">
                  <a:lnSpc>
                    <a:spcPts val="1200"/>
                  </a:lnSpc>
                  <a:spcAft>
                    <a:spcPts val="600"/>
                  </a:spcAft>
                  <a:buFont typeface="+mj-lt"/>
                  <a:buAutoNum type="arabicPeriod"/>
                  <a:tabLst>
                    <a:tab pos="457200" algn="l"/>
                  </a:tabLst>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nSpc>
                    <a:spcPts val="1200"/>
                  </a:lnSpc>
                  <a:spcAft>
                    <a:spcPts val="600"/>
                  </a:spcAft>
                  <a:buFont typeface="+mj-lt"/>
                  <a:buAutoNum type="arabicPeriod"/>
                  <a:tabLst>
                    <a:tab pos="457200" algn="l"/>
                  </a:tabLst>
                </a:pPr>
                <a:r>
                  <a:rPr lang="en-IN" sz="1800" dirty="0">
                    <a:effectLst/>
                    <a:latin typeface="Georgia" panose="02040502050405020303" pitchFamily="18" charset="0"/>
                    <a:ea typeface="Calibri" panose="020F0502020204030204" pitchFamily="34" charset="0"/>
                    <a:cs typeface="Times New Roman" panose="02020603050405020304" pitchFamily="18" charset="0"/>
                  </a:rPr>
                  <a:t>Perform a normality test on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e>
                      <m:sup>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sub>
                            </m:sSub>
                          </m:e>
                        </m:d>
                      </m:sup>
                    </m:sSup>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and extract the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-value. Denote this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-value as </a:t>
                </a: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r>
                      <a:rPr lang="en-IN" sz="1800"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1,2,…,</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a:t>
                </a:r>
              </a:p>
              <a:p>
                <a:pPr lvl="0">
                  <a:lnSpc>
                    <a:spcPts val="1200"/>
                  </a:lnSpc>
                  <a:spcAft>
                    <a:spcPts val="600"/>
                  </a:spcAft>
                  <a:buFont typeface="+mj-lt"/>
                  <a:buAutoNum type="arabicPeriod"/>
                  <a:tabLst>
                    <a:tab pos="457200" algn="l"/>
                  </a:tabLst>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nSpc>
                    <a:spcPts val="1200"/>
                  </a:lnSpc>
                  <a:spcAft>
                    <a:spcPts val="600"/>
                  </a:spcAft>
                  <a:buFont typeface="+mj-lt"/>
                  <a:buAutoNum type="arabicPeriod"/>
                  <a:tabLst>
                    <a:tab pos="457200" algn="l"/>
                  </a:tabLst>
                </a:pPr>
                <a:r>
                  <a:rPr lang="en-IN" sz="1800" dirty="0">
                    <a:effectLst/>
                    <a:latin typeface="Georgia" panose="02040502050405020303" pitchFamily="18" charset="0"/>
                    <a:ea typeface="Calibri" panose="020F0502020204030204" pitchFamily="34" charset="0"/>
                    <a:cs typeface="Times New Roman" panose="02020603050405020304" pitchFamily="18" charset="0"/>
                  </a:rPr>
                  <a:t>Let </a:t>
                </a: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max</m:t>
                    </m:r>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sub>
                        </m:sSub>
                      </m:e>
                    </m:d>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On the pairs </a:t>
                </a:r>
                <a14:m>
                  <m:oMath xmlns:m="http://schemas.openxmlformats.org/officeDocument/2006/math">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sub>
                        </m:sSub>
                      </m:e>
                    </m:d>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determine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as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180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box>
                          <m:box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boxPr>
                          <m:e>
                            <m:r>
                              <a:rPr lang="en-IN" sz="1800">
                                <a:effectLst/>
                                <a:latin typeface="Cambria Math" panose="02040503050406030204" pitchFamily="18" charset="0"/>
                                <a:ea typeface="Calibri" panose="020F0502020204030204" pitchFamily="34" charset="0"/>
                                <a:cs typeface="Times New Roman" panose="02020603050405020304" pitchFamily="18" charset="0"/>
                              </a:rPr>
                              <m:t> </m:t>
                            </m:r>
                          </m:e>
                        </m:box>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𝑘</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sub>
                        </m:sSub>
                      </m:e>
                    </m:d>
                  </m:oMath>
                </a14:m>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nSpc>
                    <a:spcPts val="1200"/>
                  </a:lnSpc>
                  <a:spcAft>
                    <a:spcPts val="600"/>
                  </a:spcAft>
                  <a:buFont typeface="+mj-lt"/>
                  <a:buAutoNum type="arabicPeriod"/>
                  <a:tabLst>
                    <a:tab pos="457200" algn="l"/>
                  </a:tabLst>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a:lnSpc>
                    <a:spcPct val="107000"/>
                  </a:lnSpc>
                  <a:spcAft>
                    <a:spcPts val="1200"/>
                  </a:spcAft>
                  <a:buFont typeface="+mj-lt"/>
                  <a:buAutoNum type="arabicPeriod"/>
                </a:pPr>
                <a:r>
                  <a:rPr lang="en-IN" sz="1800" dirty="0">
                    <a:effectLst/>
                    <a:latin typeface="Georgia" panose="02040502050405020303" pitchFamily="18" charset="0"/>
                    <a:ea typeface="Calibri" panose="020F0502020204030204" pitchFamily="34" charset="0"/>
                    <a:cs typeface="Times New Roman" panose="02020603050405020304" pitchFamily="18" charset="0"/>
                  </a:rPr>
                  <a:t>Report </a:t>
                </a:r>
                <a14:m>
                  <m:oMath xmlns:m="http://schemas.openxmlformats.org/officeDocument/2006/math">
                    <m:sSup>
                      <m:sSupPr>
                        <m:ctrlPr>
                          <a:rPr lang="en-IN" i="1">
                            <a:effectLst/>
                            <a:latin typeface="Cambria Math" panose="020405030504060302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a:t>
                </a:r>
              </a:p>
              <a:p>
                <a:pPr marL="0" indent="0">
                  <a:lnSpc>
                    <a:spcPct val="107000"/>
                  </a:lnSpc>
                  <a:spcAft>
                    <a:spcPts val="1200"/>
                  </a:spcAft>
                  <a:buNone/>
                </a:pPr>
                <a:r>
                  <a:rPr lang="en-IN" sz="1800" dirty="0">
                    <a:effectLst/>
                    <a:latin typeface="Georgia" panose="02040502050405020303" pitchFamily="18" charset="0"/>
                    <a:ea typeface="Calibri" panose="020F0502020204030204" pitchFamily="34" charset="0"/>
                    <a:cs typeface="Times New Roman" panose="02020603050405020304" pitchFamily="18" charset="0"/>
                  </a:rPr>
                  <a:t>Since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is such that the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-value for the normality test is the highest for all possible values of </a:t>
                </a:r>
                <a14:m>
                  <m:oMath xmlns:m="http://schemas.openxmlformats.org/officeDocument/2006/math">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𝐿</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𝑈</m:t>
                            </m:r>
                          </m:sub>
                        </m:sSub>
                      </m:e>
                    </m:d>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when a specific normality test is applied, Equation (3) follows. However, it could also be the case that, for the same value of </a:t>
                </a:r>
                <a14:m>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a:effectLst/>
                            <a:latin typeface="Cambria Math" panose="02040503050406030204" pitchFamily="18" charset="0"/>
                            <a:ea typeface="Calibri" panose="020F0502020204030204" pitchFamily="34" charset="0"/>
                            <a:cs typeface="Times New Roman" panose="02020603050405020304" pitchFamily="18" charset="0"/>
                          </a:rPr>
                          <m:t>𝜆</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IN" sz="1800" dirty="0">
                    <a:effectLst/>
                    <a:latin typeface="Georgia" panose="02040502050405020303" pitchFamily="18" charset="0"/>
                    <a:ea typeface="Calibri" panose="020F0502020204030204" pitchFamily="34" charset="0"/>
                    <a:cs typeface="Times New Roman" panose="02020603050405020304" pitchFamily="18" charset="0"/>
                  </a:rPr>
                  <a:t>, other normality tests reject the null hypothesis.</a:t>
                </a:r>
              </a:p>
              <a:p>
                <a:pPr marL="0" indent="0">
                  <a:lnSpc>
                    <a:spcPct val="107000"/>
                  </a:lnSpc>
                  <a:spcAft>
                    <a:spcPts val="1200"/>
                  </a:spcAft>
                  <a:buNone/>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12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12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D55A771E-CB1F-6209-A1F8-916E8C1E48CC}"/>
                  </a:ext>
                </a:extLst>
              </p:cNvPr>
              <p:cNvSpPr>
                <a:spLocks noGrp="1" noRot="1" noChangeAspect="1" noMove="1" noResize="1" noEditPoints="1" noAdjustHandles="1" noChangeArrowheads="1" noChangeShapeType="1" noTextEdit="1"/>
              </p:cNvSpPr>
              <p:nvPr>
                <p:ph idx="1"/>
              </p:nvPr>
            </p:nvSpPr>
            <p:spPr>
              <a:xfrm>
                <a:off x="677334" y="827772"/>
                <a:ext cx="10160712" cy="5637101"/>
              </a:xfrm>
              <a:blipFill>
                <a:blip r:embed="rId2"/>
                <a:stretch>
                  <a:fillRect l="-480" t="-649"/>
                </a:stretch>
              </a:blipFill>
            </p:spPr>
            <p:txBody>
              <a:bodyPr/>
              <a:lstStyle/>
              <a:p>
                <a:r>
                  <a:rPr lang="en-IN">
                    <a:noFill/>
                  </a:rPr>
                  <a:t> </a:t>
                </a:r>
              </a:p>
            </p:txBody>
          </p:sp>
        </mc:Fallback>
      </mc:AlternateContent>
    </p:spTree>
    <p:extLst>
      <p:ext uri="{BB962C8B-B14F-4D97-AF65-F5344CB8AC3E}">
        <p14:creationId xmlns:p14="http://schemas.microsoft.com/office/powerpoint/2010/main" val="216499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F3E2-A6E4-B6B9-5755-BFF43DB6023A}"/>
              </a:ext>
            </a:extLst>
          </p:cNvPr>
          <p:cNvSpPr>
            <a:spLocks noGrp="1"/>
          </p:cNvSpPr>
          <p:nvPr>
            <p:ph type="title"/>
          </p:nvPr>
        </p:nvSpPr>
        <p:spPr/>
        <p:txBody>
          <a:bodyPr/>
          <a:lstStyle/>
          <a:p>
            <a:r>
              <a:rPr lang="en-IN" dirty="0"/>
              <a:t>3.3.Shapiro-Wilk Test</a:t>
            </a:r>
            <a:br>
              <a:rPr lang="en-IN" b="0" i="0" dirty="0">
                <a:solidFill>
                  <a:srgbClr val="000000"/>
                </a:solidFill>
                <a:effectLst/>
                <a:latin typeface="Linux Libertine"/>
              </a:rPr>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10DCE-433A-5BE0-FC2A-7AF28B49F49B}"/>
                  </a:ext>
                </a:extLst>
              </p:cNvPr>
              <p:cNvSpPr>
                <a:spLocks noGrp="1"/>
              </p:cNvSpPr>
              <p:nvPr>
                <p:ph idx="1"/>
              </p:nvPr>
            </p:nvSpPr>
            <p:spPr>
              <a:xfrm>
                <a:off x="677333" y="1597795"/>
                <a:ext cx="8996055" cy="4735628"/>
              </a:xfrm>
            </p:spPr>
            <p:txBody>
              <a:bodyPr/>
              <a:lstStyle/>
              <a:p>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Shapiro–Wilk test</a:t>
                </a:r>
                <a:r>
                  <a:rPr lang="en-US" b="0" i="0" dirty="0">
                    <a:solidFill>
                      <a:srgbClr val="202122"/>
                    </a:solidFill>
                    <a:effectLst/>
                    <a:latin typeface="Arial" panose="020B0604020202020204" pitchFamily="34" charset="0"/>
                  </a:rPr>
                  <a:t> is a test to check normality. </a:t>
                </a:r>
                <a:endParaRPr lang="en-US" dirty="0">
                  <a:solidFill>
                    <a:srgbClr val="202122"/>
                  </a:solidFill>
                  <a:latin typeface="Arial" panose="020B0604020202020204" pitchFamily="34" charset="0"/>
                </a:endParaRP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The null-hypothesis of this test is that the population is normally distributed.</a:t>
                </a:r>
              </a:p>
              <a:p>
                <a:endParaRPr lang="en-US" b="0" i="0" dirty="0">
                  <a:solidFill>
                    <a:srgbClr val="202122"/>
                  </a:solidFill>
                  <a:effectLst/>
                  <a:latin typeface="Arial" panose="020B0604020202020204" pitchFamily="34" charset="0"/>
                </a:endParaRPr>
              </a:p>
              <a:p>
                <a:r>
                  <a:rPr lang="en-US" sz="1800" dirty="0">
                    <a:effectLst/>
                    <a:latin typeface="Georgia" panose="02040502050405020303" pitchFamily="18" charset="0"/>
                    <a:ea typeface="Calibri" panose="020F0502020204030204" pitchFamily="34" charset="0"/>
                    <a:cs typeface="Times New Roman" panose="02020603050405020304" pitchFamily="18" charset="0"/>
                  </a:rPr>
                  <a:t>The Shapiro-Wilk test tests the null hypothesis that a sample </a:t>
                </a:r>
                <a14:m>
                  <m:oMath xmlns:m="http://schemas.openxmlformats.org/officeDocument/2006/math">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came from a normally distributed population. The test statistic is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𝑊</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grow m:val="on"/>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1800">
                                          <a:effectLst/>
                                          <a:latin typeface="Cambria Math" panose="02040503050406030204" pitchFamily="18" charset="0"/>
                                          <a:ea typeface="Calibri" panose="020F0502020204030204" pitchFamily="34" charset="0"/>
                                          <a:cs typeface="Times New Roman" panose="02020603050405020304" pitchFamily="18" charset="0"/>
                                        </a:rPr>
                                        <m:t> </m:t>
                                      </m:r>
                                    </m:e>
                                  </m:nary>
                                  <m:r>
                                    <a:rPr lang="en-US" sz="18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ub>
                                  </m:sSub>
                                </m:e>
                              </m:d>
                            </m:e>
                            <m:sup>
                              <m:r>
                                <a:rPr lang="en-US" sz="1800">
                                  <a:effectLst/>
                                  <a:latin typeface="Cambria Math" panose="02040503050406030204" pitchFamily="18" charset="0"/>
                                  <a:ea typeface="Calibri" panose="020F0502020204030204" pitchFamily="34" charset="0"/>
                                  <a:cs typeface="Times New Roman" panose="02020603050405020304" pitchFamily="18" charset="0"/>
                                </a:rPr>
                                <m:t>2</m:t>
                              </m:r>
                            </m:sup>
                          </m:sSup>
                        </m:num>
                        <m:den>
                          <m:nary>
                            <m:naryPr>
                              <m:chr m:val="∑"/>
                              <m:limLoc m:val="undOvr"/>
                              <m:grow m:val="on"/>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1800">
                                  <a:effectLst/>
                                  <a:latin typeface="Cambria Math" panose="02040503050406030204" pitchFamily="18" charset="0"/>
                                  <a:ea typeface="Calibri" panose="020F0502020204030204" pitchFamily="34" charset="0"/>
                                  <a:cs typeface="Times New Roman" panose="02020603050405020304" pitchFamily="18" charset="0"/>
                                </a:rPr>
                                <m:t> </m:t>
                              </m:r>
                            </m:e>
                          </m:nary>
                          <m:r>
                            <a:rPr lang="en-US" sz="180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acc>
                                </m:e>
                              </m:d>
                            </m:e>
                            <m:sup>
                              <m:r>
                                <a:rPr lang="en-US" sz="1800">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18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r>
                  <a:rPr lang="en-US" sz="1800" dirty="0">
                    <a:effectLst/>
                    <a:latin typeface="Georgia" panose="02040502050405020303" pitchFamily="18" charset="0"/>
                    <a:ea typeface="Calibri" panose="020F0502020204030204" pitchFamily="34" charset="0"/>
                    <a:cs typeface="Times New Roman" panose="02020603050405020304" pitchFamily="18" charset="0"/>
                  </a:rPr>
                  <a:t>where</a:t>
                </a:r>
              </a:p>
              <a:p>
                <a:pPr marL="0" indent="0">
                  <a:buNone/>
                </a:pP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r>
                  <a:rPr lang="en-IN" dirty="0">
                    <a:effectLst/>
                  </a:rPr>
                  <a:t> </a:t>
                </a:r>
                <a14:m>
                  <m:oMath xmlns:m="http://schemas.openxmlformats.org/officeDocument/2006/math">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sub>
                    </m:sSub>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 with parentheses enclosing the subscript index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i</a:t>
                </a:r>
                <a:r>
                  <a:rPr lang="en-US" sz="1800" dirty="0">
                    <a:effectLst/>
                    <a:latin typeface="Georgia" panose="02040502050405020303" pitchFamily="18" charset="0"/>
                    <a:ea typeface="Calibri" panose="020F0502020204030204" pitchFamily="34" charset="0"/>
                    <a:cs typeface="Times New Roman" panose="02020603050405020304" pitchFamily="18" charset="0"/>
                  </a:rPr>
                  <a:t> is the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ith</a:t>
                </a:r>
                <a:r>
                  <a:rPr lang="en-US" sz="1800" dirty="0">
                    <a:effectLst/>
                    <a:latin typeface="Georgia" panose="02040502050405020303" pitchFamily="18" charset="0"/>
                    <a:ea typeface="Calibri" panose="020F0502020204030204" pitchFamily="34" charset="0"/>
                    <a:cs typeface="Times New Roman" panose="02020603050405020304" pitchFamily="18" charset="0"/>
                  </a:rPr>
                  <a:t> order statistic, i.e., the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ith</a:t>
                </a:r>
                <a:r>
                  <a:rPr lang="en-US" sz="1800" dirty="0">
                    <a:effectLst/>
                    <a:latin typeface="Georgia" panose="02040502050405020303" pitchFamily="18" charset="0"/>
                    <a:ea typeface="Calibri" panose="020F0502020204030204" pitchFamily="34" charset="0"/>
                    <a:cs typeface="Times New Roman" panose="02020603050405020304" pitchFamily="18" charset="0"/>
                  </a:rPr>
                  <a:t>-smallest number in the sample (not to be confused with</a:t>
                </a:r>
                <a:r>
                  <a:rPr lang="en-IN"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sz="1800" dirty="0">
                    <a:effectLst/>
                    <a:latin typeface="Georgia" panose="02040502050405020303" pitchFamily="18" charset="0"/>
                    <a:ea typeface="Calibri" panose="020F0502020204030204" pitchFamily="34" charset="0"/>
                    <a:cs typeface="Times New Roman" panose="02020603050405020304" pitchFamily="18" charset="0"/>
                  </a:rPr>
                  <a:t>).</a:t>
                </a:r>
              </a:p>
              <a:p>
                <a:pPr marL="0" indent="0">
                  <a:buNone/>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US" b="0" i="0" dirty="0">
                  <a:solidFill>
                    <a:srgbClr val="202122"/>
                  </a:solidFill>
                  <a:effectLst/>
                  <a:latin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010DCE-433A-5BE0-FC2A-7AF28B49F49B}"/>
                  </a:ext>
                </a:extLst>
              </p:cNvPr>
              <p:cNvSpPr>
                <a:spLocks noGrp="1" noRot="1" noChangeAspect="1" noMove="1" noResize="1" noEditPoints="1" noAdjustHandles="1" noChangeArrowheads="1" noChangeShapeType="1" noTextEdit="1"/>
              </p:cNvSpPr>
              <p:nvPr>
                <p:ph idx="1"/>
              </p:nvPr>
            </p:nvSpPr>
            <p:spPr>
              <a:xfrm>
                <a:off x="677333" y="1597795"/>
                <a:ext cx="8996055" cy="4735628"/>
              </a:xfrm>
              <a:blipFill>
                <a:blip r:embed="rId2"/>
                <a:stretch>
                  <a:fillRect l="-542" t="-644"/>
                </a:stretch>
              </a:blipFill>
            </p:spPr>
            <p:txBody>
              <a:bodyPr/>
              <a:lstStyle/>
              <a:p>
                <a:r>
                  <a:rPr lang="en-IN">
                    <a:noFill/>
                  </a:rPr>
                  <a:t> </a:t>
                </a:r>
              </a:p>
            </p:txBody>
          </p:sp>
        </mc:Fallback>
      </mc:AlternateContent>
    </p:spTree>
    <p:extLst>
      <p:ext uri="{BB962C8B-B14F-4D97-AF65-F5344CB8AC3E}">
        <p14:creationId xmlns:p14="http://schemas.microsoft.com/office/powerpoint/2010/main" val="29433865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524</TotalTime>
  <Words>1311</Words>
  <Application>Microsoft Office PowerPoint</Application>
  <PresentationFormat>Widescreen</PresentationFormat>
  <Paragraphs>171</Paragraphs>
  <Slides>66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Cambria Math</vt:lpstr>
      <vt:lpstr>Georgia</vt:lpstr>
      <vt:lpstr>Linux Libertine</vt:lpstr>
      <vt:lpstr>Trebuchet MS</vt:lpstr>
      <vt:lpstr>Wingdings 3</vt:lpstr>
      <vt:lpstr>Facet</vt:lpstr>
      <vt:lpstr>Box-Cox Transformation</vt:lpstr>
      <vt:lpstr>1. Introduction :-  </vt:lpstr>
      <vt:lpstr>2. B0x-Cox Transformation:- </vt:lpstr>
      <vt:lpstr>3. Methodology</vt:lpstr>
      <vt:lpstr>PowerPoint Presentation</vt:lpstr>
      <vt:lpstr>3.1. A p-VALUE-BASED APPROACH FOR λ </vt:lpstr>
      <vt:lpstr>3.2. Procedure</vt:lpstr>
      <vt:lpstr>PowerPoint Presentation</vt:lpstr>
      <vt:lpstr>3.3.Shapiro-Wilk Test </vt:lpstr>
      <vt:lpstr>PowerPoint Presentation</vt:lpstr>
      <vt:lpstr>PowerPoint Presentation</vt:lpstr>
      <vt:lpstr>4. Box Tidewell Transformation </vt:lpstr>
      <vt:lpstr>PowerPoint Presentation</vt:lpstr>
      <vt:lpstr>PowerPoint Presentation</vt:lpstr>
      <vt:lpstr>PowerPoint Presentation</vt:lpstr>
      <vt:lpstr>PowerPoint Presentation</vt:lpstr>
      <vt:lpstr>Simulation</vt:lpstr>
      <vt:lpstr>Scatterplot</vt:lpstr>
      <vt:lpstr>Histogram of the dependent Variable</vt:lpstr>
      <vt:lpstr>Q-Q Plot</vt:lpstr>
      <vt:lpstr>Summary</vt:lpstr>
      <vt:lpstr>Summary</vt:lpstr>
      <vt:lpstr>Histogram(Transformed Variable)</vt:lpstr>
      <vt:lpstr>Q-Q Plot</vt:lpstr>
      <vt:lpstr>Example - 2</vt:lpstr>
      <vt:lpstr>Scatterplot</vt:lpstr>
      <vt:lpstr>Q-Q Plot</vt:lpstr>
      <vt:lpstr>Histogram </vt:lpstr>
      <vt:lpstr>Summary</vt:lpstr>
      <vt:lpstr>Summary</vt:lpstr>
      <vt:lpstr>Q-Q Plot</vt:lpstr>
      <vt:lpstr>Histogram(transformed Variable)</vt:lpstr>
      <vt:lpstr>Real Data Example</vt:lpstr>
      <vt:lpstr>Data</vt:lpstr>
      <vt:lpstr>Q-Q Plot</vt:lpstr>
      <vt:lpstr>Histogram</vt:lpstr>
      <vt:lpstr>Summary</vt:lpstr>
      <vt:lpstr>Summary</vt:lpstr>
      <vt:lpstr>Q-Q Plot</vt:lpstr>
      <vt:lpstr>Histogram</vt:lpstr>
      <vt:lpstr>Box-Tidewell</vt:lpstr>
      <vt:lpstr>Q-Q Plot</vt:lpstr>
      <vt:lpstr>Histogram</vt:lpstr>
      <vt:lpstr>Summary</vt:lpstr>
      <vt:lpstr>Summary</vt:lpstr>
      <vt:lpstr>Q-Q Plot</vt:lpstr>
      <vt:lpstr>Histogram</vt:lpstr>
      <vt:lpstr>Example - 2</vt:lpstr>
      <vt:lpstr>Cont..</vt:lpstr>
      <vt:lpstr>Q-Q Plot</vt:lpstr>
      <vt:lpstr>Histogram</vt:lpstr>
      <vt:lpstr>Summary</vt:lpstr>
      <vt:lpstr>Summary</vt:lpstr>
      <vt:lpstr>Real Data Example</vt:lpstr>
      <vt:lpstr>Data</vt:lpstr>
      <vt:lpstr>Q-Q Plot</vt:lpstr>
      <vt:lpstr>Histogram</vt:lpstr>
      <vt:lpstr>Summary</vt:lpstr>
      <vt:lpstr>PowerPoint Presentation</vt:lpstr>
      <vt:lpstr>Q-Q Plot</vt:lpstr>
      <vt:lpstr>Histogram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Box-Cox Transformation</dc:title>
  <dc:creator>Gaurav's World</dc:creator>
  <cp:lastModifiedBy>Prithwijit Ghosh</cp:lastModifiedBy>
  <cp:revision>4</cp:revision>
  <dcterms:created xsi:type="dcterms:W3CDTF">2023-03-19T05:44:15Z</dcterms:created>
  <dcterms:modified xsi:type="dcterms:W3CDTF">2023-03-19T17:49:01Z</dcterms:modified>
</cp:coreProperties>
</file>