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89" r:id="rId10"/>
    <p:sldId id="265" r:id="rId11"/>
    <p:sldId id="266" r:id="rId12"/>
    <p:sldId id="267" r:id="rId13"/>
    <p:sldId id="268" r:id="rId14"/>
    <p:sldId id="269" r:id="rId15"/>
    <p:sldId id="291" r:id="rId16"/>
    <p:sldId id="292" r:id="rId17"/>
    <p:sldId id="293" r:id="rId18"/>
    <p:sldId id="294" r:id="rId19"/>
    <p:sldId id="274" r:id="rId20"/>
    <p:sldId id="290" r:id="rId21"/>
    <p:sldId id="295" r:id="rId22"/>
    <p:sldId id="276" r:id="rId23"/>
    <p:sldId id="277" r:id="rId24"/>
    <p:sldId id="278" r:id="rId25"/>
    <p:sldId id="279" r:id="rId26"/>
    <p:sldId id="280" r:id="rId27"/>
    <p:sldId id="275" r:id="rId28"/>
    <p:sldId id="281" r:id="rId29"/>
    <p:sldId id="282" r:id="rId30"/>
    <p:sldId id="283" r:id="rId31"/>
    <p:sldId id="284" r:id="rId32"/>
    <p:sldId id="296" r:id="rId33"/>
    <p:sldId id="285" r:id="rId34"/>
    <p:sldId id="286" r:id="rId35"/>
    <p:sldId id="287" r:id="rId36"/>
    <p:sldId id="28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5AF7CC-C972-47BC-88F1-913F0E90227C}">
          <p14:sldIdLst>
            <p14:sldId id="256"/>
            <p14:sldId id="257"/>
            <p14:sldId id="258"/>
            <p14:sldId id="259"/>
            <p14:sldId id="260"/>
            <p14:sldId id="261"/>
            <p14:sldId id="262"/>
            <p14:sldId id="263"/>
            <p14:sldId id="289"/>
            <p14:sldId id="265"/>
            <p14:sldId id="266"/>
            <p14:sldId id="267"/>
            <p14:sldId id="268"/>
            <p14:sldId id="269"/>
            <p14:sldId id="291"/>
            <p14:sldId id="292"/>
            <p14:sldId id="293"/>
            <p14:sldId id="294"/>
          </p14:sldIdLst>
        </p14:section>
        <p14:section name="Untitled Section" id="{F9AF536B-8009-4950-AC7B-CF2270BE3B68}">
          <p14:sldIdLst>
            <p14:sldId id="274"/>
            <p14:sldId id="290"/>
            <p14:sldId id="295"/>
            <p14:sldId id="276"/>
            <p14:sldId id="277"/>
            <p14:sldId id="278"/>
            <p14:sldId id="279"/>
            <p14:sldId id="280"/>
            <p14:sldId id="275"/>
            <p14:sldId id="281"/>
            <p14:sldId id="282"/>
            <p14:sldId id="283"/>
            <p14:sldId id="284"/>
            <p14:sldId id="296"/>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85" d="100"/>
          <a:sy n="85"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368506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33684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5418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2647941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0384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25514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292318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369477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266289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A7CB-E781-4E64-89A6-CE9E982D1BF1}"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117543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EDA7CB-E781-4E64-89A6-CE9E982D1BF1}"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187861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EDA7CB-E781-4E64-89A6-CE9E982D1BF1}"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219789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EDA7CB-E781-4E64-89A6-CE9E982D1BF1}"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3999869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DA7CB-E781-4E64-89A6-CE9E982D1BF1}" type="datetimeFigureOut">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115470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EDA7CB-E781-4E64-89A6-CE9E982D1BF1}"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186460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EDA7CB-E781-4E64-89A6-CE9E982D1BF1}"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69D726-66D7-4DD3-817F-65773AF70064}" type="slidenum">
              <a:rPr lang="en-IN" smtClean="0"/>
              <a:t>‹#›</a:t>
            </a:fld>
            <a:endParaRPr lang="en-IN"/>
          </a:p>
        </p:txBody>
      </p:sp>
    </p:spTree>
    <p:extLst>
      <p:ext uri="{BB962C8B-B14F-4D97-AF65-F5344CB8AC3E}">
        <p14:creationId xmlns:p14="http://schemas.microsoft.com/office/powerpoint/2010/main" val="212177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EDA7CB-E781-4E64-89A6-CE9E982D1BF1}" type="datetimeFigureOut">
              <a:rPr lang="en-IN" smtClean="0"/>
              <a:t>20-04-2022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69D726-66D7-4DD3-817F-65773AF70064}" type="slidenum">
              <a:rPr lang="en-IN" smtClean="0"/>
              <a:t>‹#›</a:t>
            </a:fld>
            <a:endParaRPr lang="en-IN"/>
          </a:p>
        </p:txBody>
      </p:sp>
    </p:spTree>
    <p:extLst>
      <p:ext uri="{BB962C8B-B14F-4D97-AF65-F5344CB8AC3E}">
        <p14:creationId xmlns:p14="http://schemas.microsoft.com/office/powerpoint/2010/main" val="2112251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CB5D-837E-43A1-9A40-244744502F46}"/>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Marketing Campaign Analysis Using Logistic Model</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D898D6-F3EA-41B8-BA3E-DEC07D70AE12}"/>
              </a:ext>
            </a:extLst>
          </p:cNvPr>
          <p:cNvSpPr>
            <a:spLocks noGrp="1"/>
          </p:cNvSpPr>
          <p:nvPr>
            <p:ph type="subTitle" idx="1"/>
          </p:nvPr>
        </p:nvSpPr>
        <p:spPr>
          <a:xfrm>
            <a:off x="1738073" y="3975234"/>
            <a:ext cx="9144000" cy="2704276"/>
          </a:xfrm>
        </p:spPr>
        <p:txBody>
          <a:bodyPr>
            <a:normAutofit/>
          </a:bodyPr>
          <a:lstStyle/>
          <a:p>
            <a:r>
              <a:rPr lang="en-US" sz="2000" dirty="0">
                <a:highlight>
                  <a:srgbClr val="FFFF00"/>
                </a:highlight>
              </a:rPr>
              <a:t>Group – 8</a:t>
            </a:r>
          </a:p>
          <a:p>
            <a:endParaRPr lang="en-US" sz="2000" dirty="0"/>
          </a:p>
          <a:p>
            <a:endParaRPr lang="en-US" sz="2000" dirty="0"/>
          </a:p>
          <a:p>
            <a:pPr>
              <a:spcBef>
                <a:spcPts val="0"/>
              </a:spcBef>
            </a:pPr>
            <a:r>
              <a:rPr lang="en-US" sz="2000" b="1" dirty="0"/>
              <a:t>PRITHWIJIT GHOSH(211349)</a:t>
            </a:r>
          </a:p>
          <a:p>
            <a:pPr>
              <a:spcBef>
                <a:spcPts val="0"/>
              </a:spcBef>
            </a:pPr>
            <a:r>
              <a:rPr lang="en-US" sz="2000" b="1" dirty="0"/>
              <a:t>SHIVAM(211381)</a:t>
            </a:r>
          </a:p>
          <a:p>
            <a:pPr>
              <a:spcBef>
                <a:spcPts val="0"/>
              </a:spcBef>
            </a:pPr>
            <a:r>
              <a:rPr lang="en-US" sz="2000" b="1" dirty="0"/>
              <a:t>SAPRATIVA BHOWAL(211371)</a:t>
            </a:r>
          </a:p>
          <a:p>
            <a:pPr>
              <a:spcBef>
                <a:spcPts val="0"/>
              </a:spcBef>
            </a:pPr>
            <a:r>
              <a:rPr lang="en-US" sz="2000" b="1" dirty="0"/>
              <a:t>PRATIBHA VISHWAKARMA(211346)</a:t>
            </a:r>
            <a:endParaRPr lang="en-IN" sz="2000" b="1" dirty="0"/>
          </a:p>
        </p:txBody>
      </p:sp>
    </p:spTree>
    <p:extLst>
      <p:ext uri="{BB962C8B-B14F-4D97-AF65-F5344CB8AC3E}">
        <p14:creationId xmlns:p14="http://schemas.microsoft.com/office/powerpoint/2010/main" val="253214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E09E-1C26-4898-BEC1-471F6F6B8EF4}"/>
              </a:ext>
            </a:extLst>
          </p:cNvPr>
          <p:cNvSpPr>
            <a:spLocks noGrp="1"/>
          </p:cNvSpPr>
          <p:nvPr>
            <p:ph type="title"/>
          </p:nvPr>
        </p:nvSpPr>
        <p:spPr/>
        <p:txBody>
          <a:bodyPr/>
          <a:lstStyle/>
          <a:p>
            <a:r>
              <a:rPr lang="en-IN" b="1" dirty="0"/>
              <a:t>Data Encoding </a:t>
            </a:r>
          </a:p>
        </p:txBody>
      </p:sp>
      <p:pic>
        <p:nvPicPr>
          <p:cNvPr id="5" name="Content Placeholder 4">
            <a:extLst>
              <a:ext uri="{FF2B5EF4-FFF2-40B4-BE49-F238E27FC236}">
                <a16:creationId xmlns:a16="http://schemas.microsoft.com/office/drawing/2014/main" id="{CBAD2EC4-D0AE-45C5-BCFF-37134BDA370F}"/>
              </a:ext>
            </a:extLst>
          </p:cNvPr>
          <p:cNvPicPr>
            <a:picLocks noGrp="1" noChangeAspect="1"/>
          </p:cNvPicPr>
          <p:nvPr>
            <p:ph sz="half" idx="1"/>
          </p:nvPr>
        </p:nvPicPr>
        <p:blipFill rotWithShape="1">
          <a:blip r:embed="rId2"/>
          <a:stretch/>
        </p:blipFill>
        <p:spPr>
          <a:xfrm>
            <a:off x="1222408" y="4210881"/>
            <a:ext cx="7267073" cy="2520420"/>
          </a:xfrm>
        </p:spPr>
      </p:pic>
      <p:sp>
        <p:nvSpPr>
          <p:cNvPr id="6" name="Content Placeholder 5">
            <a:extLst>
              <a:ext uri="{FF2B5EF4-FFF2-40B4-BE49-F238E27FC236}">
                <a16:creationId xmlns:a16="http://schemas.microsoft.com/office/drawing/2014/main" id="{58BFA1D0-0D74-47DA-AEB7-1735FB9AE9A2}"/>
              </a:ext>
            </a:extLst>
          </p:cNvPr>
          <p:cNvSpPr>
            <a:spLocks noGrp="1"/>
          </p:cNvSpPr>
          <p:nvPr>
            <p:ph sz="half" idx="2"/>
          </p:nvPr>
        </p:nvSpPr>
        <p:spPr>
          <a:xfrm>
            <a:off x="838200" y="1825625"/>
            <a:ext cx="10515600" cy="3689651"/>
          </a:xfrm>
        </p:spPr>
        <p:txBody>
          <a:bodyPr/>
          <a:lstStyle/>
          <a:p>
            <a:r>
              <a:rPr lang="en-IN" dirty="0"/>
              <a:t>In our dataset, there are two categorical columns (Marital Status and Education) which </a:t>
            </a:r>
            <a:r>
              <a:rPr lang="en-US" dirty="0"/>
              <a:t>have to be encoded i.e. turned them into numerical values appropriately. </a:t>
            </a:r>
          </a:p>
          <a:p>
            <a:r>
              <a:rPr lang="en-IN" dirty="0"/>
              <a:t>We use One Hot Encoding for the Marital Status column as they takes nominal values.</a:t>
            </a:r>
          </a:p>
          <a:p>
            <a:r>
              <a:rPr lang="en-IN" dirty="0"/>
              <a:t>There are eight unique values in the marital status column. So, we take 7 (8-1) dummy variables. </a:t>
            </a:r>
          </a:p>
        </p:txBody>
      </p:sp>
    </p:spTree>
    <p:extLst>
      <p:ext uri="{BB962C8B-B14F-4D97-AF65-F5344CB8AC3E}">
        <p14:creationId xmlns:p14="http://schemas.microsoft.com/office/powerpoint/2010/main" val="187813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D9C6-EB6B-44CD-80EB-06C744B2A35B}"/>
              </a:ext>
            </a:extLst>
          </p:cNvPr>
          <p:cNvSpPr>
            <a:spLocks noGrp="1"/>
          </p:cNvSpPr>
          <p:nvPr>
            <p:ph type="title"/>
          </p:nvPr>
        </p:nvSpPr>
        <p:spPr/>
        <p:txBody>
          <a:bodyPr/>
          <a:lstStyle/>
          <a:p>
            <a:r>
              <a:rPr lang="en-IN" dirty="0"/>
              <a:t>Data Encoding </a:t>
            </a:r>
          </a:p>
        </p:txBody>
      </p:sp>
      <p:pic>
        <p:nvPicPr>
          <p:cNvPr id="5" name="Content Placeholder 4">
            <a:extLst>
              <a:ext uri="{FF2B5EF4-FFF2-40B4-BE49-F238E27FC236}">
                <a16:creationId xmlns:a16="http://schemas.microsoft.com/office/drawing/2014/main" id="{9ECE7369-AD3F-4398-901B-9DA26BF317F1}"/>
              </a:ext>
            </a:extLst>
          </p:cNvPr>
          <p:cNvPicPr>
            <a:picLocks noGrp="1" noChangeAspect="1"/>
          </p:cNvPicPr>
          <p:nvPr>
            <p:ph sz="half" idx="1"/>
          </p:nvPr>
        </p:nvPicPr>
        <p:blipFill>
          <a:blip r:embed="rId2"/>
          <a:stretch>
            <a:fillRect/>
          </a:stretch>
        </p:blipFill>
        <p:spPr>
          <a:xfrm>
            <a:off x="1086801" y="2586021"/>
            <a:ext cx="3232442" cy="2861504"/>
          </a:xfrm>
        </p:spPr>
      </p:pic>
      <p:sp>
        <p:nvSpPr>
          <p:cNvPr id="8" name="Content Placeholder 7">
            <a:extLst>
              <a:ext uri="{FF2B5EF4-FFF2-40B4-BE49-F238E27FC236}">
                <a16:creationId xmlns:a16="http://schemas.microsoft.com/office/drawing/2014/main" id="{FAABF70C-0620-4389-B98D-34F5D60511B5}"/>
              </a:ext>
            </a:extLst>
          </p:cNvPr>
          <p:cNvSpPr>
            <a:spLocks noGrp="1"/>
          </p:cNvSpPr>
          <p:nvPr>
            <p:ph sz="half" idx="2"/>
          </p:nvPr>
        </p:nvSpPr>
        <p:spPr>
          <a:xfrm>
            <a:off x="5659655" y="1825625"/>
            <a:ext cx="5694145" cy="4351338"/>
          </a:xfrm>
        </p:spPr>
        <p:txBody>
          <a:bodyPr/>
          <a:lstStyle/>
          <a:p>
            <a:r>
              <a:rPr lang="en-US" dirty="0"/>
              <a:t>We have another categorical column </a:t>
            </a:r>
            <a:r>
              <a:rPr lang="en-US" b="1" dirty="0"/>
              <a:t>”Education” </a:t>
            </a:r>
            <a:r>
              <a:rPr lang="en-US" dirty="0"/>
              <a:t>but this column is a ordinal. So we can encode this column into the natural order i.e. based on the ordinality we place the values 1,2,.... up to final order.</a:t>
            </a:r>
          </a:p>
          <a:p>
            <a:r>
              <a:rPr lang="en-US" dirty="0"/>
              <a:t>So, we take the values as shown in the aside picture.</a:t>
            </a:r>
            <a:endParaRPr lang="en-IN" dirty="0"/>
          </a:p>
        </p:txBody>
      </p:sp>
    </p:spTree>
    <p:extLst>
      <p:ext uri="{BB962C8B-B14F-4D97-AF65-F5344CB8AC3E}">
        <p14:creationId xmlns:p14="http://schemas.microsoft.com/office/powerpoint/2010/main" val="417113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1EAA-CE06-49E7-AB9D-DE7A112B312A}"/>
              </a:ext>
            </a:extLst>
          </p:cNvPr>
          <p:cNvSpPr>
            <a:spLocks noGrp="1"/>
          </p:cNvSpPr>
          <p:nvPr>
            <p:ph type="title"/>
          </p:nvPr>
        </p:nvSpPr>
        <p:spPr/>
        <p:txBody>
          <a:bodyPr/>
          <a:lstStyle/>
          <a:p>
            <a:r>
              <a:rPr lang="en-IN" b="1" dirty="0"/>
              <a:t>Outlier Detection</a:t>
            </a:r>
          </a:p>
        </p:txBody>
      </p:sp>
      <p:pic>
        <p:nvPicPr>
          <p:cNvPr id="5" name="Content Placeholder 4">
            <a:extLst>
              <a:ext uri="{FF2B5EF4-FFF2-40B4-BE49-F238E27FC236}">
                <a16:creationId xmlns:a16="http://schemas.microsoft.com/office/drawing/2014/main" id="{76B73AEB-E77B-44F9-851F-FC404A48F4CE}"/>
              </a:ext>
            </a:extLst>
          </p:cNvPr>
          <p:cNvPicPr>
            <a:picLocks noGrp="1" noChangeAspect="1"/>
          </p:cNvPicPr>
          <p:nvPr>
            <p:ph sz="half" idx="1"/>
          </p:nvPr>
        </p:nvPicPr>
        <p:blipFill>
          <a:blip r:embed="rId2"/>
          <a:stretch>
            <a:fillRect/>
          </a:stretch>
        </p:blipFill>
        <p:spPr>
          <a:xfrm>
            <a:off x="5820998" y="1457645"/>
            <a:ext cx="5885233" cy="4469296"/>
          </a:xfrm>
        </p:spPr>
      </p:pic>
      <p:sp>
        <p:nvSpPr>
          <p:cNvPr id="6" name="Content Placeholder 5">
            <a:extLst>
              <a:ext uri="{FF2B5EF4-FFF2-40B4-BE49-F238E27FC236}">
                <a16:creationId xmlns:a16="http://schemas.microsoft.com/office/drawing/2014/main" id="{B3AFF34F-4A57-4FAD-87A0-37E7BFE6C3B0}"/>
              </a:ext>
            </a:extLst>
          </p:cNvPr>
          <p:cNvSpPr>
            <a:spLocks noGrp="1"/>
          </p:cNvSpPr>
          <p:nvPr>
            <p:ph sz="half" idx="2"/>
          </p:nvPr>
        </p:nvSpPr>
        <p:spPr>
          <a:xfrm>
            <a:off x="838200" y="1758247"/>
            <a:ext cx="5331594" cy="4469297"/>
          </a:xfrm>
        </p:spPr>
        <p:txBody>
          <a:bodyPr>
            <a:normAutofit/>
          </a:bodyPr>
          <a:lstStyle/>
          <a:p>
            <a:r>
              <a:rPr lang="en-US" dirty="0"/>
              <a:t>Outlier in the data plays a very important role when we came into the estimation purpose for the model parameters.</a:t>
            </a:r>
          </a:p>
          <a:p>
            <a:r>
              <a:rPr lang="en-US" dirty="0"/>
              <a:t>For our model we draw the box plots to see whether heavy amount of outliers present in our data or not.</a:t>
            </a:r>
          </a:p>
          <a:p>
            <a:r>
              <a:rPr lang="en-US" dirty="0"/>
              <a:t>Since too much outliers are present in the data, we have to estimate them.</a:t>
            </a:r>
          </a:p>
        </p:txBody>
      </p:sp>
    </p:spTree>
    <p:extLst>
      <p:ext uri="{BB962C8B-B14F-4D97-AF65-F5344CB8AC3E}">
        <p14:creationId xmlns:p14="http://schemas.microsoft.com/office/powerpoint/2010/main" val="197204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515456-A4FD-44D9-9DEE-083A76EFBE36}"/>
              </a:ext>
            </a:extLst>
          </p:cNvPr>
          <p:cNvSpPr>
            <a:spLocks noGrp="1"/>
          </p:cNvSpPr>
          <p:nvPr>
            <p:ph type="title"/>
          </p:nvPr>
        </p:nvSpPr>
        <p:spPr/>
        <p:txBody>
          <a:bodyPr/>
          <a:lstStyle/>
          <a:p>
            <a:r>
              <a:rPr lang="en-IN" b="1" dirty="0"/>
              <a:t>Outlier Detection</a:t>
            </a:r>
          </a:p>
        </p:txBody>
      </p:sp>
      <p:pic>
        <p:nvPicPr>
          <p:cNvPr id="5" name="Content Placeholder 4">
            <a:extLst>
              <a:ext uri="{FF2B5EF4-FFF2-40B4-BE49-F238E27FC236}">
                <a16:creationId xmlns:a16="http://schemas.microsoft.com/office/drawing/2014/main" id="{820EE3DE-51D6-4942-BF21-6A42FABBD1A5}"/>
              </a:ext>
            </a:extLst>
          </p:cNvPr>
          <p:cNvPicPr>
            <a:picLocks noGrp="1" noChangeAspect="1"/>
          </p:cNvPicPr>
          <p:nvPr>
            <p:ph sz="half" idx="1"/>
          </p:nvPr>
        </p:nvPicPr>
        <p:blipFill>
          <a:blip r:embed="rId2"/>
          <a:stretch>
            <a:fillRect/>
          </a:stretch>
        </p:blipFill>
        <p:spPr>
          <a:xfrm>
            <a:off x="5907148" y="1348037"/>
            <a:ext cx="4545888" cy="3993984"/>
          </a:xfrm>
        </p:spPr>
      </p:pic>
      <p:sp>
        <p:nvSpPr>
          <p:cNvPr id="7" name="Content Placeholder 6">
            <a:extLst>
              <a:ext uri="{FF2B5EF4-FFF2-40B4-BE49-F238E27FC236}">
                <a16:creationId xmlns:a16="http://schemas.microsoft.com/office/drawing/2014/main" id="{3612C392-E33C-414B-89B5-84175A12C6B9}"/>
              </a:ext>
            </a:extLst>
          </p:cNvPr>
          <p:cNvSpPr>
            <a:spLocks noGrp="1"/>
          </p:cNvSpPr>
          <p:nvPr>
            <p:ph sz="half" idx="2"/>
          </p:nvPr>
        </p:nvSpPr>
        <p:spPr>
          <a:xfrm>
            <a:off x="838200" y="1825623"/>
            <a:ext cx="4908082" cy="4382671"/>
          </a:xfrm>
        </p:spPr>
        <p:txBody>
          <a:bodyPr>
            <a:normAutofit/>
          </a:bodyPr>
          <a:lstStyle/>
          <a:p>
            <a:r>
              <a:rPr lang="en-US" dirty="0"/>
              <a:t>Here we apply Interquartile Range method (IQR) for outlier detection and removal of outliers by the median of the corresponding column.</a:t>
            </a:r>
          </a:p>
          <a:p>
            <a:r>
              <a:rPr lang="en-US" dirty="0"/>
              <a:t> Observing the boxplot, it is almost sure that the variables are skewed.</a:t>
            </a:r>
          </a:p>
          <a:p>
            <a:r>
              <a:rPr lang="en-US" dirty="0"/>
              <a:t>Hence we can say that, now our data is quite structured than the previous one.</a:t>
            </a:r>
            <a:endParaRPr lang="en-IN" dirty="0"/>
          </a:p>
        </p:txBody>
      </p:sp>
    </p:spTree>
    <p:extLst>
      <p:ext uri="{BB962C8B-B14F-4D97-AF65-F5344CB8AC3E}">
        <p14:creationId xmlns:p14="http://schemas.microsoft.com/office/powerpoint/2010/main" val="113302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24BD-4E22-452F-95D9-91A7AB3BB41C}"/>
              </a:ext>
            </a:extLst>
          </p:cNvPr>
          <p:cNvSpPr>
            <a:spLocks noGrp="1"/>
          </p:cNvSpPr>
          <p:nvPr>
            <p:ph type="title"/>
          </p:nvPr>
        </p:nvSpPr>
        <p:spPr/>
        <p:txBody>
          <a:bodyPr/>
          <a:lstStyle/>
          <a:p>
            <a:r>
              <a:rPr lang="en-IN" b="1" dirty="0"/>
              <a:t>Data Imputation for Missing Data</a:t>
            </a:r>
          </a:p>
        </p:txBody>
      </p:sp>
      <p:sp>
        <p:nvSpPr>
          <p:cNvPr id="3" name="Content Placeholder 2">
            <a:extLst>
              <a:ext uri="{FF2B5EF4-FFF2-40B4-BE49-F238E27FC236}">
                <a16:creationId xmlns:a16="http://schemas.microsoft.com/office/drawing/2014/main" id="{A5934792-567C-4A80-99FE-00BA0E476C2C}"/>
              </a:ext>
            </a:extLst>
          </p:cNvPr>
          <p:cNvSpPr>
            <a:spLocks noGrp="1"/>
          </p:cNvSpPr>
          <p:nvPr>
            <p:ph idx="1"/>
          </p:nvPr>
        </p:nvSpPr>
        <p:spPr/>
        <p:txBody>
          <a:bodyPr/>
          <a:lstStyle/>
          <a:p>
            <a:r>
              <a:rPr lang="en-US" dirty="0"/>
              <a:t>In our data, in the ‘Income’ column, only 24 observations are missing. So we can either delete them or estimate them.</a:t>
            </a:r>
          </a:p>
          <a:p>
            <a:r>
              <a:rPr lang="en-US" dirty="0"/>
              <a:t> Since we have estimated the outliers and balanced our data</a:t>
            </a:r>
          </a:p>
          <a:p>
            <a:r>
              <a:rPr lang="en-US" dirty="0"/>
              <a:t>Mean-imputation method is largely affected if some outliers present in the data. Because mean can shift towards the outliers and we may have tedious estimates via this method. But we first clean the outliers, then we apply the mean-imputation method.</a:t>
            </a:r>
          </a:p>
          <a:p>
            <a:r>
              <a:rPr lang="en-US" dirty="0"/>
              <a:t>So we apply the mean-imputation method for estimating the missing values.</a:t>
            </a:r>
          </a:p>
          <a:p>
            <a:endParaRPr lang="en-IN" dirty="0"/>
          </a:p>
        </p:txBody>
      </p:sp>
    </p:spTree>
    <p:extLst>
      <p:ext uri="{BB962C8B-B14F-4D97-AF65-F5344CB8AC3E}">
        <p14:creationId xmlns:p14="http://schemas.microsoft.com/office/powerpoint/2010/main" val="25649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E87A-0C95-40DF-B6EB-558DEBFA0334}"/>
              </a:ext>
            </a:extLst>
          </p:cNvPr>
          <p:cNvSpPr>
            <a:spLocks noGrp="1"/>
          </p:cNvSpPr>
          <p:nvPr>
            <p:ph type="title"/>
          </p:nvPr>
        </p:nvSpPr>
        <p:spPr/>
        <p:txBody>
          <a:bodyPr/>
          <a:lstStyle/>
          <a:p>
            <a:r>
              <a:rPr lang="en-IN" b="1" dirty="0"/>
              <a:t>Multicollinearity</a:t>
            </a:r>
          </a:p>
        </p:txBody>
      </p:sp>
      <p:sp>
        <p:nvSpPr>
          <p:cNvPr id="3" name="Content Placeholder 2">
            <a:extLst>
              <a:ext uri="{FF2B5EF4-FFF2-40B4-BE49-F238E27FC236}">
                <a16:creationId xmlns:a16="http://schemas.microsoft.com/office/drawing/2014/main" id="{999E1B4E-88C8-4F03-96C1-D3BBCE991D1A}"/>
              </a:ext>
            </a:extLst>
          </p:cNvPr>
          <p:cNvSpPr>
            <a:spLocks noGrp="1"/>
          </p:cNvSpPr>
          <p:nvPr>
            <p:ph idx="1"/>
          </p:nvPr>
        </p:nvSpPr>
        <p:spPr/>
        <p:txBody>
          <a:bodyPr>
            <a:normAutofit/>
          </a:bodyPr>
          <a:lstStyle/>
          <a:p>
            <a:r>
              <a:rPr lang="en-US" dirty="0"/>
              <a:t>Multicollinearity is a silent killer of any regression model. </a:t>
            </a:r>
          </a:p>
          <a:p>
            <a:r>
              <a:rPr lang="en-US" dirty="0"/>
              <a:t>If the multicollinearity is present in the data then all the coefficient magnitudes becomes very large, but the predicted value of the response variables may be highly satisfactory. But if we delete one row or one column then the model change drastically, the negative coefficient becomes positive, the largest coefficient may be smaller in the newer model and finally the prediction may be reversed the previous one.</a:t>
            </a:r>
            <a:endParaRPr lang="en-IN" dirty="0"/>
          </a:p>
        </p:txBody>
      </p:sp>
    </p:spTree>
    <p:extLst>
      <p:ext uri="{BB962C8B-B14F-4D97-AF65-F5344CB8AC3E}">
        <p14:creationId xmlns:p14="http://schemas.microsoft.com/office/powerpoint/2010/main" val="2500213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A1B4-B727-450B-AE9C-DAD63884046A}"/>
              </a:ext>
            </a:extLst>
          </p:cNvPr>
          <p:cNvSpPr>
            <a:spLocks noGrp="1"/>
          </p:cNvSpPr>
          <p:nvPr>
            <p:ph type="title"/>
          </p:nvPr>
        </p:nvSpPr>
        <p:spPr/>
        <p:txBody>
          <a:bodyPr/>
          <a:lstStyle/>
          <a:p>
            <a:r>
              <a:rPr lang="en-IN" b="1" dirty="0"/>
              <a:t>Simple Correlation Check</a:t>
            </a:r>
          </a:p>
        </p:txBody>
      </p:sp>
      <p:pic>
        <p:nvPicPr>
          <p:cNvPr id="5" name="Content Placeholder 4">
            <a:extLst>
              <a:ext uri="{FF2B5EF4-FFF2-40B4-BE49-F238E27FC236}">
                <a16:creationId xmlns:a16="http://schemas.microsoft.com/office/drawing/2014/main" id="{C9D4C301-848E-4AB3-BACE-DAC0B2C52D4D}"/>
              </a:ext>
            </a:extLst>
          </p:cNvPr>
          <p:cNvPicPr>
            <a:picLocks noGrp="1" noChangeAspect="1"/>
          </p:cNvPicPr>
          <p:nvPr>
            <p:ph sz="half" idx="1"/>
          </p:nvPr>
        </p:nvPicPr>
        <p:blipFill>
          <a:blip r:embed="rId2"/>
          <a:stretch>
            <a:fillRect/>
          </a:stretch>
        </p:blipFill>
        <p:spPr>
          <a:xfrm>
            <a:off x="6234579" y="1690688"/>
            <a:ext cx="5119221" cy="4351338"/>
          </a:xfrm>
        </p:spPr>
      </p:pic>
      <p:sp>
        <p:nvSpPr>
          <p:cNvPr id="3" name="Content Placeholder 2">
            <a:extLst>
              <a:ext uri="{FF2B5EF4-FFF2-40B4-BE49-F238E27FC236}">
                <a16:creationId xmlns:a16="http://schemas.microsoft.com/office/drawing/2014/main" id="{F50E4AC0-3E3B-4D20-9363-E49A34638012}"/>
              </a:ext>
            </a:extLst>
          </p:cNvPr>
          <p:cNvSpPr>
            <a:spLocks noGrp="1"/>
          </p:cNvSpPr>
          <p:nvPr>
            <p:ph sz="half" idx="2"/>
          </p:nvPr>
        </p:nvSpPr>
        <p:spPr>
          <a:xfrm>
            <a:off x="564776" y="1825625"/>
            <a:ext cx="5298142" cy="4351338"/>
          </a:xfrm>
        </p:spPr>
        <p:txBody>
          <a:bodyPr>
            <a:normAutofit/>
          </a:bodyPr>
          <a:lstStyle/>
          <a:p>
            <a:r>
              <a:rPr lang="en-US" dirty="0"/>
              <a:t>The correlation matrix is not only hard to interpret but also very difficult to visualize.</a:t>
            </a:r>
          </a:p>
          <a:p>
            <a:r>
              <a:rPr lang="en-US" dirty="0"/>
              <a:t>So, instead of correlation matrix we try to visualize it by the correlation heat map.</a:t>
            </a:r>
          </a:p>
          <a:p>
            <a:r>
              <a:rPr lang="en-US" dirty="0"/>
              <a:t>Here light colors represent the high positive correlation </a:t>
            </a:r>
          </a:p>
          <a:p>
            <a:r>
              <a:rPr lang="en-US" dirty="0"/>
              <a:t>The dark color represent the high negative correlation</a:t>
            </a:r>
            <a:endParaRPr lang="en-IN" dirty="0"/>
          </a:p>
        </p:txBody>
      </p:sp>
    </p:spTree>
    <p:extLst>
      <p:ext uri="{BB962C8B-B14F-4D97-AF65-F5344CB8AC3E}">
        <p14:creationId xmlns:p14="http://schemas.microsoft.com/office/powerpoint/2010/main" val="2422036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3AC0-5D69-405D-810C-A905EC37A349}"/>
              </a:ext>
            </a:extLst>
          </p:cNvPr>
          <p:cNvSpPr>
            <a:spLocks noGrp="1"/>
          </p:cNvSpPr>
          <p:nvPr>
            <p:ph type="title"/>
          </p:nvPr>
        </p:nvSpPr>
        <p:spPr/>
        <p:txBody>
          <a:bodyPr/>
          <a:lstStyle/>
          <a:p>
            <a:r>
              <a:rPr lang="en-IN" b="1" dirty="0"/>
              <a:t>Variance Inflation Factor</a:t>
            </a:r>
          </a:p>
        </p:txBody>
      </p:sp>
      <p:pic>
        <p:nvPicPr>
          <p:cNvPr id="5" name="Content Placeholder 4">
            <a:extLst>
              <a:ext uri="{FF2B5EF4-FFF2-40B4-BE49-F238E27FC236}">
                <a16:creationId xmlns:a16="http://schemas.microsoft.com/office/drawing/2014/main" id="{6FFBF633-55CB-45EF-8AE9-96FACF94E6DC}"/>
              </a:ext>
            </a:extLst>
          </p:cNvPr>
          <p:cNvPicPr>
            <a:picLocks noGrp="1" noChangeAspect="1"/>
          </p:cNvPicPr>
          <p:nvPr>
            <p:ph sz="half" idx="1"/>
          </p:nvPr>
        </p:nvPicPr>
        <p:blipFill>
          <a:blip r:embed="rId2"/>
          <a:stretch>
            <a:fillRect/>
          </a:stretch>
        </p:blipFill>
        <p:spPr>
          <a:xfrm>
            <a:off x="7367428" y="1461247"/>
            <a:ext cx="3390219" cy="3922183"/>
          </a:xfrm>
        </p:spPr>
      </p:pic>
      <p:sp>
        <p:nvSpPr>
          <p:cNvPr id="3" name="Content Placeholder 2">
            <a:extLst>
              <a:ext uri="{FF2B5EF4-FFF2-40B4-BE49-F238E27FC236}">
                <a16:creationId xmlns:a16="http://schemas.microsoft.com/office/drawing/2014/main" id="{2E99C934-A93C-417C-B85D-007C79A3CCD8}"/>
              </a:ext>
            </a:extLst>
          </p:cNvPr>
          <p:cNvSpPr>
            <a:spLocks noGrp="1"/>
          </p:cNvSpPr>
          <p:nvPr>
            <p:ph sz="half" idx="2"/>
          </p:nvPr>
        </p:nvSpPr>
        <p:spPr>
          <a:xfrm>
            <a:off x="591671" y="1825625"/>
            <a:ext cx="5674657" cy="4351338"/>
          </a:xfrm>
        </p:spPr>
        <p:txBody>
          <a:bodyPr/>
          <a:lstStyle/>
          <a:p>
            <a:r>
              <a:rPr lang="en-US" dirty="0"/>
              <a:t>Since the correlation matrix is not very informative for our data, we choose our second alternative procedure</a:t>
            </a:r>
          </a:p>
          <a:p>
            <a:r>
              <a:rPr lang="en-US" dirty="0"/>
              <a:t>If VIF value is greater then 5, we can say that multicollinearity is present in the model.</a:t>
            </a:r>
          </a:p>
          <a:p>
            <a:r>
              <a:rPr lang="en-US" dirty="0"/>
              <a:t>Else multicollinearity is not present in our model.</a:t>
            </a:r>
            <a:endParaRPr lang="en-IN" dirty="0"/>
          </a:p>
        </p:txBody>
      </p:sp>
    </p:spTree>
    <p:extLst>
      <p:ext uri="{BB962C8B-B14F-4D97-AF65-F5344CB8AC3E}">
        <p14:creationId xmlns:p14="http://schemas.microsoft.com/office/powerpoint/2010/main" val="373364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4EF3EF-7F3A-4CAA-8D02-1F3E22866C1C}"/>
              </a:ext>
            </a:extLst>
          </p:cNvPr>
          <p:cNvSpPr>
            <a:spLocks noGrp="1"/>
          </p:cNvSpPr>
          <p:nvPr>
            <p:ph type="title"/>
          </p:nvPr>
        </p:nvSpPr>
        <p:spPr/>
        <p:txBody>
          <a:bodyPr/>
          <a:lstStyle/>
          <a:p>
            <a:r>
              <a:rPr lang="en-IN" b="1" dirty="0"/>
              <a:t>Variance Inflation Factor</a:t>
            </a:r>
          </a:p>
        </p:txBody>
      </p:sp>
      <p:pic>
        <p:nvPicPr>
          <p:cNvPr id="5" name="Content Placeholder 4">
            <a:extLst>
              <a:ext uri="{FF2B5EF4-FFF2-40B4-BE49-F238E27FC236}">
                <a16:creationId xmlns:a16="http://schemas.microsoft.com/office/drawing/2014/main" id="{ED3DD3A1-5F24-40F2-BDB8-289C4668C49B}"/>
              </a:ext>
            </a:extLst>
          </p:cNvPr>
          <p:cNvPicPr>
            <a:picLocks noGrp="1" noChangeAspect="1"/>
          </p:cNvPicPr>
          <p:nvPr>
            <p:ph sz="half" idx="1"/>
          </p:nvPr>
        </p:nvPicPr>
        <p:blipFill>
          <a:blip r:embed="rId2"/>
          <a:stretch>
            <a:fillRect/>
          </a:stretch>
        </p:blipFill>
        <p:spPr>
          <a:xfrm>
            <a:off x="7377953" y="1984809"/>
            <a:ext cx="3863788" cy="3987363"/>
          </a:xfrm>
        </p:spPr>
      </p:pic>
      <p:sp>
        <p:nvSpPr>
          <p:cNvPr id="4" name="Content Placeholder 3">
            <a:extLst>
              <a:ext uri="{FF2B5EF4-FFF2-40B4-BE49-F238E27FC236}">
                <a16:creationId xmlns:a16="http://schemas.microsoft.com/office/drawing/2014/main" id="{AFDBE30B-7562-46CD-9B65-3D7D15368BE8}"/>
              </a:ext>
            </a:extLst>
          </p:cNvPr>
          <p:cNvSpPr>
            <a:spLocks noGrp="1"/>
          </p:cNvSpPr>
          <p:nvPr>
            <p:ph sz="half" idx="2"/>
          </p:nvPr>
        </p:nvSpPr>
        <p:spPr>
          <a:xfrm>
            <a:off x="838200" y="1825625"/>
            <a:ext cx="6423212" cy="4351338"/>
          </a:xfrm>
        </p:spPr>
        <p:txBody>
          <a:bodyPr>
            <a:normAutofit/>
          </a:bodyPr>
          <a:lstStyle/>
          <a:p>
            <a:r>
              <a:rPr lang="en-US" dirty="0"/>
              <a:t>For three columns ”</a:t>
            </a:r>
            <a:r>
              <a:rPr lang="en-US" dirty="0" err="1"/>
              <a:t>MntWines</a:t>
            </a:r>
            <a:r>
              <a:rPr lang="en-US" dirty="0"/>
              <a:t>”, ”</a:t>
            </a:r>
            <a:r>
              <a:rPr lang="en-US" dirty="0" err="1"/>
              <a:t>MntMeatProducts</a:t>
            </a:r>
            <a:r>
              <a:rPr lang="en-US" dirty="0"/>
              <a:t>”, ”</a:t>
            </a:r>
            <a:r>
              <a:rPr lang="en-US" dirty="0" err="1"/>
              <a:t>NumCatalogPurchases</a:t>
            </a:r>
            <a:r>
              <a:rPr lang="en-US" dirty="0"/>
              <a:t>” VIF values are greater than 5.</a:t>
            </a:r>
          </a:p>
          <a:p>
            <a:r>
              <a:rPr lang="en-US" dirty="0"/>
              <a:t>So here we drop the variable with highest VIF i.e. ”</a:t>
            </a:r>
            <a:r>
              <a:rPr lang="en-US" dirty="0" err="1"/>
              <a:t>MntWines</a:t>
            </a:r>
            <a:r>
              <a:rPr lang="en-US" dirty="0"/>
              <a:t>”</a:t>
            </a:r>
          </a:p>
          <a:p>
            <a:r>
              <a:rPr lang="en-US" dirty="0"/>
              <a:t>As the rule suggests, we have to find the VIF for all the variables present in the model except the one that is excluded last time.</a:t>
            </a:r>
          </a:p>
          <a:p>
            <a:r>
              <a:rPr lang="en-US" dirty="0"/>
              <a:t>none of the variables have VIF greater than 5, so we can say that multicollinearity is completely resolved.</a:t>
            </a:r>
            <a:endParaRPr lang="en-IN" dirty="0"/>
          </a:p>
        </p:txBody>
      </p:sp>
    </p:spTree>
    <p:extLst>
      <p:ext uri="{BB962C8B-B14F-4D97-AF65-F5344CB8AC3E}">
        <p14:creationId xmlns:p14="http://schemas.microsoft.com/office/powerpoint/2010/main" val="694324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6D6D-3269-4C43-99B1-B48719CE4A8C}"/>
              </a:ext>
            </a:extLst>
          </p:cNvPr>
          <p:cNvSpPr>
            <a:spLocks noGrp="1"/>
          </p:cNvSpPr>
          <p:nvPr>
            <p:ph type="title"/>
          </p:nvPr>
        </p:nvSpPr>
        <p:spPr/>
        <p:txBody>
          <a:bodyPr/>
          <a:lstStyle/>
          <a:p>
            <a:r>
              <a:rPr lang="en-IN" b="1" dirty="0"/>
              <a:t>Model Description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52BCC0-959F-43C1-B1C1-2A50CFBAE1A5}"/>
                  </a:ext>
                </a:extLst>
              </p:cNvPr>
              <p:cNvSpPr>
                <a:spLocks noGrp="1"/>
              </p:cNvSpPr>
              <p:nvPr>
                <p:ph idx="1"/>
              </p:nvPr>
            </p:nvSpPr>
            <p:spPr/>
            <p:txBody>
              <a:bodyPr>
                <a:normAutofit fontScale="92500" lnSpcReduction="10000"/>
              </a:bodyPr>
              <a:lstStyle/>
              <a:p>
                <a:pPr marL="0" indent="0">
                  <a:buNone/>
                </a:pPr>
                <a:r>
                  <a:rPr lang="en-US" dirty="0"/>
                  <a:t>Logistic Model Since the outliers and the missing values are estimated in our data-set, we are now able to set our model. As our response variable ’Y ’ is a categorical variable with two categories, that is, </a:t>
                </a:r>
              </a:p>
              <a:p>
                <a:r>
                  <a:rPr lang="en-US" dirty="0"/>
                  <a:t>0 which indicates that the customer does not accept the offer and </a:t>
                </a:r>
              </a:p>
              <a:p>
                <a:r>
                  <a:rPr lang="en-US" dirty="0"/>
                  <a:t>1 which indicates that the customer accept the offer.</a:t>
                </a:r>
              </a:p>
              <a:p>
                <a:pPr marL="0" indent="0">
                  <a:buNone/>
                </a:pPr>
                <a:r>
                  <a:rPr lang="en-US" dirty="0"/>
                  <a:t>Now the logistic regression is a generalized linear regression, it is very important to note it’s link function ln pi 1−pi . </a:t>
                </a:r>
              </a:p>
              <a:p>
                <a:pPr marL="0" indent="0">
                  <a:buNone/>
                </a:pPr>
                <a:r>
                  <a:rPr lang="en-US" dirty="0"/>
                  <a:t>Y</a:t>
                </a:r>
                <a:r>
                  <a:rPr lang="en-US" baseline="-25000" dirty="0"/>
                  <a:t>i</a:t>
                </a:r>
                <a:r>
                  <a:rPr lang="en-US" dirty="0"/>
                  <a:t>∼ Binomial(N</a:t>
                </a:r>
                <a:r>
                  <a:rPr lang="en-US" baseline="-25000" dirty="0"/>
                  <a:t>i</a:t>
                </a:r>
                <a:r>
                  <a:rPr lang="en-US" dirty="0"/>
                  <a:t> , p</a:t>
                </a:r>
                <a:r>
                  <a:rPr lang="en-US" baseline="-25000" dirty="0"/>
                  <a:t>i</a:t>
                </a:r>
                <a:r>
                  <a:rPr lang="en-US" dirty="0"/>
                  <a:t>) </a:t>
                </a:r>
              </a:p>
              <a:p>
                <a:pPr marL="0" indent="0">
                  <a:buNone/>
                </a:pPr>
                <a:r>
                  <a:rPr lang="en-US" dirty="0"/>
                  <a:t>ln(</a:t>
                </a:r>
                <a14:m>
                  <m:oMath xmlns:m="http://schemas.openxmlformats.org/officeDocument/2006/math">
                    <m:f>
                      <m:fPr>
                        <m:ctrlPr>
                          <a:rPr lang="en-US" i="1" dirty="0" smtClean="0">
                            <a:latin typeface="Cambria Math" panose="02040503050406030204" pitchFamily="18" charset="0"/>
                          </a:rPr>
                        </m:ctrlPr>
                      </m:fPr>
                      <m:num>
                        <m:r>
                          <m:rPr>
                            <m:nor/>
                          </m:rPr>
                          <a:rPr lang="en-US" dirty="0"/>
                          <m:t>p</m:t>
                        </m:r>
                        <m:r>
                          <m:rPr>
                            <m:nor/>
                          </m:rPr>
                          <a:rPr lang="en-US" baseline="-25000" dirty="0"/>
                          <m:t>i</m:t>
                        </m:r>
                      </m:num>
                      <m:den>
                        <m:r>
                          <m:rPr>
                            <m:nor/>
                          </m:rPr>
                          <a:rPr lang="en-US" dirty="0"/>
                          <m:t>1−</m:t>
                        </m:r>
                        <m:r>
                          <m:rPr>
                            <m:nor/>
                          </m:rPr>
                          <a:rPr lang="en-US" dirty="0"/>
                          <m:t>p</m:t>
                        </m:r>
                        <m:r>
                          <m:rPr>
                            <m:nor/>
                          </m:rPr>
                          <a:rPr lang="en-IN" b="0" i="0" baseline="-25000" dirty="0" smtClean="0"/>
                          <m:t>i</m:t>
                        </m:r>
                      </m:den>
                    </m:f>
                  </m:oMath>
                </a14:m>
                <a:r>
                  <a:rPr lang="en-US" dirty="0"/>
                  <a:t>) = β</a:t>
                </a:r>
                <a:r>
                  <a:rPr lang="en-US" baseline="-25000" dirty="0"/>
                  <a:t>o</a:t>
                </a:r>
                <a:r>
                  <a:rPr lang="en-US" dirty="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m:rPr>
                            <m:nor/>
                          </m:rPr>
                          <a:rPr lang="en-US" dirty="0"/>
                          <m:t>β</m:t>
                        </m:r>
                        <m:r>
                          <m:rPr>
                            <m:nor/>
                          </m:rPr>
                          <a:rPr lang="en-US" baseline="-25000" dirty="0"/>
                          <m:t>j</m:t>
                        </m:r>
                        <m:r>
                          <m:rPr>
                            <m:nor/>
                          </m:rPr>
                          <a:rPr lang="en-US" dirty="0"/>
                          <m:t>x</m:t>
                        </m:r>
                        <m:r>
                          <m:rPr>
                            <m:nor/>
                          </m:rPr>
                          <a:rPr lang="en-US" baseline="-25000" dirty="0"/>
                          <m:t>ij</m:t>
                        </m:r>
                      </m:e>
                    </m:nary>
                  </m:oMath>
                </a14:m>
                <a:r>
                  <a:rPr lang="en-US" dirty="0"/>
                  <a:t>= </a:t>
                </a:r>
                <a:r>
                  <a:rPr lang="en-US" b="1" dirty="0"/>
                  <a:t>X</a:t>
                </a:r>
                <a:r>
                  <a:rPr lang="en-US" dirty="0"/>
                  <a:t>β         for i = 1, 2, ..., n </a:t>
                </a:r>
              </a:p>
              <a:p>
                <a:pPr marL="0" indent="0">
                  <a:buNone/>
                </a:pPr>
                <a:r>
                  <a:rPr lang="en-US" dirty="0"/>
                  <a:t>When the clusters are of size N</a:t>
                </a:r>
                <a:r>
                  <a:rPr lang="en-US" baseline="-25000" dirty="0"/>
                  <a:t>i      </a:t>
                </a:r>
                <a:r>
                  <a:rPr lang="en-US" dirty="0"/>
                  <a:t>for </a:t>
                </a:r>
                <a:r>
                  <a:rPr lang="en-US" dirty="0" err="1"/>
                  <a:t>i</a:t>
                </a:r>
                <a:r>
                  <a:rPr lang="en-US" dirty="0"/>
                  <a:t> = 1,2,….,n</a:t>
                </a:r>
              </a:p>
              <a:p>
                <a:pPr marL="0" indent="0">
                  <a:buNone/>
                </a:pPr>
                <a:r>
                  <a:rPr lang="en-US" dirty="0"/>
                  <a:t>Here N</a:t>
                </a:r>
                <a:r>
                  <a:rPr lang="en-US" baseline="-25000" dirty="0"/>
                  <a:t>i</a:t>
                </a:r>
                <a:r>
                  <a:rPr lang="en-US" dirty="0"/>
                  <a:t> is exactly equal to 1</a:t>
                </a:r>
              </a:p>
              <a:p>
                <a:pPr marL="0" indent="0">
                  <a:buNone/>
                </a:pPr>
                <a:endParaRPr lang="en-IN" baseline="-25000" dirty="0"/>
              </a:p>
            </p:txBody>
          </p:sp>
        </mc:Choice>
        <mc:Fallback xmlns="">
          <p:sp>
            <p:nvSpPr>
              <p:cNvPr id="3" name="Content Placeholder 2">
                <a:extLst>
                  <a:ext uri="{FF2B5EF4-FFF2-40B4-BE49-F238E27FC236}">
                    <a16:creationId xmlns:a16="http://schemas.microsoft.com/office/drawing/2014/main" id="{9952BCC0-959F-43C1-B1C1-2A50CFBAE1A5}"/>
                  </a:ext>
                </a:extLst>
              </p:cNvPr>
              <p:cNvSpPr>
                <a:spLocks noGrp="1" noRot="1" noChangeAspect="1" noMove="1" noResize="1" noEditPoints="1" noAdjustHandles="1" noChangeArrowheads="1" noChangeShapeType="1" noTextEdit="1"/>
              </p:cNvSpPr>
              <p:nvPr>
                <p:ph idx="1"/>
              </p:nvPr>
            </p:nvSpPr>
            <p:spPr>
              <a:blipFill>
                <a:blip r:embed="rId2"/>
                <a:stretch>
                  <a:fillRect l="-426" t="-1099" r="-567"/>
                </a:stretch>
              </a:blipFill>
            </p:spPr>
            <p:txBody>
              <a:bodyPr/>
              <a:lstStyle/>
              <a:p>
                <a:r>
                  <a:rPr lang="en-IN">
                    <a:noFill/>
                  </a:rPr>
                  <a:t> </a:t>
                </a:r>
              </a:p>
            </p:txBody>
          </p:sp>
        </mc:Fallback>
      </mc:AlternateContent>
    </p:spTree>
    <p:extLst>
      <p:ext uri="{BB962C8B-B14F-4D97-AF65-F5344CB8AC3E}">
        <p14:creationId xmlns:p14="http://schemas.microsoft.com/office/powerpoint/2010/main" val="272635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DD14-7756-4BBF-91DD-56B3228B3C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AC4C72-F972-4C08-88E9-07F41C827285}"/>
              </a:ext>
            </a:extLst>
          </p:cNvPr>
          <p:cNvSpPr>
            <a:spLocks noGrp="1"/>
          </p:cNvSpPr>
          <p:nvPr>
            <p:ph idx="1"/>
          </p:nvPr>
        </p:nvSpPr>
        <p:spPr>
          <a:xfrm>
            <a:off x="677333" y="1541929"/>
            <a:ext cx="10277537" cy="4499433"/>
          </a:xfrm>
        </p:spPr>
        <p:txBody>
          <a:bodyPr>
            <a:normAutofit/>
          </a:bodyPr>
          <a:lstStyle/>
          <a:p>
            <a:pPr marL="0" indent="0">
              <a:buNone/>
            </a:pPr>
            <a:r>
              <a:rPr lang="en-US" sz="3200" b="0" i="0" dirty="0">
                <a:solidFill>
                  <a:srgbClr val="222222"/>
                </a:solidFill>
                <a:effectLst/>
                <a:latin typeface="Arial" panose="020B0604020202020204" pitchFamily="34" charset="0"/>
              </a:rPr>
              <a:t>Every company or authority wants to make some plans or campaign such that the offer provided by the company are accepted by the customers and for this every company use some statistical analysis behind offering those campaign such that the customer grab the offer and the company make a high level profit to choose our dataset Marketing Campaign to see how this statistical analysis and the model building criteria helps them to make a handful of profit.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4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2428-F762-40CF-B80E-1DF9973FDD2B}"/>
              </a:ext>
            </a:extLst>
          </p:cNvPr>
          <p:cNvSpPr>
            <a:spLocks noGrp="1"/>
          </p:cNvSpPr>
          <p:nvPr>
            <p:ph type="title"/>
          </p:nvPr>
        </p:nvSpPr>
        <p:spPr/>
        <p:txBody>
          <a:bodyPr/>
          <a:lstStyle/>
          <a:p>
            <a:r>
              <a:rPr lang="en-US" dirty="0"/>
              <a:t>Train Test</a:t>
            </a:r>
            <a:endParaRPr lang="en-IN" dirty="0"/>
          </a:p>
        </p:txBody>
      </p:sp>
      <p:sp>
        <p:nvSpPr>
          <p:cNvPr id="3" name="Content Placeholder 2">
            <a:extLst>
              <a:ext uri="{FF2B5EF4-FFF2-40B4-BE49-F238E27FC236}">
                <a16:creationId xmlns:a16="http://schemas.microsoft.com/office/drawing/2014/main" id="{97743E56-727C-4859-B7BA-1456CE9882E5}"/>
              </a:ext>
            </a:extLst>
          </p:cNvPr>
          <p:cNvSpPr>
            <a:spLocks noGrp="1"/>
          </p:cNvSpPr>
          <p:nvPr>
            <p:ph idx="1"/>
          </p:nvPr>
        </p:nvSpPr>
        <p:spPr/>
        <p:txBody>
          <a:bodyPr/>
          <a:lstStyle/>
          <a:p>
            <a:pPr marL="0" indent="0">
              <a:buNone/>
            </a:pPr>
            <a:r>
              <a:rPr lang="en-US" dirty="0"/>
              <a:t>90% of the observations are used to train a model.</a:t>
            </a:r>
          </a:p>
          <a:p>
            <a:pPr marL="0" indent="0">
              <a:buNone/>
            </a:pPr>
            <a:r>
              <a:rPr lang="en-US" dirty="0"/>
              <a:t>10% of the observations are used for predictive purpose</a:t>
            </a:r>
          </a:p>
          <a:p>
            <a:pPr marL="0" indent="0">
              <a:buNone/>
            </a:pPr>
            <a:r>
              <a:rPr lang="en-US" dirty="0"/>
              <a:t>Choosing of 90% observations is done by Simple Random Sampling</a:t>
            </a:r>
            <a:endParaRPr lang="en-IN" dirty="0"/>
          </a:p>
        </p:txBody>
      </p:sp>
    </p:spTree>
    <p:extLst>
      <p:ext uri="{BB962C8B-B14F-4D97-AF65-F5344CB8AC3E}">
        <p14:creationId xmlns:p14="http://schemas.microsoft.com/office/powerpoint/2010/main" val="57056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15B5-BD03-454D-9E5C-959F0334159D}"/>
              </a:ext>
            </a:extLst>
          </p:cNvPr>
          <p:cNvSpPr>
            <a:spLocks noGrp="1"/>
          </p:cNvSpPr>
          <p:nvPr>
            <p:ph type="title"/>
          </p:nvPr>
        </p:nvSpPr>
        <p:spPr/>
        <p:txBody>
          <a:bodyPr/>
          <a:lstStyle/>
          <a:p>
            <a:r>
              <a:rPr lang="en-IN" b="1" dirty="0"/>
              <a:t>Description of Confusion Matrix</a:t>
            </a:r>
          </a:p>
        </p:txBody>
      </p:sp>
      <p:sp>
        <p:nvSpPr>
          <p:cNvPr id="3" name="Content Placeholder 2">
            <a:extLst>
              <a:ext uri="{FF2B5EF4-FFF2-40B4-BE49-F238E27FC236}">
                <a16:creationId xmlns:a16="http://schemas.microsoft.com/office/drawing/2014/main" id="{E524D72C-D630-43A8-9B87-4F6AD5130B55}"/>
              </a:ext>
            </a:extLst>
          </p:cNvPr>
          <p:cNvSpPr>
            <a:spLocks noGrp="1"/>
          </p:cNvSpPr>
          <p:nvPr>
            <p:ph idx="1"/>
          </p:nvPr>
        </p:nvSpPr>
        <p:spPr/>
        <p:txBody>
          <a:bodyPr/>
          <a:lstStyle/>
          <a:p>
            <a:r>
              <a:rPr lang="en-US" dirty="0"/>
              <a:t>1. TRUE Negative: If the predicted model says FALSE and the corresponding response is also FALSE. </a:t>
            </a:r>
          </a:p>
          <a:p>
            <a:r>
              <a:rPr lang="en-US" dirty="0"/>
              <a:t> 2. TRUE Positive: If the predicted model says TRUE and the corresponding response is also TRUE.</a:t>
            </a:r>
          </a:p>
          <a:p>
            <a:r>
              <a:rPr lang="en-US" dirty="0"/>
              <a:t> 3. FALSE Positive: If the predicted model says TRUE and the corresponding response is also FALSE. </a:t>
            </a:r>
          </a:p>
          <a:p>
            <a:r>
              <a:rPr lang="en-US" dirty="0"/>
              <a:t>4. FALSE Negative: If the predicted model says FALSE and the corresponding response is also TRUE. </a:t>
            </a:r>
            <a:endParaRPr lang="en-IN" dirty="0"/>
          </a:p>
        </p:txBody>
      </p:sp>
    </p:spTree>
    <p:extLst>
      <p:ext uri="{BB962C8B-B14F-4D97-AF65-F5344CB8AC3E}">
        <p14:creationId xmlns:p14="http://schemas.microsoft.com/office/powerpoint/2010/main" val="87030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9E34-18DE-408A-A7A3-FA2F86BABA5F}"/>
              </a:ext>
            </a:extLst>
          </p:cNvPr>
          <p:cNvSpPr>
            <a:spLocks noGrp="1"/>
          </p:cNvSpPr>
          <p:nvPr>
            <p:ph type="title"/>
          </p:nvPr>
        </p:nvSpPr>
        <p:spPr/>
        <p:txBody>
          <a:bodyPr/>
          <a:lstStyle/>
          <a:p>
            <a:r>
              <a:rPr lang="en-IN" b="1" dirty="0"/>
              <a:t>Accuracy Score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92306C-B2BF-4B1E-94E7-0552DEF29187}"/>
                  </a:ext>
                </a:extLst>
              </p:cNvPr>
              <p:cNvSpPr>
                <a:spLocks noGrp="1"/>
              </p:cNvSpPr>
              <p:nvPr>
                <p:ph idx="1"/>
              </p:nvPr>
            </p:nvSpPr>
            <p:spPr/>
            <p:txBody>
              <a:bodyPr/>
              <a:lstStyle/>
              <a:p>
                <a:pPr marL="0" indent="0">
                  <a:buNone/>
                </a:pPr>
                <a:r>
                  <a:rPr lang="en-US" dirty="0"/>
                  <a:t>Generally our model posses some good properties if it’s TRUE positive and TRUE negative part is nearly equal to the total response and the FALSE positive and the FALSE negative part is nearly equal to zero. Then a simple measure of accuracy is the total number of TRUE cases i.e. number of TRUE positives + number of TRUE negatives divided by total number of responses. So mathematically we can write,</a:t>
                </a:r>
              </a:p>
              <a:p>
                <a:pPr marL="0" indent="0">
                  <a:buNone/>
                </a:pPr>
                <a:endParaRPr lang="en-US" dirty="0"/>
              </a:p>
              <a:p>
                <a:pPr marL="0" indent="0">
                  <a:buNone/>
                </a:pPr>
                <a:r>
                  <a:rPr lang="en-US" dirty="0"/>
                  <a:t>		 Accuracy = </a:t>
                </a:r>
                <a14:m>
                  <m:oMath xmlns:m="http://schemas.openxmlformats.org/officeDocument/2006/math">
                    <m:f>
                      <m:fPr>
                        <m:ctrlPr>
                          <a:rPr lang="en-US" i="1" smtClean="0">
                            <a:latin typeface="Cambria Math" panose="02040503050406030204" pitchFamily="18" charset="0"/>
                          </a:rPr>
                        </m:ctrlPr>
                      </m:fPr>
                      <m:num>
                        <m:r>
                          <m:rPr>
                            <m:nor/>
                          </m:rPr>
                          <a:rPr lang="en-IN"/>
                          <m:t>Number</m:t>
                        </m:r>
                        <m:r>
                          <m:rPr>
                            <m:nor/>
                          </m:rPr>
                          <a:rPr lang="en-IN"/>
                          <m:t> </m:t>
                        </m:r>
                        <m:r>
                          <m:rPr>
                            <m:nor/>
                          </m:rPr>
                          <a:rPr lang="en-IN"/>
                          <m:t>of</m:t>
                        </m:r>
                        <m:r>
                          <m:rPr>
                            <m:nor/>
                          </m:rPr>
                          <a:rPr lang="en-IN"/>
                          <m:t> </m:t>
                        </m:r>
                        <m:r>
                          <m:rPr>
                            <m:nor/>
                          </m:rPr>
                          <a:rPr lang="en-IN"/>
                          <m:t>correct</m:t>
                        </m:r>
                        <m:r>
                          <m:rPr>
                            <m:nor/>
                          </m:rPr>
                          <a:rPr lang="en-IN"/>
                          <m:t> </m:t>
                        </m:r>
                        <m:r>
                          <m:rPr>
                            <m:nor/>
                          </m:rPr>
                          <a:rPr lang="en-IN"/>
                          <m:t>predictions</m:t>
                        </m:r>
                      </m:num>
                      <m:den>
                        <m:r>
                          <m:rPr>
                            <m:nor/>
                          </m:rPr>
                          <a:rPr lang="en-US" b="0" i="0" smtClean="0">
                            <a:latin typeface="Cambria Math" panose="02040503050406030204" pitchFamily="18" charset="0"/>
                          </a:rPr>
                          <m:t>T</m:t>
                        </m:r>
                        <m:r>
                          <m:rPr>
                            <m:nor/>
                          </m:rPr>
                          <a:rPr lang="en-US"/>
                          <m:t>otal</m:t>
                        </m:r>
                        <m:r>
                          <m:rPr>
                            <m:nor/>
                          </m:rPr>
                          <a:rPr lang="en-US"/>
                          <m:t> </m:t>
                        </m:r>
                        <m:r>
                          <m:rPr>
                            <m:nor/>
                          </m:rPr>
                          <a:rPr lang="en-US"/>
                          <m:t>number</m:t>
                        </m:r>
                        <m:r>
                          <m:rPr>
                            <m:nor/>
                          </m:rPr>
                          <a:rPr lang="en-US"/>
                          <m:t> </m:t>
                        </m:r>
                        <m:r>
                          <m:rPr>
                            <m:nor/>
                          </m:rPr>
                          <a:rPr lang="en-US"/>
                          <m:t>of</m:t>
                        </m:r>
                        <m:r>
                          <m:rPr>
                            <m:nor/>
                          </m:rPr>
                          <a:rPr lang="en-US"/>
                          <m:t> </m:t>
                        </m:r>
                        <m:r>
                          <m:rPr>
                            <m:nor/>
                          </m:rPr>
                          <a:rPr lang="en-US"/>
                          <m:t>predictions</m:t>
                        </m:r>
                        <m:r>
                          <m:rPr>
                            <m:nor/>
                          </m:rPr>
                          <a:rPr lang="en-US"/>
                          <m:t> </m:t>
                        </m:r>
                        <m:r>
                          <m:rPr>
                            <m:nor/>
                          </m:rPr>
                          <a:rPr lang="en-US"/>
                          <m:t>made</m:t>
                        </m:r>
                      </m:den>
                    </m:f>
                  </m:oMath>
                </a14:m>
                <a:endParaRPr lang="en-IN" dirty="0"/>
              </a:p>
            </p:txBody>
          </p:sp>
        </mc:Choice>
        <mc:Fallback xmlns="">
          <p:sp>
            <p:nvSpPr>
              <p:cNvPr id="3" name="Content Placeholder 2">
                <a:extLst>
                  <a:ext uri="{FF2B5EF4-FFF2-40B4-BE49-F238E27FC236}">
                    <a16:creationId xmlns:a16="http://schemas.microsoft.com/office/drawing/2014/main" id="{B492306C-B2BF-4B1E-94E7-0552DEF29187}"/>
                  </a:ext>
                </a:extLst>
              </p:cNvPr>
              <p:cNvSpPr>
                <a:spLocks noGrp="1" noRot="1" noChangeAspect="1" noMove="1" noResize="1" noEditPoints="1" noAdjustHandles="1" noChangeArrowheads="1" noChangeShapeType="1" noTextEdit="1"/>
              </p:cNvSpPr>
              <p:nvPr>
                <p:ph idx="1"/>
              </p:nvPr>
            </p:nvSpPr>
            <p:spPr>
              <a:blipFill>
                <a:blip r:embed="rId2"/>
                <a:stretch>
                  <a:fillRect l="-567" t="-942" r="-993"/>
                </a:stretch>
              </a:blipFill>
            </p:spPr>
            <p:txBody>
              <a:bodyPr/>
              <a:lstStyle/>
              <a:p>
                <a:r>
                  <a:rPr lang="en-IN">
                    <a:noFill/>
                  </a:rPr>
                  <a:t> </a:t>
                </a:r>
              </a:p>
            </p:txBody>
          </p:sp>
        </mc:Fallback>
      </mc:AlternateContent>
    </p:spTree>
    <p:extLst>
      <p:ext uri="{BB962C8B-B14F-4D97-AF65-F5344CB8AC3E}">
        <p14:creationId xmlns:p14="http://schemas.microsoft.com/office/powerpoint/2010/main" val="367876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5204-5EF1-4EE8-A123-F012DE31EFEF}"/>
              </a:ext>
            </a:extLst>
          </p:cNvPr>
          <p:cNvSpPr>
            <a:spLocks noGrp="1"/>
          </p:cNvSpPr>
          <p:nvPr>
            <p:ph type="title"/>
          </p:nvPr>
        </p:nvSpPr>
        <p:spPr/>
        <p:txBody>
          <a:bodyPr/>
          <a:lstStyle/>
          <a:p>
            <a:r>
              <a:rPr lang="en-IN" b="1" dirty="0"/>
              <a:t>Precision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7CF539-7809-45D3-A1FB-470EB992614E}"/>
                  </a:ext>
                </a:extLst>
              </p:cNvPr>
              <p:cNvSpPr>
                <a:spLocks noGrp="1"/>
              </p:cNvSpPr>
              <p:nvPr>
                <p:ph idx="1"/>
              </p:nvPr>
            </p:nvSpPr>
            <p:spPr/>
            <p:txBody>
              <a:bodyPr/>
              <a:lstStyle/>
              <a:p>
                <a:pPr marL="0" indent="0">
                  <a:buNone/>
                </a:pPr>
                <a:r>
                  <a:rPr lang="en-US" dirty="0"/>
                  <a:t>It is the number of correct positive results divided by the number of positive results predicted by the classifier. Precision talks about how precise/accurate your model is out of those predicted positive, how many of them are actual positive. Precision is a good measure to determine, when the costs of False Positive is high. So mathematically,</a:t>
                </a:r>
              </a:p>
              <a:p>
                <a:pPr marL="0" indent="0">
                  <a:buNone/>
                </a:pPr>
                <a:endParaRPr lang="en-US" dirty="0"/>
              </a:p>
              <a:p>
                <a:pPr marL="0" indent="0">
                  <a:buNone/>
                </a:pPr>
                <a:r>
                  <a:rPr lang="en-US" dirty="0"/>
                  <a:t>		</a:t>
                </a:r>
                <a:r>
                  <a:rPr lang="en-IN" dirty="0"/>
                  <a:t> Precision = </a:t>
                </a:r>
                <a14:m>
                  <m:oMath xmlns:m="http://schemas.openxmlformats.org/officeDocument/2006/math">
                    <m:f>
                      <m:fPr>
                        <m:ctrlPr>
                          <a:rPr lang="en-IN" i="1" smtClean="0">
                            <a:latin typeface="Cambria Math" panose="02040503050406030204" pitchFamily="18" charset="0"/>
                          </a:rPr>
                        </m:ctrlPr>
                      </m:fPr>
                      <m:num>
                        <m:r>
                          <m:rPr>
                            <m:nor/>
                          </m:rPr>
                          <a:rPr lang="en-IN"/>
                          <m:t>True</m:t>
                        </m:r>
                        <m:r>
                          <m:rPr>
                            <m:nor/>
                          </m:rPr>
                          <a:rPr lang="en-IN"/>
                          <m:t> </m:t>
                        </m:r>
                        <m:r>
                          <m:rPr>
                            <m:nor/>
                          </m:rPr>
                          <a:rPr lang="en-IN"/>
                          <m:t>Positive</m:t>
                        </m:r>
                      </m:num>
                      <m:den>
                        <m:r>
                          <m:rPr>
                            <m:nor/>
                          </m:rPr>
                          <a:rPr lang="en-US" b="0" i="0" smtClean="0">
                            <a:latin typeface="Cambria Math" panose="02040503050406030204" pitchFamily="18" charset="0"/>
                          </a:rPr>
                          <m:t>T</m:t>
                        </m:r>
                        <m:r>
                          <m:rPr>
                            <m:nor/>
                          </m:rPr>
                          <a:rPr lang="en-IN"/>
                          <m:t>rue</m:t>
                        </m:r>
                        <m:r>
                          <m:rPr>
                            <m:nor/>
                          </m:rPr>
                          <a:rPr lang="en-IN"/>
                          <m:t> </m:t>
                        </m:r>
                        <m:r>
                          <m:rPr>
                            <m:nor/>
                          </m:rPr>
                          <a:rPr lang="en-IN"/>
                          <m:t>Positive</m:t>
                        </m:r>
                        <m:r>
                          <m:rPr>
                            <m:nor/>
                          </m:rPr>
                          <a:rPr lang="en-IN"/>
                          <m:t> + </m:t>
                        </m:r>
                        <m:r>
                          <m:rPr>
                            <m:nor/>
                          </m:rPr>
                          <a:rPr lang="en-IN"/>
                          <m:t>False</m:t>
                        </m:r>
                        <m:r>
                          <m:rPr>
                            <m:nor/>
                          </m:rPr>
                          <a:rPr lang="en-IN"/>
                          <m:t> </m:t>
                        </m:r>
                        <m:r>
                          <m:rPr>
                            <m:nor/>
                          </m:rPr>
                          <a:rPr lang="en-IN"/>
                          <m:t>Positive</m:t>
                        </m:r>
                      </m:den>
                    </m:f>
                  </m:oMath>
                </a14:m>
                <a:endParaRPr lang="en-IN" dirty="0"/>
              </a:p>
            </p:txBody>
          </p:sp>
        </mc:Choice>
        <mc:Fallback xmlns="">
          <p:sp>
            <p:nvSpPr>
              <p:cNvPr id="3" name="Content Placeholder 2">
                <a:extLst>
                  <a:ext uri="{FF2B5EF4-FFF2-40B4-BE49-F238E27FC236}">
                    <a16:creationId xmlns:a16="http://schemas.microsoft.com/office/drawing/2014/main" id="{B67CF539-7809-45D3-A1FB-470EB992614E}"/>
                  </a:ext>
                </a:extLst>
              </p:cNvPr>
              <p:cNvSpPr>
                <a:spLocks noGrp="1" noRot="1" noChangeAspect="1" noMove="1" noResize="1" noEditPoints="1" noAdjustHandles="1" noChangeArrowheads="1" noChangeShapeType="1" noTextEdit="1"/>
              </p:cNvSpPr>
              <p:nvPr>
                <p:ph idx="1"/>
              </p:nvPr>
            </p:nvSpPr>
            <p:spPr>
              <a:blipFill>
                <a:blip r:embed="rId2"/>
                <a:stretch>
                  <a:fillRect l="-567" t="-942"/>
                </a:stretch>
              </a:blipFill>
            </p:spPr>
            <p:txBody>
              <a:bodyPr/>
              <a:lstStyle/>
              <a:p>
                <a:r>
                  <a:rPr lang="en-IN">
                    <a:noFill/>
                  </a:rPr>
                  <a:t> </a:t>
                </a:r>
              </a:p>
            </p:txBody>
          </p:sp>
        </mc:Fallback>
      </mc:AlternateContent>
    </p:spTree>
    <p:extLst>
      <p:ext uri="{BB962C8B-B14F-4D97-AF65-F5344CB8AC3E}">
        <p14:creationId xmlns:p14="http://schemas.microsoft.com/office/powerpoint/2010/main" val="76012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80FB-7E10-4E73-B9A9-955842F3ADB2}"/>
              </a:ext>
            </a:extLst>
          </p:cNvPr>
          <p:cNvSpPr>
            <a:spLocks noGrp="1"/>
          </p:cNvSpPr>
          <p:nvPr>
            <p:ph type="title"/>
          </p:nvPr>
        </p:nvSpPr>
        <p:spPr/>
        <p:txBody>
          <a:bodyPr/>
          <a:lstStyle/>
          <a:p>
            <a:r>
              <a:rPr lang="en-IN" b="1" dirty="0"/>
              <a:t>Specificity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E5F398-FBF7-4D01-B443-56B460053C8D}"/>
                  </a:ext>
                </a:extLst>
              </p:cNvPr>
              <p:cNvSpPr>
                <a:spLocks noGrp="1"/>
              </p:cNvSpPr>
              <p:nvPr>
                <p:ph idx="1"/>
              </p:nvPr>
            </p:nvSpPr>
            <p:spPr/>
            <p:txBody>
              <a:bodyPr/>
              <a:lstStyle/>
              <a:p>
                <a:pPr marL="0" indent="0">
                  <a:buNone/>
                </a:pPr>
                <a:r>
                  <a:rPr lang="en-US" dirty="0"/>
                  <a:t>Specificity, also known as the true negative rate, measures the proportion of actual negatives that are correctly identified as such. It is the opposite of the recall. So, mathematically we can write,</a:t>
                </a:r>
              </a:p>
              <a:p>
                <a:pPr marL="0" indent="0">
                  <a:buNone/>
                </a:pPr>
                <a:endParaRPr lang="en-US" dirty="0"/>
              </a:p>
              <a:p>
                <a:pPr marL="0" indent="0">
                  <a:buNone/>
                </a:pPr>
                <a:r>
                  <a:rPr lang="en-US" dirty="0"/>
                  <a:t>			</a:t>
                </a:r>
                <a:r>
                  <a:rPr lang="en-IN" dirty="0"/>
                  <a:t> Specificity = </a:t>
                </a:r>
                <a14:m>
                  <m:oMath xmlns:m="http://schemas.openxmlformats.org/officeDocument/2006/math">
                    <m:f>
                      <m:fPr>
                        <m:ctrlPr>
                          <a:rPr lang="en-IN" i="1" smtClean="0">
                            <a:latin typeface="Cambria Math" panose="02040503050406030204" pitchFamily="18" charset="0"/>
                          </a:rPr>
                        </m:ctrlPr>
                      </m:fPr>
                      <m:num>
                        <m:r>
                          <m:rPr>
                            <m:nor/>
                          </m:rPr>
                          <a:rPr lang="en-IN"/>
                          <m:t>True</m:t>
                        </m:r>
                        <m:r>
                          <m:rPr>
                            <m:nor/>
                          </m:rPr>
                          <a:rPr lang="en-IN"/>
                          <m:t> </m:t>
                        </m:r>
                        <m:r>
                          <m:rPr>
                            <m:nor/>
                          </m:rPr>
                          <a:rPr lang="en-IN"/>
                          <m:t>Negative</m:t>
                        </m:r>
                      </m:num>
                      <m:den>
                        <m:r>
                          <m:rPr>
                            <m:nor/>
                          </m:rPr>
                          <a:rPr lang="en-US" b="0" i="0" smtClean="0"/>
                          <m:t>Tr</m:t>
                        </m:r>
                        <m:r>
                          <m:rPr>
                            <m:nor/>
                          </m:rPr>
                          <a:rPr lang="en-IN"/>
                          <m:t>ue</m:t>
                        </m:r>
                        <m:r>
                          <m:rPr>
                            <m:nor/>
                          </m:rPr>
                          <a:rPr lang="en-IN"/>
                          <m:t> </m:t>
                        </m:r>
                        <m:r>
                          <m:rPr>
                            <m:nor/>
                          </m:rPr>
                          <a:rPr lang="en-IN"/>
                          <m:t>Negative</m:t>
                        </m:r>
                        <m:r>
                          <m:rPr>
                            <m:nor/>
                          </m:rPr>
                          <a:rPr lang="en-IN"/>
                          <m:t> + </m:t>
                        </m:r>
                        <m:r>
                          <m:rPr>
                            <m:nor/>
                          </m:rPr>
                          <a:rPr lang="en-IN"/>
                          <m:t>False</m:t>
                        </m:r>
                        <m:r>
                          <m:rPr>
                            <m:nor/>
                          </m:rPr>
                          <a:rPr lang="en-IN"/>
                          <m:t> </m:t>
                        </m:r>
                        <m:r>
                          <m:rPr>
                            <m:nor/>
                          </m:rPr>
                          <a:rPr lang="en-IN"/>
                          <m:t>Positive</m:t>
                        </m:r>
                      </m:den>
                    </m:f>
                  </m:oMath>
                </a14:m>
                <a:endParaRPr lang="en-IN" dirty="0"/>
              </a:p>
            </p:txBody>
          </p:sp>
        </mc:Choice>
        <mc:Fallback xmlns="">
          <p:sp>
            <p:nvSpPr>
              <p:cNvPr id="3" name="Content Placeholder 2">
                <a:extLst>
                  <a:ext uri="{FF2B5EF4-FFF2-40B4-BE49-F238E27FC236}">
                    <a16:creationId xmlns:a16="http://schemas.microsoft.com/office/drawing/2014/main" id="{4EE5F398-FBF7-4D01-B443-56B460053C8D}"/>
                  </a:ext>
                </a:extLst>
              </p:cNvPr>
              <p:cNvSpPr>
                <a:spLocks noGrp="1" noRot="1" noChangeAspect="1" noMove="1" noResize="1" noEditPoints="1" noAdjustHandles="1" noChangeArrowheads="1" noChangeShapeType="1" noTextEdit="1"/>
              </p:cNvSpPr>
              <p:nvPr>
                <p:ph idx="1"/>
              </p:nvPr>
            </p:nvSpPr>
            <p:spPr>
              <a:blipFill>
                <a:blip r:embed="rId2"/>
                <a:stretch>
                  <a:fillRect l="-567" t="-942"/>
                </a:stretch>
              </a:blipFill>
            </p:spPr>
            <p:txBody>
              <a:bodyPr/>
              <a:lstStyle/>
              <a:p>
                <a:r>
                  <a:rPr lang="en-IN">
                    <a:noFill/>
                  </a:rPr>
                  <a:t> </a:t>
                </a:r>
              </a:p>
            </p:txBody>
          </p:sp>
        </mc:Fallback>
      </mc:AlternateContent>
    </p:spTree>
    <p:extLst>
      <p:ext uri="{BB962C8B-B14F-4D97-AF65-F5344CB8AC3E}">
        <p14:creationId xmlns:p14="http://schemas.microsoft.com/office/powerpoint/2010/main" val="3560729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01EE-BF3F-4C06-9198-688A799285E2}"/>
              </a:ext>
            </a:extLst>
          </p:cNvPr>
          <p:cNvSpPr>
            <a:spLocks noGrp="1"/>
          </p:cNvSpPr>
          <p:nvPr>
            <p:ph type="title"/>
          </p:nvPr>
        </p:nvSpPr>
        <p:spPr/>
        <p:txBody>
          <a:bodyPr/>
          <a:lstStyle/>
          <a:p>
            <a:r>
              <a:rPr lang="en-IN" b="1" dirty="0"/>
              <a:t>F1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0B2B0F-1428-4E25-83EB-92FFF3C2F4F3}"/>
                  </a:ext>
                </a:extLst>
              </p:cNvPr>
              <p:cNvSpPr>
                <a:spLocks noGrp="1"/>
              </p:cNvSpPr>
              <p:nvPr>
                <p:ph idx="1"/>
              </p:nvPr>
            </p:nvSpPr>
            <p:spPr/>
            <p:txBody>
              <a:bodyPr/>
              <a:lstStyle/>
              <a:p>
                <a:pPr marL="0" indent="0">
                  <a:buNone/>
                </a:pPr>
                <a:r>
                  <a:rPr lang="en-US" dirty="0"/>
                  <a:t>The F1 Score is a measure of a test’s accuracy, that is, it is the harmonic mean of precision and recall. It can have a maximum score of 1 and a minimum of 0. Overall, it is a measure of the preciseness and robustness of the model.</a:t>
                </a:r>
              </a:p>
              <a:p>
                <a:pPr marL="0" indent="0">
                  <a:buNone/>
                </a:pPr>
                <a:endParaRPr lang="en-US" dirty="0"/>
              </a:p>
              <a:p>
                <a:pPr marL="0" indent="0">
                  <a:buNone/>
                </a:pPr>
                <a:r>
                  <a:rPr lang="en-US" dirty="0"/>
                  <a:t>		</a:t>
                </a:r>
                <a:r>
                  <a:rPr lang="en-IN" dirty="0"/>
                  <a:t> F1 Score = </a:t>
                </a:r>
                <a14:m>
                  <m:oMath xmlns:m="http://schemas.openxmlformats.org/officeDocument/2006/math">
                    <m:f>
                      <m:fPr>
                        <m:ctrlPr>
                          <a:rPr lang="en-IN" i="1" smtClean="0">
                            <a:latin typeface="Cambria Math" panose="02040503050406030204" pitchFamily="18" charset="0"/>
                          </a:rPr>
                        </m:ctrlPr>
                      </m:fPr>
                      <m:num>
                        <m:r>
                          <m:rPr>
                            <m:nor/>
                          </m:rPr>
                          <a:rPr lang="en-IN"/>
                          <m:t>2</m:t>
                        </m:r>
                        <m:r>
                          <m:rPr>
                            <m:nor/>
                          </m:rPr>
                          <a:rPr lang="en-IN"/>
                          <m:t>True</m:t>
                        </m:r>
                        <m:r>
                          <m:rPr>
                            <m:nor/>
                          </m:rPr>
                          <a:rPr lang="en-IN"/>
                          <m:t> </m:t>
                        </m:r>
                        <m:r>
                          <m:rPr>
                            <m:nor/>
                          </m:rPr>
                          <a:rPr lang="en-IN"/>
                          <m:t>Positive</m:t>
                        </m:r>
                      </m:num>
                      <m:den>
                        <m:r>
                          <m:rPr>
                            <m:nor/>
                          </m:rPr>
                          <a:rPr lang="en-US" b="0" i="0" smtClean="0">
                            <a:latin typeface="Cambria Math" panose="02040503050406030204" pitchFamily="18" charset="0"/>
                          </a:rPr>
                          <m:t>2</m:t>
                        </m:r>
                        <m:r>
                          <m:rPr>
                            <m:nor/>
                          </m:rPr>
                          <a:rPr lang="en-IN"/>
                          <m:t>Ture</m:t>
                        </m:r>
                        <m:r>
                          <m:rPr>
                            <m:nor/>
                          </m:rPr>
                          <a:rPr lang="en-IN"/>
                          <m:t> </m:t>
                        </m:r>
                        <m:r>
                          <m:rPr>
                            <m:nor/>
                          </m:rPr>
                          <a:rPr lang="en-IN"/>
                          <m:t>Positive</m:t>
                        </m:r>
                        <m:r>
                          <m:rPr>
                            <m:nor/>
                          </m:rPr>
                          <a:rPr lang="en-IN"/>
                          <m:t>+</m:t>
                        </m:r>
                        <m:r>
                          <m:rPr>
                            <m:nor/>
                          </m:rPr>
                          <a:rPr lang="en-IN"/>
                          <m:t>False</m:t>
                        </m:r>
                        <m:r>
                          <m:rPr>
                            <m:nor/>
                          </m:rPr>
                          <a:rPr lang="en-IN"/>
                          <m:t> </m:t>
                        </m:r>
                        <m:r>
                          <m:rPr>
                            <m:nor/>
                          </m:rPr>
                          <a:rPr lang="en-IN"/>
                          <m:t>Positive</m:t>
                        </m:r>
                        <m:r>
                          <m:rPr>
                            <m:nor/>
                          </m:rPr>
                          <a:rPr lang="en-IN"/>
                          <m:t>+</m:t>
                        </m:r>
                        <m:r>
                          <m:rPr>
                            <m:nor/>
                          </m:rPr>
                          <a:rPr lang="en-IN"/>
                          <m:t>False</m:t>
                        </m:r>
                        <m:r>
                          <m:rPr>
                            <m:nor/>
                          </m:rPr>
                          <a:rPr lang="en-IN"/>
                          <m:t> </m:t>
                        </m:r>
                        <m:r>
                          <m:rPr>
                            <m:nor/>
                          </m:rPr>
                          <a:rPr lang="en-IN"/>
                          <m:t>Negative</m:t>
                        </m:r>
                      </m:den>
                    </m:f>
                  </m:oMath>
                </a14:m>
                <a:endParaRPr lang="en-IN" dirty="0"/>
              </a:p>
            </p:txBody>
          </p:sp>
        </mc:Choice>
        <mc:Fallback xmlns="">
          <p:sp>
            <p:nvSpPr>
              <p:cNvPr id="3" name="Content Placeholder 2">
                <a:extLst>
                  <a:ext uri="{FF2B5EF4-FFF2-40B4-BE49-F238E27FC236}">
                    <a16:creationId xmlns:a16="http://schemas.microsoft.com/office/drawing/2014/main" id="{1D0B2B0F-1428-4E25-83EB-92FFF3C2F4F3}"/>
                  </a:ext>
                </a:extLst>
              </p:cNvPr>
              <p:cNvSpPr>
                <a:spLocks noGrp="1" noRot="1" noChangeAspect="1" noMove="1" noResize="1" noEditPoints="1" noAdjustHandles="1" noChangeArrowheads="1" noChangeShapeType="1" noTextEdit="1"/>
              </p:cNvSpPr>
              <p:nvPr>
                <p:ph idx="1"/>
              </p:nvPr>
            </p:nvSpPr>
            <p:spPr>
              <a:blipFill>
                <a:blip r:embed="rId2"/>
                <a:stretch>
                  <a:fillRect l="-567" t="-942" r="-1064"/>
                </a:stretch>
              </a:blipFill>
            </p:spPr>
            <p:txBody>
              <a:bodyPr/>
              <a:lstStyle/>
              <a:p>
                <a:r>
                  <a:rPr lang="en-IN">
                    <a:noFill/>
                  </a:rPr>
                  <a:t> </a:t>
                </a:r>
              </a:p>
            </p:txBody>
          </p:sp>
        </mc:Fallback>
      </mc:AlternateContent>
    </p:spTree>
    <p:extLst>
      <p:ext uri="{BB962C8B-B14F-4D97-AF65-F5344CB8AC3E}">
        <p14:creationId xmlns:p14="http://schemas.microsoft.com/office/powerpoint/2010/main" val="3471172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08F5-22C6-4A2E-AD1F-0C768F27870E}"/>
              </a:ext>
            </a:extLst>
          </p:cNvPr>
          <p:cNvSpPr>
            <a:spLocks noGrp="1"/>
          </p:cNvSpPr>
          <p:nvPr>
            <p:ph type="title"/>
          </p:nvPr>
        </p:nvSpPr>
        <p:spPr/>
        <p:txBody>
          <a:bodyPr/>
          <a:lstStyle/>
          <a:p>
            <a:r>
              <a:rPr lang="en-IN" b="1" dirty="0"/>
              <a:t>ROC Curve</a:t>
            </a:r>
          </a:p>
        </p:txBody>
      </p:sp>
      <p:sp>
        <p:nvSpPr>
          <p:cNvPr id="3" name="Content Placeholder 2">
            <a:extLst>
              <a:ext uri="{FF2B5EF4-FFF2-40B4-BE49-F238E27FC236}">
                <a16:creationId xmlns:a16="http://schemas.microsoft.com/office/drawing/2014/main" id="{A047EEF0-24D0-4A2C-A703-68BC4157E025}"/>
              </a:ext>
            </a:extLst>
          </p:cNvPr>
          <p:cNvSpPr>
            <a:spLocks noGrp="1"/>
          </p:cNvSpPr>
          <p:nvPr>
            <p:ph idx="1"/>
          </p:nvPr>
        </p:nvSpPr>
        <p:spPr/>
        <p:txBody>
          <a:bodyPr/>
          <a:lstStyle/>
          <a:p>
            <a:pPr marL="0" indent="0">
              <a:buNone/>
            </a:pPr>
            <a:r>
              <a:rPr lang="en-US" dirty="0"/>
              <a:t>An ROC curve (receiver operating characteristic curve) is a graph showing the performance of a classification model at all classification thresholds. This curve plots two parameters: True Positive Rate. False Positive Rate. The ROC curve is produced by calculating and plotting the true positive rate against the false positive rate for a single classifier at a variety of thresholds. For example, in logistic regression, the threshold would be the predicted probability of an observation belonging to the positive class.</a:t>
            </a:r>
            <a:endParaRPr lang="en-IN" dirty="0"/>
          </a:p>
        </p:txBody>
      </p:sp>
    </p:spTree>
    <p:extLst>
      <p:ext uri="{BB962C8B-B14F-4D97-AF65-F5344CB8AC3E}">
        <p14:creationId xmlns:p14="http://schemas.microsoft.com/office/powerpoint/2010/main" val="368988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E8F0-3B5A-4B06-8331-F5CE41108D8B}"/>
              </a:ext>
            </a:extLst>
          </p:cNvPr>
          <p:cNvSpPr>
            <a:spLocks noGrp="1"/>
          </p:cNvSpPr>
          <p:nvPr>
            <p:ph type="title"/>
          </p:nvPr>
        </p:nvSpPr>
        <p:spPr/>
        <p:txBody>
          <a:bodyPr/>
          <a:lstStyle/>
          <a:p>
            <a:r>
              <a:rPr lang="en-IN" b="1" dirty="0"/>
              <a:t>Confusion Matrix </a:t>
            </a:r>
          </a:p>
        </p:txBody>
      </p:sp>
      <p:pic>
        <p:nvPicPr>
          <p:cNvPr id="5" name="Content Placeholder 4">
            <a:extLst>
              <a:ext uri="{FF2B5EF4-FFF2-40B4-BE49-F238E27FC236}">
                <a16:creationId xmlns:a16="http://schemas.microsoft.com/office/drawing/2014/main" id="{01B62996-A12E-4288-8045-5ADC2AC034E0}"/>
              </a:ext>
            </a:extLst>
          </p:cNvPr>
          <p:cNvPicPr>
            <a:picLocks noGrp="1" noChangeAspect="1"/>
          </p:cNvPicPr>
          <p:nvPr>
            <p:ph idx="1"/>
          </p:nvPr>
        </p:nvPicPr>
        <p:blipFill>
          <a:blip r:embed="rId2"/>
          <a:stretch>
            <a:fillRect/>
          </a:stretch>
        </p:blipFill>
        <p:spPr>
          <a:xfrm>
            <a:off x="995082" y="1605585"/>
            <a:ext cx="5493032" cy="3016405"/>
          </a:xfrm>
        </p:spPr>
      </p:pic>
      <p:sp>
        <p:nvSpPr>
          <p:cNvPr id="3" name="TextBox 2">
            <a:extLst>
              <a:ext uri="{FF2B5EF4-FFF2-40B4-BE49-F238E27FC236}">
                <a16:creationId xmlns:a16="http://schemas.microsoft.com/office/drawing/2014/main" id="{7F1F4D3C-548D-4FB5-A0A7-3C74C228EE4F}"/>
              </a:ext>
            </a:extLst>
          </p:cNvPr>
          <p:cNvSpPr txBox="1"/>
          <p:nvPr/>
        </p:nvSpPr>
        <p:spPr>
          <a:xfrm>
            <a:off x="995082" y="4823012"/>
            <a:ext cx="10358718" cy="646331"/>
          </a:xfrm>
          <a:prstGeom prst="rect">
            <a:avLst/>
          </a:prstGeom>
          <a:noFill/>
        </p:spPr>
        <p:txBody>
          <a:bodyPr wrap="square" rtlCol="0">
            <a:spAutoFit/>
          </a:bodyPr>
          <a:lstStyle/>
          <a:p>
            <a:r>
              <a:rPr lang="en-US" dirty="0"/>
              <a:t> Confusion matrix  is actually a mathematical representation of the perfectness and the failure of the model.</a:t>
            </a:r>
          </a:p>
          <a:p>
            <a:r>
              <a:rPr lang="en-US" dirty="0"/>
              <a:t>Here the confusion matrix corresponding to the train test model. </a:t>
            </a:r>
            <a:endParaRPr lang="en-IN" dirty="0"/>
          </a:p>
        </p:txBody>
      </p:sp>
      <p:sp>
        <p:nvSpPr>
          <p:cNvPr id="10" name="TextBox 9">
            <a:extLst>
              <a:ext uri="{FF2B5EF4-FFF2-40B4-BE49-F238E27FC236}">
                <a16:creationId xmlns:a16="http://schemas.microsoft.com/office/drawing/2014/main" id="{75B17626-AEEB-4FCE-8DB7-E9B9D28628AE}"/>
              </a:ext>
            </a:extLst>
          </p:cNvPr>
          <p:cNvSpPr txBox="1"/>
          <p:nvPr/>
        </p:nvSpPr>
        <p:spPr>
          <a:xfrm>
            <a:off x="7386918" y="1961539"/>
            <a:ext cx="3966882" cy="1477328"/>
          </a:xfrm>
          <a:prstGeom prst="rect">
            <a:avLst/>
          </a:prstGeom>
          <a:noFill/>
        </p:spPr>
        <p:txBody>
          <a:bodyPr wrap="square" rtlCol="0">
            <a:spAutoFit/>
          </a:bodyPr>
          <a:lstStyle/>
          <a:p>
            <a:r>
              <a:rPr lang="en-US" dirty="0"/>
              <a:t>Accuracy = 0.91</a:t>
            </a:r>
          </a:p>
          <a:p>
            <a:r>
              <a:rPr lang="en-IN" dirty="0"/>
              <a:t>Precision</a:t>
            </a:r>
            <a:r>
              <a:rPr lang="en-US" dirty="0"/>
              <a:t> = 0.68</a:t>
            </a:r>
          </a:p>
          <a:p>
            <a:r>
              <a:rPr lang="en-IN" dirty="0"/>
              <a:t>Specificity = 0.93</a:t>
            </a:r>
            <a:endParaRPr lang="en-US" dirty="0"/>
          </a:p>
          <a:p>
            <a:r>
              <a:rPr lang="en-US" dirty="0"/>
              <a:t> </a:t>
            </a:r>
            <a:r>
              <a:rPr lang="en-IN" dirty="0"/>
              <a:t> F1 Score </a:t>
            </a:r>
            <a:r>
              <a:rPr lang="en-IN"/>
              <a:t>= 0.56</a:t>
            </a:r>
            <a:endParaRPr lang="en-IN" dirty="0"/>
          </a:p>
          <a:p>
            <a:endParaRPr lang="en-IN" dirty="0"/>
          </a:p>
        </p:txBody>
      </p:sp>
    </p:spTree>
    <p:extLst>
      <p:ext uri="{BB962C8B-B14F-4D97-AF65-F5344CB8AC3E}">
        <p14:creationId xmlns:p14="http://schemas.microsoft.com/office/powerpoint/2010/main" val="103633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2A7B-4D78-478C-8D75-8AFADBC65F50}"/>
              </a:ext>
            </a:extLst>
          </p:cNvPr>
          <p:cNvSpPr>
            <a:spLocks noGrp="1"/>
          </p:cNvSpPr>
          <p:nvPr>
            <p:ph type="title"/>
          </p:nvPr>
        </p:nvSpPr>
        <p:spPr/>
        <p:txBody>
          <a:bodyPr/>
          <a:lstStyle/>
          <a:p>
            <a:r>
              <a:rPr lang="en-IN" b="1" dirty="0"/>
              <a:t>Data Imbalance</a:t>
            </a:r>
          </a:p>
        </p:txBody>
      </p:sp>
      <p:pic>
        <p:nvPicPr>
          <p:cNvPr id="5" name="Content Placeholder 4">
            <a:extLst>
              <a:ext uri="{FF2B5EF4-FFF2-40B4-BE49-F238E27FC236}">
                <a16:creationId xmlns:a16="http://schemas.microsoft.com/office/drawing/2014/main" id="{5F67FA68-3A23-41F0-B8D3-51DF2BFB3DC4}"/>
              </a:ext>
            </a:extLst>
          </p:cNvPr>
          <p:cNvPicPr>
            <a:picLocks noGrp="1" noChangeAspect="1"/>
          </p:cNvPicPr>
          <p:nvPr>
            <p:ph idx="1"/>
          </p:nvPr>
        </p:nvPicPr>
        <p:blipFill>
          <a:blip r:embed="rId2"/>
          <a:stretch>
            <a:fillRect/>
          </a:stretch>
        </p:blipFill>
        <p:spPr>
          <a:xfrm>
            <a:off x="2729220" y="1422350"/>
            <a:ext cx="6159817" cy="3759393"/>
          </a:xfrm>
        </p:spPr>
      </p:pic>
      <p:sp>
        <p:nvSpPr>
          <p:cNvPr id="4" name="TextBox 3">
            <a:extLst>
              <a:ext uri="{FF2B5EF4-FFF2-40B4-BE49-F238E27FC236}">
                <a16:creationId xmlns:a16="http://schemas.microsoft.com/office/drawing/2014/main" id="{3B0C8B59-6C84-4A0F-88A6-E5A9696A1A4A}"/>
              </a:ext>
            </a:extLst>
          </p:cNvPr>
          <p:cNvSpPr txBox="1"/>
          <p:nvPr/>
        </p:nvSpPr>
        <p:spPr>
          <a:xfrm>
            <a:off x="838200" y="5558118"/>
            <a:ext cx="10663518" cy="646331"/>
          </a:xfrm>
          <a:prstGeom prst="rect">
            <a:avLst/>
          </a:prstGeom>
          <a:noFill/>
        </p:spPr>
        <p:txBody>
          <a:bodyPr wrap="square" rtlCol="0">
            <a:spAutoFit/>
          </a:bodyPr>
          <a:lstStyle/>
          <a:p>
            <a:r>
              <a:rPr lang="en-US" dirty="0"/>
              <a:t>Since the number of zeros in the response variable is really too large than the number of ones – indicating the data is actually imbalanced.</a:t>
            </a:r>
            <a:endParaRPr lang="en-IN" dirty="0"/>
          </a:p>
        </p:txBody>
      </p:sp>
    </p:spTree>
    <p:extLst>
      <p:ext uri="{BB962C8B-B14F-4D97-AF65-F5344CB8AC3E}">
        <p14:creationId xmlns:p14="http://schemas.microsoft.com/office/powerpoint/2010/main" val="2611751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B3FE-8BC9-4F96-A179-828660F6EB52}"/>
              </a:ext>
            </a:extLst>
          </p:cNvPr>
          <p:cNvSpPr>
            <a:spLocks noGrp="1"/>
          </p:cNvSpPr>
          <p:nvPr>
            <p:ph type="title"/>
          </p:nvPr>
        </p:nvSpPr>
        <p:spPr/>
        <p:txBody>
          <a:bodyPr/>
          <a:lstStyle/>
          <a:p>
            <a:r>
              <a:rPr lang="en-US" b="1" dirty="0"/>
              <a:t>Handling with Data </a:t>
            </a:r>
            <a:r>
              <a:rPr lang="en-US" b="1" dirty="0" err="1"/>
              <a:t>Imbalancing</a:t>
            </a:r>
            <a:endParaRPr lang="en-IN" b="1" dirty="0"/>
          </a:p>
        </p:txBody>
      </p:sp>
      <p:sp>
        <p:nvSpPr>
          <p:cNvPr id="3" name="Content Placeholder 2">
            <a:extLst>
              <a:ext uri="{FF2B5EF4-FFF2-40B4-BE49-F238E27FC236}">
                <a16:creationId xmlns:a16="http://schemas.microsoft.com/office/drawing/2014/main" id="{4AA626FA-6439-4468-84D7-DD34E9FC5EC6}"/>
              </a:ext>
            </a:extLst>
          </p:cNvPr>
          <p:cNvSpPr>
            <a:spLocks noGrp="1"/>
          </p:cNvSpPr>
          <p:nvPr>
            <p:ph idx="1"/>
          </p:nvPr>
        </p:nvSpPr>
        <p:spPr>
          <a:xfrm>
            <a:off x="838200" y="1825624"/>
            <a:ext cx="10515600" cy="4808257"/>
          </a:xfrm>
        </p:spPr>
        <p:txBody>
          <a:bodyPr>
            <a:normAutofit/>
          </a:bodyPr>
          <a:lstStyle/>
          <a:p>
            <a:pPr marL="0" indent="0">
              <a:buNone/>
            </a:pPr>
            <a:r>
              <a:rPr lang="en-US" sz="2000" dirty="0"/>
              <a:t>Oversampling : 									SMOTE :</a:t>
            </a:r>
          </a:p>
          <a:p>
            <a:pPr marL="0" indent="0">
              <a:buNone/>
            </a:pPr>
            <a:r>
              <a:rPr lang="en-US" sz="2000" dirty="0"/>
              <a:t>By this  method we enhancing the				This is  also a oversampling technique minority class by replication.			         	  by synthesizing new samples .</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400" dirty="0"/>
          </a:p>
          <a:p>
            <a:pPr marL="0" indent="0">
              <a:buNone/>
            </a:pPr>
            <a:r>
              <a:rPr lang="en-IN" sz="2400" dirty="0"/>
              <a:t>The confusion matrix for 				The confusion matrix for 						 Oversampling 							SMOTE</a:t>
            </a:r>
          </a:p>
          <a:p>
            <a:pPr marL="0" indent="0">
              <a:buNone/>
            </a:pPr>
            <a:endParaRPr lang="en-IN" sz="2400" dirty="0"/>
          </a:p>
        </p:txBody>
      </p:sp>
      <p:pic>
        <p:nvPicPr>
          <p:cNvPr id="5" name="Picture 4">
            <a:extLst>
              <a:ext uri="{FF2B5EF4-FFF2-40B4-BE49-F238E27FC236}">
                <a16:creationId xmlns:a16="http://schemas.microsoft.com/office/drawing/2014/main" id="{4F00D26B-2AA6-4717-831D-4A74CF3D4B03}"/>
              </a:ext>
            </a:extLst>
          </p:cNvPr>
          <p:cNvPicPr>
            <a:picLocks noChangeAspect="1"/>
          </p:cNvPicPr>
          <p:nvPr/>
        </p:nvPicPr>
        <p:blipFill>
          <a:blip r:embed="rId2"/>
          <a:stretch>
            <a:fillRect/>
          </a:stretch>
        </p:blipFill>
        <p:spPr>
          <a:xfrm>
            <a:off x="1172976" y="3029743"/>
            <a:ext cx="3260281" cy="2504795"/>
          </a:xfrm>
          <a:prstGeom prst="rect">
            <a:avLst/>
          </a:prstGeom>
        </p:spPr>
      </p:pic>
      <p:pic>
        <p:nvPicPr>
          <p:cNvPr id="7" name="Picture 6">
            <a:extLst>
              <a:ext uri="{FF2B5EF4-FFF2-40B4-BE49-F238E27FC236}">
                <a16:creationId xmlns:a16="http://schemas.microsoft.com/office/drawing/2014/main" id="{0E5F06DB-0D59-4F5C-AA16-7FBDC94E798F}"/>
              </a:ext>
            </a:extLst>
          </p:cNvPr>
          <p:cNvPicPr>
            <a:picLocks noChangeAspect="1"/>
          </p:cNvPicPr>
          <p:nvPr/>
        </p:nvPicPr>
        <p:blipFill>
          <a:blip r:embed="rId3"/>
          <a:stretch>
            <a:fillRect/>
          </a:stretch>
        </p:blipFill>
        <p:spPr>
          <a:xfrm>
            <a:off x="6481511" y="3108884"/>
            <a:ext cx="3240637" cy="2346512"/>
          </a:xfrm>
          <a:prstGeom prst="rect">
            <a:avLst/>
          </a:prstGeom>
        </p:spPr>
      </p:pic>
    </p:spTree>
    <p:extLst>
      <p:ext uri="{BB962C8B-B14F-4D97-AF65-F5344CB8AC3E}">
        <p14:creationId xmlns:p14="http://schemas.microsoft.com/office/powerpoint/2010/main" val="243693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5BDC-05BB-4FEF-BB32-8DCF9C3FEAC1}"/>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GOAL OF OUR STUDY </a:t>
            </a:r>
          </a:p>
        </p:txBody>
      </p:sp>
      <p:sp>
        <p:nvSpPr>
          <p:cNvPr id="3" name="Content Placeholder 2">
            <a:extLst>
              <a:ext uri="{FF2B5EF4-FFF2-40B4-BE49-F238E27FC236}">
                <a16:creationId xmlns:a16="http://schemas.microsoft.com/office/drawing/2014/main" id="{1EEDDD23-7A9F-4A63-8FB9-6AF47DE8B27B}"/>
              </a:ext>
            </a:extLst>
          </p:cNvPr>
          <p:cNvSpPr>
            <a:spLocks noGrp="1"/>
          </p:cNvSpPr>
          <p:nvPr>
            <p:ph idx="1"/>
          </p:nvPr>
        </p:nvSpPr>
        <p:spPr/>
        <p:txBody>
          <a:bodyPr>
            <a:normAutofit/>
          </a:bodyPr>
          <a:lstStyle/>
          <a:p>
            <a:r>
              <a:rPr lang="en-US" dirty="0"/>
              <a:t>Encoding the categorical columns into corresponding </a:t>
            </a:r>
            <a:r>
              <a:rPr lang="en-US" b="1" dirty="0"/>
              <a:t>dummy variables</a:t>
            </a:r>
            <a:r>
              <a:rPr lang="en-US" dirty="0"/>
              <a:t>. </a:t>
            </a:r>
          </a:p>
          <a:p>
            <a:r>
              <a:rPr lang="en-US" dirty="0"/>
              <a:t>Checking for </a:t>
            </a:r>
            <a:r>
              <a:rPr lang="en-US" b="1" dirty="0"/>
              <a:t>outliers</a:t>
            </a:r>
            <a:r>
              <a:rPr lang="en-US" dirty="0"/>
              <a:t> and if it exists then replace them by their suitable estimates. </a:t>
            </a:r>
          </a:p>
          <a:p>
            <a:r>
              <a:rPr lang="en-US" dirty="0"/>
              <a:t>Checking for </a:t>
            </a:r>
            <a:r>
              <a:rPr lang="en-US" b="1" dirty="0"/>
              <a:t>missing values </a:t>
            </a:r>
            <a:r>
              <a:rPr lang="en-US" dirty="0"/>
              <a:t>and replace them by their corresponding estimates </a:t>
            </a:r>
          </a:p>
          <a:p>
            <a:r>
              <a:rPr lang="en-US" dirty="0"/>
              <a:t>Examine whether the data is imbalanced or not.</a:t>
            </a:r>
          </a:p>
          <a:p>
            <a:r>
              <a:rPr lang="en-US" dirty="0"/>
              <a:t>Fit our </a:t>
            </a:r>
            <a:r>
              <a:rPr lang="en-US" b="1" dirty="0"/>
              <a:t>logistic model </a:t>
            </a:r>
            <a:r>
              <a:rPr lang="en-US" dirty="0"/>
              <a:t>with full set of regressors. </a:t>
            </a:r>
          </a:p>
          <a:p>
            <a:r>
              <a:rPr lang="en-US" dirty="0"/>
              <a:t>Scrutinize the model for multicollinearity issue in the continuous predictor. </a:t>
            </a:r>
          </a:p>
          <a:p>
            <a:r>
              <a:rPr lang="en-US" dirty="0"/>
              <a:t>Finally, select the variables which are necessary and drop all other. </a:t>
            </a:r>
            <a:endParaRPr lang="en-IN" dirty="0"/>
          </a:p>
        </p:txBody>
      </p:sp>
    </p:spTree>
    <p:extLst>
      <p:ext uri="{BB962C8B-B14F-4D97-AF65-F5344CB8AC3E}">
        <p14:creationId xmlns:p14="http://schemas.microsoft.com/office/powerpoint/2010/main" val="3212378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FE0F-1B65-47FA-B225-8409ADDE5BA4}"/>
              </a:ext>
            </a:extLst>
          </p:cNvPr>
          <p:cNvSpPr>
            <a:spLocks noGrp="1"/>
          </p:cNvSpPr>
          <p:nvPr>
            <p:ph type="title"/>
          </p:nvPr>
        </p:nvSpPr>
        <p:spPr/>
        <p:txBody>
          <a:bodyPr>
            <a:normAutofit fontScale="90000"/>
          </a:bodyPr>
          <a:lstStyle/>
          <a:p>
            <a:r>
              <a:rPr lang="en-IN" b="1" dirty="0"/>
              <a:t>Fitting with full model</a:t>
            </a:r>
            <a:br>
              <a:rPr lang="en-IN" dirty="0"/>
            </a:br>
            <a:br>
              <a:rPr lang="en-IN" dirty="0"/>
            </a:br>
            <a:r>
              <a:rPr lang="en-IN" dirty="0"/>
              <a:t>AUC  Score – Model with higher AUC is better</a:t>
            </a:r>
          </a:p>
        </p:txBody>
      </p:sp>
      <p:pic>
        <p:nvPicPr>
          <p:cNvPr id="5" name="Content Placeholder 4">
            <a:extLst>
              <a:ext uri="{FF2B5EF4-FFF2-40B4-BE49-F238E27FC236}">
                <a16:creationId xmlns:a16="http://schemas.microsoft.com/office/drawing/2014/main" id="{A87C9B1A-43D8-41B5-91E9-147A2EBACF16}"/>
              </a:ext>
            </a:extLst>
          </p:cNvPr>
          <p:cNvPicPr>
            <a:picLocks noGrp="1" noChangeAspect="1"/>
          </p:cNvPicPr>
          <p:nvPr>
            <p:ph idx="1"/>
          </p:nvPr>
        </p:nvPicPr>
        <p:blipFill>
          <a:blip r:embed="rId2"/>
          <a:stretch>
            <a:fillRect/>
          </a:stretch>
        </p:blipFill>
        <p:spPr>
          <a:xfrm>
            <a:off x="2918095" y="2365420"/>
            <a:ext cx="4007056" cy="2762392"/>
          </a:xfrm>
        </p:spPr>
      </p:pic>
      <p:sp>
        <p:nvSpPr>
          <p:cNvPr id="3" name="TextBox 2">
            <a:extLst>
              <a:ext uri="{FF2B5EF4-FFF2-40B4-BE49-F238E27FC236}">
                <a16:creationId xmlns:a16="http://schemas.microsoft.com/office/drawing/2014/main" id="{D68BB267-66BB-4556-8402-80A9681DA730}"/>
              </a:ext>
            </a:extLst>
          </p:cNvPr>
          <p:cNvSpPr txBox="1"/>
          <p:nvPr/>
        </p:nvSpPr>
        <p:spPr>
          <a:xfrm>
            <a:off x="3074894" y="5316071"/>
            <a:ext cx="6140824" cy="369332"/>
          </a:xfrm>
          <a:prstGeom prst="rect">
            <a:avLst/>
          </a:prstGeom>
          <a:noFill/>
        </p:spPr>
        <p:txBody>
          <a:bodyPr wrap="square" rtlCol="0">
            <a:spAutoFit/>
          </a:bodyPr>
          <a:lstStyle/>
          <a:p>
            <a:r>
              <a:rPr lang="en-US" dirty="0"/>
              <a:t>Here AUC score 0.77 seems pretty well</a:t>
            </a:r>
            <a:endParaRPr lang="en-IN" dirty="0"/>
          </a:p>
        </p:txBody>
      </p:sp>
    </p:spTree>
    <p:extLst>
      <p:ext uri="{BB962C8B-B14F-4D97-AF65-F5344CB8AC3E}">
        <p14:creationId xmlns:p14="http://schemas.microsoft.com/office/powerpoint/2010/main" val="1570394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EDEF-DEEB-4F3C-A6D2-0214AF4C04C1}"/>
              </a:ext>
            </a:extLst>
          </p:cNvPr>
          <p:cNvSpPr>
            <a:spLocks noGrp="1"/>
          </p:cNvSpPr>
          <p:nvPr>
            <p:ph type="title"/>
          </p:nvPr>
        </p:nvSpPr>
        <p:spPr>
          <a:xfrm>
            <a:off x="677334" y="599975"/>
            <a:ext cx="8596668" cy="1320800"/>
          </a:xfrm>
        </p:spPr>
        <p:txBody>
          <a:bodyPr/>
          <a:lstStyle/>
          <a:p>
            <a:r>
              <a:rPr lang="en-IN" b="1" dirty="0"/>
              <a:t>Variable Selection</a:t>
            </a:r>
          </a:p>
        </p:txBody>
      </p:sp>
      <p:sp>
        <p:nvSpPr>
          <p:cNvPr id="3" name="Content Placeholder 2">
            <a:extLst>
              <a:ext uri="{FF2B5EF4-FFF2-40B4-BE49-F238E27FC236}">
                <a16:creationId xmlns:a16="http://schemas.microsoft.com/office/drawing/2014/main" id="{AF43CE4C-760B-40B8-9A77-90C310256290}"/>
              </a:ext>
            </a:extLst>
          </p:cNvPr>
          <p:cNvSpPr>
            <a:spLocks noGrp="1"/>
          </p:cNvSpPr>
          <p:nvPr>
            <p:ph idx="1"/>
          </p:nvPr>
        </p:nvSpPr>
        <p:spPr/>
        <p:txBody>
          <a:bodyPr>
            <a:normAutofit/>
          </a:bodyPr>
          <a:lstStyle/>
          <a:p>
            <a:r>
              <a:rPr lang="en-IN" sz="2800" b="1" dirty="0"/>
              <a:t>Stepwise</a:t>
            </a:r>
          </a:p>
          <a:p>
            <a:pPr marL="0" indent="0">
              <a:buNone/>
            </a:pPr>
            <a:r>
              <a:rPr lang="en-US" dirty="0"/>
              <a:t>• We start with the intercept model and compute the AIC for the model. </a:t>
            </a:r>
          </a:p>
          <a:p>
            <a:pPr marL="0" indent="0">
              <a:buNone/>
            </a:pPr>
            <a:r>
              <a:rPr lang="en-US" dirty="0"/>
              <a:t>• We then compute AIC for all the possibilities of adding one more variable in our intercept only model. We select the variable with the smallest AIC if it has a lower AIC than intercept only model. </a:t>
            </a:r>
          </a:p>
          <a:p>
            <a:pPr marL="0" indent="0">
              <a:buNone/>
            </a:pPr>
            <a:r>
              <a:rPr lang="en-US" dirty="0"/>
              <a:t>• We then again compute AIC for adding one more variable in the model along with the AIC for removing the already added variable. We sort the values by ascending order and variables are either added or the existing variable is subtracted depending on the value of AIC.</a:t>
            </a:r>
          </a:p>
          <a:p>
            <a:pPr marL="0" indent="0">
              <a:buNone/>
            </a:pPr>
            <a:r>
              <a:rPr lang="en-US" dirty="0"/>
              <a:t> • We continue performing these steps until any further action - addition or subtraction, results in increase of AIC of the model.</a:t>
            </a:r>
            <a:endParaRPr lang="en-IN" dirty="0"/>
          </a:p>
        </p:txBody>
      </p:sp>
    </p:spTree>
    <p:extLst>
      <p:ext uri="{BB962C8B-B14F-4D97-AF65-F5344CB8AC3E}">
        <p14:creationId xmlns:p14="http://schemas.microsoft.com/office/powerpoint/2010/main" val="2108761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2FA4-EEA7-4225-85D0-77A69C9F963D}"/>
              </a:ext>
            </a:extLst>
          </p:cNvPr>
          <p:cNvSpPr>
            <a:spLocks noGrp="1"/>
          </p:cNvSpPr>
          <p:nvPr>
            <p:ph type="title"/>
          </p:nvPr>
        </p:nvSpPr>
        <p:spPr/>
        <p:txBody>
          <a:bodyPr/>
          <a:lstStyle/>
          <a:p>
            <a:r>
              <a:rPr lang="en-US" dirty="0"/>
              <a:t>Variable Selection Output</a:t>
            </a:r>
            <a:endParaRPr lang="en-IN" dirty="0"/>
          </a:p>
        </p:txBody>
      </p:sp>
      <p:pic>
        <p:nvPicPr>
          <p:cNvPr id="5" name="Content Placeholder 4">
            <a:extLst>
              <a:ext uri="{FF2B5EF4-FFF2-40B4-BE49-F238E27FC236}">
                <a16:creationId xmlns:a16="http://schemas.microsoft.com/office/drawing/2014/main" id="{5A6B7629-DA45-4AF5-AA8C-64115776B115}"/>
              </a:ext>
            </a:extLst>
          </p:cNvPr>
          <p:cNvPicPr>
            <a:picLocks noGrp="1" noChangeAspect="1"/>
          </p:cNvPicPr>
          <p:nvPr>
            <p:ph idx="1"/>
          </p:nvPr>
        </p:nvPicPr>
        <p:blipFill>
          <a:blip r:embed="rId2"/>
          <a:stretch>
            <a:fillRect/>
          </a:stretch>
        </p:blipFill>
        <p:spPr>
          <a:xfrm>
            <a:off x="2026023" y="1730188"/>
            <a:ext cx="5710518" cy="4948518"/>
          </a:xfrm>
        </p:spPr>
      </p:pic>
    </p:spTree>
    <p:extLst>
      <p:ext uri="{BB962C8B-B14F-4D97-AF65-F5344CB8AC3E}">
        <p14:creationId xmlns:p14="http://schemas.microsoft.com/office/powerpoint/2010/main" val="3698509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83AC-A963-467D-BA66-BF2AAEDCD98F}"/>
              </a:ext>
            </a:extLst>
          </p:cNvPr>
          <p:cNvSpPr>
            <a:spLocks noGrp="1"/>
          </p:cNvSpPr>
          <p:nvPr>
            <p:ph type="title"/>
          </p:nvPr>
        </p:nvSpPr>
        <p:spPr/>
        <p:txBody>
          <a:bodyPr/>
          <a:lstStyle/>
          <a:p>
            <a:r>
              <a:rPr lang="en-IN" b="1" dirty="0"/>
              <a:t>Final Model</a:t>
            </a:r>
          </a:p>
        </p:txBody>
      </p:sp>
      <p:sp>
        <p:nvSpPr>
          <p:cNvPr id="7" name="Content Placeholder 6">
            <a:extLst>
              <a:ext uri="{FF2B5EF4-FFF2-40B4-BE49-F238E27FC236}">
                <a16:creationId xmlns:a16="http://schemas.microsoft.com/office/drawing/2014/main" id="{5A3A4327-655C-43DC-92DF-C5B9D2E81895}"/>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dirty="0"/>
              <a:t>The confusion matrix for the final matrix.</a:t>
            </a:r>
          </a:p>
        </p:txBody>
      </p:sp>
      <p:pic>
        <p:nvPicPr>
          <p:cNvPr id="4" name="Picture 3">
            <a:extLst>
              <a:ext uri="{FF2B5EF4-FFF2-40B4-BE49-F238E27FC236}">
                <a16:creationId xmlns:a16="http://schemas.microsoft.com/office/drawing/2014/main" id="{720092F0-44AF-4C86-9126-10FB4D4010B2}"/>
              </a:ext>
            </a:extLst>
          </p:cNvPr>
          <p:cNvPicPr>
            <a:picLocks noChangeAspect="1"/>
          </p:cNvPicPr>
          <p:nvPr/>
        </p:nvPicPr>
        <p:blipFill>
          <a:blip r:embed="rId2"/>
          <a:stretch>
            <a:fillRect/>
          </a:stretch>
        </p:blipFill>
        <p:spPr>
          <a:xfrm>
            <a:off x="2981325" y="1944501"/>
            <a:ext cx="4216617" cy="2701472"/>
          </a:xfrm>
          <a:prstGeom prst="rect">
            <a:avLst/>
          </a:prstGeom>
        </p:spPr>
      </p:pic>
      <p:sp>
        <p:nvSpPr>
          <p:cNvPr id="8" name="TextBox 7">
            <a:extLst>
              <a:ext uri="{FF2B5EF4-FFF2-40B4-BE49-F238E27FC236}">
                <a16:creationId xmlns:a16="http://schemas.microsoft.com/office/drawing/2014/main" id="{D6F52DA8-9D16-42B5-99C4-1740FD45399C}"/>
              </a:ext>
            </a:extLst>
          </p:cNvPr>
          <p:cNvSpPr txBox="1"/>
          <p:nvPr/>
        </p:nvSpPr>
        <p:spPr>
          <a:xfrm>
            <a:off x="7942730" y="2445634"/>
            <a:ext cx="3966882" cy="1477328"/>
          </a:xfrm>
          <a:prstGeom prst="rect">
            <a:avLst/>
          </a:prstGeom>
          <a:noFill/>
        </p:spPr>
        <p:txBody>
          <a:bodyPr wrap="square" rtlCol="0">
            <a:spAutoFit/>
          </a:bodyPr>
          <a:lstStyle/>
          <a:p>
            <a:r>
              <a:rPr lang="en-US" dirty="0"/>
              <a:t>Accuracy = 0.79</a:t>
            </a:r>
          </a:p>
          <a:p>
            <a:r>
              <a:rPr lang="en-IN" dirty="0"/>
              <a:t>Precision</a:t>
            </a:r>
            <a:r>
              <a:rPr lang="en-US" dirty="0"/>
              <a:t> = 0.36</a:t>
            </a:r>
          </a:p>
          <a:p>
            <a:r>
              <a:rPr lang="en-IN" dirty="0"/>
              <a:t>Specificity = 0.93</a:t>
            </a:r>
            <a:endParaRPr lang="en-US" dirty="0"/>
          </a:p>
          <a:p>
            <a:r>
              <a:rPr lang="en-US" dirty="0"/>
              <a:t> </a:t>
            </a:r>
            <a:r>
              <a:rPr lang="en-IN" dirty="0"/>
              <a:t> F1 Score = 0.46</a:t>
            </a:r>
          </a:p>
          <a:p>
            <a:endParaRPr lang="en-IN" dirty="0"/>
          </a:p>
        </p:txBody>
      </p:sp>
    </p:spTree>
    <p:extLst>
      <p:ext uri="{BB962C8B-B14F-4D97-AF65-F5344CB8AC3E}">
        <p14:creationId xmlns:p14="http://schemas.microsoft.com/office/powerpoint/2010/main" val="3656298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E96F-FBB2-488E-A3E8-48948EAEE895}"/>
              </a:ext>
            </a:extLst>
          </p:cNvPr>
          <p:cNvSpPr>
            <a:spLocks noGrp="1"/>
          </p:cNvSpPr>
          <p:nvPr>
            <p:ph type="title"/>
          </p:nvPr>
        </p:nvSpPr>
        <p:spPr/>
        <p:txBody>
          <a:bodyPr/>
          <a:lstStyle/>
          <a:p>
            <a:r>
              <a:rPr lang="en-US" b="1" dirty="0"/>
              <a:t>Final Model Checking</a:t>
            </a:r>
            <a:endParaRPr lang="en-IN" b="1" dirty="0"/>
          </a:p>
        </p:txBody>
      </p:sp>
      <p:sp>
        <p:nvSpPr>
          <p:cNvPr id="6" name="Content Placeholder 5">
            <a:extLst>
              <a:ext uri="{FF2B5EF4-FFF2-40B4-BE49-F238E27FC236}">
                <a16:creationId xmlns:a16="http://schemas.microsoft.com/office/drawing/2014/main" id="{F1765DE8-FCB3-4E0E-AC5E-59537FBFB451}"/>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p:txBody>
      </p:sp>
      <p:sp>
        <p:nvSpPr>
          <p:cNvPr id="3" name="TextBox 2">
            <a:extLst>
              <a:ext uri="{FF2B5EF4-FFF2-40B4-BE49-F238E27FC236}">
                <a16:creationId xmlns:a16="http://schemas.microsoft.com/office/drawing/2014/main" id="{3028C582-A341-412D-9585-84B9CEC706D5}"/>
              </a:ext>
            </a:extLst>
          </p:cNvPr>
          <p:cNvSpPr txBox="1"/>
          <p:nvPr/>
        </p:nvSpPr>
        <p:spPr>
          <a:xfrm>
            <a:off x="2277035" y="5692588"/>
            <a:ext cx="7628965" cy="369332"/>
          </a:xfrm>
          <a:prstGeom prst="rect">
            <a:avLst/>
          </a:prstGeom>
          <a:noFill/>
        </p:spPr>
        <p:txBody>
          <a:bodyPr wrap="square" rtlCol="0">
            <a:spAutoFit/>
          </a:bodyPr>
          <a:lstStyle/>
          <a:p>
            <a:pPr algn="ctr"/>
            <a:r>
              <a:rPr lang="en-US" dirty="0"/>
              <a:t>ROC curve with AUC score 0.73 which is quite better</a:t>
            </a:r>
            <a:endParaRPr lang="en-IN" dirty="0"/>
          </a:p>
        </p:txBody>
      </p:sp>
      <p:pic>
        <p:nvPicPr>
          <p:cNvPr id="8" name="Picture 7">
            <a:extLst>
              <a:ext uri="{FF2B5EF4-FFF2-40B4-BE49-F238E27FC236}">
                <a16:creationId xmlns:a16="http://schemas.microsoft.com/office/drawing/2014/main" id="{E5C30C0D-67E3-4D40-8E91-B34036E5DE54}"/>
              </a:ext>
            </a:extLst>
          </p:cNvPr>
          <p:cNvPicPr>
            <a:picLocks noChangeAspect="1"/>
          </p:cNvPicPr>
          <p:nvPr/>
        </p:nvPicPr>
        <p:blipFill>
          <a:blip r:embed="rId2"/>
          <a:stretch>
            <a:fillRect/>
          </a:stretch>
        </p:blipFill>
        <p:spPr>
          <a:xfrm>
            <a:off x="3613056" y="2559364"/>
            <a:ext cx="4168309" cy="2883860"/>
          </a:xfrm>
          <a:prstGeom prst="rect">
            <a:avLst/>
          </a:prstGeom>
        </p:spPr>
      </p:pic>
    </p:spTree>
    <p:extLst>
      <p:ext uri="{BB962C8B-B14F-4D97-AF65-F5344CB8AC3E}">
        <p14:creationId xmlns:p14="http://schemas.microsoft.com/office/powerpoint/2010/main" val="2785938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A768-1788-406C-9C46-C7FAC4119259}"/>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CC3C8ED9-3F0A-4E2C-9548-DC4CC083D93A}"/>
              </a:ext>
            </a:extLst>
          </p:cNvPr>
          <p:cNvSpPr>
            <a:spLocks noGrp="1"/>
          </p:cNvSpPr>
          <p:nvPr>
            <p:ph idx="1"/>
          </p:nvPr>
        </p:nvSpPr>
        <p:spPr/>
        <p:txBody>
          <a:bodyPr>
            <a:normAutofit/>
          </a:bodyPr>
          <a:lstStyle/>
          <a:p>
            <a:pPr marL="0" indent="0">
              <a:buNone/>
            </a:pPr>
            <a:r>
              <a:rPr lang="en-US" dirty="0"/>
              <a:t>Initially, we started with the data pre processing steps such as dealing with Missing Data and Imbalanced Data. </a:t>
            </a:r>
          </a:p>
          <a:p>
            <a:pPr marL="0" indent="0">
              <a:buNone/>
            </a:pPr>
            <a:r>
              <a:rPr lang="en-US" dirty="0"/>
              <a:t>We found during these steps that the Marketing Campaign Dataset suffered from various serious problems and necessary actions were needed before modelling the data. We therefore used multiple data imputation techniques and created synthetic samples to deal with issues of missing and imbalance data. </a:t>
            </a:r>
          </a:p>
          <a:p>
            <a:pPr marL="0" indent="0">
              <a:buNone/>
            </a:pPr>
            <a:r>
              <a:rPr lang="en-US" dirty="0"/>
              <a:t>After obtaining a complete dataset, we found that there is severe multicollinearity in our dataset. To tackle the problem of multicollinearity, we used VIF iterative algorithm for eliminating variables from our model. </a:t>
            </a:r>
          </a:p>
          <a:p>
            <a:pPr marL="0" indent="0">
              <a:buNone/>
            </a:pPr>
            <a:r>
              <a:rPr lang="en-US" dirty="0"/>
              <a:t>Post elimination of Multicollinearity, we switched to the problem of Variable Selection and implemented Stepwise Regression to reduce dimensionality of our model.</a:t>
            </a:r>
            <a:endParaRPr lang="en-IN" dirty="0"/>
          </a:p>
        </p:txBody>
      </p:sp>
    </p:spTree>
    <p:extLst>
      <p:ext uri="{BB962C8B-B14F-4D97-AF65-F5344CB8AC3E}">
        <p14:creationId xmlns:p14="http://schemas.microsoft.com/office/powerpoint/2010/main" val="96427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7ECF5-0B29-4110-83F6-53A3B3431392}"/>
              </a:ext>
            </a:extLst>
          </p:cNvPr>
          <p:cNvSpPr>
            <a:spLocks noGrp="1"/>
          </p:cNvSpPr>
          <p:nvPr>
            <p:ph idx="1"/>
          </p:nvPr>
        </p:nvSpPr>
        <p:spPr/>
        <p:txBody>
          <a:bodyPr>
            <a:normAutofit/>
          </a:bodyPr>
          <a:lstStyle/>
          <a:p>
            <a:pPr marL="0" indent="0" algn="ctr">
              <a:buNone/>
            </a:pPr>
            <a:endParaRPr lang="en-US" sz="8000" dirty="0"/>
          </a:p>
          <a:p>
            <a:pPr marL="0" indent="0" algn="ctr">
              <a:buNone/>
            </a:pPr>
            <a:r>
              <a:rPr lang="en-US" sz="8000" dirty="0"/>
              <a:t>Thank You</a:t>
            </a:r>
            <a:endParaRPr lang="en-IN" sz="8000" dirty="0"/>
          </a:p>
        </p:txBody>
      </p:sp>
    </p:spTree>
    <p:extLst>
      <p:ext uri="{BB962C8B-B14F-4D97-AF65-F5344CB8AC3E}">
        <p14:creationId xmlns:p14="http://schemas.microsoft.com/office/powerpoint/2010/main" val="78881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1933-4499-4222-8C61-C9973CB35F87}"/>
              </a:ext>
            </a:extLst>
          </p:cNvPr>
          <p:cNvSpPr>
            <a:spLocks noGrp="1"/>
          </p:cNvSpPr>
          <p:nvPr>
            <p:ph type="title"/>
          </p:nvPr>
        </p:nvSpPr>
        <p:spPr>
          <a:xfrm>
            <a:off x="677334" y="386427"/>
            <a:ext cx="8596668" cy="1320800"/>
          </a:xfrm>
        </p:spPr>
        <p:txBody>
          <a:bodyPr/>
          <a:lstStyle/>
          <a:p>
            <a:r>
              <a:rPr lang="en-IN" dirty="0"/>
              <a:t>DATA DESCRIPTION</a:t>
            </a:r>
          </a:p>
        </p:txBody>
      </p:sp>
      <p:sp>
        <p:nvSpPr>
          <p:cNvPr id="3" name="Content Placeholder 2">
            <a:extLst>
              <a:ext uri="{FF2B5EF4-FFF2-40B4-BE49-F238E27FC236}">
                <a16:creationId xmlns:a16="http://schemas.microsoft.com/office/drawing/2014/main" id="{472B0539-D88A-43C4-B40A-A79C5B906DAC}"/>
              </a:ext>
            </a:extLst>
          </p:cNvPr>
          <p:cNvSpPr>
            <a:spLocks noGrp="1"/>
          </p:cNvSpPr>
          <p:nvPr>
            <p:ph idx="1"/>
          </p:nvPr>
        </p:nvSpPr>
        <p:spPr>
          <a:xfrm>
            <a:off x="677334" y="1270000"/>
            <a:ext cx="8596668" cy="3880773"/>
          </a:xfrm>
        </p:spPr>
        <p:txBody>
          <a:bodyPr>
            <a:noAutofit/>
          </a:bodyPr>
          <a:lstStyle/>
          <a:p>
            <a:pPr>
              <a:spcBef>
                <a:spcPts val="0"/>
              </a:spcBef>
            </a:pPr>
            <a:r>
              <a:rPr lang="en-US" sz="1400" b="1" dirty="0"/>
              <a:t>AcceptedCmp1 </a:t>
            </a:r>
            <a:r>
              <a:rPr lang="en-US" sz="1400" dirty="0"/>
              <a:t>- 1 if customer accepted the offer in the 1st campaign, 0 otherwise </a:t>
            </a:r>
          </a:p>
          <a:p>
            <a:pPr>
              <a:spcBef>
                <a:spcPts val="0"/>
              </a:spcBef>
            </a:pPr>
            <a:r>
              <a:rPr lang="en-US" sz="1400" b="1" dirty="0"/>
              <a:t> AcceptedCmp2 </a:t>
            </a:r>
            <a:r>
              <a:rPr lang="en-US" sz="1400" dirty="0"/>
              <a:t>- 1 if customer accepted the offer in the 2nd campaign, 0 otherwise </a:t>
            </a:r>
          </a:p>
          <a:p>
            <a:pPr>
              <a:spcBef>
                <a:spcPts val="0"/>
              </a:spcBef>
            </a:pPr>
            <a:r>
              <a:rPr lang="en-US" sz="1400" b="1" dirty="0"/>
              <a:t>AcceptedCmp3</a:t>
            </a:r>
            <a:r>
              <a:rPr lang="en-US" sz="1400" dirty="0"/>
              <a:t> - 1 if customer accepted the offer in the 3rd campaign, 0 otherwise </a:t>
            </a:r>
          </a:p>
          <a:p>
            <a:pPr>
              <a:spcBef>
                <a:spcPts val="0"/>
              </a:spcBef>
            </a:pPr>
            <a:r>
              <a:rPr lang="en-US" sz="1400" b="1" dirty="0"/>
              <a:t>AcceptedCmp4</a:t>
            </a:r>
            <a:r>
              <a:rPr lang="en-US" sz="1400" dirty="0"/>
              <a:t> - 1 if customer accepted the offer in the 4th campaign, 0 otherwise </a:t>
            </a:r>
          </a:p>
          <a:p>
            <a:pPr>
              <a:spcBef>
                <a:spcPts val="0"/>
              </a:spcBef>
            </a:pPr>
            <a:r>
              <a:rPr lang="en-US" sz="1400" b="1" dirty="0"/>
              <a:t>AcceptedCmp5</a:t>
            </a:r>
            <a:r>
              <a:rPr lang="en-US" sz="1400" dirty="0"/>
              <a:t> - 1 if customer accepted the offer in the 5th campaign, 0 otherwise </a:t>
            </a:r>
          </a:p>
          <a:p>
            <a:pPr>
              <a:spcBef>
                <a:spcPts val="0"/>
              </a:spcBef>
            </a:pPr>
            <a:r>
              <a:rPr lang="en-US" sz="1400" b="1" dirty="0"/>
              <a:t> Complain </a:t>
            </a:r>
            <a:r>
              <a:rPr lang="en-US" sz="1400" dirty="0"/>
              <a:t>- 1 if customer complained in the last 2 years </a:t>
            </a:r>
          </a:p>
          <a:p>
            <a:pPr>
              <a:spcBef>
                <a:spcPts val="0"/>
              </a:spcBef>
            </a:pPr>
            <a:r>
              <a:rPr lang="en-US" sz="1400" b="1" dirty="0"/>
              <a:t> </a:t>
            </a:r>
            <a:r>
              <a:rPr lang="en-US" sz="1400" b="1" dirty="0" err="1"/>
              <a:t>DtCustomer</a:t>
            </a:r>
            <a:r>
              <a:rPr lang="en-US" sz="1400" b="1" dirty="0"/>
              <a:t> </a:t>
            </a:r>
            <a:r>
              <a:rPr lang="en-US" sz="1400" dirty="0"/>
              <a:t>- date of customer’s enrolment with the company </a:t>
            </a:r>
          </a:p>
          <a:p>
            <a:pPr>
              <a:spcBef>
                <a:spcPts val="0"/>
              </a:spcBef>
            </a:pPr>
            <a:r>
              <a:rPr lang="en-US" sz="1400" b="1" dirty="0"/>
              <a:t> Education </a:t>
            </a:r>
            <a:r>
              <a:rPr lang="en-US" sz="1400" dirty="0"/>
              <a:t>- customer’s level of education </a:t>
            </a:r>
          </a:p>
          <a:p>
            <a:pPr>
              <a:spcBef>
                <a:spcPts val="0"/>
              </a:spcBef>
            </a:pPr>
            <a:r>
              <a:rPr lang="en-US" sz="1400" b="1" dirty="0"/>
              <a:t> Marital </a:t>
            </a:r>
            <a:r>
              <a:rPr lang="en-US" sz="1400" dirty="0"/>
              <a:t>- customer’s marital status </a:t>
            </a:r>
          </a:p>
          <a:p>
            <a:pPr>
              <a:spcBef>
                <a:spcPts val="0"/>
              </a:spcBef>
            </a:pPr>
            <a:r>
              <a:rPr lang="en-US" sz="1400" b="1" dirty="0"/>
              <a:t> </a:t>
            </a:r>
            <a:r>
              <a:rPr lang="en-US" sz="1400" b="1" dirty="0" err="1"/>
              <a:t>Kidhome</a:t>
            </a:r>
            <a:r>
              <a:rPr lang="en-US" sz="1400" b="1" dirty="0"/>
              <a:t> </a:t>
            </a:r>
            <a:r>
              <a:rPr lang="en-US" sz="1400" dirty="0"/>
              <a:t>- number of small children in customer’s household </a:t>
            </a:r>
          </a:p>
          <a:p>
            <a:pPr>
              <a:spcBef>
                <a:spcPts val="0"/>
              </a:spcBef>
            </a:pPr>
            <a:r>
              <a:rPr lang="en-US" sz="1400" b="1" dirty="0" err="1"/>
              <a:t>Teenhome</a:t>
            </a:r>
            <a:r>
              <a:rPr lang="en-US" sz="1400" dirty="0"/>
              <a:t> - number of teenagers in customer’s household </a:t>
            </a:r>
          </a:p>
          <a:p>
            <a:pPr>
              <a:spcBef>
                <a:spcPts val="0"/>
              </a:spcBef>
            </a:pPr>
            <a:r>
              <a:rPr lang="en-US" sz="1400" b="1" dirty="0"/>
              <a:t> Income </a:t>
            </a:r>
            <a:r>
              <a:rPr lang="en-US" sz="1400" dirty="0"/>
              <a:t>- customer’s yearly household income </a:t>
            </a:r>
          </a:p>
          <a:p>
            <a:pPr>
              <a:spcBef>
                <a:spcPts val="0"/>
              </a:spcBef>
            </a:pPr>
            <a:r>
              <a:rPr lang="en-US" sz="1400" b="1" dirty="0"/>
              <a:t> </a:t>
            </a:r>
            <a:r>
              <a:rPr lang="en-US" sz="1400" b="1" dirty="0" err="1"/>
              <a:t>MntFishProducts</a:t>
            </a:r>
            <a:r>
              <a:rPr lang="en-US" sz="1400" b="1" dirty="0"/>
              <a:t> </a:t>
            </a:r>
            <a:r>
              <a:rPr lang="en-US" sz="1400" dirty="0"/>
              <a:t>- amount spent on fish products in the last 2 years </a:t>
            </a:r>
          </a:p>
          <a:p>
            <a:pPr>
              <a:spcBef>
                <a:spcPts val="0"/>
              </a:spcBef>
            </a:pPr>
            <a:r>
              <a:rPr lang="en-US" sz="1400" dirty="0"/>
              <a:t> </a:t>
            </a:r>
            <a:r>
              <a:rPr lang="en-US" sz="1400" b="1" dirty="0" err="1"/>
              <a:t>MntMeatProducts</a:t>
            </a:r>
            <a:r>
              <a:rPr lang="en-US" sz="1400" b="1" dirty="0"/>
              <a:t> - </a:t>
            </a:r>
            <a:r>
              <a:rPr lang="en-US" sz="1400" dirty="0"/>
              <a:t>amount spent on meat products in the last 2 years 2 </a:t>
            </a:r>
          </a:p>
          <a:p>
            <a:pPr>
              <a:spcBef>
                <a:spcPts val="0"/>
              </a:spcBef>
            </a:pPr>
            <a:r>
              <a:rPr lang="en-US" sz="1400" dirty="0"/>
              <a:t> </a:t>
            </a:r>
            <a:r>
              <a:rPr lang="en-US" sz="1400" b="1" dirty="0" err="1"/>
              <a:t>MntFruits</a:t>
            </a:r>
            <a:r>
              <a:rPr lang="en-US" sz="1400" b="1" dirty="0"/>
              <a:t> </a:t>
            </a:r>
            <a:r>
              <a:rPr lang="en-US" sz="1400" dirty="0"/>
              <a:t>- amount spent on fruits products in the last 2 years </a:t>
            </a:r>
          </a:p>
          <a:p>
            <a:pPr>
              <a:spcBef>
                <a:spcPts val="0"/>
              </a:spcBef>
            </a:pPr>
            <a:r>
              <a:rPr lang="en-US" sz="1400" b="1" dirty="0"/>
              <a:t> </a:t>
            </a:r>
            <a:r>
              <a:rPr lang="en-US" sz="1400" b="1" dirty="0" err="1"/>
              <a:t>MntSweetProducts</a:t>
            </a:r>
            <a:r>
              <a:rPr lang="en-US" sz="1400" b="1" dirty="0"/>
              <a:t> </a:t>
            </a:r>
            <a:r>
              <a:rPr lang="en-US" sz="1400" dirty="0"/>
              <a:t>- amount spent on sweet products in the last 2 years </a:t>
            </a:r>
          </a:p>
          <a:p>
            <a:pPr>
              <a:spcBef>
                <a:spcPts val="0"/>
              </a:spcBef>
            </a:pPr>
            <a:r>
              <a:rPr lang="en-US" sz="1400" b="1" dirty="0"/>
              <a:t> </a:t>
            </a:r>
            <a:r>
              <a:rPr lang="en-US" sz="1400" b="1" dirty="0" err="1"/>
              <a:t>MntWines</a:t>
            </a:r>
            <a:r>
              <a:rPr lang="en-US" sz="1400" b="1" dirty="0"/>
              <a:t> </a:t>
            </a:r>
            <a:r>
              <a:rPr lang="en-US" sz="1400" dirty="0"/>
              <a:t>- amount spent on wine products in the last 2 years </a:t>
            </a:r>
          </a:p>
          <a:p>
            <a:pPr>
              <a:spcBef>
                <a:spcPts val="0"/>
              </a:spcBef>
            </a:pPr>
            <a:r>
              <a:rPr lang="en-US" sz="1400" b="1" dirty="0"/>
              <a:t> </a:t>
            </a:r>
            <a:r>
              <a:rPr lang="en-US" sz="1400" b="1" dirty="0" err="1"/>
              <a:t>MntGoldProds</a:t>
            </a:r>
            <a:r>
              <a:rPr lang="en-US" sz="1400" b="1" dirty="0"/>
              <a:t> </a:t>
            </a:r>
            <a:r>
              <a:rPr lang="en-US" sz="1400" dirty="0"/>
              <a:t>- amount spent on gold products in the last 2 years </a:t>
            </a:r>
          </a:p>
          <a:p>
            <a:pPr>
              <a:spcBef>
                <a:spcPts val="0"/>
              </a:spcBef>
            </a:pPr>
            <a:r>
              <a:rPr lang="en-US" sz="1400" b="1" dirty="0"/>
              <a:t> </a:t>
            </a:r>
            <a:r>
              <a:rPr lang="en-US" sz="1400" b="1" dirty="0" err="1"/>
              <a:t>NumDealsPurchases</a:t>
            </a:r>
            <a:r>
              <a:rPr lang="en-US" sz="1400" b="1" dirty="0"/>
              <a:t> </a:t>
            </a:r>
            <a:r>
              <a:rPr lang="en-US" sz="1400" dirty="0"/>
              <a:t>- number of purchases made with discount </a:t>
            </a:r>
          </a:p>
          <a:p>
            <a:pPr>
              <a:spcBef>
                <a:spcPts val="0"/>
              </a:spcBef>
            </a:pPr>
            <a:r>
              <a:rPr lang="en-US" sz="1400" dirty="0"/>
              <a:t> </a:t>
            </a:r>
            <a:r>
              <a:rPr lang="en-US" sz="1400" b="1" dirty="0" err="1"/>
              <a:t>NumCatalogPurchase</a:t>
            </a:r>
            <a:r>
              <a:rPr lang="en-US" sz="1400" dirty="0" err="1"/>
              <a:t>s</a:t>
            </a:r>
            <a:r>
              <a:rPr lang="en-US" sz="1400" dirty="0"/>
              <a:t> - number of purchases made using catalogue </a:t>
            </a:r>
          </a:p>
          <a:p>
            <a:pPr>
              <a:spcBef>
                <a:spcPts val="0"/>
              </a:spcBef>
            </a:pPr>
            <a:r>
              <a:rPr lang="en-US" sz="1400" b="1" dirty="0"/>
              <a:t> </a:t>
            </a:r>
            <a:r>
              <a:rPr lang="en-US" sz="1400" b="1" dirty="0" err="1"/>
              <a:t>NumStorePurchases</a:t>
            </a:r>
            <a:r>
              <a:rPr lang="en-US" sz="1400" b="1" dirty="0"/>
              <a:t> </a:t>
            </a:r>
            <a:r>
              <a:rPr lang="en-US" sz="1400" dirty="0"/>
              <a:t>- number of purchases made directly in stores </a:t>
            </a:r>
          </a:p>
          <a:p>
            <a:pPr>
              <a:spcBef>
                <a:spcPts val="0"/>
              </a:spcBef>
            </a:pPr>
            <a:r>
              <a:rPr lang="en-US" sz="1400" dirty="0"/>
              <a:t> </a:t>
            </a:r>
            <a:r>
              <a:rPr lang="en-US" sz="1400" b="1" dirty="0" err="1"/>
              <a:t>NumWebPurchases</a:t>
            </a:r>
            <a:r>
              <a:rPr lang="en-US" sz="1400" b="1" dirty="0"/>
              <a:t> </a:t>
            </a:r>
            <a:r>
              <a:rPr lang="en-US" sz="1400" dirty="0"/>
              <a:t>- number of purchases made through company’s web site </a:t>
            </a:r>
          </a:p>
          <a:p>
            <a:pPr>
              <a:spcBef>
                <a:spcPts val="0"/>
              </a:spcBef>
            </a:pPr>
            <a:r>
              <a:rPr lang="en-US" sz="1400" dirty="0"/>
              <a:t> </a:t>
            </a:r>
            <a:r>
              <a:rPr lang="en-US" sz="1400" b="1" dirty="0" err="1"/>
              <a:t>NumWebVisitsMonth</a:t>
            </a:r>
            <a:r>
              <a:rPr lang="en-US" sz="1400" b="1" dirty="0"/>
              <a:t> </a:t>
            </a:r>
            <a:r>
              <a:rPr lang="en-US" sz="1400" dirty="0"/>
              <a:t>- number of visits to company’s web site in the last month </a:t>
            </a:r>
          </a:p>
          <a:p>
            <a:pPr>
              <a:spcBef>
                <a:spcPts val="0"/>
              </a:spcBef>
            </a:pPr>
            <a:r>
              <a:rPr lang="en-US" sz="1400" dirty="0"/>
              <a:t> </a:t>
            </a:r>
            <a:r>
              <a:rPr lang="en-US" sz="1400" b="1" dirty="0"/>
              <a:t>Recency</a:t>
            </a:r>
            <a:r>
              <a:rPr lang="en-US" sz="1400" dirty="0"/>
              <a:t> - number of days since the last purchase </a:t>
            </a:r>
          </a:p>
          <a:p>
            <a:pPr>
              <a:spcBef>
                <a:spcPts val="0"/>
              </a:spcBef>
            </a:pPr>
            <a:r>
              <a:rPr lang="en-US" sz="1400" dirty="0"/>
              <a:t> </a:t>
            </a:r>
            <a:r>
              <a:rPr lang="en-US" sz="1400" b="1" dirty="0"/>
              <a:t>Response (target) </a:t>
            </a:r>
            <a:r>
              <a:rPr lang="en-US" sz="1400" dirty="0"/>
              <a:t>- 1 if customer accepted the offer in the last campaign, 0 otherwise </a:t>
            </a:r>
            <a:endParaRPr lang="en-IN" sz="1400" dirty="0"/>
          </a:p>
        </p:txBody>
      </p:sp>
    </p:spTree>
    <p:extLst>
      <p:ext uri="{BB962C8B-B14F-4D97-AF65-F5344CB8AC3E}">
        <p14:creationId xmlns:p14="http://schemas.microsoft.com/office/powerpoint/2010/main" val="96462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607B-2C51-4387-9F93-46BC3B5164E0}"/>
              </a:ext>
            </a:extLst>
          </p:cNvPr>
          <p:cNvSpPr>
            <a:spLocks noGrp="1"/>
          </p:cNvSpPr>
          <p:nvPr>
            <p:ph type="title"/>
          </p:nvPr>
        </p:nvSpPr>
        <p:spPr/>
        <p:txBody>
          <a:bodyPr/>
          <a:lstStyle/>
          <a:p>
            <a:r>
              <a:rPr lang="en-US" dirty="0"/>
              <a:t>DATA-SET VISUALIZATION</a:t>
            </a:r>
            <a:endParaRPr lang="en-IN" dirty="0"/>
          </a:p>
        </p:txBody>
      </p:sp>
      <p:pic>
        <p:nvPicPr>
          <p:cNvPr id="5" name="Content Placeholder 4">
            <a:extLst>
              <a:ext uri="{FF2B5EF4-FFF2-40B4-BE49-F238E27FC236}">
                <a16:creationId xmlns:a16="http://schemas.microsoft.com/office/drawing/2014/main" id="{0C0A4354-5C7A-4D6D-AEE1-F81136999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015" y="1690689"/>
            <a:ext cx="11826910" cy="4358420"/>
          </a:xfrm>
        </p:spPr>
      </p:pic>
    </p:spTree>
    <p:extLst>
      <p:ext uri="{BB962C8B-B14F-4D97-AF65-F5344CB8AC3E}">
        <p14:creationId xmlns:p14="http://schemas.microsoft.com/office/powerpoint/2010/main" val="328724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753D-7104-4E1F-81B8-400442886321}"/>
              </a:ext>
            </a:extLst>
          </p:cNvPr>
          <p:cNvSpPr>
            <a:spLocks noGrp="1"/>
          </p:cNvSpPr>
          <p:nvPr>
            <p:ph type="title"/>
          </p:nvPr>
        </p:nvSpPr>
        <p:spPr/>
        <p:txBody>
          <a:bodyPr/>
          <a:lstStyle/>
          <a:p>
            <a:r>
              <a:rPr lang="en-IN" dirty="0"/>
              <a:t>Exploratory Data Analysis(EDA) </a:t>
            </a:r>
          </a:p>
        </p:txBody>
      </p:sp>
      <p:sp>
        <p:nvSpPr>
          <p:cNvPr id="3" name="Content Placeholder 2">
            <a:extLst>
              <a:ext uri="{FF2B5EF4-FFF2-40B4-BE49-F238E27FC236}">
                <a16:creationId xmlns:a16="http://schemas.microsoft.com/office/drawing/2014/main" id="{33BB7D17-937C-4EF3-A159-D2C32C192F98}"/>
              </a:ext>
            </a:extLst>
          </p:cNvPr>
          <p:cNvSpPr>
            <a:spLocks noGrp="1"/>
          </p:cNvSpPr>
          <p:nvPr>
            <p:ph idx="1"/>
          </p:nvPr>
        </p:nvSpPr>
        <p:spPr>
          <a:xfrm>
            <a:off x="838200" y="1825624"/>
            <a:ext cx="10515600" cy="4756045"/>
          </a:xfrm>
        </p:spPr>
        <p:txBody>
          <a:bodyPr>
            <a:normAutofit/>
          </a:bodyPr>
          <a:lstStyle/>
          <a:p>
            <a:pPr marL="0" indent="0">
              <a:buNone/>
            </a:pPr>
            <a:r>
              <a:rPr lang="en-US" b="1" dirty="0"/>
              <a:t>EDA on response variable </a:t>
            </a:r>
          </a:p>
          <a:p>
            <a:pPr marL="0" indent="0">
              <a:buNone/>
            </a:pPr>
            <a:r>
              <a:rPr lang="en-IN" dirty="0"/>
              <a:t>	It is clearly visible that the “Not Accepted” part is </a:t>
            </a:r>
          </a:p>
          <a:p>
            <a:pPr marL="0" indent="0">
              <a:buNone/>
            </a:pPr>
            <a:r>
              <a:rPr lang="en-IN" dirty="0"/>
              <a:t>heavily present in the data with respect to the </a:t>
            </a:r>
          </a:p>
          <a:p>
            <a:pPr marL="0" indent="0">
              <a:buNone/>
            </a:pPr>
            <a:r>
              <a:rPr lang="en-IN" dirty="0"/>
              <a:t>“Accepted” section.</a:t>
            </a:r>
          </a:p>
          <a:p>
            <a:pPr marL="0" indent="0">
              <a:buNone/>
            </a:pPr>
            <a:r>
              <a:rPr lang="en-IN" dirty="0"/>
              <a:t>	Actually, </a:t>
            </a:r>
            <a:r>
              <a:rPr lang="en-US" b="1" dirty="0"/>
              <a:t>85.1% </a:t>
            </a:r>
            <a:r>
              <a:rPr lang="en-US" dirty="0"/>
              <a:t>people have not accepted </a:t>
            </a:r>
          </a:p>
          <a:p>
            <a:pPr marL="0" indent="0">
              <a:buNone/>
            </a:pPr>
            <a:r>
              <a:rPr lang="en-US" dirty="0"/>
              <a:t>the offer and only </a:t>
            </a:r>
            <a:r>
              <a:rPr lang="en-US" b="1" dirty="0"/>
              <a:t>14.9% </a:t>
            </a:r>
            <a:r>
              <a:rPr lang="en-US" dirty="0"/>
              <a:t>accepted the offer.</a:t>
            </a:r>
            <a:endParaRPr lang="en-IN" dirty="0"/>
          </a:p>
        </p:txBody>
      </p:sp>
      <p:pic>
        <p:nvPicPr>
          <p:cNvPr id="5" name="Picture 4">
            <a:extLst>
              <a:ext uri="{FF2B5EF4-FFF2-40B4-BE49-F238E27FC236}">
                <a16:creationId xmlns:a16="http://schemas.microsoft.com/office/drawing/2014/main" id="{E0C98E7E-933B-424B-A9E1-69A2C7CAE058}"/>
              </a:ext>
            </a:extLst>
          </p:cNvPr>
          <p:cNvPicPr>
            <a:picLocks noChangeAspect="1"/>
          </p:cNvPicPr>
          <p:nvPr/>
        </p:nvPicPr>
        <p:blipFill rotWithShape="1">
          <a:blip r:embed="rId2">
            <a:extLst>
              <a:ext uri="{28A0092B-C50C-407E-A947-70E740481C1C}">
                <a14:useLocalDpi xmlns:a14="http://schemas.microsoft.com/office/drawing/2010/main" val="0"/>
              </a:ext>
            </a:extLst>
          </a:blip>
          <a:srcRect l="11936" t="4570" r="9814" b="11828"/>
          <a:stretch/>
        </p:blipFill>
        <p:spPr>
          <a:xfrm>
            <a:off x="7000843" y="2190541"/>
            <a:ext cx="2964265" cy="3125038"/>
          </a:xfrm>
          <a:prstGeom prst="rect">
            <a:avLst/>
          </a:prstGeom>
        </p:spPr>
      </p:pic>
    </p:spTree>
    <p:extLst>
      <p:ext uri="{BB962C8B-B14F-4D97-AF65-F5344CB8AC3E}">
        <p14:creationId xmlns:p14="http://schemas.microsoft.com/office/powerpoint/2010/main" val="46032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D826-0EC7-45F8-87EF-EFE023F6F7FF}"/>
              </a:ext>
            </a:extLst>
          </p:cNvPr>
          <p:cNvSpPr>
            <a:spLocks noGrp="1"/>
          </p:cNvSpPr>
          <p:nvPr>
            <p:ph type="title"/>
          </p:nvPr>
        </p:nvSpPr>
        <p:spPr/>
        <p:txBody>
          <a:bodyPr/>
          <a:lstStyle/>
          <a:p>
            <a:r>
              <a:rPr lang="en-IN" dirty="0"/>
              <a:t>EDA(Cont..)</a:t>
            </a:r>
          </a:p>
        </p:txBody>
      </p:sp>
      <p:sp>
        <p:nvSpPr>
          <p:cNvPr id="3" name="Content Placeholder 2">
            <a:extLst>
              <a:ext uri="{FF2B5EF4-FFF2-40B4-BE49-F238E27FC236}">
                <a16:creationId xmlns:a16="http://schemas.microsoft.com/office/drawing/2014/main" id="{E12278BC-D695-4134-91DD-65A2E5C6310A}"/>
              </a:ext>
            </a:extLst>
          </p:cNvPr>
          <p:cNvSpPr>
            <a:spLocks noGrp="1"/>
          </p:cNvSpPr>
          <p:nvPr>
            <p:ph idx="1"/>
          </p:nvPr>
        </p:nvSpPr>
        <p:spPr>
          <a:xfrm>
            <a:off x="838200" y="1825625"/>
            <a:ext cx="10515600" cy="4110494"/>
          </a:xfrm>
        </p:spPr>
        <p:txBody>
          <a:bodyPr/>
          <a:lstStyle/>
          <a:p>
            <a:pPr marL="0" indent="0">
              <a:buNone/>
            </a:pPr>
            <a:r>
              <a:rPr lang="en-US" b="1" dirty="0"/>
              <a:t>EDA on different regressor variables</a:t>
            </a:r>
          </a:p>
          <a:p>
            <a:pPr marL="0" indent="0">
              <a:buNone/>
            </a:pPr>
            <a:endParaRPr lang="en-IN" b="1" dirty="0"/>
          </a:p>
        </p:txBody>
      </p:sp>
      <p:pic>
        <p:nvPicPr>
          <p:cNvPr id="5" name="Picture 4">
            <a:extLst>
              <a:ext uri="{FF2B5EF4-FFF2-40B4-BE49-F238E27FC236}">
                <a16:creationId xmlns:a16="http://schemas.microsoft.com/office/drawing/2014/main" id="{6CFB8DB4-5D2F-4AF2-A6DA-6AEFD26CFCDF}"/>
              </a:ext>
            </a:extLst>
          </p:cNvPr>
          <p:cNvPicPr>
            <a:picLocks noChangeAspect="1"/>
          </p:cNvPicPr>
          <p:nvPr/>
        </p:nvPicPr>
        <p:blipFill>
          <a:blip r:embed="rId2"/>
          <a:stretch>
            <a:fillRect/>
          </a:stretch>
        </p:blipFill>
        <p:spPr>
          <a:xfrm>
            <a:off x="838200" y="2331218"/>
            <a:ext cx="4528510" cy="3118652"/>
          </a:xfrm>
          <a:prstGeom prst="rect">
            <a:avLst/>
          </a:prstGeom>
        </p:spPr>
      </p:pic>
      <p:pic>
        <p:nvPicPr>
          <p:cNvPr id="7" name="Picture 6">
            <a:extLst>
              <a:ext uri="{FF2B5EF4-FFF2-40B4-BE49-F238E27FC236}">
                <a16:creationId xmlns:a16="http://schemas.microsoft.com/office/drawing/2014/main" id="{F486AC77-B6DA-49C8-92A3-38C80E9B420A}"/>
              </a:ext>
            </a:extLst>
          </p:cNvPr>
          <p:cNvPicPr>
            <a:picLocks noChangeAspect="1"/>
          </p:cNvPicPr>
          <p:nvPr/>
        </p:nvPicPr>
        <p:blipFill>
          <a:blip r:embed="rId3"/>
          <a:stretch>
            <a:fillRect/>
          </a:stretch>
        </p:blipFill>
        <p:spPr>
          <a:xfrm>
            <a:off x="6675925" y="2331218"/>
            <a:ext cx="4528510" cy="3118652"/>
          </a:xfrm>
          <a:prstGeom prst="rect">
            <a:avLst/>
          </a:prstGeom>
        </p:spPr>
      </p:pic>
      <p:sp>
        <p:nvSpPr>
          <p:cNvPr id="8" name="TextBox 7">
            <a:extLst>
              <a:ext uri="{FF2B5EF4-FFF2-40B4-BE49-F238E27FC236}">
                <a16:creationId xmlns:a16="http://schemas.microsoft.com/office/drawing/2014/main" id="{7AF46E25-ADF0-4C06-86FF-AD4D195536C2}"/>
              </a:ext>
            </a:extLst>
          </p:cNvPr>
          <p:cNvSpPr txBox="1"/>
          <p:nvPr/>
        </p:nvSpPr>
        <p:spPr>
          <a:xfrm>
            <a:off x="838200" y="5566787"/>
            <a:ext cx="4528510" cy="369332"/>
          </a:xfrm>
          <a:prstGeom prst="rect">
            <a:avLst/>
          </a:prstGeom>
          <a:noFill/>
        </p:spPr>
        <p:txBody>
          <a:bodyPr wrap="square" rtlCol="0">
            <a:spAutoFit/>
          </a:bodyPr>
          <a:lstStyle/>
          <a:p>
            <a:r>
              <a:rPr lang="en-US" dirty="0"/>
              <a:t>Education Level of the Customer </a:t>
            </a:r>
            <a:endParaRPr lang="en-IN" dirty="0"/>
          </a:p>
        </p:txBody>
      </p:sp>
      <p:sp>
        <p:nvSpPr>
          <p:cNvPr id="12" name="TextBox 11">
            <a:extLst>
              <a:ext uri="{FF2B5EF4-FFF2-40B4-BE49-F238E27FC236}">
                <a16:creationId xmlns:a16="http://schemas.microsoft.com/office/drawing/2014/main" id="{3C7E9F00-A6F6-409B-A568-2CA1313368C0}"/>
              </a:ext>
            </a:extLst>
          </p:cNvPr>
          <p:cNvSpPr txBox="1"/>
          <p:nvPr/>
        </p:nvSpPr>
        <p:spPr>
          <a:xfrm>
            <a:off x="6675925" y="5605444"/>
            <a:ext cx="4528510" cy="369332"/>
          </a:xfrm>
          <a:prstGeom prst="rect">
            <a:avLst/>
          </a:prstGeom>
          <a:noFill/>
        </p:spPr>
        <p:txBody>
          <a:bodyPr wrap="square" rtlCol="0">
            <a:spAutoFit/>
          </a:bodyPr>
          <a:lstStyle/>
          <a:p>
            <a:r>
              <a:rPr lang="en-US" dirty="0"/>
              <a:t>Marital Status of the Customer </a:t>
            </a:r>
            <a:endParaRPr lang="en-IN" dirty="0"/>
          </a:p>
        </p:txBody>
      </p:sp>
      <p:sp>
        <p:nvSpPr>
          <p:cNvPr id="13" name="TextBox 12">
            <a:extLst>
              <a:ext uri="{FF2B5EF4-FFF2-40B4-BE49-F238E27FC236}">
                <a16:creationId xmlns:a16="http://schemas.microsoft.com/office/drawing/2014/main" id="{F9E15089-678B-404E-8009-CFDB169004C4}"/>
              </a:ext>
            </a:extLst>
          </p:cNvPr>
          <p:cNvSpPr txBox="1"/>
          <p:nvPr/>
        </p:nvSpPr>
        <p:spPr>
          <a:xfrm>
            <a:off x="838200" y="5955463"/>
            <a:ext cx="10515600" cy="646331"/>
          </a:xfrm>
          <a:prstGeom prst="rect">
            <a:avLst/>
          </a:prstGeom>
          <a:noFill/>
        </p:spPr>
        <p:txBody>
          <a:bodyPr wrap="square" rtlCol="0">
            <a:spAutoFit/>
          </a:bodyPr>
          <a:lstStyle/>
          <a:p>
            <a:r>
              <a:rPr lang="en-US" dirty="0"/>
              <a:t>It is clearly obvious that the Customer’s Education level is significantly high and the married, together and single are fairly high than the other categories in the marital status.</a:t>
            </a:r>
            <a:endParaRPr lang="en-IN" dirty="0"/>
          </a:p>
        </p:txBody>
      </p:sp>
    </p:spTree>
    <p:extLst>
      <p:ext uri="{BB962C8B-B14F-4D97-AF65-F5344CB8AC3E}">
        <p14:creationId xmlns:p14="http://schemas.microsoft.com/office/powerpoint/2010/main" val="243107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22A9-5646-477D-80EE-9D8D18C47CC7}"/>
              </a:ext>
            </a:extLst>
          </p:cNvPr>
          <p:cNvSpPr>
            <a:spLocks noGrp="1"/>
          </p:cNvSpPr>
          <p:nvPr>
            <p:ph type="title"/>
          </p:nvPr>
        </p:nvSpPr>
        <p:spPr/>
        <p:txBody>
          <a:bodyPr/>
          <a:lstStyle/>
          <a:p>
            <a:r>
              <a:rPr lang="en-US" dirty="0"/>
              <a:t>Bar plot analyzing the success of different campaigns</a:t>
            </a:r>
            <a:endParaRPr lang="en-IN" dirty="0"/>
          </a:p>
        </p:txBody>
      </p:sp>
      <p:pic>
        <p:nvPicPr>
          <p:cNvPr id="5" name="Content Placeholder 4">
            <a:extLst>
              <a:ext uri="{FF2B5EF4-FFF2-40B4-BE49-F238E27FC236}">
                <a16:creationId xmlns:a16="http://schemas.microsoft.com/office/drawing/2014/main" id="{2E3E68F5-3F18-4656-9D49-4ABC91324B79}"/>
              </a:ext>
            </a:extLst>
          </p:cNvPr>
          <p:cNvPicPr>
            <a:picLocks noGrp="1" noChangeAspect="1"/>
          </p:cNvPicPr>
          <p:nvPr>
            <p:ph sz="half" idx="1"/>
          </p:nvPr>
        </p:nvPicPr>
        <p:blipFill rotWithShape="1">
          <a:blip r:embed="rId2"/>
          <a:stretch/>
        </p:blipFill>
        <p:spPr>
          <a:xfrm>
            <a:off x="581610" y="2109054"/>
            <a:ext cx="4183062" cy="2639891"/>
          </a:xfrm>
        </p:spPr>
      </p:pic>
      <p:sp>
        <p:nvSpPr>
          <p:cNvPr id="6" name="Content Placeholder 5">
            <a:extLst>
              <a:ext uri="{FF2B5EF4-FFF2-40B4-BE49-F238E27FC236}">
                <a16:creationId xmlns:a16="http://schemas.microsoft.com/office/drawing/2014/main" id="{6506D02D-A89D-4FB4-9A3B-CF0D45A7314F}"/>
              </a:ext>
            </a:extLst>
          </p:cNvPr>
          <p:cNvSpPr>
            <a:spLocks noGrp="1"/>
          </p:cNvSpPr>
          <p:nvPr>
            <p:ph sz="half" idx="2"/>
          </p:nvPr>
        </p:nvSpPr>
        <p:spPr/>
        <p:txBody>
          <a:bodyPr/>
          <a:lstStyle/>
          <a:p>
            <a:r>
              <a:rPr lang="en-US" dirty="0"/>
              <a:t>We can interpret from the bar plot that the third, forth and fifth campaigns were equally successful attracting approximately 160 customers but the second campaign was not up to the mark as it attracted just 30 customers. </a:t>
            </a:r>
            <a:endParaRPr lang="en-IN" dirty="0"/>
          </a:p>
        </p:txBody>
      </p:sp>
    </p:spTree>
    <p:extLst>
      <p:ext uri="{BB962C8B-B14F-4D97-AF65-F5344CB8AC3E}">
        <p14:creationId xmlns:p14="http://schemas.microsoft.com/office/powerpoint/2010/main" val="265592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11DB-91F5-4B1A-8A88-290FBD6329E6}"/>
              </a:ext>
            </a:extLst>
          </p:cNvPr>
          <p:cNvSpPr>
            <a:spLocks noGrp="1"/>
          </p:cNvSpPr>
          <p:nvPr>
            <p:ph type="title"/>
          </p:nvPr>
        </p:nvSpPr>
        <p:spPr/>
        <p:txBody>
          <a:bodyPr/>
          <a:lstStyle/>
          <a:p>
            <a:r>
              <a:rPr lang="en-US" b="1" dirty="0"/>
              <a:t>Pie chart for the Number of Purchases from the Different layout </a:t>
            </a:r>
            <a:endParaRPr lang="en-IN" b="1" dirty="0"/>
          </a:p>
        </p:txBody>
      </p:sp>
      <p:pic>
        <p:nvPicPr>
          <p:cNvPr id="6" name="Content Placeholder 5">
            <a:extLst>
              <a:ext uri="{FF2B5EF4-FFF2-40B4-BE49-F238E27FC236}">
                <a16:creationId xmlns:a16="http://schemas.microsoft.com/office/drawing/2014/main" id="{AC49F35B-3E58-4819-98F0-F736EBF7181C}"/>
              </a:ext>
            </a:extLst>
          </p:cNvPr>
          <p:cNvPicPr>
            <a:picLocks noGrp="1" noChangeAspect="1"/>
          </p:cNvPicPr>
          <p:nvPr>
            <p:ph sz="half" idx="1"/>
          </p:nvPr>
        </p:nvPicPr>
        <p:blipFill>
          <a:blip r:embed="rId2"/>
          <a:stretch>
            <a:fillRect/>
          </a:stretch>
        </p:blipFill>
        <p:spPr>
          <a:xfrm>
            <a:off x="838200" y="1924271"/>
            <a:ext cx="4927725" cy="3009457"/>
          </a:xfrm>
        </p:spPr>
      </p:pic>
      <p:sp>
        <p:nvSpPr>
          <p:cNvPr id="4" name="Content Placeholder 3">
            <a:extLst>
              <a:ext uri="{FF2B5EF4-FFF2-40B4-BE49-F238E27FC236}">
                <a16:creationId xmlns:a16="http://schemas.microsoft.com/office/drawing/2014/main" id="{D6A67E8E-E6DE-46D7-AA76-0398189A1749}"/>
              </a:ext>
            </a:extLst>
          </p:cNvPr>
          <p:cNvSpPr>
            <a:spLocks noGrp="1"/>
          </p:cNvSpPr>
          <p:nvPr>
            <p:ph sz="half" idx="2"/>
          </p:nvPr>
        </p:nvSpPr>
        <p:spPr>
          <a:xfrm>
            <a:off x="5089968" y="2367626"/>
            <a:ext cx="4184034" cy="3880773"/>
          </a:xfrm>
        </p:spPr>
        <p:txBody>
          <a:bodyPr/>
          <a:lstStyle/>
          <a:p>
            <a:endParaRPr lang="en-US" dirty="0"/>
          </a:p>
          <a:p>
            <a:r>
              <a:rPr lang="en-US" dirty="0"/>
              <a:t>From the pie graph, we can analyze that more than 50% of the purchases are from web visits or from the store purchases.</a:t>
            </a:r>
            <a:endParaRPr lang="en-IN" dirty="0"/>
          </a:p>
        </p:txBody>
      </p:sp>
    </p:spTree>
    <p:extLst>
      <p:ext uri="{BB962C8B-B14F-4D97-AF65-F5344CB8AC3E}">
        <p14:creationId xmlns:p14="http://schemas.microsoft.com/office/powerpoint/2010/main" val="15495951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384</TotalTime>
  <Words>2387</Words>
  <Application>Microsoft Office PowerPoint</Application>
  <PresentationFormat>Widescreen</PresentationFormat>
  <Paragraphs>192</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Cambria Math</vt:lpstr>
      <vt:lpstr>Times New Roman</vt:lpstr>
      <vt:lpstr>Trebuchet MS</vt:lpstr>
      <vt:lpstr>Wingdings 3</vt:lpstr>
      <vt:lpstr>Facet</vt:lpstr>
      <vt:lpstr>Marketing Campaign Analysis Using Logistic Model</vt:lpstr>
      <vt:lpstr>INTRODUCTION</vt:lpstr>
      <vt:lpstr>GOAL OF OUR STUDY </vt:lpstr>
      <vt:lpstr>DATA DESCRIPTION</vt:lpstr>
      <vt:lpstr>DATA-SET VISUALIZATION</vt:lpstr>
      <vt:lpstr>Exploratory Data Analysis(EDA) </vt:lpstr>
      <vt:lpstr>EDA(Cont..)</vt:lpstr>
      <vt:lpstr>Bar plot analyzing the success of different campaigns</vt:lpstr>
      <vt:lpstr>Pie chart for the Number of Purchases from the Different layout </vt:lpstr>
      <vt:lpstr>Data Encoding </vt:lpstr>
      <vt:lpstr>Data Encoding </vt:lpstr>
      <vt:lpstr>Outlier Detection</vt:lpstr>
      <vt:lpstr>Outlier Detection</vt:lpstr>
      <vt:lpstr>Data Imputation for Missing Data</vt:lpstr>
      <vt:lpstr>Multicollinearity</vt:lpstr>
      <vt:lpstr>Simple Correlation Check</vt:lpstr>
      <vt:lpstr>Variance Inflation Factor</vt:lpstr>
      <vt:lpstr>Variance Inflation Factor</vt:lpstr>
      <vt:lpstr>Model Description</vt:lpstr>
      <vt:lpstr>Train Test</vt:lpstr>
      <vt:lpstr>Description of Confusion Matrix</vt:lpstr>
      <vt:lpstr>Accuracy Score </vt:lpstr>
      <vt:lpstr>Precision Score</vt:lpstr>
      <vt:lpstr>Specificity</vt:lpstr>
      <vt:lpstr>F1 Score</vt:lpstr>
      <vt:lpstr>ROC Curve</vt:lpstr>
      <vt:lpstr>Confusion Matrix </vt:lpstr>
      <vt:lpstr>Data Imbalance</vt:lpstr>
      <vt:lpstr>Handling with Data Imbalancing</vt:lpstr>
      <vt:lpstr>Fitting with full model  AUC  Score – Model with higher AUC is better</vt:lpstr>
      <vt:lpstr>Variable Selection</vt:lpstr>
      <vt:lpstr>Variable Selection Output</vt:lpstr>
      <vt:lpstr>Final Model</vt:lpstr>
      <vt:lpstr>Final Model Checking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Analysis Using Logistic Model</dc:title>
  <dc:creator>Prithwijit Ghosh</dc:creator>
  <cp:lastModifiedBy>Prithwijit Ghosh</cp:lastModifiedBy>
  <cp:revision>17</cp:revision>
  <dcterms:created xsi:type="dcterms:W3CDTF">2022-04-19T11:34:22Z</dcterms:created>
  <dcterms:modified xsi:type="dcterms:W3CDTF">2022-04-20T09:22:19Z</dcterms:modified>
</cp:coreProperties>
</file>