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17" r:id="rId4"/>
  </p:sldMasterIdLst>
  <p:notesMasterIdLst>
    <p:notesMasterId r:id="rId26"/>
  </p:notesMasterIdLst>
  <p:handoutMasterIdLst>
    <p:handoutMasterId r:id="rId27"/>
  </p:handoutMasterIdLst>
  <p:sldIdLst>
    <p:sldId id="411" r:id="rId5"/>
    <p:sldId id="383" r:id="rId6"/>
    <p:sldId id="408" r:id="rId7"/>
    <p:sldId id="407" r:id="rId8"/>
    <p:sldId id="422" r:id="rId9"/>
    <p:sldId id="419" r:id="rId10"/>
    <p:sldId id="420" r:id="rId11"/>
    <p:sldId id="423" r:id="rId12"/>
    <p:sldId id="424" r:id="rId13"/>
    <p:sldId id="405" r:id="rId14"/>
    <p:sldId id="417" r:id="rId15"/>
    <p:sldId id="421" r:id="rId16"/>
    <p:sldId id="418" r:id="rId17"/>
    <p:sldId id="403" r:id="rId18"/>
    <p:sldId id="425" r:id="rId19"/>
    <p:sldId id="426" r:id="rId20"/>
    <p:sldId id="430" r:id="rId21"/>
    <p:sldId id="429" r:id="rId22"/>
    <p:sldId id="427" r:id="rId23"/>
    <p:sldId id="428" r:id="rId24"/>
    <p:sldId id="41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55" autoAdjust="0"/>
    <p:restoredTop sz="94954" autoAdjust="0"/>
  </p:normalViewPr>
  <p:slideViewPr>
    <p:cSldViewPr snapToGrid="0">
      <p:cViewPr varScale="1">
        <p:scale>
          <a:sx n="77" d="100"/>
          <a:sy n="77" d="100"/>
        </p:scale>
        <p:origin x="792" y="-93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pPr/>
              <a:t>12/5/2024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pPr/>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pPr/>
              <a:t>12/5/2024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pPr/>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1</a:t>
            </a:fld>
            <a:endParaRPr lang="en-US" dirty="0"/>
          </a:p>
        </p:txBody>
      </p:sp>
    </p:spTree>
    <p:extLst>
      <p:ext uri="{BB962C8B-B14F-4D97-AF65-F5344CB8AC3E}">
        <p14:creationId xmlns:p14="http://schemas.microsoft.com/office/powerpoint/2010/main" val="1124190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3</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4</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10</a:t>
            </a:fld>
            <a:endParaRPr lang="en-US" dirty="0"/>
          </a:p>
        </p:txBody>
      </p:sp>
    </p:spTree>
    <p:extLst>
      <p:ext uri="{BB962C8B-B14F-4D97-AF65-F5344CB8AC3E}">
        <p14:creationId xmlns:p14="http://schemas.microsoft.com/office/powerpoint/2010/main" val="4050233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14</a:t>
            </a:fld>
            <a:endParaRPr lang="en-US" dirty="0"/>
          </a:p>
        </p:txBody>
      </p:sp>
    </p:spTree>
    <p:extLst>
      <p:ext uri="{BB962C8B-B14F-4D97-AF65-F5344CB8AC3E}">
        <p14:creationId xmlns:p14="http://schemas.microsoft.com/office/powerpoint/2010/main" val="514488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21</a:t>
            </a:fld>
            <a:endParaRPr lang="en-US" dirty="0"/>
          </a:p>
        </p:txBody>
      </p:sp>
    </p:spTree>
    <p:extLst>
      <p:ext uri="{BB962C8B-B14F-4D97-AF65-F5344CB8AC3E}">
        <p14:creationId xmlns:p14="http://schemas.microsoft.com/office/powerpoint/2010/main" val="4030953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latin typeface="+mn-lt"/>
            </a:endParaRP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58715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latin typeface="+mn-lt"/>
            </a:endParaRP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3178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latin typeface="+mn-lt"/>
            </a:endParaRP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55779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latin typeface="+mn-lt"/>
            </a:endParaRP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60216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latin typeface="+mn-lt"/>
            </a:endParaRP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7277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latin typeface="+mn-lt"/>
            </a:endParaRP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52871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latin typeface="+mn-lt"/>
            </a:endParaRP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0709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latin typeface="+mn-lt"/>
            </a:endParaRP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99182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83967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and Two Content 2">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2166546"/>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and Content ">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3286178728"/>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latin typeface="+mn-lt"/>
            </a:endParaRP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398089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Title Content and Tabl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3177982912"/>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Table 2">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dirty="0"/>
              <a:t>Click icon to add table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13349696"/>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dirty="0"/>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dirty="0"/>
              <a:t>Click icon to add picture</a:t>
            </a:r>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dirty="0"/>
              <a:t>Click icon to add picture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4815108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latin typeface="+mn-lt"/>
            </a:endParaRP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412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latin typeface="+mn-lt"/>
            </a:endParaRP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74273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latin typeface="+mn-lt"/>
            </a:endParaRP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06379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latin typeface="+mn-lt"/>
            </a:endParaRP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57297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latin typeface="+mn-lt"/>
            </a:endParaRPr>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8413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latin typeface="+mn-lt"/>
            </a:endParaRP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9846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
        <p:nvSpPr>
          <p:cNvPr id="5" name="Date Placeholder 4"/>
          <p:cNvSpPr>
            <a:spLocks noGrp="1"/>
          </p:cNvSpPr>
          <p:nvPr>
            <p:ph type="dt" sz="half" idx="10"/>
          </p:nvPr>
        </p:nvSpPr>
        <p:spPr/>
        <p:txBody>
          <a:bodyPr/>
          <a:lstStyle/>
          <a:p>
            <a:endParaRPr lang="en-US" dirty="0">
              <a:latin typeface="+mn-lt"/>
            </a:endParaRPr>
          </a:p>
        </p:txBody>
      </p:sp>
    </p:spTree>
    <p:extLst>
      <p:ext uri="{BB962C8B-B14F-4D97-AF65-F5344CB8AC3E}">
        <p14:creationId xmlns:p14="http://schemas.microsoft.com/office/powerpoint/2010/main" val="3928697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latin typeface="+mn-lt"/>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0175936"/>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 id="2147483835" r:id="rId17"/>
    <p:sldLayoutId id="2147483836" r:id="rId18"/>
    <p:sldLayoutId id="2147483837" r:id="rId19"/>
    <p:sldLayoutId id="2147483838" r:id="rId20"/>
    <p:sldLayoutId id="2147483839" r:id="rId21"/>
    <p:sldLayoutId id="2147483711" r:id="rId22"/>
    <p:sldLayoutId id="2147483710" r:id="rId23"/>
    <p:sldLayoutId id="2147483700" r:id="rId24"/>
    <p:sldLayoutId id="2147483659" r:id="rId25"/>
    <p:sldLayoutId id="2147483707" r:id="rId26"/>
    <p:sldLayoutId id="2147483705" r:id="rId27"/>
    <p:sldLayoutId id="2147483841" r:id="rId28"/>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00" userDrawn="1">
          <p15:clr>
            <a:srgbClr val="547EBF"/>
          </p15:clr>
        </p15:guide>
        <p15:guide id="2"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8.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144ED1-D5A2-886A-FF7C-9B5856C5040F}"/>
              </a:ext>
            </a:extLst>
          </p:cNvPr>
          <p:cNvPicPr>
            <a:picLocks noChangeAspect="1"/>
          </p:cNvPicPr>
          <p:nvPr/>
        </p:nvPicPr>
        <p:blipFill>
          <a:blip r:embed="rId3"/>
          <a:stretch>
            <a:fillRect/>
          </a:stretch>
        </p:blipFill>
        <p:spPr>
          <a:xfrm>
            <a:off x="434008" y="517801"/>
            <a:ext cx="1440000" cy="1634099"/>
          </a:xfrm>
          <a:prstGeom prst="rect">
            <a:avLst/>
          </a:prstGeom>
        </p:spPr>
      </p:pic>
      <p:pic>
        <p:nvPicPr>
          <p:cNvPr id="4" name="Picture 3">
            <a:extLst>
              <a:ext uri="{FF2B5EF4-FFF2-40B4-BE49-F238E27FC236}">
                <a16:creationId xmlns:a16="http://schemas.microsoft.com/office/drawing/2014/main" id="{DB5B204D-6867-2DB4-DEB1-4D98849CDE7C}"/>
              </a:ext>
            </a:extLst>
          </p:cNvPr>
          <p:cNvPicPr/>
          <p:nvPr/>
        </p:nvPicPr>
        <p:blipFill>
          <a:blip r:embed="rId4" cstate="print"/>
          <a:stretch>
            <a:fillRect/>
          </a:stretch>
        </p:blipFill>
        <p:spPr>
          <a:xfrm>
            <a:off x="10239248" y="517801"/>
            <a:ext cx="1461095" cy="1440000"/>
          </a:xfrm>
          <a:prstGeom prst="rect">
            <a:avLst/>
          </a:prstGeom>
        </p:spPr>
      </p:pic>
      <p:sp>
        <p:nvSpPr>
          <p:cNvPr id="5" name="Title 1">
            <a:extLst>
              <a:ext uri="{FF2B5EF4-FFF2-40B4-BE49-F238E27FC236}">
                <a16:creationId xmlns:a16="http://schemas.microsoft.com/office/drawing/2014/main" id="{11CE1231-72E4-8330-4FB3-89132D77EADE}"/>
              </a:ext>
            </a:extLst>
          </p:cNvPr>
          <p:cNvSpPr txBox="1">
            <a:spLocks/>
          </p:cNvSpPr>
          <p:nvPr/>
        </p:nvSpPr>
        <p:spPr>
          <a:xfrm>
            <a:off x="945218" y="950982"/>
            <a:ext cx="10301563" cy="897770"/>
          </a:xfrm>
          <a:prstGeom prst="rect">
            <a:avLst/>
          </a:prstGeom>
        </p:spPr>
        <p:txBody>
          <a:bodyPr>
            <a:no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IN" sz="4000" dirty="0">
                <a:solidFill>
                  <a:schemeClr val="bg1"/>
                </a:solidFill>
                <a:effectLst/>
                <a:latin typeface="Cambria" panose="02040503050406030204" pitchFamily="18" charset="0"/>
                <a:ea typeface="Cambria" panose="02040503050406030204" pitchFamily="18" charset="0"/>
              </a:rPr>
              <a:t>CANARA ENGINEERING COLleGe </a:t>
            </a:r>
            <a:br>
              <a:rPr lang="en-IN" sz="4000" dirty="0">
                <a:solidFill>
                  <a:schemeClr val="bg1"/>
                </a:solidFill>
              </a:rPr>
            </a:br>
            <a:br>
              <a:rPr lang="en-IN" sz="4000" dirty="0">
                <a:solidFill>
                  <a:schemeClr val="bg1"/>
                </a:solidFill>
              </a:rPr>
            </a:br>
            <a:endParaRPr lang="en-IN" sz="4000" dirty="0">
              <a:solidFill>
                <a:schemeClr val="bg1"/>
              </a:solidFill>
            </a:endParaRPr>
          </a:p>
        </p:txBody>
      </p:sp>
      <p:sp>
        <p:nvSpPr>
          <p:cNvPr id="6" name="TextBox 5">
            <a:extLst>
              <a:ext uri="{FF2B5EF4-FFF2-40B4-BE49-F238E27FC236}">
                <a16:creationId xmlns:a16="http://schemas.microsoft.com/office/drawing/2014/main" id="{ED7C029B-3CDE-D141-04C1-C3353253A7E9}"/>
              </a:ext>
            </a:extLst>
          </p:cNvPr>
          <p:cNvSpPr txBox="1"/>
          <p:nvPr/>
        </p:nvSpPr>
        <p:spPr>
          <a:xfrm>
            <a:off x="1154008" y="2523259"/>
            <a:ext cx="10410340" cy="1538883"/>
          </a:xfrm>
          <a:prstGeom prst="rect">
            <a:avLst/>
          </a:prstGeom>
          <a:noFill/>
        </p:spPr>
        <p:txBody>
          <a:bodyPr wrap="square" rtlCol="0">
            <a:spAutoFit/>
          </a:bodyPr>
          <a:lstStyle/>
          <a:p>
            <a:pPr algn="ctr"/>
            <a:r>
              <a:rPr lang="en-IN" sz="28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DEPARTMENT OF COMPUTER SCIENCE AND ENGINEERING</a:t>
            </a:r>
            <a:br>
              <a:rPr lang="en-IN" b="1" dirty="0">
                <a:solidFill>
                  <a:schemeClr val="bg1"/>
                </a:solidFill>
                <a:latin typeface="Times New Roman" panose="02020603050405020304" pitchFamily="18" charset="0"/>
                <a:cs typeface="Times New Roman" panose="02020603050405020304" pitchFamily="18" charset="0"/>
              </a:rPr>
            </a:br>
            <a:br>
              <a:rPr lang="en-IN" b="1" dirty="0">
                <a:solidFill>
                  <a:schemeClr val="bg1"/>
                </a:solidFill>
                <a:latin typeface="Times New Roman" panose="02020603050405020304" pitchFamily="18" charset="0"/>
                <a:cs typeface="Times New Roman" panose="02020603050405020304" pitchFamily="18" charset="0"/>
              </a:rPr>
            </a:br>
            <a:r>
              <a:rPr lang="en-IN" sz="2400" b="1" dirty="0">
                <a:solidFill>
                  <a:schemeClr val="bg1"/>
                </a:solidFill>
                <a:latin typeface="Times New Roman" panose="02020603050405020304" pitchFamily="18" charset="0"/>
                <a:cs typeface="Times New Roman" panose="02020603050405020304" pitchFamily="18" charset="0"/>
              </a:rPr>
              <a:t>TITLE: DESIGN &amp; IMPLEMENTATION OF NEXTGEN SECURED LOCATION TRACKING SYSTEM </a:t>
            </a:r>
            <a:endParaRPr lang="en-IN" sz="2400" b="1" dirty="0">
              <a:solidFill>
                <a:schemeClr val="bg1"/>
              </a:solidFill>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1E7B2033-BF0A-6AA2-7F35-6C20EE7D14B5}"/>
              </a:ext>
            </a:extLst>
          </p:cNvPr>
          <p:cNvSpPr txBox="1"/>
          <p:nvPr/>
        </p:nvSpPr>
        <p:spPr>
          <a:xfrm>
            <a:off x="1581912" y="4456554"/>
            <a:ext cx="9253727" cy="1200329"/>
          </a:xfrm>
          <a:prstGeom prst="rect">
            <a:avLst/>
          </a:prstGeom>
          <a:noFill/>
        </p:spPr>
        <p:txBody>
          <a:bodyPr wrap="square" rtlCol="0">
            <a:spAutoFit/>
          </a:bodyPr>
          <a:lstStyle/>
          <a:p>
            <a:pPr algn="ctr"/>
            <a:r>
              <a:rPr lang="en-IN" sz="1800" dirty="0">
                <a:solidFill>
                  <a:srgbClr val="000000"/>
                </a:solidFill>
                <a:effectLst/>
                <a:latin typeface="Cambria" panose="02040503050406030204" pitchFamily="18" charset="0"/>
                <a:ea typeface="Cambria" panose="02040503050406030204" pitchFamily="18" charset="0"/>
              </a:rPr>
              <a:t>Ms. Preksha                     4CB21CS075     </a:t>
            </a:r>
            <a:endParaRPr lang="en-IN" dirty="0">
              <a:solidFill>
                <a:srgbClr val="000000"/>
              </a:solidFill>
              <a:latin typeface="Cambria" panose="02040503050406030204" pitchFamily="18" charset="0"/>
              <a:ea typeface="Cambria" panose="02040503050406030204" pitchFamily="18" charset="0"/>
            </a:endParaRPr>
          </a:p>
          <a:p>
            <a:pPr algn="ctr"/>
            <a:r>
              <a:rPr lang="en-IN" sz="1800" dirty="0">
                <a:solidFill>
                  <a:srgbClr val="000000"/>
                </a:solidFill>
                <a:effectLst/>
                <a:latin typeface="Cambria" panose="02040503050406030204" pitchFamily="18" charset="0"/>
                <a:ea typeface="Cambria" panose="02040503050406030204" pitchFamily="18" charset="0"/>
              </a:rPr>
              <a:t>Mr. Prithwin B U             4CB21CS076</a:t>
            </a:r>
          </a:p>
          <a:p>
            <a:r>
              <a:rPr lang="en-IN" dirty="0">
                <a:solidFill>
                  <a:srgbClr val="000000"/>
                </a:solidFill>
                <a:latin typeface="Cambria" panose="02040503050406030204" pitchFamily="18" charset="0"/>
                <a:ea typeface="Cambria" panose="02040503050406030204" pitchFamily="18" charset="0"/>
              </a:rPr>
              <a:t>                                                       Mr. Rakshan Shetty K    4CB21CS084 </a:t>
            </a:r>
          </a:p>
          <a:p>
            <a:pPr algn="ctr"/>
            <a:r>
              <a:rPr lang="en-IN" sz="1800" dirty="0">
                <a:solidFill>
                  <a:srgbClr val="000000"/>
                </a:solidFill>
                <a:effectLst/>
                <a:latin typeface="Cambria" panose="02040503050406030204" pitchFamily="18" charset="0"/>
                <a:ea typeface="Cambria" panose="02040503050406030204" pitchFamily="18" charset="0"/>
              </a:rPr>
              <a:t> Ms. Suhani                        4CB21CS113</a:t>
            </a:r>
            <a:endParaRPr lang="en-IN"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9745435C-62AA-1675-8011-35FD93B54800}"/>
              </a:ext>
            </a:extLst>
          </p:cNvPr>
          <p:cNvSpPr txBox="1"/>
          <p:nvPr/>
        </p:nvSpPr>
        <p:spPr>
          <a:xfrm>
            <a:off x="3058840" y="5948836"/>
            <a:ext cx="5202936" cy="646331"/>
          </a:xfrm>
          <a:prstGeom prst="rect">
            <a:avLst/>
          </a:prstGeom>
          <a:noFill/>
        </p:spPr>
        <p:txBody>
          <a:bodyPr wrap="square" rtlCol="0">
            <a:spAutoFit/>
          </a:bodyPr>
          <a:lstStyle/>
          <a:p>
            <a:pPr algn="ctr"/>
            <a:r>
              <a:rPr lang="en-US" b="1" dirty="0">
                <a:solidFill>
                  <a:schemeClr val="bg1"/>
                </a:solidFill>
                <a:latin typeface="Cambria" pitchFamily="18" charset="0"/>
                <a:ea typeface="Cambria" pitchFamily="18" charset="0"/>
              </a:rPr>
              <a:t>            MENTOR: Shreya</a:t>
            </a:r>
          </a:p>
          <a:p>
            <a:pPr algn="ctr"/>
            <a:r>
              <a:rPr lang="en-US" b="1" dirty="0">
                <a:solidFill>
                  <a:schemeClr val="bg1"/>
                </a:solidFill>
                <a:latin typeface="Cambria" pitchFamily="18" charset="0"/>
                <a:ea typeface="Cambria" pitchFamily="18" charset="0"/>
              </a:rPr>
              <a:t>                 GUIDE: Prof. Alok Ranjan</a:t>
            </a:r>
            <a:endParaRPr lang="en-US" b="1" dirty="0">
              <a:latin typeface="Cambria" pitchFamily="18" charset="0"/>
              <a:ea typeface="Cambria" pitchFamily="18" charset="0"/>
            </a:endParaRPr>
          </a:p>
        </p:txBody>
      </p:sp>
      <p:sp>
        <p:nvSpPr>
          <p:cNvPr id="11" name="TextBox 10">
            <a:extLst>
              <a:ext uri="{FF2B5EF4-FFF2-40B4-BE49-F238E27FC236}">
                <a16:creationId xmlns:a16="http://schemas.microsoft.com/office/drawing/2014/main" id="{00CC3ABC-B9DE-EFBE-801A-27E8C76CB646}"/>
              </a:ext>
            </a:extLst>
          </p:cNvPr>
          <p:cNvSpPr txBox="1"/>
          <p:nvPr/>
        </p:nvSpPr>
        <p:spPr>
          <a:xfrm>
            <a:off x="9987903" y="6087336"/>
            <a:ext cx="2560320" cy="369332"/>
          </a:xfrm>
          <a:prstGeom prst="rect">
            <a:avLst/>
          </a:prstGeom>
          <a:noFill/>
        </p:spPr>
        <p:txBody>
          <a:bodyPr wrap="square" rtlCol="0">
            <a:spAutoFit/>
          </a:bodyPr>
          <a:lstStyle/>
          <a:p>
            <a:r>
              <a:rPr lang="en-US" dirty="0">
                <a:solidFill>
                  <a:schemeClr val="bg1"/>
                </a:solidFill>
                <a:latin typeface="Cambria" pitchFamily="18" charset="0"/>
                <a:ea typeface="Cambria" pitchFamily="18" charset="0"/>
              </a:rPr>
              <a:t>Date : 30-11-2024</a:t>
            </a:r>
          </a:p>
        </p:txBody>
      </p:sp>
      <p:sp>
        <p:nvSpPr>
          <p:cNvPr id="16" name="Slide Number Placeholder 14">
            <a:extLst>
              <a:ext uri="{FF2B5EF4-FFF2-40B4-BE49-F238E27FC236}">
                <a16:creationId xmlns:a16="http://schemas.microsoft.com/office/drawing/2014/main" id="{BF86E383-E8C8-825D-4C52-31813EE29FAE}"/>
              </a:ext>
            </a:extLst>
          </p:cNvPr>
          <p:cNvSpPr>
            <a:spLocks noGrp="1"/>
          </p:cNvSpPr>
          <p:nvPr>
            <p:ph type="sldNum" sz="quarter" idx="22"/>
          </p:nvPr>
        </p:nvSpPr>
        <p:spPr>
          <a:xfrm>
            <a:off x="8589013" y="6464505"/>
            <a:ext cx="683339" cy="365125"/>
          </a:xfrm>
        </p:spPr>
        <p:txBody>
          <a:bodyPr/>
          <a:lstStyle/>
          <a:p>
            <a:fld id="{294A09A9-5501-47C1-A89A-A340965A2BE2}" type="slidenum">
              <a:rPr lang="en-US" smtClean="0">
                <a:solidFill>
                  <a:schemeClr val="bg1"/>
                </a:solidFill>
              </a:rPr>
              <a:pPr/>
              <a:t>1</a:t>
            </a:fld>
            <a:endParaRPr lang="en-US" dirty="0">
              <a:solidFill>
                <a:schemeClr val="bg1"/>
              </a:solidFill>
              <a:latin typeface="+mn-lt"/>
            </a:endParaRPr>
          </a:p>
        </p:txBody>
      </p:sp>
    </p:spTree>
    <p:extLst>
      <p:ext uri="{BB962C8B-B14F-4D97-AF65-F5344CB8AC3E}">
        <p14:creationId xmlns:p14="http://schemas.microsoft.com/office/powerpoint/2010/main" val="1043661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71D1CD-CD6B-8E48-3E7D-08A86AC1A7B9}"/>
              </a:ext>
            </a:extLst>
          </p:cNvPr>
          <p:cNvSpPr>
            <a:spLocks noGrp="1"/>
          </p:cNvSpPr>
          <p:nvPr>
            <p:ph type="title"/>
          </p:nvPr>
        </p:nvSpPr>
        <p:spPr>
          <a:xfrm>
            <a:off x="581969" y="269784"/>
            <a:ext cx="8596668" cy="2396938"/>
          </a:xfrm>
        </p:spPr>
        <p:txBody>
          <a:bodyPr>
            <a:normAutofit fontScale="90000"/>
          </a:bodyPr>
          <a:lstStyle/>
          <a:p>
            <a:pPr marL="571500" indent="-571500">
              <a:buFont typeface="Wingdings" panose="05000000000000000000" pitchFamily="2" charset="2"/>
              <a:buChar char="Ø"/>
            </a:pPr>
            <a:r>
              <a:rPr lang="en-IN"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Gaps identified</a:t>
            </a:r>
            <a:br>
              <a:rPr lang="en-IN"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br>
            <a:br>
              <a:rPr lang="en-IN" sz="3600" dirty="0">
                <a:solidFill>
                  <a:schemeClr val="tx1"/>
                </a:solidFill>
                <a:latin typeface="Cambria" panose="02040503050406030204" pitchFamily="18" charset="0"/>
                <a:ea typeface="Cambria" panose="02040503050406030204" pitchFamily="18" charset="0"/>
              </a:rPr>
            </a:br>
            <a:br>
              <a:rPr lang="en-IN" sz="3600" dirty="0">
                <a:solidFill>
                  <a:schemeClr val="tx1"/>
                </a:solidFill>
                <a:latin typeface="Cambria" panose="02040503050406030204" pitchFamily="18" charset="0"/>
                <a:ea typeface="Cambria" panose="02040503050406030204" pitchFamily="18" charset="0"/>
              </a:rPr>
            </a:br>
            <a:endParaRPr lang="en-IN" sz="3600" dirty="0">
              <a:solidFill>
                <a:schemeClr val="tx1"/>
              </a:solidFill>
              <a:latin typeface="Cambria" panose="02040503050406030204" pitchFamily="18" charset="0"/>
              <a:ea typeface="Cambria" panose="02040503050406030204" pitchFamily="18" charset="0"/>
            </a:endParaRPr>
          </a:p>
        </p:txBody>
      </p:sp>
      <p:sp>
        <p:nvSpPr>
          <p:cNvPr id="62" name="Slide Number Placeholder 61"/>
          <p:cNvSpPr>
            <a:spLocks noGrp="1"/>
          </p:cNvSpPr>
          <p:nvPr>
            <p:ph type="sldNum" sz="quarter" idx="12"/>
          </p:nvPr>
        </p:nvSpPr>
        <p:spPr>
          <a:xfrm>
            <a:off x="10686484" y="6070859"/>
            <a:ext cx="683339" cy="365125"/>
          </a:xfrm>
        </p:spPr>
        <p:txBody>
          <a:bodyPr/>
          <a:lstStyle/>
          <a:p>
            <a:fld id="{294A09A9-5501-47C1-A89A-A340965A2BE2}" type="slidenum">
              <a:rPr lang="en-US" smtClean="0">
                <a:solidFill>
                  <a:schemeClr val="tx1"/>
                </a:solidFill>
              </a:rPr>
              <a:pPr/>
              <a:t>10</a:t>
            </a:fld>
            <a:endParaRPr lang="en-US" dirty="0">
              <a:solidFill>
                <a:schemeClr val="tx1"/>
              </a:solidFill>
              <a:latin typeface="+mn-lt"/>
            </a:endParaRPr>
          </a:p>
        </p:txBody>
      </p:sp>
      <p:pic>
        <p:nvPicPr>
          <p:cNvPr id="3074" name="Picture 2">
            <a:extLst>
              <a:ext uri="{FF2B5EF4-FFF2-40B4-BE49-F238E27FC236}">
                <a16:creationId xmlns:a16="http://schemas.microsoft.com/office/drawing/2014/main" id="{D4AEF994-FC52-3E9A-6B39-8F9A51A80C0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5478" y="1590478"/>
            <a:ext cx="3700542" cy="274974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Firebase - Xài phập tập trịnh không đết Backend đồng Google - Tin ọc tên đếm hosting">
            <a:extLst>
              <a:ext uri="{FF2B5EF4-FFF2-40B4-BE49-F238E27FC236}">
                <a16:creationId xmlns:a16="http://schemas.microsoft.com/office/drawing/2014/main" id="{F2FCBE14-B7E9-182E-6E6D-34DC09C2483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5521" y="128952"/>
            <a:ext cx="3144302" cy="14003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100DCBB-6A37-71D7-CAB8-2B52974E18DE}"/>
              </a:ext>
            </a:extLst>
          </p:cNvPr>
          <p:cNvSpPr txBox="1"/>
          <p:nvPr/>
        </p:nvSpPr>
        <p:spPr>
          <a:xfrm>
            <a:off x="769195" y="1131510"/>
            <a:ext cx="7629833" cy="461665"/>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a:t>
            </a:r>
          </a:p>
        </p:txBody>
      </p:sp>
      <p:sp>
        <p:nvSpPr>
          <p:cNvPr id="6" name="Rectangle 2">
            <a:extLst>
              <a:ext uri="{FF2B5EF4-FFF2-40B4-BE49-F238E27FC236}">
                <a16:creationId xmlns:a16="http://schemas.microsoft.com/office/drawing/2014/main" id="{940C7BFC-A573-1A1E-5632-ED9F72389327}"/>
              </a:ext>
            </a:extLst>
          </p:cNvPr>
          <p:cNvSpPr>
            <a:spLocks noGrp="1" noChangeArrowheads="1"/>
          </p:cNvSpPr>
          <p:nvPr>
            <p:ph type="body" idx="1"/>
          </p:nvPr>
        </p:nvSpPr>
        <p:spPr bwMode="auto">
          <a:xfrm>
            <a:off x="581969" y="1201432"/>
            <a:ext cx="8350363"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Analysis of Existing Systems: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Many systems do not provide comprehensive monitoring features.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integration with modern technology (e.g., smartphones).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Specific Gaps: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Insufficient real-time alerts and notifications.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Poor user experience and interface design.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customization options for parents.</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Importance of Addressing Gaps: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Filling these gaps will enhance user satisfaction and trust in the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7695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0655437" y="6136259"/>
            <a:ext cx="683339" cy="365125"/>
          </a:xfrm>
        </p:spPr>
        <p:txBody>
          <a:bodyPr/>
          <a:lstStyle/>
          <a:p>
            <a:r>
              <a:rPr lang="en-US" dirty="0">
                <a:solidFill>
                  <a:schemeClr val="tx1"/>
                </a:solidFill>
                <a:latin typeface="+mn-lt"/>
              </a:rPr>
              <a:t>11</a:t>
            </a:r>
          </a:p>
        </p:txBody>
      </p:sp>
      <p:sp>
        <p:nvSpPr>
          <p:cNvPr id="7" name="TextBox 6"/>
          <p:cNvSpPr txBox="1"/>
          <p:nvPr/>
        </p:nvSpPr>
        <p:spPr>
          <a:xfrm>
            <a:off x="393192" y="356616"/>
            <a:ext cx="12326112" cy="2123658"/>
          </a:xfrm>
          <a:prstGeom prst="rect">
            <a:avLst/>
          </a:prstGeom>
          <a:noFill/>
        </p:spPr>
        <p:txBody>
          <a:bodyPr wrap="square" rtlCol="0">
            <a:spAutoFit/>
          </a:bodyPr>
          <a:lstStyle/>
          <a:p>
            <a:r>
              <a:rPr lang="en-IN" sz="4400" b="1" dirty="0">
                <a:latin typeface="Times New Roman" panose="02020603050405020304" pitchFamily="18" charset="0"/>
                <a:ea typeface="Cambria" panose="02040503050406030204" pitchFamily="18" charset="0"/>
                <a:cs typeface="Times New Roman" panose="02020603050405020304" pitchFamily="18" charset="0"/>
              </a:rPr>
              <a:t>Functional &amp; Non-Functional requirements</a:t>
            </a:r>
          </a:p>
          <a:p>
            <a:endParaRPr lang="en-IN" sz="4400" b="1" dirty="0">
              <a:latin typeface="Times New Roman" panose="02020603050405020304" pitchFamily="18" charset="0"/>
              <a:ea typeface="Cambria" panose="02040503050406030204" pitchFamily="18" charset="0"/>
              <a:cs typeface="Times New Roman" panose="02020603050405020304" pitchFamily="18" charset="0"/>
            </a:endParaRPr>
          </a:p>
          <a:p>
            <a:endParaRPr lang="en-US" sz="44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45B3DDB-FF19-FF96-87D9-258D2233B6B0}"/>
              </a:ext>
            </a:extLst>
          </p:cNvPr>
          <p:cNvSpPr txBox="1"/>
          <p:nvPr/>
        </p:nvSpPr>
        <p:spPr>
          <a:xfrm>
            <a:off x="399288" y="1143024"/>
            <a:ext cx="6156960" cy="830997"/>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Functional requirements:</a:t>
            </a:r>
          </a:p>
          <a:p>
            <a:endParaRPr lang="en-IN" sz="2400" b="1" u="sng"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D7BA7238-E9DD-B743-0C8E-A79FDEFF6298}"/>
              </a:ext>
            </a:extLst>
          </p:cNvPr>
          <p:cNvSpPr>
            <a:spLocks noChangeArrowheads="1"/>
          </p:cNvSpPr>
          <p:nvPr/>
        </p:nvSpPr>
        <p:spPr bwMode="auto">
          <a:xfrm>
            <a:off x="222603" y="1207917"/>
            <a:ext cx="11589774" cy="566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Functionalities: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Location Tracking: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Parents can view their child's current location on a map.</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2.</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Geofencing Alerts: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Notifications when a child enters or exits predefined areas. </a:t>
            </a:r>
          </a:p>
          <a:p>
            <a:pPr marR="0" lvl="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3.</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Activity Logging: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Access to call logs, text messages, and app usage. </a:t>
            </a:r>
          </a:p>
          <a:p>
            <a:pPr marR="0" lvl="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4.</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Authentication: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login for parents to protect sensitive information. </a:t>
            </a:r>
          </a:p>
          <a:p>
            <a:pPr marR="0" lvl="0" algn="l"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BB564D8-8B22-82A2-6EAE-D4CCB5127FE4}"/>
              </a:ext>
            </a:extLst>
          </p:cNvPr>
          <p:cNvSpPr>
            <a:spLocks noGrp="1"/>
          </p:cNvSpPr>
          <p:nvPr>
            <p:ph type="sldNum" sz="quarter" idx="12"/>
          </p:nvPr>
        </p:nvSpPr>
        <p:spPr>
          <a:xfrm>
            <a:off x="10930741" y="6120020"/>
            <a:ext cx="683339" cy="365125"/>
          </a:xfrm>
        </p:spPr>
        <p:txBody>
          <a:bodyPr/>
          <a:lstStyle/>
          <a:p>
            <a:fld id="{294A09A9-5501-47C1-A89A-A340965A2BE2}" type="slidenum">
              <a:rPr lang="en-US" smtClean="0">
                <a:solidFill>
                  <a:schemeClr val="tx1"/>
                </a:solidFill>
              </a:rPr>
              <a:pPr/>
              <a:t>12</a:t>
            </a:fld>
            <a:endParaRPr lang="en-US" dirty="0">
              <a:solidFill>
                <a:schemeClr val="tx1"/>
              </a:solidFill>
              <a:latin typeface="+mn-lt"/>
            </a:endParaRPr>
          </a:p>
        </p:txBody>
      </p:sp>
      <p:sp>
        <p:nvSpPr>
          <p:cNvPr id="7" name="TextBox 6">
            <a:extLst>
              <a:ext uri="{FF2B5EF4-FFF2-40B4-BE49-F238E27FC236}">
                <a16:creationId xmlns:a16="http://schemas.microsoft.com/office/drawing/2014/main" id="{49B7FC01-E219-0EB2-F1F3-9A12BE3B5AC6}"/>
              </a:ext>
            </a:extLst>
          </p:cNvPr>
          <p:cNvSpPr txBox="1"/>
          <p:nvPr/>
        </p:nvSpPr>
        <p:spPr>
          <a:xfrm>
            <a:off x="736600" y="862598"/>
            <a:ext cx="10718800" cy="440120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5.</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Emergency Alerts: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Quick alert feature for children to notify parents in case of danger.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lang="en-US" sz="2400" b="1" dirty="0">
                <a:latin typeface="Arial" pitchFamily="34" charset="0"/>
                <a:cs typeface="Arial" pitchFamily="34" charset="0"/>
              </a:rPr>
              <a:t>6</a:t>
            </a:r>
            <a:r>
              <a:rPr lang="en-US" sz="2400" b="1" dirty="0">
                <a:latin typeface="Times New Roman" panose="02020603050405020304" pitchFamily="18" charset="0"/>
                <a:cs typeface="Times New Roman" panose="02020603050405020304" pitchFamily="18" charset="0"/>
              </a:rPr>
              <a:t>. User Customization</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Option to enable/disable tracking or limit it to specific areas/times.</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r>
              <a:rPr lang="en-US" sz="2400" b="1" dirty="0">
                <a:latin typeface="Arial" pitchFamily="34" charset="0"/>
                <a:cs typeface="Arial" pitchFamily="34" charset="0"/>
              </a:rPr>
              <a:t>7. </a:t>
            </a:r>
            <a:r>
              <a:rPr lang="en-US" sz="2400" b="1" dirty="0">
                <a:latin typeface="Times New Roman" panose="02020603050405020304" pitchFamily="18" charset="0"/>
                <a:cs typeface="Times New Roman" panose="02020603050405020304" pitchFamily="18" charset="0"/>
              </a:rPr>
              <a:t>Location History and Reports</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Provide a history of locations and routes taken.</a:t>
            </a:r>
          </a:p>
          <a:p>
            <a:endParaRPr lang="en-US" sz="2200" dirty="0">
              <a:latin typeface="Times New Roman" panose="02020603050405020304" pitchFamily="18" charset="0"/>
              <a:cs typeface="Times New Roman" panose="02020603050405020304" pitchFamily="18" charset="0"/>
            </a:endParaRPr>
          </a:p>
          <a:p>
            <a:r>
              <a:rPr lang="en-US" sz="2400" b="1" dirty="0">
                <a:latin typeface="Arial" pitchFamily="34" charset="0"/>
                <a:cs typeface="Arial" pitchFamily="34" charset="0"/>
              </a:rPr>
              <a:t>8. </a:t>
            </a:r>
            <a:r>
              <a:rPr lang="en-US" sz="2400" b="1" dirty="0">
                <a:latin typeface="Times New Roman" panose="02020603050405020304" pitchFamily="18" charset="0"/>
                <a:cs typeface="Times New Roman" panose="02020603050405020304" pitchFamily="18" charset="0"/>
              </a:rPr>
              <a:t>Mobile Application Support</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Native mobile app support for both Android and iOS.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Allow mobile push notifications for alerts and updates.</a:t>
            </a:r>
          </a:p>
        </p:txBody>
      </p:sp>
    </p:spTree>
    <p:extLst>
      <p:ext uri="{BB962C8B-B14F-4D97-AF65-F5344CB8AC3E}">
        <p14:creationId xmlns:p14="http://schemas.microsoft.com/office/powerpoint/2010/main" val="1984619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0724263" y="6149517"/>
            <a:ext cx="683339" cy="365125"/>
          </a:xfrm>
        </p:spPr>
        <p:txBody>
          <a:bodyPr/>
          <a:lstStyle/>
          <a:p>
            <a:fld id="{294A09A9-5501-47C1-A89A-A340965A2BE2}" type="slidenum">
              <a:rPr lang="en-US" smtClean="0">
                <a:solidFill>
                  <a:schemeClr val="tx1"/>
                </a:solidFill>
              </a:rPr>
              <a:pPr/>
              <a:t>13</a:t>
            </a:fld>
            <a:endParaRPr lang="en-US" dirty="0">
              <a:solidFill>
                <a:schemeClr val="tx1"/>
              </a:solidFill>
              <a:latin typeface="+mn-lt"/>
            </a:endParaRPr>
          </a:p>
        </p:txBody>
      </p:sp>
      <p:sp>
        <p:nvSpPr>
          <p:cNvPr id="6" name="TextBox 5"/>
          <p:cNvSpPr txBox="1"/>
          <p:nvPr/>
        </p:nvSpPr>
        <p:spPr>
          <a:xfrm>
            <a:off x="636606" y="951399"/>
            <a:ext cx="10597896" cy="1046440"/>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Non-Functional Requirements:</a:t>
            </a:r>
          </a:p>
          <a:p>
            <a:endParaRPr lang="en-US" sz="2000" b="1" dirty="0">
              <a:latin typeface="Arial" pitchFamily="34" charset="0"/>
              <a:cs typeface="Arial" pitchFamily="34" charset="0"/>
            </a:endParaRPr>
          </a:p>
          <a:p>
            <a:endParaRPr lang="en-US" dirty="0">
              <a:latin typeface="Arial" pitchFamily="34" charset="0"/>
              <a:cs typeface="Arial" pitchFamily="34" charset="0"/>
            </a:endParaRPr>
          </a:p>
        </p:txBody>
      </p:sp>
      <p:sp>
        <p:nvSpPr>
          <p:cNvPr id="10" name="Rectangle 2">
            <a:extLst>
              <a:ext uri="{FF2B5EF4-FFF2-40B4-BE49-F238E27FC236}">
                <a16:creationId xmlns:a16="http://schemas.microsoft.com/office/drawing/2014/main" id="{E84427B7-C82E-66E4-CA28-BA8B77B33D6B}"/>
              </a:ext>
            </a:extLst>
          </p:cNvPr>
          <p:cNvSpPr>
            <a:spLocks noChangeArrowheads="1"/>
          </p:cNvSpPr>
          <p:nvPr/>
        </p:nvSpPr>
        <p:spPr bwMode="auto">
          <a:xfrm>
            <a:off x="581381" y="605144"/>
            <a:ext cx="10374956"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Requirements: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should respond to user queries within 2 seconds.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Capable of handling multiple users simultaneously without performance degradation.</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Usability Requirements: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Intuitive user interface that is easy to navigate for all age groups.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Comprehensive user guide and support documentation.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Requirements: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encryption for sensitive information.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Regular security updates to protect against vulnerabilities.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677335" y="609600"/>
            <a:ext cx="8596668" cy="904568"/>
          </a:xfrm>
        </p:spPr>
        <p:txBody>
          <a:bodyPr/>
          <a:lstStyle/>
          <a:p>
            <a:pPr>
              <a:buFont typeface="Wingdings" pitchFamily="2" charset="2"/>
              <a:buChar char="Ø"/>
            </a:pPr>
            <a:r>
              <a:rPr lang="en-IN"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Design Constraints</a:t>
            </a:r>
          </a:p>
        </p:txBody>
      </p:sp>
      <p:sp>
        <p:nvSpPr>
          <p:cNvPr id="7" name="Slide Number Placeholder 6"/>
          <p:cNvSpPr>
            <a:spLocks noGrp="1"/>
          </p:cNvSpPr>
          <p:nvPr>
            <p:ph type="sldNum" sz="quarter" idx="12"/>
          </p:nvPr>
        </p:nvSpPr>
        <p:spPr>
          <a:xfrm>
            <a:off x="10488289" y="6061027"/>
            <a:ext cx="683339" cy="365125"/>
          </a:xfrm>
        </p:spPr>
        <p:txBody>
          <a:bodyPr/>
          <a:lstStyle/>
          <a:p>
            <a:fld id="{294A09A9-5501-47C1-A89A-A340965A2BE2}" type="slidenum">
              <a:rPr lang="en-US" smtClean="0">
                <a:solidFill>
                  <a:schemeClr val="tx1"/>
                </a:solidFill>
              </a:rPr>
              <a:pPr/>
              <a:t>14</a:t>
            </a:fld>
            <a:endParaRPr lang="en-US" dirty="0">
              <a:solidFill>
                <a:schemeClr val="tx1"/>
              </a:solidFill>
              <a:latin typeface="+mn-lt"/>
            </a:endParaRPr>
          </a:p>
        </p:txBody>
      </p:sp>
      <p:sp>
        <p:nvSpPr>
          <p:cNvPr id="8" name="Rectangle 2">
            <a:extLst>
              <a:ext uri="{FF2B5EF4-FFF2-40B4-BE49-F238E27FC236}">
                <a16:creationId xmlns:a16="http://schemas.microsoft.com/office/drawing/2014/main" id="{755FA33F-1497-FA07-8D81-3E045D8101B9}"/>
              </a:ext>
            </a:extLst>
          </p:cNvPr>
          <p:cNvSpPr>
            <a:spLocks noGrp="1" noChangeArrowheads="1"/>
          </p:cNvSpPr>
          <p:nvPr>
            <p:ph type="body" idx="1"/>
          </p:nvPr>
        </p:nvSpPr>
        <p:spPr bwMode="auto">
          <a:xfrm>
            <a:off x="823235" y="1716181"/>
            <a:ext cx="11024636"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Technical Constraints: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Compatibility with various mobile devices and operating systems (iOS, Android).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of specific programming languages and frameworks (Java, Spring).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Budget Constraints: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budget for development and marketing.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Need to prioritize features based on available resources.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Constraints: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timeline with specific milestones for development phases.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2428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8E37-26CD-4A07-F806-45307409615D}"/>
              </a:ext>
            </a:extLst>
          </p:cNvPr>
          <p:cNvSpPr>
            <a:spLocks noGrp="1"/>
          </p:cNvSpPr>
          <p:nvPr>
            <p:ph type="title"/>
          </p:nvPr>
        </p:nvSpPr>
        <p:spPr>
          <a:xfrm>
            <a:off x="1522908" y="116556"/>
            <a:ext cx="8596668" cy="894735"/>
          </a:xfrm>
        </p:spPr>
        <p:txBody>
          <a:bodyPr>
            <a:normAutofit/>
          </a:bodyPr>
          <a:lstStyle/>
          <a:p>
            <a:pPr marL="571500" indent="-571500">
              <a:buFont typeface="Wingdings" panose="05000000000000000000" pitchFamily="2" charset="2"/>
              <a:buChar char="Ø"/>
            </a:pPr>
            <a:r>
              <a:rPr lang="en-IN" sz="4400" dirty="0">
                <a:solidFill>
                  <a:schemeClr val="tx1"/>
                </a:solidFill>
                <a:latin typeface="Times New Roman" panose="02020603050405020304" pitchFamily="18" charset="0"/>
                <a:cs typeface="Times New Roman" panose="02020603050405020304" pitchFamily="18" charset="0"/>
              </a:rPr>
              <a:t>IMPLEMENTATION</a:t>
            </a:r>
          </a:p>
        </p:txBody>
      </p:sp>
      <p:sp>
        <p:nvSpPr>
          <p:cNvPr id="4" name="Slide Number Placeholder 3">
            <a:extLst>
              <a:ext uri="{FF2B5EF4-FFF2-40B4-BE49-F238E27FC236}">
                <a16:creationId xmlns:a16="http://schemas.microsoft.com/office/drawing/2014/main" id="{E549CF88-BB90-1283-18F3-86BE0D37AA1C}"/>
              </a:ext>
            </a:extLst>
          </p:cNvPr>
          <p:cNvSpPr>
            <a:spLocks noGrp="1"/>
          </p:cNvSpPr>
          <p:nvPr>
            <p:ph type="sldNum" sz="quarter" idx="12"/>
          </p:nvPr>
        </p:nvSpPr>
        <p:spPr/>
        <p:txBody>
          <a:bodyPr/>
          <a:lstStyle/>
          <a:p>
            <a:fld id="{294A09A9-5501-47C1-A89A-A340965A2BE2}" type="slidenum">
              <a:rPr lang="en-US" smtClean="0">
                <a:solidFill>
                  <a:schemeClr val="tx1"/>
                </a:solidFill>
              </a:rPr>
              <a:pPr/>
              <a:t>15</a:t>
            </a:fld>
            <a:endParaRPr lang="en-US" dirty="0">
              <a:solidFill>
                <a:schemeClr val="tx1"/>
              </a:solidFill>
            </a:endParaRPr>
          </a:p>
        </p:txBody>
      </p:sp>
      <p:sp>
        <p:nvSpPr>
          <p:cNvPr id="7" name="Content Placeholder 2">
            <a:extLst>
              <a:ext uri="{FF2B5EF4-FFF2-40B4-BE49-F238E27FC236}">
                <a16:creationId xmlns:a16="http://schemas.microsoft.com/office/drawing/2014/main" id="{334552D6-291F-A731-7991-7EC54B8A0196}"/>
              </a:ext>
            </a:extLst>
          </p:cNvPr>
          <p:cNvSpPr>
            <a:spLocks noGrp="1"/>
          </p:cNvSpPr>
          <p:nvPr>
            <p:ph idx="1"/>
          </p:nvPr>
        </p:nvSpPr>
        <p:spPr>
          <a:xfrm>
            <a:off x="627789" y="1117823"/>
            <a:ext cx="10386906" cy="5958666"/>
          </a:xfrm>
        </p:spPr>
        <p:txBody>
          <a:bodyPr>
            <a:noAutofit/>
          </a:bodyPr>
          <a:lstStyle/>
          <a:p>
            <a:pPr marL="0" indent="0">
              <a:buNone/>
            </a:pPr>
            <a:r>
              <a:rPr lang="en-US" sz="2200" b="1"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Project Implementation Technology </a:t>
            </a:r>
            <a:r>
              <a:rPr lang="en-IN" sz="2200" b="1" u="sng"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p>
          <a:p>
            <a:pPr marL="0" indent="0">
              <a:buNone/>
            </a:pPr>
            <a:r>
              <a:rPr lang="en-US"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The Project application is loaded in Android Studio. We used Android Studio for the Design and coding of the project. </a:t>
            </a:r>
          </a:p>
          <a:p>
            <a:pPr>
              <a:buClr>
                <a:schemeClr val="tx1"/>
              </a:buClr>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Project Implementation Technology</a:t>
            </a:r>
          </a:p>
          <a:p>
            <a:pPr marL="0" indent="0">
              <a:buClr>
                <a:schemeClr val="tx1"/>
              </a:buClr>
              <a:buNone/>
            </a:pPr>
            <a:r>
              <a:rPr lang="en-US" sz="2200" b="1" dirty="0">
                <a:latin typeface="Times New Roman" panose="02020603050405020304" pitchFamily="18" charset="0"/>
                <a:cs typeface="Times New Roman" panose="02020603050405020304" pitchFamily="18" charset="0"/>
              </a:rPr>
              <a:t>		Front-End:</a:t>
            </a:r>
            <a:r>
              <a:rPr lang="en-US" sz="2200" dirty="0">
                <a:latin typeface="Times New Roman" panose="02020603050405020304" pitchFamily="18" charset="0"/>
                <a:cs typeface="Times New Roman" panose="02020603050405020304" pitchFamily="18" charset="0"/>
              </a:rPr>
              <a:t> XML (for UI design)</a:t>
            </a:r>
          </a:p>
          <a:p>
            <a:pPr marL="0" indent="0">
              <a:buClr>
                <a:schemeClr val="tx1"/>
              </a:buClr>
              <a:buNone/>
            </a:pPr>
            <a:r>
              <a:rPr lang="en-US" sz="2200" b="1" dirty="0">
                <a:latin typeface="Times New Roman" panose="02020603050405020304" pitchFamily="18" charset="0"/>
                <a:cs typeface="Times New Roman" panose="02020603050405020304" pitchFamily="18" charset="0"/>
              </a:rPr>
              <a:t>		Back-End:</a:t>
            </a:r>
            <a:r>
              <a:rPr lang="en-US" sz="2200" dirty="0">
                <a:latin typeface="Times New Roman" panose="02020603050405020304" pitchFamily="18" charset="0"/>
                <a:cs typeface="Times New Roman" panose="02020603050405020304" pitchFamily="18" charset="0"/>
              </a:rPr>
              <a:t> MSSQL for database management</a:t>
            </a:r>
          </a:p>
          <a:p>
            <a:pPr marL="0" indent="0">
              <a:buClr>
                <a:schemeClr val="tx1"/>
              </a:buClr>
              <a:buNone/>
            </a:pPr>
            <a:r>
              <a:rPr lang="en-US" sz="2200" b="1" dirty="0">
                <a:latin typeface="Times New Roman" panose="02020603050405020304" pitchFamily="18" charset="0"/>
                <a:cs typeface="Times New Roman" panose="02020603050405020304" pitchFamily="18" charset="0"/>
              </a:rPr>
              <a:t>		Programming Language:</a:t>
            </a:r>
            <a:r>
              <a:rPr lang="en-US" sz="2200" dirty="0">
                <a:latin typeface="Times New Roman" panose="02020603050405020304" pitchFamily="18" charset="0"/>
                <a:cs typeface="Times New Roman" panose="02020603050405020304" pitchFamily="18" charset="0"/>
              </a:rPr>
              <a:t> Java</a:t>
            </a:r>
          </a:p>
          <a:p>
            <a:pPr marL="0" indent="0">
              <a:buClr>
                <a:schemeClr val="tx1"/>
              </a:buClr>
              <a:buNone/>
            </a:pPr>
            <a:r>
              <a:rPr lang="en-US" sz="2200" b="1" dirty="0">
                <a:latin typeface="Times New Roman" panose="02020603050405020304" pitchFamily="18" charset="0"/>
                <a:cs typeface="Times New Roman" panose="02020603050405020304" pitchFamily="18" charset="0"/>
              </a:rPr>
              <a:t>		IDE:</a:t>
            </a:r>
            <a:r>
              <a:rPr lang="en-US" sz="2200" dirty="0">
                <a:latin typeface="Times New Roman" panose="02020603050405020304" pitchFamily="18" charset="0"/>
                <a:cs typeface="Times New Roman" panose="02020603050405020304" pitchFamily="18" charset="0"/>
              </a:rPr>
              <a:t> Android Studio</a:t>
            </a:r>
          </a:p>
          <a:p>
            <a:pPr>
              <a:buClrTx/>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Software Requirements</a:t>
            </a:r>
          </a:p>
          <a:p>
            <a:pPr marL="0" indent="0">
              <a:buNone/>
            </a:pPr>
            <a:r>
              <a:rPr lang="en-US" sz="2200" dirty="0">
                <a:latin typeface="Times New Roman" panose="02020603050405020304" pitchFamily="18" charset="0"/>
                <a:cs typeface="Times New Roman" panose="02020603050405020304" pitchFamily="18" charset="0"/>
              </a:rPr>
              <a:t>		Android Studio for development.</a:t>
            </a:r>
          </a:p>
          <a:p>
            <a:pPr marL="0" indent="0">
              <a:buNone/>
            </a:pPr>
            <a:r>
              <a:rPr lang="en-US" sz="2200" dirty="0">
                <a:latin typeface="Times New Roman" panose="02020603050405020304" pitchFamily="18" charset="0"/>
                <a:cs typeface="Times New Roman" panose="02020603050405020304" pitchFamily="18" charset="0"/>
              </a:rPr>
              <a:t>		Azure Data Studio for database management.</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130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4576488-04EA-D927-B089-82FE67244411}"/>
              </a:ext>
            </a:extLst>
          </p:cNvPr>
          <p:cNvSpPr>
            <a:spLocks noGrp="1"/>
          </p:cNvSpPr>
          <p:nvPr>
            <p:ph type="sldNum" sz="quarter" idx="12"/>
          </p:nvPr>
        </p:nvSpPr>
        <p:spPr>
          <a:xfrm>
            <a:off x="10932970" y="6223924"/>
            <a:ext cx="683339" cy="365125"/>
          </a:xfrm>
        </p:spPr>
        <p:txBody>
          <a:bodyPr/>
          <a:lstStyle/>
          <a:p>
            <a:fld id="{294A09A9-5501-47C1-A89A-A340965A2BE2}" type="slidenum">
              <a:rPr lang="en-US" smtClean="0">
                <a:solidFill>
                  <a:schemeClr val="tx1"/>
                </a:solidFill>
              </a:rPr>
              <a:pPr/>
              <a:t>16</a:t>
            </a:fld>
            <a:endParaRPr lang="en-US" dirty="0">
              <a:solidFill>
                <a:schemeClr val="tx1"/>
              </a:solidFill>
            </a:endParaRPr>
          </a:p>
        </p:txBody>
      </p:sp>
      <p:sp>
        <p:nvSpPr>
          <p:cNvPr id="6" name="Content Placeholder 2">
            <a:extLst>
              <a:ext uri="{FF2B5EF4-FFF2-40B4-BE49-F238E27FC236}">
                <a16:creationId xmlns:a16="http://schemas.microsoft.com/office/drawing/2014/main" id="{9198B53A-8DD9-3419-28EC-496D88A41328}"/>
              </a:ext>
            </a:extLst>
          </p:cNvPr>
          <p:cNvSpPr>
            <a:spLocks noGrp="1"/>
          </p:cNvSpPr>
          <p:nvPr>
            <p:ph idx="1"/>
          </p:nvPr>
        </p:nvSpPr>
        <p:spPr>
          <a:xfrm>
            <a:off x="677333" y="451513"/>
            <a:ext cx="10597307" cy="6126840"/>
          </a:xfrm>
        </p:spPr>
        <p:txBody>
          <a:bodyPr>
            <a:normAutofit fontScale="25000" lnSpcReduction="20000"/>
          </a:bodyPr>
          <a:lstStyle/>
          <a:p>
            <a:pPr>
              <a:buClrTx/>
              <a:buFont typeface="Arial" panose="020B0604020202020204" pitchFamily="34" charset="0"/>
              <a:buChar char="•"/>
            </a:pPr>
            <a:r>
              <a:rPr lang="en-US" sz="8800" b="1" dirty="0">
                <a:latin typeface="Times New Roman" panose="02020603050405020304" pitchFamily="18" charset="0"/>
                <a:cs typeface="Times New Roman" panose="02020603050405020304" pitchFamily="18" charset="0"/>
              </a:rPr>
              <a:t>Hardware Requirements</a:t>
            </a:r>
          </a:p>
          <a:p>
            <a:pPr marL="0" indent="0">
              <a:buClrTx/>
              <a:buNone/>
            </a:pPr>
            <a:r>
              <a:rPr lang="en-US" sz="8800" dirty="0">
                <a:latin typeface="Times New Roman" panose="02020603050405020304" pitchFamily="18" charset="0"/>
                <a:cs typeface="Times New Roman" panose="02020603050405020304" pitchFamily="18" charset="0"/>
              </a:rPr>
              <a:t>	A PC or laptop with:</a:t>
            </a:r>
          </a:p>
          <a:p>
            <a:pPr lvl="1">
              <a:buClrTx/>
              <a:buFont typeface="Arial" panose="020B0604020202020204" pitchFamily="34" charset="0"/>
              <a:buChar char="•"/>
            </a:pPr>
            <a:r>
              <a:rPr lang="en-US" sz="8800" dirty="0">
                <a:latin typeface="Times New Roman" panose="02020603050405020304" pitchFamily="18" charset="0"/>
                <a:cs typeface="Times New Roman" panose="02020603050405020304" pitchFamily="18" charset="0"/>
              </a:rPr>
              <a:t>Windows 7 or higher.</a:t>
            </a:r>
          </a:p>
          <a:p>
            <a:pPr lvl="1">
              <a:buClrTx/>
              <a:buFont typeface="Arial" panose="020B0604020202020204" pitchFamily="34" charset="0"/>
              <a:buChar char="•"/>
            </a:pPr>
            <a:r>
              <a:rPr lang="en-US" sz="8800" dirty="0">
                <a:latin typeface="Times New Roman" panose="02020603050405020304" pitchFamily="18" charset="0"/>
                <a:cs typeface="Times New Roman" panose="02020603050405020304" pitchFamily="18" charset="0"/>
              </a:rPr>
              <a:t>Intel i3 processor or higher.</a:t>
            </a:r>
          </a:p>
          <a:p>
            <a:pPr lvl="1">
              <a:buClrTx/>
              <a:buFont typeface="Arial" panose="020B0604020202020204" pitchFamily="34" charset="0"/>
              <a:buChar char="•"/>
            </a:pPr>
            <a:r>
              <a:rPr lang="en-US" sz="8800" dirty="0">
                <a:latin typeface="Times New Roman" panose="02020603050405020304" pitchFamily="18" charset="0"/>
                <a:cs typeface="Times New Roman" panose="02020603050405020304" pitchFamily="18" charset="0"/>
              </a:rPr>
              <a:t>Minimum 8GB RAM.</a:t>
            </a:r>
          </a:p>
          <a:p>
            <a:pPr lvl="1">
              <a:buClrTx/>
              <a:buFont typeface="Arial" panose="020B0604020202020204" pitchFamily="34" charset="0"/>
              <a:buChar char="•"/>
            </a:pPr>
            <a:r>
              <a:rPr lang="en-US" sz="8800" dirty="0">
                <a:latin typeface="Times New Roman" panose="02020603050405020304" pitchFamily="18" charset="0"/>
                <a:cs typeface="Times New Roman" panose="02020603050405020304" pitchFamily="18" charset="0"/>
              </a:rPr>
              <a:t>100GB ROM.</a:t>
            </a:r>
          </a:p>
          <a:p>
            <a:pPr marL="0" indent="0">
              <a:buClrTx/>
              <a:buNone/>
            </a:pPr>
            <a:r>
              <a:rPr lang="en-US" sz="8800" dirty="0">
                <a:latin typeface="Times New Roman" panose="02020603050405020304" pitchFamily="18" charset="0"/>
                <a:cs typeface="Times New Roman" panose="02020603050405020304" pitchFamily="18" charset="0"/>
              </a:rPr>
              <a:t>       Android phone with version 6.0 or higher.</a:t>
            </a:r>
          </a:p>
          <a:p>
            <a:pPr>
              <a:buClrTx/>
              <a:buFont typeface="Wingdings" panose="05000000000000000000" pitchFamily="2" charset="2"/>
              <a:buChar char="ü"/>
            </a:pPr>
            <a:r>
              <a:rPr lang="en-US" sz="8800" b="1" dirty="0">
                <a:latin typeface="Times New Roman" panose="02020603050405020304" pitchFamily="18" charset="0"/>
                <a:cs typeface="Times New Roman" panose="02020603050405020304" pitchFamily="18" charset="0"/>
              </a:rPr>
              <a:t>Functional Modules and Features</a:t>
            </a:r>
          </a:p>
          <a:p>
            <a:pPr>
              <a:buClrTx/>
              <a:buFont typeface="Arial" panose="020B0604020202020204" pitchFamily="34" charset="0"/>
              <a:buChar char="•"/>
            </a:pPr>
            <a:r>
              <a:rPr lang="en-US" sz="8800" b="1" dirty="0">
                <a:latin typeface="Times New Roman" panose="02020603050405020304" pitchFamily="18" charset="0"/>
                <a:cs typeface="Times New Roman" panose="02020603050405020304" pitchFamily="18" charset="0"/>
              </a:rPr>
              <a:t>Parent Module:</a:t>
            </a:r>
            <a:endParaRPr lang="en-US" sz="8800" dirty="0">
              <a:latin typeface="Times New Roman" panose="02020603050405020304" pitchFamily="18" charset="0"/>
              <a:cs typeface="Times New Roman" panose="02020603050405020304" pitchFamily="18" charset="0"/>
            </a:endParaRPr>
          </a:p>
          <a:p>
            <a:pPr lvl="1">
              <a:buClrTx/>
              <a:buFont typeface="Arial" panose="020B0604020202020204" pitchFamily="34" charset="0"/>
              <a:buChar char="•"/>
            </a:pPr>
            <a:r>
              <a:rPr lang="en-US" sz="8800" b="1" dirty="0">
                <a:latin typeface="Times New Roman" panose="02020603050405020304" pitchFamily="18" charset="0"/>
                <a:cs typeface="Times New Roman" panose="02020603050405020304" pitchFamily="18" charset="0"/>
              </a:rPr>
              <a:t>Authentication:</a:t>
            </a:r>
            <a:r>
              <a:rPr lang="en-US" sz="8800" dirty="0">
                <a:latin typeface="Times New Roman" panose="02020603050405020304" pitchFamily="18" charset="0"/>
                <a:cs typeface="Times New Roman" panose="02020603050405020304" pitchFamily="18" charset="0"/>
              </a:rPr>
              <a:t> Allows sign-up/sign-in using Google or regular credentials.</a:t>
            </a:r>
          </a:p>
          <a:p>
            <a:pPr lvl="1">
              <a:buClrTx/>
              <a:buFont typeface="Arial" panose="020B0604020202020204" pitchFamily="34" charset="0"/>
              <a:buChar char="•"/>
            </a:pPr>
            <a:r>
              <a:rPr lang="en-US" sz="8800" b="1" dirty="0">
                <a:latin typeface="Times New Roman" panose="02020603050405020304" pitchFamily="18" charset="0"/>
                <a:cs typeface="Times New Roman" panose="02020603050405020304" pitchFamily="18" charset="0"/>
              </a:rPr>
              <a:t>Child Management:</a:t>
            </a:r>
            <a:r>
              <a:rPr lang="en-US" sz="8800" dirty="0">
                <a:latin typeface="Times New Roman" panose="02020603050405020304" pitchFamily="18" charset="0"/>
                <a:cs typeface="Times New Roman" panose="02020603050405020304" pitchFamily="18" charset="0"/>
              </a:rPr>
              <a:t> Features to add, update, delete, and view child details.</a:t>
            </a:r>
          </a:p>
          <a:p>
            <a:pPr lvl="1">
              <a:buClrTx/>
              <a:buFont typeface="Arial" panose="020B0604020202020204" pitchFamily="34" charset="0"/>
              <a:buChar char="•"/>
            </a:pPr>
            <a:r>
              <a:rPr lang="en-US" sz="8800" b="1" dirty="0">
                <a:latin typeface="Times New Roman" panose="02020603050405020304" pitchFamily="18" charset="0"/>
                <a:cs typeface="Times New Roman" panose="02020603050405020304" pitchFamily="18" charset="0"/>
              </a:rPr>
              <a:t>Activity Monitoring:</a:t>
            </a:r>
            <a:r>
              <a:rPr lang="en-US" sz="8800" dirty="0">
                <a:latin typeface="Times New Roman" panose="02020603050405020304" pitchFamily="18" charset="0"/>
                <a:cs typeface="Times New Roman" panose="02020603050405020304" pitchFamily="18" charset="0"/>
              </a:rPr>
              <a:t> Enables access to child’s call logs, text messages, and contact lists.</a:t>
            </a:r>
          </a:p>
          <a:p>
            <a:pPr lvl="1">
              <a:buClrTx/>
              <a:buFont typeface="Arial" panose="020B0604020202020204" pitchFamily="34" charset="0"/>
              <a:buChar char="•"/>
            </a:pPr>
            <a:r>
              <a:rPr lang="en-US" sz="8800" b="1" dirty="0">
                <a:latin typeface="Times New Roman" panose="02020603050405020304" pitchFamily="18" charset="0"/>
                <a:cs typeface="Times New Roman" panose="02020603050405020304" pitchFamily="18" charset="0"/>
              </a:rPr>
              <a:t>Location Tracking:</a:t>
            </a:r>
            <a:r>
              <a:rPr lang="en-US" sz="8800" dirty="0">
                <a:latin typeface="Times New Roman" panose="02020603050405020304" pitchFamily="18" charset="0"/>
                <a:cs typeface="Times New Roman" panose="02020603050405020304" pitchFamily="18" charset="0"/>
              </a:rPr>
              <a:t> Displays child’s real-time location.</a:t>
            </a:r>
          </a:p>
        </p:txBody>
      </p:sp>
    </p:spTree>
    <p:extLst>
      <p:ext uri="{BB962C8B-B14F-4D97-AF65-F5344CB8AC3E}">
        <p14:creationId xmlns:p14="http://schemas.microsoft.com/office/powerpoint/2010/main" val="3759765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60B277-17B8-2F92-372D-4769C8E31DAB}"/>
              </a:ext>
            </a:extLst>
          </p:cNvPr>
          <p:cNvSpPr>
            <a:spLocks noGrp="1"/>
          </p:cNvSpPr>
          <p:nvPr>
            <p:ph type="sldNum" sz="quarter" idx="12"/>
          </p:nvPr>
        </p:nvSpPr>
        <p:spPr/>
        <p:txBody>
          <a:bodyPr/>
          <a:lstStyle/>
          <a:p>
            <a:fld id="{294A09A9-5501-47C1-A89A-A340965A2BE2}" type="slidenum">
              <a:rPr lang="en-US" smtClean="0"/>
              <a:pPr/>
              <a:t>17</a:t>
            </a:fld>
            <a:endParaRPr lang="en-US" dirty="0"/>
          </a:p>
        </p:txBody>
      </p:sp>
      <p:sp>
        <p:nvSpPr>
          <p:cNvPr id="3" name="TextBox 2">
            <a:extLst>
              <a:ext uri="{FF2B5EF4-FFF2-40B4-BE49-F238E27FC236}">
                <a16:creationId xmlns:a16="http://schemas.microsoft.com/office/drawing/2014/main" id="{66875755-43C1-9BD0-4E55-DA9EF32E7D85}"/>
              </a:ext>
            </a:extLst>
          </p:cNvPr>
          <p:cNvSpPr txBox="1"/>
          <p:nvPr/>
        </p:nvSpPr>
        <p:spPr>
          <a:xfrm>
            <a:off x="516833" y="945902"/>
            <a:ext cx="10704445" cy="1785104"/>
          </a:xfrm>
          <a:prstGeom prst="rect">
            <a:avLst/>
          </a:prstGeom>
          <a:noFill/>
        </p:spPr>
        <p:txBody>
          <a:bodyPr wrap="square" rtlCol="0">
            <a:spAutoFit/>
          </a:bodyPr>
          <a:lstStyle/>
          <a:p>
            <a:pPr marL="342900" indent="-342900">
              <a:buClrTx/>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Child Module:</a:t>
            </a:r>
            <a:endParaRPr lang="en-US"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Background Data Collection:</a:t>
            </a:r>
            <a:r>
              <a:rPr lang="en-US" sz="2200" dirty="0">
                <a:latin typeface="Times New Roman" panose="02020603050405020304" pitchFamily="18" charset="0"/>
                <a:cs typeface="Times New Roman" panose="02020603050405020304" pitchFamily="18" charset="0"/>
              </a:rPr>
              <a:t> Collects data (e.g., calls, messages, location) seamlessly without the child’s awareness.</a:t>
            </a:r>
          </a:p>
          <a:p>
            <a:pPr marL="800100" lvl="1"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User-Friendly Front App:</a:t>
            </a:r>
            <a:r>
              <a:rPr lang="en-US" sz="2200" dirty="0">
                <a:latin typeface="Times New Roman" panose="02020603050405020304" pitchFamily="18" charset="0"/>
                <a:cs typeface="Times New Roman" panose="02020603050405020304" pitchFamily="18" charset="0"/>
              </a:rPr>
              <a:t> A calculator app that masks the monitoring functionalities.</a:t>
            </a:r>
          </a:p>
          <a:p>
            <a:endParaRPr lang="en-IN" sz="2200" dirty="0"/>
          </a:p>
        </p:txBody>
      </p:sp>
      <p:sp>
        <p:nvSpPr>
          <p:cNvPr id="4" name="Text Placeholder 2">
            <a:extLst>
              <a:ext uri="{FF2B5EF4-FFF2-40B4-BE49-F238E27FC236}">
                <a16:creationId xmlns:a16="http://schemas.microsoft.com/office/drawing/2014/main" id="{D973E0DA-5444-5E90-A4CC-5C3358B2DF04}"/>
              </a:ext>
            </a:extLst>
          </p:cNvPr>
          <p:cNvSpPr txBox="1">
            <a:spLocks/>
          </p:cNvSpPr>
          <p:nvPr/>
        </p:nvSpPr>
        <p:spPr>
          <a:xfrm>
            <a:off x="688717" y="2223105"/>
            <a:ext cx="11152497" cy="3818257"/>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endParaRPr lang="en-US" sz="2200" dirty="0">
              <a:latin typeface="Times New Roman" panose="02020603050405020304" pitchFamily="18" charset="0"/>
              <a:cs typeface="Times New Roman" panose="02020603050405020304" pitchFamily="18" charset="0"/>
            </a:endParaRPr>
          </a:p>
          <a:p>
            <a:pPr>
              <a:buClr>
                <a:schemeClr val="tx1"/>
              </a:buClr>
              <a:buFont typeface="Wingdings" panose="05000000000000000000" pitchFamily="2" charset="2"/>
              <a:buChar char="ü"/>
            </a:pPr>
            <a:r>
              <a:rPr lang="en-US" sz="2200" b="1" dirty="0">
                <a:solidFill>
                  <a:schemeClr val="tx1"/>
                </a:solidFill>
                <a:latin typeface="Times New Roman" panose="02020603050405020304" pitchFamily="18" charset="0"/>
                <a:cs typeface="Times New Roman" panose="02020603050405020304" pitchFamily="18" charset="0"/>
              </a:rPr>
              <a:t>Development Process</a:t>
            </a:r>
          </a:p>
          <a:p>
            <a:pPr marL="0" indent="0">
              <a:buNone/>
            </a:pPr>
            <a:r>
              <a:rPr lang="en-US" sz="2200" dirty="0">
                <a:latin typeface="Times New Roman" panose="02020603050405020304" pitchFamily="18" charset="0"/>
                <a:cs typeface="Times New Roman" panose="02020603050405020304" pitchFamily="18" charset="0"/>
              </a:rPr>
              <a:t>	The Waterfall Model guided the development:</a:t>
            </a:r>
          </a:p>
          <a:p>
            <a:pPr>
              <a:buClrTx/>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Requirement Analysis:</a:t>
            </a:r>
            <a:r>
              <a:rPr lang="en-US" sz="2200" dirty="0">
                <a:latin typeface="Times New Roman" panose="02020603050405020304" pitchFamily="18" charset="0"/>
                <a:cs typeface="Times New Roman" panose="02020603050405020304" pitchFamily="18" charset="0"/>
              </a:rPr>
              <a:t> Analyzed needs for child safety and remote monitoring.</a:t>
            </a:r>
          </a:p>
          <a:p>
            <a:pPr>
              <a:buClrTx/>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System Design:</a:t>
            </a:r>
            <a:r>
              <a:rPr lang="en-US" sz="2200" dirty="0">
                <a:latin typeface="Times New Roman" panose="02020603050405020304" pitchFamily="18" charset="0"/>
                <a:cs typeface="Times New Roman" panose="02020603050405020304" pitchFamily="18" charset="0"/>
              </a:rPr>
              <a:t> Created E-R diagrams, use-case diagrams, and activity diagrams for structured development.</a:t>
            </a:r>
          </a:p>
          <a:p>
            <a:pPr>
              <a:buClrTx/>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Implementation:</a:t>
            </a:r>
            <a:r>
              <a:rPr lang="en-US" sz="2200" dirty="0">
                <a:latin typeface="Times New Roman" panose="02020603050405020304" pitchFamily="18" charset="0"/>
                <a:cs typeface="Times New Roman" panose="02020603050405020304" pitchFamily="18" charset="0"/>
              </a:rPr>
              <a:t> Used Android Studio for coding the app, MSSQL for backend database, and APIs for communication between modules.</a:t>
            </a:r>
          </a:p>
          <a:p>
            <a:pPr>
              <a:buClrTx/>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Testing:</a:t>
            </a:r>
            <a:r>
              <a:rPr lang="en-US" sz="2200" dirty="0">
                <a:latin typeface="Times New Roman" panose="02020603050405020304" pitchFamily="18" charset="0"/>
                <a:cs typeface="Times New Roman" panose="02020603050405020304" pitchFamily="18" charset="0"/>
              </a:rPr>
              <a:t> Conducted unit, integration, system, validation, and user acceptance testing to ensure functionality, reliability, and accuracy.</a:t>
            </a:r>
            <a:endParaRPr lang="en-IN" sz="2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200" dirty="0"/>
          </a:p>
        </p:txBody>
      </p:sp>
    </p:spTree>
    <p:extLst>
      <p:ext uri="{BB962C8B-B14F-4D97-AF65-F5344CB8AC3E}">
        <p14:creationId xmlns:p14="http://schemas.microsoft.com/office/powerpoint/2010/main" val="2786211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7A8A0-8F99-89E5-0383-A07D30D537A5}"/>
              </a:ext>
            </a:extLst>
          </p:cNvPr>
          <p:cNvSpPr>
            <a:spLocks noGrp="1"/>
          </p:cNvSpPr>
          <p:nvPr>
            <p:ph type="title"/>
          </p:nvPr>
        </p:nvSpPr>
        <p:spPr>
          <a:xfrm>
            <a:off x="451556" y="73378"/>
            <a:ext cx="8596668" cy="660400"/>
          </a:xfrm>
        </p:spPr>
        <p:txBody>
          <a:bodyPr/>
          <a:lstStyle/>
          <a:p>
            <a:pPr marL="571500" indent="-571500">
              <a:buFont typeface="Wingdings" panose="05000000000000000000" pitchFamily="2" charset="2"/>
              <a:buChar char="Ø"/>
            </a:pPr>
            <a:r>
              <a:rPr lang="en-IN" sz="3600" dirty="0">
                <a:solidFill>
                  <a:schemeClr val="tx1"/>
                </a:solidFill>
                <a:latin typeface="Times New Roman" panose="02020603050405020304" pitchFamily="18" charset="0"/>
                <a:cs typeface="Times New Roman" panose="02020603050405020304" pitchFamily="18" charset="0"/>
              </a:rPr>
              <a:t>RESULT AND DISCUSSION</a:t>
            </a:r>
            <a:endParaRPr lang="en-IN" dirty="0"/>
          </a:p>
        </p:txBody>
      </p:sp>
      <p:pic>
        <p:nvPicPr>
          <p:cNvPr id="10" name="Content Placeholder 9">
            <a:extLst>
              <a:ext uri="{FF2B5EF4-FFF2-40B4-BE49-F238E27FC236}">
                <a16:creationId xmlns:a16="http://schemas.microsoft.com/office/drawing/2014/main" id="{3D377832-C253-D903-8770-8A5B4B2C94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700" y="1315021"/>
            <a:ext cx="2611861" cy="3883621"/>
          </a:xfrm>
        </p:spPr>
      </p:pic>
      <p:sp>
        <p:nvSpPr>
          <p:cNvPr id="4" name="Slide Number Placeholder 3">
            <a:extLst>
              <a:ext uri="{FF2B5EF4-FFF2-40B4-BE49-F238E27FC236}">
                <a16:creationId xmlns:a16="http://schemas.microsoft.com/office/drawing/2014/main" id="{319CF5E6-4976-CF68-D2CB-9F0398A20B71}"/>
              </a:ext>
            </a:extLst>
          </p:cNvPr>
          <p:cNvSpPr>
            <a:spLocks noGrp="1"/>
          </p:cNvSpPr>
          <p:nvPr>
            <p:ph type="sldNum" sz="quarter" idx="12"/>
          </p:nvPr>
        </p:nvSpPr>
        <p:spPr>
          <a:xfrm>
            <a:off x="11164898" y="6319658"/>
            <a:ext cx="683339" cy="365125"/>
          </a:xfrm>
        </p:spPr>
        <p:txBody>
          <a:bodyPr/>
          <a:lstStyle/>
          <a:p>
            <a:fld id="{294A09A9-5501-47C1-A89A-A340965A2BE2}" type="slidenum">
              <a:rPr lang="en-US" smtClean="0">
                <a:solidFill>
                  <a:schemeClr val="tx1"/>
                </a:solidFill>
              </a:rPr>
              <a:pPr/>
              <a:t>18</a:t>
            </a:fld>
            <a:endParaRPr lang="en-US" dirty="0">
              <a:solidFill>
                <a:schemeClr val="tx1"/>
              </a:solidFill>
            </a:endParaRPr>
          </a:p>
        </p:txBody>
      </p:sp>
      <p:pic>
        <p:nvPicPr>
          <p:cNvPr id="12" name="Picture 11">
            <a:extLst>
              <a:ext uri="{FF2B5EF4-FFF2-40B4-BE49-F238E27FC236}">
                <a16:creationId xmlns:a16="http://schemas.microsoft.com/office/drawing/2014/main" id="{D70E414E-4B86-4701-AE30-2BBE9C95E4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644" y="1315022"/>
            <a:ext cx="2611861" cy="3883621"/>
          </a:xfrm>
          <a:prstGeom prst="rect">
            <a:avLst/>
          </a:prstGeom>
        </p:spPr>
      </p:pic>
      <p:pic>
        <p:nvPicPr>
          <p:cNvPr id="14" name="Picture 13">
            <a:extLst>
              <a:ext uri="{FF2B5EF4-FFF2-40B4-BE49-F238E27FC236}">
                <a16:creationId xmlns:a16="http://schemas.microsoft.com/office/drawing/2014/main" id="{5E763A86-0875-8E56-2022-8C2829713C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1107" y="1311225"/>
            <a:ext cx="2611861" cy="3883622"/>
          </a:xfrm>
          <a:prstGeom prst="rect">
            <a:avLst/>
          </a:prstGeom>
        </p:spPr>
      </p:pic>
      <p:pic>
        <p:nvPicPr>
          <p:cNvPr id="16" name="Picture 15">
            <a:extLst>
              <a:ext uri="{FF2B5EF4-FFF2-40B4-BE49-F238E27FC236}">
                <a16:creationId xmlns:a16="http://schemas.microsoft.com/office/drawing/2014/main" id="{495AE619-76B7-F41F-3441-1AE16418DF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06642" y="1311225"/>
            <a:ext cx="2762076" cy="3883622"/>
          </a:xfrm>
          <a:prstGeom prst="rect">
            <a:avLst/>
          </a:prstGeom>
        </p:spPr>
      </p:pic>
      <p:sp>
        <p:nvSpPr>
          <p:cNvPr id="17" name="TextBox 16">
            <a:extLst>
              <a:ext uri="{FF2B5EF4-FFF2-40B4-BE49-F238E27FC236}">
                <a16:creationId xmlns:a16="http://schemas.microsoft.com/office/drawing/2014/main" id="{0BF29BCF-4092-2950-2ED7-A8BBEA9F11CF}"/>
              </a:ext>
            </a:extLst>
          </p:cNvPr>
          <p:cNvSpPr txBox="1"/>
          <p:nvPr/>
        </p:nvSpPr>
        <p:spPr>
          <a:xfrm>
            <a:off x="8180891" y="5542978"/>
            <a:ext cx="2776203" cy="369332"/>
          </a:xfrm>
          <a:prstGeom prst="rect">
            <a:avLst/>
          </a:prstGeom>
          <a:noFill/>
        </p:spPr>
        <p:txBody>
          <a:bodyPr wrap="square" rtlCol="0">
            <a:spAutoFit/>
          </a:bodyPr>
          <a:lstStyle/>
          <a:p>
            <a:r>
              <a:rPr lang="en-IN" dirty="0"/>
              <a:t>Parents Interface</a:t>
            </a:r>
          </a:p>
        </p:txBody>
      </p:sp>
      <p:sp>
        <p:nvSpPr>
          <p:cNvPr id="18" name="TextBox 17">
            <a:extLst>
              <a:ext uri="{FF2B5EF4-FFF2-40B4-BE49-F238E27FC236}">
                <a16:creationId xmlns:a16="http://schemas.microsoft.com/office/drawing/2014/main" id="{0CB282DD-DBE1-1B8B-8F70-D608EF676839}"/>
              </a:ext>
            </a:extLst>
          </p:cNvPr>
          <p:cNvSpPr txBox="1"/>
          <p:nvPr/>
        </p:nvSpPr>
        <p:spPr>
          <a:xfrm>
            <a:off x="2052312" y="5542978"/>
            <a:ext cx="2427111" cy="369332"/>
          </a:xfrm>
          <a:prstGeom prst="rect">
            <a:avLst/>
          </a:prstGeom>
          <a:noFill/>
        </p:spPr>
        <p:txBody>
          <a:bodyPr wrap="square" rtlCol="0">
            <a:spAutoFit/>
          </a:bodyPr>
          <a:lstStyle/>
          <a:p>
            <a:r>
              <a:rPr lang="en-IN" dirty="0"/>
              <a:t>Child’s Interface</a:t>
            </a:r>
          </a:p>
        </p:txBody>
      </p:sp>
    </p:spTree>
    <p:extLst>
      <p:ext uri="{BB962C8B-B14F-4D97-AF65-F5344CB8AC3E}">
        <p14:creationId xmlns:p14="http://schemas.microsoft.com/office/powerpoint/2010/main" val="4092427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Content Placeholder 21">
            <a:extLst>
              <a:ext uri="{FF2B5EF4-FFF2-40B4-BE49-F238E27FC236}">
                <a16:creationId xmlns:a16="http://schemas.microsoft.com/office/drawing/2014/main" id="{3EF453FD-4EC3-720A-AA01-4173D85B64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911" y="872990"/>
            <a:ext cx="2743200" cy="49106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a:extLst>
              <a:ext uri="{FF2B5EF4-FFF2-40B4-BE49-F238E27FC236}">
                <a16:creationId xmlns:a16="http://schemas.microsoft.com/office/drawing/2014/main" id="{5FDA6F53-AF35-B85D-4FF6-5CD7F162B367}"/>
              </a:ext>
            </a:extLst>
          </p:cNvPr>
          <p:cNvSpPr>
            <a:spLocks noGrp="1"/>
          </p:cNvSpPr>
          <p:nvPr>
            <p:ph type="sldNum" sz="quarter" idx="12"/>
          </p:nvPr>
        </p:nvSpPr>
        <p:spPr>
          <a:xfrm>
            <a:off x="11192931" y="6406487"/>
            <a:ext cx="683339" cy="365125"/>
          </a:xfrm>
        </p:spPr>
        <p:txBody>
          <a:bodyPr/>
          <a:lstStyle/>
          <a:p>
            <a:fld id="{294A09A9-5501-47C1-A89A-A340965A2BE2}" type="slidenum">
              <a:rPr lang="en-US" smtClean="0">
                <a:solidFill>
                  <a:schemeClr val="tx1"/>
                </a:solidFill>
              </a:rPr>
              <a:pPr/>
              <a:t>19</a:t>
            </a:fld>
            <a:endParaRPr lang="en-US" dirty="0">
              <a:solidFill>
                <a:schemeClr val="tx1"/>
              </a:solidFill>
            </a:endParaRPr>
          </a:p>
        </p:txBody>
      </p:sp>
      <p:pic>
        <p:nvPicPr>
          <p:cNvPr id="24" name="Picture 23">
            <a:extLst>
              <a:ext uri="{FF2B5EF4-FFF2-40B4-BE49-F238E27FC236}">
                <a16:creationId xmlns:a16="http://schemas.microsoft.com/office/drawing/2014/main" id="{04024703-7844-DA5A-C86A-5DCA4F8BF3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10" y="872989"/>
            <a:ext cx="2743200" cy="49106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6" name="Picture 25">
            <a:extLst>
              <a:ext uri="{FF2B5EF4-FFF2-40B4-BE49-F238E27FC236}">
                <a16:creationId xmlns:a16="http://schemas.microsoft.com/office/drawing/2014/main" id="{ED10C4E4-CE79-2E66-E8DC-F38B341C2C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9731" y="872988"/>
            <a:ext cx="2743200" cy="4910668"/>
          </a:xfrm>
          <a:prstGeom prst="rect">
            <a:avLst/>
          </a:prstGeom>
        </p:spPr>
      </p:pic>
      <p:sp>
        <p:nvSpPr>
          <p:cNvPr id="29" name="TextBox 28">
            <a:extLst>
              <a:ext uri="{FF2B5EF4-FFF2-40B4-BE49-F238E27FC236}">
                <a16:creationId xmlns:a16="http://schemas.microsoft.com/office/drawing/2014/main" id="{DE52A611-2341-5B22-F853-B462FEE6B955}"/>
              </a:ext>
            </a:extLst>
          </p:cNvPr>
          <p:cNvSpPr txBox="1"/>
          <p:nvPr/>
        </p:nvSpPr>
        <p:spPr>
          <a:xfrm>
            <a:off x="907841" y="6124533"/>
            <a:ext cx="2743200" cy="369332"/>
          </a:xfrm>
          <a:prstGeom prst="rect">
            <a:avLst/>
          </a:prstGeom>
          <a:noFill/>
        </p:spPr>
        <p:txBody>
          <a:bodyPr wrap="square" rtlCol="0">
            <a:spAutoFit/>
          </a:bodyPr>
          <a:lstStyle/>
          <a:p>
            <a:r>
              <a:rPr lang="en-IN" dirty="0"/>
              <a:t>location of child</a:t>
            </a:r>
          </a:p>
        </p:txBody>
      </p:sp>
      <p:sp>
        <p:nvSpPr>
          <p:cNvPr id="30" name="TextBox 29">
            <a:extLst>
              <a:ext uri="{FF2B5EF4-FFF2-40B4-BE49-F238E27FC236}">
                <a16:creationId xmlns:a16="http://schemas.microsoft.com/office/drawing/2014/main" id="{B1D65F53-36F9-3706-DCBB-3C1B542D19AC}"/>
              </a:ext>
            </a:extLst>
          </p:cNvPr>
          <p:cNvSpPr txBox="1"/>
          <p:nvPr/>
        </p:nvSpPr>
        <p:spPr>
          <a:xfrm>
            <a:off x="9216821" y="6037155"/>
            <a:ext cx="2743200" cy="369332"/>
          </a:xfrm>
          <a:prstGeom prst="rect">
            <a:avLst/>
          </a:prstGeom>
          <a:noFill/>
        </p:spPr>
        <p:txBody>
          <a:bodyPr wrap="square" rtlCol="0">
            <a:spAutoFit/>
          </a:bodyPr>
          <a:lstStyle/>
          <a:p>
            <a:r>
              <a:rPr lang="en-IN" dirty="0"/>
              <a:t>Call logs</a:t>
            </a:r>
          </a:p>
        </p:txBody>
      </p:sp>
      <p:sp>
        <p:nvSpPr>
          <p:cNvPr id="3" name="TextBox 2">
            <a:extLst>
              <a:ext uri="{FF2B5EF4-FFF2-40B4-BE49-F238E27FC236}">
                <a16:creationId xmlns:a16="http://schemas.microsoft.com/office/drawing/2014/main" id="{54684F0B-8B9C-97C4-B86D-775F9081583B}"/>
              </a:ext>
            </a:extLst>
          </p:cNvPr>
          <p:cNvSpPr txBox="1"/>
          <p:nvPr/>
        </p:nvSpPr>
        <p:spPr>
          <a:xfrm>
            <a:off x="5271052" y="6148024"/>
            <a:ext cx="2743200" cy="369332"/>
          </a:xfrm>
          <a:prstGeom prst="rect">
            <a:avLst/>
          </a:prstGeom>
          <a:noFill/>
        </p:spPr>
        <p:txBody>
          <a:bodyPr wrap="square" rtlCol="0">
            <a:spAutoFit/>
          </a:bodyPr>
          <a:lstStyle/>
          <a:p>
            <a:r>
              <a:rPr lang="en-IN" dirty="0"/>
              <a:t>Contacts</a:t>
            </a:r>
          </a:p>
        </p:txBody>
      </p:sp>
    </p:spTree>
    <p:extLst>
      <p:ext uri="{BB962C8B-B14F-4D97-AF65-F5344CB8AC3E}">
        <p14:creationId xmlns:p14="http://schemas.microsoft.com/office/powerpoint/2010/main" val="3692245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676315" y="90224"/>
            <a:ext cx="6787747" cy="621791"/>
          </a:xfrm>
        </p:spPr>
        <p:txBody>
          <a:bodyPr/>
          <a:lstStyle/>
          <a:p>
            <a:pPr marL="571500" indent="-571500">
              <a:buFont typeface="Wingdings" panose="05000000000000000000" pitchFamily="2" charset="2"/>
              <a:buChar char="Ø"/>
            </a:pPr>
            <a:r>
              <a:rPr lang="en-US" dirty="0">
                <a:solidFill>
                  <a:schemeClr val="tx1"/>
                </a:solidFill>
                <a:latin typeface="Times New Roman" panose="02020603050405020304" pitchFamily="18" charset="0"/>
                <a:ea typeface="Cambria" pitchFamily="18" charset="0"/>
                <a:cs typeface="Times New Roman" panose="02020603050405020304" pitchFamily="18" charset="0"/>
              </a:rPr>
              <a:t>Content</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823799" y="401120"/>
            <a:ext cx="7239949" cy="4185395"/>
          </a:xfrm>
        </p:spPr>
        <p:txBody>
          <a:bodyPr tIns="457200">
            <a:noAutofit/>
          </a:bodyPr>
          <a:lstStyle/>
          <a:p>
            <a:pPr marL="0" indent="0">
              <a:buNone/>
            </a:pPr>
            <a:r>
              <a:rPr lang="en-IN"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Introduction</a:t>
            </a:r>
          </a:p>
          <a:p>
            <a:pPr marL="0" indent="0">
              <a:buNone/>
            </a:pPr>
            <a:r>
              <a:rPr lang="en-IN"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Problem Statement </a:t>
            </a:r>
          </a:p>
          <a:p>
            <a:pPr marL="0" indent="0">
              <a:buNone/>
            </a:pPr>
            <a:r>
              <a:rPr lang="en-IN"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Objectives and scope</a:t>
            </a:r>
          </a:p>
          <a:p>
            <a:pPr marL="0" indent="0">
              <a:buNone/>
            </a:pPr>
            <a:r>
              <a:rPr lang="en-IN"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Literature survey</a:t>
            </a:r>
          </a:p>
          <a:p>
            <a:pPr marL="0" indent="0">
              <a:buNone/>
            </a:pPr>
            <a:r>
              <a:rPr lang="en-IN"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Gaps identified</a:t>
            </a:r>
          </a:p>
          <a:p>
            <a:pPr marL="0" indent="0">
              <a:buNone/>
            </a:pPr>
            <a:r>
              <a:rPr lang="en-IN"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Functional &amp; Non-Functional requirements</a:t>
            </a:r>
          </a:p>
          <a:p>
            <a:pPr marL="0" indent="0">
              <a:buNone/>
            </a:pPr>
            <a:r>
              <a:rPr lang="en-IN"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Design Constraints</a:t>
            </a:r>
          </a:p>
          <a:p>
            <a:pPr marL="0" indent="0">
              <a:buNone/>
            </a:pPr>
            <a:r>
              <a:rPr lang="en-IN"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Implementation</a:t>
            </a:r>
          </a:p>
          <a:p>
            <a:pPr marL="0" indent="0">
              <a:buNone/>
            </a:pPr>
            <a:r>
              <a:rPr lang="en-IN"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Results</a:t>
            </a:r>
          </a:p>
          <a:p>
            <a:pPr marL="0" indent="0">
              <a:buNone/>
            </a:pPr>
            <a:r>
              <a:rPr lang="en-IN"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Conclusions and Future Work</a:t>
            </a:r>
          </a:p>
          <a:p>
            <a:pPr marL="0" indent="0">
              <a:buNone/>
            </a:pPr>
            <a:r>
              <a:rPr lang="en-IN"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Bibliography</a:t>
            </a:r>
          </a:p>
        </p:txBody>
      </p:sp>
      <p:sp>
        <p:nvSpPr>
          <p:cNvPr id="4" name="TextBox 3">
            <a:extLst>
              <a:ext uri="{FF2B5EF4-FFF2-40B4-BE49-F238E27FC236}">
                <a16:creationId xmlns:a16="http://schemas.microsoft.com/office/drawing/2014/main" id="{9C63C4C2-E4D3-0ED9-F106-4DE4D108D9AA}"/>
              </a:ext>
            </a:extLst>
          </p:cNvPr>
          <p:cNvSpPr txBox="1"/>
          <p:nvPr/>
        </p:nvSpPr>
        <p:spPr>
          <a:xfrm>
            <a:off x="10618838" y="6488668"/>
            <a:ext cx="599768" cy="230832"/>
          </a:xfrm>
          <a:prstGeom prst="rect">
            <a:avLst/>
          </a:prstGeom>
          <a:noFill/>
        </p:spPr>
        <p:txBody>
          <a:bodyPr wrap="square" rtlCol="0">
            <a:spAutoFit/>
          </a:bodyPr>
          <a:lstStyle/>
          <a:p>
            <a:r>
              <a:rPr lang="en-IN" sz="900" dirty="0"/>
              <a:t>2</a:t>
            </a:r>
          </a:p>
        </p:txBody>
      </p:sp>
    </p:spTree>
    <p:extLst>
      <p:ext uri="{BB962C8B-B14F-4D97-AF65-F5344CB8AC3E}">
        <p14:creationId xmlns:p14="http://schemas.microsoft.com/office/powerpoint/2010/main" val="334668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AB3D3-8CE8-ABC0-F065-161941503F0B}"/>
              </a:ext>
            </a:extLst>
          </p:cNvPr>
          <p:cNvSpPr>
            <a:spLocks noGrp="1"/>
          </p:cNvSpPr>
          <p:nvPr>
            <p:ph type="title"/>
          </p:nvPr>
        </p:nvSpPr>
        <p:spPr>
          <a:xfrm>
            <a:off x="428978" y="338667"/>
            <a:ext cx="10216444" cy="778933"/>
          </a:xfrm>
        </p:spPr>
        <p:txBody>
          <a:bodyPr>
            <a:noAutofit/>
          </a:bodyPr>
          <a:lstStyle/>
          <a:p>
            <a:pPr marL="571500" indent="-571500">
              <a:buFont typeface="Wingdings" panose="05000000000000000000" pitchFamily="2" charset="2"/>
              <a:buChar char="Ø"/>
            </a:pPr>
            <a:r>
              <a:rPr lang="en-IN" sz="4400" dirty="0">
                <a:solidFill>
                  <a:schemeClr val="tx1"/>
                </a:solidFill>
                <a:latin typeface="Times New Roman" panose="02020603050405020304" pitchFamily="18" charset="0"/>
                <a:cs typeface="Times New Roman" panose="02020603050405020304" pitchFamily="18" charset="0"/>
              </a:rPr>
              <a:t>CONCLUSION AND FUTURE WORK</a:t>
            </a:r>
          </a:p>
        </p:txBody>
      </p:sp>
      <p:sp>
        <p:nvSpPr>
          <p:cNvPr id="3" name="Content Placeholder 2">
            <a:extLst>
              <a:ext uri="{FF2B5EF4-FFF2-40B4-BE49-F238E27FC236}">
                <a16:creationId xmlns:a16="http://schemas.microsoft.com/office/drawing/2014/main" id="{8313B5D5-0883-2CE1-E17D-0D77B80A55B0}"/>
              </a:ext>
            </a:extLst>
          </p:cNvPr>
          <p:cNvSpPr>
            <a:spLocks noGrp="1"/>
          </p:cNvSpPr>
          <p:nvPr>
            <p:ph idx="1"/>
          </p:nvPr>
        </p:nvSpPr>
        <p:spPr>
          <a:xfrm>
            <a:off x="677334" y="1727201"/>
            <a:ext cx="9968088" cy="4314162"/>
          </a:xfrm>
        </p:spPr>
        <p:txBody>
          <a:bodyPr/>
          <a:lstStyle/>
          <a:p>
            <a:pPr marL="0" indent="0">
              <a:buNone/>
            </a:pPr>
            <a:r>
              <a:rPr lang="en-US" sz="22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The NextGen Secured Location Tracking System project has successfully   demonstrated the potential to provide real-time, accurate, and secure location tracking for users. By integrating advanced GPS and mobile network technologies with robust security measures such as user authentication, encryption, and geofencing, the system offers enhanced privacy and control for individuals. The mobile app interface facilitates easy access to location data, while the backend effectively stores and processes real-time information, ensuring the system is both responsive and scalable</a:t>
            </a:r>
            <a:r>
              <a:rPr lang="en-US" sz="2200" dirty="0">
                <a:solidFill>
                  <a:schemeClr val="tx1"/>
                </a:solidFill>
                <a:latin typeface="Times New Roman" panose="02020603050405020304" pitchFamily="18" charset="0"/>
                <a:cs typeface="Times New Roman" panose="02020603050405020304" pitchFamily="18" charset="0"/>
              </a:rPr>
              <a:t>.</a:t>
            </a:r>
            <a:endParaRPr lang="en-IN" sz="22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AA723BE3-DA88-B309-7DDF-CC6BF08627D2}"/>
              </a:ext>
            </a:extLst>
          </p:cNvPr>
          <p:cNvSpPr>
            <a:spLocks noGrp="1"/>
          </p:cNvSpPr>
          <p:nvPr>
            <p:ph type="sldNum" sz="quarter" idx="12"/>
          </p:nvPr>
        </p:nvSpPr>
        <p:spPr/>
        <p:txBody>
          <a:bodyPr/>
          <a:lstStyle/>
          <a:p>
            <a:fld id="{294A09A9-5501-47C1-A89A-A340965A2BE2}" type="slidenum">
              <a:rPr lang="en-US" smtClean="0">
                <a:solidFill>
                  <a:schemeClr val="tx1"/>
                </a:solidFill>
              </a:rPr>
              <a:pPr/>
              <a:t>20</a:t>
            </a:fld>
            <a:endParaRPr lang="en-US" dirty="0">
              <a:solidFill>
                <a:schemeClr val="tx1"/>
              </a:solidFill>
            </a:endParaRPr>
          </a:p>
        </p:txBody>
      </p:sp>
    </p:spTree>
    <p:extLst>
      <p:ext uri="{BB962C8B-B14F-4D97-AF65-F5344CB8AC3E}">
        <p14:creationId xmlns:p14="http://schemas.microsoft.com/office/powerpoint/2010/main" val="1538232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55323" y="0"/>
            <a:ext cx="10972800" cy="1188720"/>
          </a:xfrm>
        </p:spPr>
        <p:txBody>
          <a:bodyPr/>
          <a:lstStyle/>
          <a:p>
            <a:pPr>
              <a:buFont typeface="Wingdings" pitchFamily="2" charset="2"/>
              <a:buChar char="Ø"/>
            </a:pPr>
            <a:r>
              <a:rPr lang="en-IN"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Bibliography</a:t>
            </a:r>
          </a:p>
        </p:txBody>
      </p:sp>
      <p:sp>
        <p:nvSpPr>
          <p:cNvPr id="6" name="Slide Number Placeholder 5"/>
          <p:cNvSpPr>
            <a:spLocks noGrp="1"/>
          </p:cNvSpPr>
          <p:nvPr>
            <p:ph type="sldNum" sz="quarter" idx="12"/>
          </p:nvPr>
        </p:nvSpPr>
        <p:spPr>
          <a:xfrm>
            <a:off x="10844784" y="6198679"/>
            <a:ext cx="683339" cy="365125"/>
          </a:xfrm>
        </p:spPr>
        <p:txBody>
          <a:bodyPr/>
          <a:lstStyle/>
          <a:p>
            <a:fld id="{294A09A9-5501-47C1-A89A-A340965A2BE2}" type="slidenum">
              <a:rPr lang="en-US" smtClean="0">
                <a:solidFill>
                  <a:schemeClr val="tx1"/>
                </a:solidFill>
              </a:rPr>
              <a:pPr/>
              <a:t>21</a:t>
            </a:fld>
            <a:endParaRPr lang="en-US" dirty="0">
              <a:solidFill>
                <a:schemeClr val="tx1"/>
              </a:solidFill>
              <a:latin typeface="+mn-lt"/>
            </a:endParaRPr>
          </a:p>
        </p:txBody>
      </p:sp>
      <p:sp>
        <p:nvSpPr>
          <p:cNvPr id="9" name="TextBox 8">
            <a:extLst>
              <a:ext uri="{FF2B5EF4-FFF2-40B4-BE49-F238E27FC236}">
                <a16:creationId xmlns:a16="http://schemas.microsoft.com/office/drawing/2014/main" id="{3310BCBE-FAF0-551C-B6F2-3F8FD8EE73BD}"/>
              </a:ext>
            </a:extLst>
          </p:cNvPr>
          <p:cNvSpPr txBox="1"/>
          <p:nvPr/>
        </p:nvSpPr>
        <p:spPr>
          <a:xfrm>
            <a:off x="367678" y="2740176"/>
            <a:ext cx="6354204" cy="400110"/>
          </a:xfrm>
          <a:prstGeom prst="rect">
            <a:avLst/>
          </a:prstGeom>
          <a:noFill/>
        </p:spPr>
        <p:txBody>
          <a:bodyPr wrap="square">
            <a:spAutoFit/>
          </a:bodyPr>
          <a:lstStyle/>
          <a:p>
            <a:endParaRPr lang="en-US" sz="2000" dirty="0">
              <a:solidFill>
                <a:schemeClr val="bg1"/>
              </a:solidFill>
              <a:latin typeface="Cambria" panose="02040503050406030204" pitchFamily="18" charset="0"/>
              <a:ea typeface="Cambria" panose="02040503050406030204" pitchFamily="18" charset="0"/>
            </a:endParaRPr>
          </a:p>
        </p:txBody>
      </p:sp>
      <p:sp>
        <p:nvSpPr>
          <p:cNvPr id="5" name="TextBox 4"/>
          <p:cNvSpPr txBox="1"/>
          <p:nvPr/>
        </p:nvSpPr>
        <p:spPr>
          <a:xfrm>
            <a:off x="555323" y="1536966"/>
            <a:ext cx="10094976"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Alam</a:t>
            </a:r>
            <a:r>
              <a:rPr lang="en-US" sz="2000" dirty="0">
                <a:latin typeface="Times New Roman" panose="02020603050405020304" pitchFamily="18" charset="0"/>
                <a:cs typeface="Times New Roman" panose="02020603050405020304" pitchFamily="18" charset="0"/>
              </a:rPr>
              <a:t>, Mohammad. (2017). Mobile Tracking System using Web Application and Android Apps. 6. 257-261.</a:t>
            </a:r>
          </a:p>
        </p:txBody>
      </p:sp>
      <p:sp>
        <p:nvSpPr>
          <p:cNvPr id="2" name="TextBox 1"/>
          <p:cNvSpPr txBox="1"/>
          <p:nvPr/>
        </p:nvSpPr>
        <p:spPr>
          <a:xfrm>
            <a:off x="502920" y="2401187"/>
            <a:ext cx="10341864" cy="655564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Mishra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Aman</a:t>
            </a:r>
            <a:r>
              <a:rPr lang="en-US" sz="2000" dirty="0">
                <a:latin typeface="Times New Roman" panose="02020603050405020304" pitchFamily="18" charset="0"/>
                <a:cs typeface="Times New Roman" panose="02020603050405020304" pitchFamily="18" charset="0"/>
              </a:rPr>
              <a:t> &amp; </a:t>
            </a:r>
            <a:r>
              <a:rPr lang="en-US" sz="2000" dirty="0" err="1">
                <a:latin typeface="Times New Roman" panose="02020603050405020304" pitchFamily="18" charset="0"/>
                <a:cs typeface="Times New Roman" panose="02020603050405020304" pitchFamily="18" charset="0"/>
              </a:rPr>
              <a:t>Manhar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Advin</a:t>
            </a:r>
            <a:r>
              <a:rPr lang="en-US" sz="2000" dirty="0">
                <a:latin typeface="Times New Roman" panose="02020603050405020304" pitchFamily="18" charset="0"/>
                <a:cs typeface="Times New Roman" panose="02020603050405020304" pitchFamily="18" charset="0"/>
              </a:rPr>
              <a:t>. (2020). Survey on Live Tracking Phone No. Via Android/IOS Based App. International Journal of Scientific Research in Computer Science, Engineering and Information Technology. 323-327. 10.32628/CSEIT206651.</a:t>
            </a:r>
          </a:p>
          <a:p>
            <a:endParaRPr lang="en-US" sz="2000" dirty="0">
              <a:latin typeface="Times New Roman" panose="02020603050405020304" pitchFamily="18" charset="0"/>
              <a:cs typeface="Times New Roman" panose="02020603050405020304" pitchFamily="18" charset="0"/>
            </a:endParaRPr>
          </a:p>
          <a:p>
            <a:r>
              <a:rPr lang="en-US" sz="2000" dirty="0">
                <a:latin typeface="Arial" pitchFamily="34" charset="0"/>
                <a:cs typeface="Arial" pitchFamily="34" charset="0"/>
              </a:rPr>
              <a:t>[</a:t>
            </a:r>
            <a:r>
              <a:rPr lang="en-US"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Paramvir</a:t>
            </a:r>
            <a:r>
              <a:rPr lang="en-US" sz="2000" dirty="0">
                <a:latin typeface="Times New Roman" panose="02020603050405020304" pitchFamily="18" charset="0"/>
                <a:cs typeface="Times New Roman" panose="02020603050405020304" pitchFamily="18" charset="0"/>
              </a:rPr>
              <a:t> Bahl and Venkata N Padmanabhan. “RADAR: An in-building RF-based user location and tracking system”. In: Proceedings IEEE INFOCOM 2000. Conference on computer communications. Nineteenth annual joint conference of the IEEE computer and communications societies (Cat. No. 00CH37064). Vol. 2. </a:t>
            </a:r>
            <a:r>
              <a:rPr lang="en-US" sz="2000" dirty="0" err="1">
                <a:latin typeface="Times New Roman" panose="02020603050405020304" pitchFamily="18" charset="0"/>
                <a:cs typeface="Times New Roman" panose="02020603050405020304" pitchFamily="18" charset="0"/>
              </a:rPr>
              <a:t>Ieee</a:t>
            </a:r>
            <a:r>
              <a:rPr lang="en-US" sz="2000" dirty="0">
                <a:latin typeface="Times New Roman" panose="02020603050405020304" pitchFamily="18" charset="0"/>
                <a:cs typeface="Times New Roman" panose="02020603050405020304" pitchFamily="18" charset="0"/>
              </a:rPr>
              <a:t>. 2000,pp. 775–784.</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 T Sindhu and L </a:t>
            </a:r>
            <a:r>
              <a:rPr lang="en-US" sz="2000" dirty="0" err="1">
                <a:latin typeface="Times New Roman" panose="02020603050405020304" pitchFamily="18" charset="0"/>
                <a:cs typeface="Times New Roman" panose="02020603050405020304" pitchFamily="18" charset="0"/>
              </a:rPr>
              <a:t>SaiRamesh</a:t>
            </a:r>
            <a:r>
              <a:rPr lang="en-US" sz="2000" dirty="0">
                <a:latin typeface="Times New Roman" panose="02020603050405020304" pitchFamily="18" charset="0"/>
                <a:cs typeface="Times New Roman" panose="02020603050405020304" pitchFamily="18" charset="0"/>
              </a:rPr>
              <a:t>. “REAL TIME VEHICLE TRACKING SCHEME BY</a:t>
            </a:r>
          </a:p>
          <a:p>
            <a:r>
              <a:rPr lang="en-US" sz="2000" dirty="0">
                <a:latin typeface="Times New Roman" panose="02020603050405020304" pitchFamily="18" charset="0"/>
                <a:cs typeface="Times New Roman" panose="02020603050405020304" pitchFamily="18" charset="0"/>
              </a:rPr>
              <a:t>ANALYSING SPATIAL POSITION THROUGH GPS AND GSM.</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4082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6BBC876E-A62D-DA20-51B7-9F27D7DCEB8C}"/>
              </a:ext>
            </a:extLst>
          </p:cNvPr>
          <p:cNvSpPr>
            <a:spLocks noGrp="1" noChangeArrowheads="1"/>
          </p:cNvSpPr>
          <p:nvPr>
            <p:ph sz="quarter" idx="15"/>
          </p:nvPr>
        </p:nvSpPr>
        <p:spPr bwMode="auto">
          <a:xfrm>
            <a:off x="813256" y="2204593"/>
            <a:ext cx="10650586" cy="3124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Overview:</a:t>
            </a:r>
            <a:r>
              <a:rPr kumimoji="0" lang="en-US" altLang="en-US" sz="2400" b="0" i="0" u="none" strike="noStrike" cap="none" normalizeH="0" baseline="0" dirty="0">
                <a:ln>
                  <a:noFill/>
                </a:ln>
                <a:solidFill>
                  <a:schemeClr val="tx1"/>
                </a:solidFill>
                <a:effectLst/>
                <a:latin typeface="Arial" panose="020B0604020202020204" pitchFamily="34" charset="0"/>
              </a:rPr>
              <a:t> </a:t>
            </a:r>
            <a:r>
              <a:rPr lang="en-US" altLang="en-US" sz="2200" dirty="0">
                <a:solidFill>
                  <a:schemeClr val="tx1"/>
                </a:solidFill>
                <a:latin typeface="Times New Roman" panose="02020603050405020304" pitchFamily="18" charset="0"/>
                <a:cs typeface="Times New Roman" panose="02020603050405020304" pitchFamily="18" charset="0"/>
              </a:rPr>
              <a:t>This system is develops to monitor real-time location of family and friends using modern technologies like Firebase and Google API’s. It allows user to track and share precise location information instantly, ensuring they can stay connected with their loved ones. </a:t>
            </a:r>
            <a:r>
              <a:rPr lang="en-US" sz="2200" dirty="0">
                <a:solidFill>
                  <a:schemeClr val="tx1"/>
                </a:solidFill>
                <a:latin typeface="Times New Roman" panose="02020603050405020304" pitchFamily="18" charset="0"/>
                <a:cs typeface="Times New Roman" panose="02020603050405020304" pitchFamily="18" charset="0"/>
              </a:rPr>
              <a:t>The interface is user-friendly, making it accessible for everyone</a:t>
            </a:r>
            <a:r>
              <a:rPr lang="en-US" altLang="en-US" sz="2200" dirty="0">
                <a:solidFill>
                  <a:schemeClr val="tx1"/>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Strong privacy and security measures ensure that only authorized users can access location data. This solution enhances safety and connectivity, keeping loved ones connected efficiently.</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10635772" y="6405156"/>
            <a:ext cx="683339" cy="365125"/>
          </a:xfrm>
        </p:spPr>
        <p:txBody>
          <a:bodyPr/>
          <a:lstStyle/>
          <a:p>
            <a:fld id="{294A09A9-5501-47C1-A89A-A340965A2BE2}" type="slidenum">
              <a:rPr lang="en-US" smtClean="0">
                <a:solidFill>
                  <a:schemeClr val="tx1"/>
                </a:solidFill>
              </a:rPr>
              <a:pPr/>
              <a:t>3</a:t>
            </a:fld>
            <a:endParaRPr lang="en-US" dirty="0">
              <a:solidFill>
                <a:schemeClr val="tx1"/>
              </a:solidFill>
              <a:latin typeface="+mn-lt"/>
            </a:endParaRPr>
          </a:p>
        </p:txBody>
      </p:sp>
      <p:sp>
        <p:nvSpPr>
          <p:cNvPr id="10" name="TextBox 9">
            <a:extLst>
              <a:ext uri="{FF2B5EF4-FFF2-40B4-BE49-F238E27FC236}">
                <a16:creationId xmlns:a16="http://schemas.microsoft.com/office/drawing/2014/main" id="{5E95A61F-5F0E-EEDA-4110-A243E4FE60A4}"/>
              </a:ext>
            </a:extLst>
          </p:cNvPr>
          <p:cNvSpPr txBox="1"/>
          <p:nvPr/>
        </p:nvSpPr>
        <p:spPr>
          <a:xfrm>
            <a:off x="813256" y="465816"/>
            <a:ext cx="5610362" cy="769441"/>
          </a:xfrm>
          <a:prstGeom prst="rect">
            <a:avLst/>
          </a:prstGeom>
          <a:noFill/>
        </p:spPr>
        <p:txBody>
          <a:bodyPr wrap="square" rtlCol="0">
            <a:spAutoFit/>
          </a:bodyPr>
          <a:lstStyle/>
          <a:p>
            <a:pPr marL="571500" indent="-571500">
              <a:buFont typeface="Wingdings" panose="05000000000000000000" pitchFamily="2" charset="2"/>
              <a:buChar char="Ø"/>
            </a:pPr>
            <a:r>
              <a:rPr lang="en-IN" sz="4400" b="1" dirty="0">
                <a:latin typeface="Cambria" panose="02040503050406030204" pitchFamily="18" charset="0"/>
                <a:ea typeface="Cambria" panose="02040503050406030204" pitchFamily="18" charset="0"/>
              </a:rPr>
              <a:t>INTRODUCTION</a:t>
            </a:r>
          </a:p>
        </p:txBody>
      </p:sp>
    </p:spTree>
    <p:extLst>
      <p:ext uri="{BB962C8B-B14F-4D97-AF65-F5344CB8AC3E}">
        <p14:creationId xmlns:p14="http://schemas.microsoft.com/office/powerpoint/2010/main" val="888484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36DF4659-80B0-FCF8-7260-D4B10C00DC82}"/>
              </a:ext>
            </a:extLst>
          </p:cNvPr>
          <p:cNvSpPr>
            <a:spLocks noGrp="1"/>
          </p:cNvSpPr>
          <p:nvPr>
            <p:ph type="title"/>
          </p:nvPr>
        </p:nvSpPr>
        <p:spPr/>
        <p:txBody>
          <a:bodyPr>
            <a:normAutofit/>
          </a:bodyPr>
          <a:lstStyle/>
          <a:p>
            <a:pPr marL="571500" indent="-571500">
              <a:buFont typeface="Wingdings" panose="05000000000000000000" pitchFamily="2" charset="2"/>
              <a:buChar char="Ø"/>
            </a:pPr>
            <a:r>
              <a:rPr lang="en-IN" sz="4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Problem Statement</a:t>
            </a:r>
            <a:endParaRPr lang="en-IN" sz="4400" dirty="0">
              <a:latin typeface="Times New Roman" panose="02020603050405020304" pitchFamily="18" charset="0"/>
              <a:cs typeface="Times New Roman" panose="02020603050405020304" pitchFamily="18" charset="0"/>
            </a:endParaRPr>
          </a:p>
        </p:txBody>
      </p:sp>
      <p:sp>
        <p:nvSpPr>
          <p:cNvPr id="24" name="Rectangle 12">
            <a:extLst>
              <a:ext uri="{FF2B5EF4-FFF2-40B4-BE49-F238E27FC236}">
                <a16:creationId xmlns:a16="http://schemas.microsoft.com/office/drawing/2014/main" id="{42EE8331-5099-B8AA-E369-34E29A0C425A}"/>
              </a:ext>
            </a:extLst>
          </p:cNvPr>
          <p:cNvSpPr>
            <a:spLocks noGrp="1" noChangeArrowheads="1"/>
          </p:cNvSpPr>
          <p:nvPr>
            <p:ph idx="1"/>
          </p:nvPr>
        </p:nvSpPr>
        <p:spPr bwMode="auto">
          <a:xfrm>
            <a:off x="914400" y="1531594"/>
            <a:ext cx="9724103"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Challenges Faced by Parents: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Difficulty in monitoring children's activities when they are not physically present.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Concerns about children's safety in various environments (school, playground, etc.).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real-time updates from existing monitoring solutions.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2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Limitations of Existing Systems: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Many systems lack user-friendly interfaces.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vulnerabilities that may expose sensitive data.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Inadequate features for comprehensive monitoring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A29A3FBB-347B-5239-35A1-3F23D5F44968}"/>
              </a:ext>
            </a:extLst>
          </p:cNvPr>
          <p:cNvSpPr txBox="1"/>
          <p:nvPr/>
        </p:nvSpPr>
        <p:spPr>
          <a:xfrm>
            <a:off x="10768506" y="6221050"/>
            <a:ext cx="243624" cy="230832"/>
          </a:xfrm>
          <a:prstGeom prst="rect">
            <a:avLst/>
          </a:prstGeom>
          <a:noFill/>
        </p:spPr>
        <p:txBody>
          <a:bodyPr wrap="square" rtlCol="0">
            <a:spAutoFit/>
          </a:bodyPr>
          <a:lstStyle/>
          <a:p>
            <a:r>
              <a:rPr lang="en-IN" sz="900" dirty="0"/>
              <a:t>4</a:t>
            </a:r>
          </a:p>
        </p:txBody>
      </p:sp>
    </p:spTree>
    <p:extLst>
      <p:ext uri="{BB962C8B-B14F-4D97-AF65-F5344CB8AC3E}">
        <p14:creationId xmlns:p14="http://schemas.microsoft.com/office/powerpoint/2010/main" val="3088225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0B662D-C564-7364-F43B-3132A11E127F}"/>
              </a:ext>
            </a:extLst>
          </p:cNvPr>
          <p:cNvSpPr>
            <a:spLocks noGrp="1"/>
          </p:cNvSpPr>
          <p:nvPr>
            <p:ph type="title"/>
          </p:nvPr>
        </p:nvSpPr>
        <p:spPr>
          <a:xfrm>
            <a:off x="677333" y="294968"/>
            <a:ext cx="8596668" cy="1320800"/>
          </a:xfrm>
        </p:spPr>
        <p:txBody>
          <a:bodyPr>
            <a:normAutofit/>
          </a:bodyPr>
          <a:lstStyle/>
          <a:p>
            <a:pPr marL="571500" indent="-571500">
              <a:buFont typeface="Wingdings" panose="05000000000000000000" pitchFamily="2" charset="2"/>
              <a:buChar char="Ø"/>
            </a:pPr>
            <a:r>
              <a:rPr lang="en-US" sz="4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Objectives and Scope</a:t>
            </a:r>
            <a:endParaRPr lang="en-IN" sz="4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BF58652-797A-4231-1CCC-C76297BD5A76}"/>
              </a:ext>
            </a:extLst>
          </p:cNvPr>
          <p:cNvSpPr>
            <a:spLocks noGrp="1"/>
          </p:cNvSpPr>
          <p:nvPr>
            <p:ph type="sldNum" sz="quarter" idx="12"/>
          </p:nvPr>
        </p:nvSpPr>
        <p:spPr>
          <a:xfrm>
            <a:off x="10414820" y="6158578"/>
            <a:ext cx="683339" cy="365125"/>
          </a:xfrm>
        </p:spPr>
        <p:txBody>
          <a:bodyPr/>
          <a:lstStyle/>
          <a:p>
            <a:fld id="{294A09A9-5501-47C1-A89A-A340965A2BE2}" type="slidenum">
              <a:rPr lang="en-US" smtClean="0">
                <a:solidFill>
                  <a:schemeClr val="tx1"/>
                </a:solidFill>
              </a:rPr>
              <a:pPr/>
              <a:t>5</a:t>
            </a:fld>
            <a:endParaRPr lang="en-US" dirty="0">
              <a:solidFill>
                <a:schemeClr val="tx1"/>
              </a:solidFill>
            </a:endParaRPr>
          </a:p>
        </p:txBody>
      </p:sp>
      <p:sp>
        <p:nvSpPr>
          <p:cNvPr id="7" name="Rectangle 1">
            <a:extLst>
              <a:ext uri="{FF2B5EF4-FFF2-40B4-BE49-F238E27FC236}">
                <a16:creationId xmlns:a16="http://schemas.microsoft.com/office/drawing/2014/main" id="{F3D14FD4-9FD1-E55D-FE0D-5800F69BDA08}"/>
              </a:ext>
            </a:extLst>
          </p:cNvPr>
          <p:cNvSpPr>
            <a:spLocks noGrp="1" noChangeArrowheads="1"/>
          </p:cNvSpPr>
          <p:nvPr>
            <p:ph idx="1"/>
          </p:nvPr>
        </p:nvSpPr>
        <p:spPr bwMode="auto">
          <a:xfrm>
            <a:off x="765823" y="885568"/>
            <a:ext cx="9990667"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develop a user-friendly child monitoring system that provides real-time tracking.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ensure safety by alerting parents of any unusual activities or movements.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enhance parental control over children's interactions with technology.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Scope: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Users: Parents and guardians of children.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Features: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Location tracking with geofencing capabilities.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Monitoring of call logs and text messages.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Alerts for entering/exiting designated areas (e.g., school, home).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392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33903F8-D560-929F-8ED5-D0B752E493FE}"/>
              </a:ext>
            </a:extLst>
          </p:cNvPr>
          <p:cNvSpPr>
            <a:spLocks noGrp="1"/>
          </p:cNvSpPr>
          <p:nvPr>
            <p:ph type="title"/>
          </p:nvPr>
        </p:nvSpPr>
        <p:spPr>
          <a:xfrm>
            <a:off x="349044" y="0"/>
            <a:ext cx="10873740" cy="1301299"/>
          </a:xfrm>
        </p:spPr>
        <p:txBody>
          <a:bodyPr/>
          <a:lstStyle/>
          <a:p>
            <a:pPr marL="571500" indent="-571500">
              <a:buFont typeface="Wingdings" panose="05000000000000000000" pitchFamily="2" charset="2"/>
              <a:buChar char="Ø"/>
            </a:pP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Literature Survey</a:t>
            </a:r>
            <a:endParaRPr lang="en-IN"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1A5ECB7-3EEF-61F0-7F5C-80715EBC0CCA}"/>
              </a:ext>
            </a:extLst>
          </p:cNvPr>
          <p:cNvSpPr>
            <a:spLocks noGrp="1"/>
          </p:cNvSpPr>
          <p:nvPr>
            <p:ph type="sldNum" sz="quarter" idx="12"/>
          </p:nvPr>
        </p:nvSpPr>
        <p:spPr>
          <a:xfrm>
            <a:off x="10655710" y="6227841"/>
            <a:ext cx="683339" cy="365125"/>
          </a:xfrm>
        </p:spPr>
        <p:txBody>
          <a:bodyPr/>
          <a:lstStyle/>
          <a:p>
            <a:fld id="{294A09A9-5501-47C1-A89A-A340965A2BE2}" type="slidenum">
              <a:rPr lang="en-US" smtClean="0">
                <a:solidFill>
                  <a:schemeClr val="tx1"/>
                </a:solidFill>
              </a:rPr>
              <a:pPr/>
              <a:t>6</a:t>
            </a:fld>
            <a:endParaRPr lang="en-US" dirty="0">
              <a:solidFill>
                <a:schemeClr val="tx1"/>
              </a:solidFill>
              <a:latin typeface="+mn-lt"/>
            </a:endParaRPr>
          </a:p>
        </p:txBody>
      </p:sp>
      <p:sp>
        <p:nvSpPr>
          <p:cNvPr id="6" name="TextBox 5">
            <a:extLst>
              <a:ext uri="{FF2B5EF4-FFF2-40B4-BE49-F238E27FC236}">
                <a16:creationId xmlns:a16="http://schemas.microsoft.com/office/drawing/2014/main" id="{6CE73F79-5536-641B-7383-5A9B424DE056}"/>
              </a:ext>
            </a:extLst>
          </p:cNvPr>
          <p:cNvSpPr txBox="1"/>
          <p:nvPr/>
        </p:nvSpPr>
        <p:spPr>
          <a:xfrm>
            <a:off x="270386" y="2546749"/>
            <a:ext cx="11651227" cy="2800767"/>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Parents are very much concerned about their children now a days and are compelled to provide an Android phone to their children. They want to monitor children activities and movements, where they are going and what they are doing. But this process is difficult. To solve this problem a Mobile Tracking System has been designed, using this system parents can track children’s location. An Android application (Mobile Tracking System) needs to install in mobile phone of the children and parents have to register this application with a password. After completing the registration, parents can monitor mobile phone’s location of their children through a web site (www.mobiletrackerbd.com) from anywhere.</a:t>
            </a:r>
            <a:endParaRPr lang="en-IN" sz="2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C3BE23E-F677-1B20-AD02-2556CD960DF3}"/>
              </a:ext>
            </a:extLst>
          </p:cNvPr>
          <p:cNvSpPr txBox="1"/>
          <p:nvPr/>
        </p:nvSpPr>
        <p:spPr>
          <a:xfrm>
            <a:off x="349044" y="1669676"/>
            <a:ext cx="10648336"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Article 1 – Mobile Tracking System Using Web Application and Android Apps</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0396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443AF1D-BAD5-1B0F-A073-337A900FFB6F}"/>
              </a:ext>
            </a:extLst>
          </p:cNvPr>
          <p:cNvSpPr>
            <a:spLocks noGrp="1"/>
          </p:cNvSpPr>
          <p:nvPr>
            <p:ph type="sldNum" sz="quarter" idx="12"/>
          </p:nvPr>
        </p:nvSpPr>
        <p:spPr>
          <a:xfrm>
            <a:off x="10594261" y="6117720"/>
            <a:ext cx="683339" cy="365125"/>
          </a:xfrm>
        </p:spPr>
        <p:txBody>
          <a:bodyPr/>
          <a:lstStyle/>
          <a:p>
            <a:fld id="{294A09A9-5501-47C1-A89A-A340965A2BE2}" type="slidenum">
              <a:rPr lang="en-US" smtClean="0">
                <a:solidFill>
                  <a:schemeClr val="tx1"/>
                </a:solidFill>
              </a:rPr>
              <a:pPr/>
              <a:t>7</a:t>
            </a:fld>
            <a:endParaRPr lang="en-US" dirty="0">
              <a:solidFill>
                <a:schemeClr val="tx1"/>
              </a:solidFill>
              <a:latin typeface="+mn-lt"/>
            </a:endParaRPr>
          </a:p>
        </p:txBody>
      </p:sp>
      <p:sp>
        <p:nvSpPr>
          <p:cNvPr id="6" name="TextBox 5">
            <a:extLst>
              <a:ext uri="{FF2B5EF4-FFF2-40B4-BE49-F238E27FC236}">
                <a16:creationId xmlns:a16="http://schemas.microsoft.com/office/drawing/2014/main" id="{D3D62F26-F829-AFAE-1BFE-48967138A8C9}"/>
              </a:ext>
            </a:extLst>
          </p:cNvPr>
          <p:cNvSpPr txBox="1"/>
          <p:nvPr/>
        </p:nvSpPr>
        <p:spPr>
          <a:xfrm>
            <a:off x="689241" y="557717"/>
            <a:ext cx="10588359"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Article 2 – Survey on Live Tracking Phone No. Via Android /IOS Based App</a:t>
            </a:r>
            <a:endParaRPr lang="en-IN" sz="2400" b="1" u="sng"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D847ECD-CC9E-622D-88DA-B05687D13835}"/>
              </a:ext>
            </a:extLst>
          </p:cNvPr>
          <p:cNvSpPr txBox="1"/>
          <p:nvPr/>
        </p:nvSpPr>
        <p:spPr>
          <a:xfrm>
            <a:off x="689241" y="1452880"/>
            <a:ext cx="10588359" cy="2492990"/>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Under my survey of “Live tracking phone no. via Android / IOS Based app” we will get to see so many innovations that has been done so far. Through the survey many approaches are introduced, but which one is the best and accurate it is not decided yet. So, in this paper we have discussed which will be the feasible app and convenient for all of us to track a cell no. via app. So, many disparities you will notice about hardware and methods because technology getting change on daily basis. Tracking a cell no. is possible but if we investigate not accurate result it will yield us</a:t>
            </a:r>
            <a:r>
              <a:rPr lang="en-US" sz="2400" dirty="0">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6634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079C3BF-2A6B-C93F-4A8F-D8B6AE0C4DF7}"/>
              </a:ext>
            </a:extLst>
          </p:cNvPr>
          <p:cNvSpPr>
            <a:spLocks noGrp="1"/>
          </p:cNvSpPr>
          <p:nvPr>
            <p:ph type="title"/>
          </p:nvPr>
        </p:nvSpPr>
        <p:spPr/>
        <p:txBody>
          <a:bodyPr>
            <a:normAutofit fontScale="90000"/>
          </a:bodyPr>
          <a:lstStyle/>
          <a:p>
            <a:r>
              <a:rPr lang="en-US" sz="2700" b="1" u="sng" dirty="0">
                <a:solidFill>
                  <a:schemeClr val="tx1">
                    <a:lumMod val="95000"/>
                    <a:lumOff val="5000"/>
                  </a:schemeClr>
                </a:solidFill>
                <a:latin typeface="Times New Roman" panose="02020603050405020304" pitchFamily="18" charset="0"/>
                <a:cs typeface="Times New Roman" panose="02020603050405020304" pitchFamily="18" charset="0"/>
              </a:rPr>
              <a:t>Article 3 – </a:t>
            </a:r>
            <a:r>
              <a:rPr lang="en-US" sz="2700" b="1" u="sng" dirty="0">
                <a:solidFill>
                  <a:schemeClr val="tx1"/>
                </a:solidFill>
                <a:latin typeface="Times New Roman" panose="02020603050405020304" pitchFamily="18" charset="0"/>
                <a:cs typeface="Times New Roman" panose="02020603050405020304" pitchFamily="18" charset="0"/>
              </a:rPr>
              <a:t>Location Based Services using Android Mobile Operating System</a:t>
            </a:r>
            <a:br>
              <a:rPr lang="en-IN" sz="3600" u="sng" dirty="0">
                <a:latin typeface="Arial" panose="020B0604020202020204" pitchFamily="34" charset="0"/>
                <a:cs typeface="Arial" panose="020B0604020202020204" pitchFamily="34" charset="0"/>
              </a:rPr>
            </a:br>
            <a:endParaRPr lang="en-IN" dirty="0"/>
          </a:p>
        </p:txBody>
      </p:sp>
      <p:sp>
        <p:nvSpPr>
          <p:cNvPr id="7" name="Content Placeholder 6">
            <a:extLst>
              <a:ext uri="{FF2B5EF4-FFF2-40B4-BE49-F238E27FC236}">
                <a16:creationId xmlns:a16="http://schemas.microsoft.com/office/drawing/2014/main" id="{D336819E-E941-E6EC-9E14-7862808FD27A}"/>
              </a:ext>
            </a:extLst>
          </p:cNvPr>
          <p:cNvSpPr>
            <a:spLocks noGrp="1"/>
          </p:cNvSpPr>
          <p:nvPr>
            <p:ph idx="1"/>
          </p:nvPr>
        </p:nvSpPr>
        <p:spPr>
          <a:xfrm>
            <a:off x="677334" y="1826292"/>
            <a:ext cx="9695698" cy="3880773"/>
          </a:xfrm>
        </p:spPr>
        <p:txBody>
          <a:bodyPr>
            <a:normAutofit/>
          </a:bodyPr>
          <a:lstStyle/>
          <a:p>
            <a:pPr marL="0" indent="0">
              <a:buNone/>
            </a:pPr>
            <a:r>
              <a:rPr lang="en-US" sz="2400" dirty="0">
                <a:solidFill>
                  <a:schemeClr val="tx1"/>
                </a:solidFill>
                <a:latin typeface="Arial" panose="020B0604020202020204" pitchFamily="34" charset="0"/>
                <a:cs typeface="Arial" panose="020B0604020202020204" pitchFamily="34" charset="0"/>
              </a:rPr>
              <a:t>    </a:t>
            </a:r>
            <a:r>
              <a:rPr lang="en-US" sz="2200" dirty="0">
                <a:solidFill>
                  <a:schemeClr val="tx1"/>
                </a:solidFill>
                <a:latin typeface="Times New Roman" panose="02020603050405020304" pitchFamily="18" charset="0"/>
                <a:cs typeface="Times New Roman" panose="02020603050405020304" pitchFamily="18" charset="0"/>
              </a:rPr>
              <a:t>The location-based services are offered through the use of GPS      and mapping technologies to enrich the experience of the users. Such services make possible various applications, including ride-sharing, food delivery, and location-specific advertising. The availability of location data provides businesses with the ability to align the offerings in light of customer needs, thus enhancing satisfaction and effectiveness in operations.</a:t>
            </a:r>
            <a:r>
              <a:rPr lang="en-US" sz="2200" dirty="0">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The implementation of GPS technology assists in applications that track location in real time, navigate, and provide personal services</a:t>
            </a:r>
            <a:endParaRPr lang="en-IN" sz="2200"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CD92D19-A376-6D17-9377-AE208798873C}"/>
              </a:ext>
            </a:extLst>
          </p:cNvPr>
          <p:cNvSpPr>
            <a:spLocks noGrp="1"/>
          </p:cNvSpPr>
          <p:nvPr>
            <p:ph type="sldNum" sz="quarter" idx="12"/>
          </p:nvPr>
        </p:nvSpPr>
        <p:spPr>
          <a:xfrm>
            <a:off x="10675101" y="6179014"/>
            <a:ext cx="683339" cy="365125"/>
          </a:xfrm>
        </p:spPr>
        <p:txBody>
          <a:bodyPr/>
          <a:lstStyle/>
          <a:p>
            <a:fld id="{294A09A9-5501-47C1-A89A-A340965A2BE2}" type="slidenum">
              <a:rPr lang="en-US" smtClean="0">
                <a:solidFill>
                  <a:schemeClr val="tx1"/>
                </a:solidFill>
              </a:rPr>
              <a:pPr/>
              <a:t>8</a:t>
            </a:fld>
            <a:endParaRPr lang="en-US" dirty="0">
              <a:solidFill>
                <a:schemeClr val="tx1"/>
              </a:solidFill>
            </a:endParaRPr>
          </a:p>
        </p:txBody>
      </p:sp>
    </p:spTree>
    <p:extLst>
      <p:ext uri="{BB962C8B-B14F-4D97-AF65-F5344CB8AC3E}">
        <p14:creationId xmlns:p14="http://schemas.microsoft.com/office/powerpoint/2010/main" val="2303271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E2F92-8229-010D-F33C-6E6B4D198324}"/>
              </a:ext>
            </a:extLst>
          </p:cNvPr>
          <p:cNvSpPr>
            <a:spLocks noGrp="1"/>
          </p:cNvSpPr>
          <p:nvPr>
            <p:ph type="title"/>
          </p:nvPr>
        </p:nvSpPr>
        <p:spPr/>
        <p:txBody>
          <a:bodyPr>
            <a:normAutofit/>
          </a:bodyPr>
          <a:lstStyle/>
          <a:p>
            <a:r>
              <a:rPr lang="en-IN" sz="2400" b="1" u="sng" dirty="0">
                <a:solidFill>
                  <a:schemeClr val="tx1"/>
                </a:solidFill>
                <a:latin typeface="Times New Roman" panose="02020603050405020304" pitchFamily="18" charset="0"/>
                <a:cs typeface="Times New Roman" panose="02020603050405020304" pitchFamily="18" charset="0"/>
              </a:rPr>
              <a:t>Article 4- Live Location Tracker</a:t>
            </a:r>
          </a:p>
        </p:txBody>
      </p:sp>
      <p:sp>
        <p:nvSpPr>
          <p:cNvPr id="3" name="Content Placeholder 2">
            <a:extLst>
              <a:ext uri="{FF2B5EF4-FFF2-40B4-BE49-F238E27FC236}">
                <a16:creationId xmlns:a16="http://schemas.microsoft.com/office/drawing/2014/main" id="{E887FBE0-4E78-B335-15BA-D3ACD596680E}"/>
              </a:ext>
            </a:extLst>
          </p:cNvPr>
          <p:cNvSpPr>
            <a:spLocks noGrp="1"/>
          </p:cNvSpPr>
          <p:nvPr>
            <p:ph idx="1"/>
          </p:nvPr>
        </p:nvSpPr>
        <p:spPr>
          <a:xfrm>
            <a:off x="559347" y="1570654"/>
            <a:ext cx="10226640" cy="3880773"/>
          </a:xfrm>
        </p:spPr>
        <p:txBody>
          <a:bodyPr>
            <a:normAutofit/>
          </a:bodyPr>
          <a:lstStyle/>
          <a:p>
            <a:pPr marL="0" indent="0">
              <a:buNone/>
            </a:pPr>
            <a:r>
              <a:rPr lang="en-US" sz="2400" dirty="0">
                <a:solidFill>
                  <a:schemeClr val="tx1"/>
                </a:solidFill>
                <a:latin typeface="Arial" panose="020B0604020202020204" pitchFamily="34" charset="0"/>
                <a:cs typeface="Arial" panose="020B0604020202020204" pitchFamily="34" charset="0"/>
              </a:rPr>
              <a:t>  </a:t>
            </a:r>
            <a:r>
              <a:rPr lang="en-US" sz="2200" dirty="0">
                <a:solidFill>
                  <a:schemeClr val="tx1"/>
                </a:solidFill>
                <a:latin typeface="Times New Roman" panose="02020603050405020304" pitchFamily="18" charset="0"/>
                <a:cs typeface="Times New Roman" panose="02020603050405020304" pitchFamily="18" charset="0"/>
              </a:rPr>
              <a:t>The ”Live Location Tracker” project uses GPS for real-time positioning, created using Android Studio. It utilizes the Map SDK for map-based visualization and Firebase’s Real-Time Database for seamless data storage , NEXTGEN SECURED LOCATION TRACKING SYSTEM and retrieval. This makes it possible to enhance user experience with timely updates on location as well as proper handling of data, making the system applicable in environments that focus on logistics, personal safety, and even emergency response</a:t>
            </a:r>
            <a:endParaRPr lang="en-IN" sz="2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BB3AA77-1A48-B0DF-4FE2-9A1205E8E056}"/>
              </a:ext>
            </a:extLst>
          </p:cNvPr>
          <p:cNvSpPr>
            <a:spLocks noGrp="1"/>
          </p:cNvSpPr>
          <p:nvPr>
            <p:ph type="sldNum" sz="quarter" idx="12"/>
          </p:nvPr>
        </p:nvSpPr>
        <p:spPr>
          <a:xfrm>
            <a:off x="10576779" y="6047356"/>
            <a:ext cx="683339" cy="365125"/>
          </a:xfrm>
        </p:spPr>
        <p:txBody>
          <a:bodyPr/>
          <a:lstStyle/>
          <a:p>
            <a:fld id="{294A09A9-5501-47C1-A89A-A340965A2BE2}" type="slidenum">
              <a:rPr lang="en-US" smtClean="0">
                <a:solidFill>
                  <a:schemeClr val="tx1"/>
                </a:solidFill>
              </a:rPr>
              <a:pPr/>
              <a:t>9</a:t>
            </a:fld>
            <a:endParaRPr lang="en-US" dirty="0">
              <a:solidFill>
                <a:schemeClr val="tx1"/>
              </a:solidFill>
            </a:endParaRPr>
          </a:p>
        </p:txBody>
      </p:sp>
    </p:spTree>
    <p:extLst>
      <p:ext uri="{BB962C8B-B14F-4D97-AF65-F5344CB8AC3E}">
        <p14:creationId xmlns:p14="http://schemas.microsoft.com/office/powerpoint/2010/main" val="32678703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0FE134-9032-4C7F-BC57-C7DE3F83336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36D24F1A-6251-4B9A-A918-7D6F3A8F7E2A}">
  <ds:schemaRefs>
    <ds:schemaRef ds:uri="http://schemas.microsoft.com/sharepoint/v3/contenttype/forms"/>
  </ds:schemaRefs>
</ds:datastoreItem>
</file>

<file path=customXml/itemProps3.xml><?xml version="1.0" encoding="utf-8"?>
<ds:datastoreItem xmlns:ds="http://schemas.openxmlformats.org/officeDocument/2006/customXml" ds:itemID="{A8A8ECD1-788F-484B-9043-D957FCFDF1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Facet</Template>
  <TotalTime>0</TotalTime>
  <Words>1729</Words>
  <Application>Microsoft Office PowerPoint</Application>
  <PresentationFormat>Widescreen</PresentationFormat>
  <Paragraphs>212</Paragraphs>
  <Slides>21</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Cambria</vt:lpstr>
      <vt:lpstr>Times New Roman</vt:lpstr>
      <vt:lpstr>Trebuchet MS</vt:lpstr>
      <vt:lpstr>Wingdings</vt:lpstr>
      <vt:lpstr>Wingdings 3</vt:lpstr>
      <vt:lpstr>Facet</vt:lpstr>
      <vt:lpstr>PowerPoint Presentation</vt:lpstr>
      <vt:lpstr>Content</vt:lpstr>
      <vt:lpstr>PowerPoint Presentation</vt:lpstr>
      <vt:lpstr>Problem Statement</vt:lpstr>
      <vt:lpstr>Objectives and Scope</vt:lpstr>
      <vt:lpstr>Literature Survey</vt:lpstr>
      <vt:lpstr>PowerPoint Presentation</vt:lpstr>
      <vt:lpstr>Article 3 – Location Based Services using Android Mobile Operating System </vt:lpstr>
      <vt:lpstr>Article 4- Live Location Tracker</vt:lpstr>
      <vt:lpstr>Gaps identified   </vt:lpstr>
      <vt:lpstr>PowerPoint Presentation</vt:lpstr>
      <vt:lpstr>PowerPoint Presentation</vt:lpstr>
      <vt:lpstr>PowerPoint Presentation</vt:lpstr>
      <vt:lpstr>Design Constraints</vt:lpstr>
      <vt:lpstr>IMPLEMENTATION</vt:lpstr>
      <vt:lpstr>PowerPoint Presentation</vt:lpstr>
      <vt:lpstr>PowerPoint Presentation</vt:lpstr>
      <vt:lpstr>RESULT AND DISCUSSION</vt:lpstr>
      <vt:lpstr>PowerPoint Presentation</vt:lpstr>
      <vt:lpstr>CONCLUSION AND FUTURE WORK</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2023-12-20T08:12:12Z</dcterms:created>
  <dcterms:modified xsi:type="dcterms:W3CDTF">2024-12-05T08:42:24Z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