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17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4939D3-9363-4124-B0A4-23F26689CCF4}">
          <p14:sldIdLst>
            <p14:sldId id="21474717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6B112-B83C-49DF-8CB1-9D53140E6078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349B-292E-4243-9629-2CD81AA7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B4A21-BFFC-48DD-B313-9CE62D045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92FC4-B81F-48D8-B70E-DC26D1A1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Go PH-Cloud Migration and Mange Service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6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86ECF2-B55D-4F20-9FEB-9C31613F1326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3A3E5-79CB-4DC9-B1C6-5F7F93CBA3C9}"/>
              </a:ext>
            </a:extLst>
          </p:cNvPr>
          <p:cNvSpPr/>
          <p:nvPr userDrawn="1"/>
        </p:nvSpPr>
        <p:spPr>
          <a:xfrm>
            <a:off x="0" y="2286595"/>
            <a:ext cx="12192000" cy="45696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72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3943"/>
            <a:endParaRPr lang="en-IN" sz="1199">
              <a:solidFill>
                <a:srgbClr val="FFFFFF"/>
              </a:solidFill>
              <a:latin typeface="EYInterstate 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B8B1BB-1F11-49E0-A4BC-ABEDA0AD4B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141"/>
            <a:ext cx="1224912" cy="1434353"/>
            <a:chOff x="6529" y="3125"/>
            <a:chExt cx="772" cy="90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5F07D14-E3D4-466C-BF57-62200B34B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00EBB0-445D-4507-B021-8E98531CCB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F00A9F-AD0C-4F4D-BB8D-899B8174EA5F}"/>
              </a:ext>
            </a:extLst>
          </p:cNvPr>
          <p:cNvSpPr/>
          <p:nvPr userDrawn="1"/>
        </p:nvSpPr>
        <p:spPr>
          <a:xfrm>
            <a:off x="660626" y="1070197"/>
            <a:ext cx="4484029" cy="2995846"/>
          </a:xfrm>
          <a:custGeom>
            <a:avLst/>
            <a:gdLst>
              <a:gd name="connsiteX0" fmla="*/ 5233982 w 5257800"/>
              <a:gd name="connsiteY0" fmla="*/ 0 h 2997406"/>
              <a:gd name="connsiteX1" fmla="*/ 5257800 w 5257800"/>
              <a:gd name="connsiteY1" fmla="*/ 0 h 2997406"/>
              <a:gd name="connsiteX2" fmla="*/ 5257800 w 5257800"/>
              <a:gd name="connsiteY2" fmla="*/ 2997406 h 2997406"/>
              <a:gd name="connsiteX3" fmla="*/ 0 w 5257800"/>
              <a:gd name="connsiteY3" fmla="*/ 2997406 h 2997406"/>
              <a:gd name="connsiteX4" fmla="*/ 0 w 5257800"/>
              <a:gd name="connsiteY4" fmla="*/ 922892 h 2997406"/>
              <a:gd name="connsiteX5" fmla="*/ 5233982 w 5257800"/>
              <a:gd name="connsiteY5" fmla="*/ 0 h 299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7800" h="2997406">
                <a:moveTo>
                  <a:pt x="5233982" y="0"/>
                </a:moveTo>
                <a:lnTo>
                  <a:pt x="5257800" y="0"/>
                </a:lnTo>
                <a:lnTo>
                  <a:pt x="5257800" y="2997406"/>
                </a:lnTo>
                <a:lnTo>
                  <a:pt x="0" y="2997406"/>
                </a:lnTo>
                <a:lnTo>
                  <a:pt x="0" y="922892"/>
                </a:lnTo>
                <a:lnTo>
                  <a:pt x="5233982" y="0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3943"/>
            <a:endParaRPr lang="en-IN" sz="1799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20D254-E500-4449-AA7F-034BA548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50" y="2182821"/>
            <a:ext cx="4326679" cy="979702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75C6435-A666-465B-877D-F0C13CF7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650" y="3274759"/>
            <a:ext cx="4326679" cy="104632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09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88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Work Togeth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51FC1576-1D0A-4052-AE8F-26AAA8BD5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79853"/>
            <a:ext cx="12192000" cy="6858000"/>
          </a:xfrm>
          <a:prstGeom prst="rect">
            <a:avLst/>
          </a:prstGeom>
        </p:spPr>
      </p:pic>
      <p:sp>
        <p:nvSpPr>
          <p:cNvPr id="29" name="Rechteck 9">
            <a:extLst>
              <a:ext uri="{FF2B5EF4-FFF2-40B4-BE49-F238E27FC236}">
                <a16:creationId xmlns:a16="http://schemas.microsoft.com/office/drawing/2014/main" id="{AAA239CA-5C98-44DA-8050-C4391157F303}"/>
              </a:ext>
            </a:extLst>
          </p:cNvPr>
          <p:cNvSpPr>
            <a:spLocks/>
          </p:cNvSpPr>
          <p:nvPr userDrawn="1"/>
        </p:nvSpPr>
        <p:spPr bwMode="gray">
          <a:xfrm flipV="1">
            <a:off x="-2" y="-109782"/>
            <a:ext cx="12192000" cy="6887929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1158CA-3D51-432D-BF8B-6EE874E1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20E1C88-BE0C-4DC8-8A6E-D0779C46A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F6490B-F99B-4CF7-A35C-E8E149A9A92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67F7FB-7039-4D73-BE67-295201053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FF48ED4-FC3A-4BF8-814D-445C05C98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DE927A1-F394-4F53-B6BB-1E536C24F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D4333-905D-43C6-848E-C88745D0DCA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0C5EF4-2AF9-402B-8F3A-DB32B3CE1A79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E9838E-4463-4130-B65C-18046F02CFC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322E9F5-FE76-4D13-BFC0-CDE3B9889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1" y="128548"/>
            <a:ext cx="12192000" cy="6850141"/>
          </a:xfrm>
          <a:prstGeom prst="rect">
            <a:avLst/>
          </a:prstGeom>
        </p:spPr>
      </p:pic>
      <p:sp>
        <p:nvSpPr>
          <p:cNvPr id="28" name="Rechteck 9">
            <a:extLst>
              <a:ext uri="{FF2B5EF4-FFF2-40B4-BE49-F238E27FC236}">
                <a16:creationId xmlns:a16="http://schemas.microsoft.com/office/drawing/2014/main" id="{AA720E43-5B40-41DC-B1D5-60D7D81B432B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27B05BB-87B8-4B32-BFFA-8279D320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4275424-02CF-4EEC-8545-86D25E8A7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5ECA0-AF82-4916-81E8-C319F528BF8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1C680E-CB85-49F4-8885-79FA5CE02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C015A4-DC50-41EC-A86B-15125C1F2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57EA05F-7D14-4F5F-B422-4672B57C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EB3607B-468C-4658-B2C2-A2EC0B001E5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EE2C7-F52C-4433-8BBD-0CFE500D701B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4BC307C-B17F-4AE4-B744-AC4A4497E07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wo people looking at a computer&#10;&#10;Description automatically generated">
            <a:extLst>
              <a:ext uri="{FF2B5EF4-FFF2-40B4-BE49-F238E27FC236}">
                <a16:creationId xmlns:a16="http://schemas.microsoft.com/office/drawing/2014/main" id="{2E51A2F5-1541-4D14-BA1C-C2092BE2DF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2" y="19866"/>
            <a:ext cx="12192000" cy="6858000"/>
          </a:xfrm>
          <a:prstGeom prst="rect">
            <a:avLst/>
          </a:prstGeom>
        </p:spPr>
      </p:pic>
      <p:sp>
        <p:nvSpPr>
          <p:cNvPr id="15" name="Rechteck 9">
            <a:extLst>
              <a:ext uri="{FF2B5EF4-FFF2-40B4-BE49-F238E27FC236}">
                <a16:creationId xmlns:a16="http://schemas.microsoft.com/office/drawing/2014/main" id="{D7152879-FFE8-4ED9-B5E8-6E2CBCCC3CF0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A8D3-5DC4-456A-AB3E-A81D434A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6146DD-9422-43D9-A5AA-1E24B31DE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420250-C346-42E8-B0CB-FB46614BFFA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BC591EA-4862-451C-A868-E2FE02D24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95D7F0-1FB9-4F1C-A11B-C0AE951B9B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DFCA743-DFF0-4436-9648-062CA56E9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286A4D-684F-4EBB-BE99-BC26B5AFB8B1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19BB24-474B-4A8A-A689-294BBF5ECB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75C1E44-DEC5-4FDB-9232-344A3A83FB3D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9BE2D2-813F-4FBA-AD29-3A58FA8DF6B2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37116E-830D-49CA-9539-1770B9EBA52D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1063DC-B33E-4F2A-87A5-19A0E58FE6EA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0000" t="-48000" r="-26000"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F033F3-660E-4AE3-9070-BC1B711E4F66}"/>
              </a:ext>
            </a:extLst>
          </p:cNvPr>
          <p:cNvGrpSpPr/>
          <p:nvPr userDrawn="1"/>
        </p:nvGrpSpPr>
        <p:grpSpPr>
          <a:xfrm>
            <a:off x="0" y="-16992"/>
            <a:ext cx="12192000" cy="6789309"/>
            <a:chOff x="0" y="-16992"/>
            <a:chExt cx="12192000" cy="68273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390C9E-A381-4D79-8A95-F8CD06B84717}"/>
                </a:ext>
              </a:extLst>
            </p:cNvPr>
            <p:cNvSpPr/>
            <p:nvPr/>
          </p:nvSpPr>
          <p:spPr>
            <a:xfrm>
              <a:off x="0" y="-16992"/>
              <a:ext cx="12192000" cy="6251776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078361-D350-465E-A23F-6D5DA9A9A588}"/>
                </a:ext>
              </a:extLst>
            </p:cNvPr>
            <p:cNvSpPr/>
            <p:nvPr/>
          </p:nvSpPr>
          <p:spPr>
            <a:xfrm>
              <a:off x="0" y="1532645"/>
              <a:ext cx="12192000" cy="527776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                                                                              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847A7-DDEE-0C33-E5DD-13082882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0" y="426278"/>
            <a:ext cx="11208027" cy="50951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27DD5-1694-4E0E-848D-D165181379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454938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270F5052-E5BF-4AD4-B797-9492DBF0C88C}"/>
              </a:ext>
            </a:extLst>
          </p:cNvPr>
          <p:cNvSpPr txBox="1">
            <a:spLocks/>
          </p:cNvSpPr>
          <p:nvPr userDrawn="1"/>
        </p:nvSpPr>
        <p:spPr>
          <a:xfrm>
            <a:off x="4553754" y="6644245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0"/>
            <a:ext cx="121856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05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4DA3F9-45C1-40A1-94F3-7998D06BAC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159777805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1" imgH="423" progId="TCLayout.ActiveDocument.1">
                  <p:embed/>
                </p:oleObj>
              </mc:Choice>
              <mc:Fallback>
                <p:oleObj name="think-cell Slide" r:id="rId10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4DA3F9-45C1-40A1-94F3-7998D06BA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5F36B-8FFE-4175-B06D-FB93B9F825B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7828B2-A2AD-4E34-B977-1BD12FD8B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6B47388-8FC2-4DC1-BE06-907F0EE050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C10993F-3CC9-459F-A52A-D66F02C14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F42660-C406-4FD8-BD6B-F58985580A4B}"/>
              </a:ext>
            </a:extLst>
          </p:cNvPr>
          <p:cNvSpPr txBox="1"/>
          <p:nvPr userDrawn="1"/>
        </p:nvSpPr>
        <p:spPr>
          <a:xfrm>
            <a:off x="7800975" y="6344927"/>
            <a:ext cx="3738449" cy="24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99" b="0" dirty="0">
                <a:solidFill>
                  <a:schemeClr val="bg1"/>
                </a:solidFill>
              </a:rPr>
              <a:t>Rockstar Bios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C0D60-1EF3-49A7-97C7-5446E6427DD7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9C261-F077-4E33-A77E-E282F8B89CC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10">
            <a:extLst>
              <a:ext uri="{FF2B5EF4-FFF2-40B4-BE49-F238E27FC236}">
                <a16:creationId xmlns:a16="http://schemas.microsoft.com/office/drawing/2014/main" id="{BFC293BD-62FC-4F24-8ABB-4486E6D302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0136" y="828484"/>
            <a:ext cx="1124712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87F4A-D51F-4B4F-98F6-BDCFBC96D4DE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5D0509-1009-4965-A844-A8BAC03DE57E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B8AEFE-DBA6-46DB-BC51-7988059D895A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E65A8E09-3EFA-44B0-9AB1-22DD0F154BFE}"/>
              </a:ext>
            </a:extLst>
          </p:cNvPr>
          <p:cNvSpPr txBox="1">
            <a:spLocks/>
          </p:cNvSpPr>
          <p:nvPr userDrawn="1"/>
        </p:nvSpPr>
        <p:spPr>
          <a:xfrm>
            <a:off x="4553754" y="6530236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0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0" indent="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None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220663" indent="-220663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tabLst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400050" indent="-17145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EYInterstate Light" panose="02000506000000020004" pitchFamily="2" charset="0"/>
        <a:buChar char="−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625475" indent="-16827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914400" indent="-28892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2">
          <p15:clr>
            <a:srgbClr val="F26B43"/>
          </p15:clr>
        </p15:guide>
        <p15:guide id="3" pos="290">
          <p15:clr>
            <a:srgbClr val="F26B43"/>
          </p15:clr>
        </p15:guide>
        <p15:guide id="4" pos="7394">
          <p15:clr>
            <a:srgbClr val="F26B43"/>
          </p15:clr>
        </p15:guide>
        <p15:guide id="5" orient="horz" pos="71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4199">
          <p15:clr>
            <a:srgbClr val="F26B43"/>
          </p15:clr>
        </p15:guide>
        <p15:guide id="8" orient="horz" pos="173">
          <p15:clr>
            <a:srgbClr val="F26B43"/>
          </p15:clr>
        </p15:guide>
        <p15:guide id="9" orient="horz" pos="3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8AA136-BDE1-4D43-B176-D5F364394E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8AA136-BDE1-4D43-B176-D5F364394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33B05EA-8174-4F03-AEC1-E076C6BE96B9}"/>
              </a:ext>
            </a:extLst>
          </p:cNvPr>
          <p:cNvGrpSpPr/>
          <p:nvPr/>
        </p:nvGrpSpPr>
        <p:grpSpPr>
          <a:xfrm>
            <a:off x="155360" y="114879"/>
            <a:ext cx="9984315" cy="1504778"/>
            <a:chOff x="2406003" y="332619"/>
            <a:chExt cx="9220653" cy="94977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2D59FD-CD1B-4AB4-BE18-A615B36379FB}"/>
                </a:ext>
              </a:extLst>
            </p:cNvPr>
            <p:cNvSpPr txBox="1"/>
            <p:nvPr/>
          </p:nvSpPr>
          <p:spPr>
            <a:xfrm>
              <a:off x="2406003" y="332619"/>
              <a:ext cx="1554828" cy="194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 typeface="Arial Unicode MS" pitchFamily="34" charset="-128"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 Mandal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8E789F-8B2C-4A8C-AA54-D4F99D7EBF56}"/>
                </a:ext>
              </a:extLst>
            </p:cNvPr>
            <p:cNvSpPr txBox="1"/>
            <p:nvPr/>
          </p:nvSpPr>
          <p:spPr>
            <a:xfrm>
              <a:off x="2494138" y="600917"/>
              <a:ext cx="9132518" cy="68147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Tx/>
                <a:buNone/>
                <a:tabLst/>
                <a:defRPr/>
              </a:pP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Senior</a:t>
              </a:r>
              <a:r>
                <a:rPr lang="en-IN" sz="1100" dirty="0">
                  <a:solidFill>
                    <a:srgbClr val="FFFFFF"/>
                  </a:solidFill>
                  <a:latin typeface="EYInterstate" pitchFamily="2" charset="0"/>
                  <a:cs typeface="Arial" charset="0"/>
                </a:rPr>
                <a:t> </a:t>
              </a: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Software Engineer</a:t>
              </a: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Mobile : </a:t>
              </a: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+91 9836962341</a:t>
              </a:r>
              <a:endParaRPr kumimoji="0" 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Email 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prithwishm969@gmail.com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</p:txBody>
        </p:sp>
      </p:grpSp>
      <p:sp>
        <p:nvSpPr>
          <p:cNvPr id="78" name="Text Placeholder 23">
            <a:extLst>
              <a:ext uri="{FF2B5EF4-FFF2-40B4-BE49-F238E27FC236}">
                <a16:creationId xmlns:a16="http://schemas.microsoft.com/office/drawing/2014/main" id="{23F479DF-BDCF-4797-9CEF-426B08262C08}"/>
              </a:ext>
            </a:extLst>
          </p:cNvPr>
          <p:cNvSpPr txBox="1">
            <a:spLocks/>
          </p:cNvSpPr>
          <p:nvPr/>
        </p:nvSpPr>
        <p:spPr>
          <a:xfrm>
            <a:off x="89908" y="1530380"/>
            <a:ext cx="3653570" cy="220904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Background</a:t>
            </a:r>
          </a:p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50" dirty="0"/>
              <a:t>A highly skilled software engineer specializing in AI/ML, advanced DSA, Generative AI and dynamic application development. Proficient in building scalable, intelligent systems using frameworks like TensorFlow, </a:t>
            </a:r>
            <a:r>
              <a:rPr lang="en-IN" sz="1050" dirty="0" err="1"/>
              <a:t>PyTorch</a:t>
            </a:r>
            <a:r>
              <a:rPr lang="en-IN" sz="1050" dirty="0"/>
              <a:t> and </a:t>
            </a:r>
            <a:r>
              <a:rPr lang="en-IN" sz="1050" dirty="0" err="1"/>
              <a:t>LangChain</a:t>
            </a:r>
            <a:r>
              <a:rPr lang="en-IN" sz="1050" dirty="0"/>
              <a:t>. Expertise in DevOps, AWS, Azure cloud ensures secure, efficient infrastructures with seamless deployments. A Python automation enthusiast, streamlining workflows and driving productivity. An innovative team player, passionate about leveraging emerging technologies to deliver impactful, AI-driven solutions.</a:t>
            </a:r>
            <a:endParaRPr kumimoji="0" lang="en-GB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itchFamily="34" charset="0"/>
            </a:endParaRPr>
          </a:p>
        </p:txBody>
      </p:sp>
      <p:sp>
        <p:nvSpPr>
          <p:cNvPr id="82" name="Text Placeholder 23">
            <a:extLst>
              <a:ext uri="{FF2B5EF4-FFF2-40B4-BE49-F238E27FC236}">
                <a16:creationId xmlns:a16="http://schemas.microsoft.com/office/drawing/2014/main" id="{DCC310C3-7A69-422B-A426-FA6891C03D19}"/>
              </a:ext>
            </a:extLst>
          </p:cNvPr>
          <p:cNvSpPr txBox="1">
            <a:spLocks/>
          </p:cNvSpPr>
          <p:nvPr/>
        </p:nvSpPr>
        <p:spPr>
          <a:xfrm>
            <a:off x="3837147" y="1619666"/>
            <a:ext cx="8354853" cy="5150767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Professional experience</a:t>
            </a:r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Ernst &amp; Young (Jan 2022 – Till Now)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an AI-driven system for survey data processing, analytics, and real-time predictions using AWS Lambda, S3, Glue,</a:t>
            </a:r>
            <a:br>
              <a:rPr lang="en-IN" sz="1000" dirty="0"/>
            </a:br>
            <a:r>
              <a:rPr lang="en-IN" sz="1000" dirty="0" err="1"/>
              <a:t>Sagemaker</a:t>
            </a:r>
            <a:r>
              <a:rPr lang="en-IN" sz="1000" dirty="0"/>
              <a:t>, Bedrock.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Designed an </a:t>
            </a:r>
            <a:r>
              <a:rPr lang="en-IN" sz="1000" dirty="0" err="1"/>
              <a:t>Autogen</a:t>
            </a:r>
            <a:r>
              <a:rPr lang="en-IN" sz="1000" dirty="0"/>
              <a:t> framework with multi-agent orchestration, NLP, </a:t>
            </a:r>
            <a:r>
              <a:rPr lang="en-IN" sz="1000" dirty="0" err="1"/>
              <a:t>ChromaDB</a:t>
            </a:r>
            <a:r>
              <a:rPr lang="en-IN" sz="1000" dirty="0"/>
              <a:t>, and seamless API and database integration.</a:t>
            </a:r>
            <a:endParaRPr lang="en-IN" sz="1000" dirty="0">
              <a:solidFill>
                <a:srgbClr val="000000"/>
              </a:solidFill>
              <a:latin typeface="EYInterstate" panose="02000503020000020004" pitchFamily="2" charset="0"/>
              <a:cs typeface="Arial" pitchFamily="34" charset="0"/>
            </a:endParaRP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 </a:t>
            </a:r>
            <a:r>
              <a:rPr lang="en-IN" sz="1000" dirty="0" err="1"/>
              <a:t>GenAI</a:t>
            </a:r>
            <a:r>
              <a:rPr lang="en-IN" sz="1000" dirty="0"/>
              <a:t> agent with </a:t>
            </a:r>
            <a:r>
              <a:rPr lang="en-IN" sz="1000" dirty="0" err="1"/>
              <a:t>Autogen</a:t>
            </a:r>
            <a:r>
              <a:rPr lang="en-IN" sz="1000" dirty="0"/>
              <a:t> Framework for post-migration anomaly detection, integrating Azure monitoring tools, 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Python, KQL, and a Flask-based PostgreSQL system.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Experienced in AI-driven AWS monitoring, using CloudWatch, X-Ray, and CloudTrail with ML algorithms for anomaly detection,   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trend analysis, and optimized resource management.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Built an AI chatbot with </a:t>
            </a:r>
            <a:r>
              <a:rPr lang="en-IN" sz="1000" dirty="0" err="1"/>
              <a:t>LangChain</a:t>
            </a:r>
            <a:r>
              <a:rPr lang="en-IN" sz="1000" dirty="0"/>
              <a:t> for enterprise support, integrating LLMs and vector databases for smarter, context-aware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responses.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Deployed a scalable Django app on AWS using Docker, Helm, EKS, and ECR with CI/CD using GitHub Actions.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Built an AI-driven AWS Lambda alerting system using Isolation Forest and K-Means for anomaly detection, with real-time alerts to</a:t>
            </a:r>
            <a:br>
              <a:rPr lang="en-IN" sz="1000" dirty="0"/>
            </a:br>
            <a:r>
              <a:rPr lang="en-IN" sz="1000" dirty="0"/>
              <a:t>Microsoft Teams and Email.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 deep learning model using </a:t>
            </a:r>
            <a:r>
              <a:rPr lang="en-IN" sz="1000" dirty="0" err="1"/>
              <a:t>PyTorch</a:t>
            </a:r>
            <a:r>
              <a:rPr lang="en-IN" sz="1000" dirty="0"/>
              <a:t> for image classification, leveraging transfer learning and scikit-learn for data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preprocessing and evaluation.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 err="1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DataPeace</a:t>
            </a: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AI Technology Pvt Ltd (Feb 2021 – Dec 2021)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Extracted Aadhaar card numbers from images using OCR and deep learning for precise text recognition and parsing.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Developed a flight availability prediction API using deep learning, leveraging datasets and weather conditions for accurate 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forecasts.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Built an NLP chatbot using machine learning, leveraging text preprocessing, sentiment analysis, and LSTM for sentiment-driven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responses.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</a:t>
            </a:r>
          </a:p>
        </p:txBody>
      </p:sp>
      <p:sp>
        <p:nvSpPr>
          <p:cNvPr id="83" name="Text Placeholder 23">
            <a:extLst>
              <a:ext uri="{FF2B5EF4-FFF2-40B4-BE49-F238E27FC236}">
                <a16:creationId xmlns:a16="http://schemas.microsoft.com/office/drawing/2014/main" id="{6B6A2D15-78BA-46E5-A203-42A2D9B08810}"/>
              </a:ext>
            </a:extLst>
          </p:cNvPr>
          <p:cNvSpPr txBox="1">
            <a:spLocks/>
          </p:cNvSpPr>
          <p:nvPr/>
        </p:nvSpPr>
        <p:spPr>
          <a:xfrm>
            <a:off x="4371181" y="1644242"/>
            <a:ext cx="3497692" cy="4772656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marR="0" lvl="3" indent="-179388" algn="l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5F4155-5818-4007-9205-F85DC2DB26E3}"/>
              </a:ext>
            </a:extLst>
          </p:cNvPr>
          <p:cNvCxnSpPr>
            <a:cxnSpLocks/>
          </p:cNvCxnSpPr>
          <p:nvPr/>
        </p:nvCxnSpPr>
        <p:spPr>
          <a:xfrm>
            <a:off x="89908" y="3604407"/>
            <a:ext cx="3553032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D8F4370-9C4D-4D43-BC48-CADB330C05C8}"/>
              </a:ext>
            </a:extLst>
          </p:cNvPr>
          <p:cNvSpPr txBox="1">
            <a:spLocks/>
          </p:cNvSpPr>
          <p:nvPr/>
        </p:nvSpPr>
        <p:spPr>
          <a:xfrm>
            <a:off x="126641" y="4211497"/>
            <a:ext cx="3684459" cy="2315902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394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Languages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Java, Spring Boot, Micro Services, Python,  Django, Flask.,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FastAPI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</a:t>
            </a: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  <a:sym typeface="Arial Unicode MS" pitchFamily="34" charset="-128"/>
            </a:endParaRP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RDBMS/DB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MySQL, Oracle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CLOUD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AWS &amp; Azure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AI/ML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NLP,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DataScience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GenAI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, Computer Vision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CI/CD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GitHub Actions, GitLab, Azure DevOps, Terraform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Containerization/Orchestration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Docker, Kubernetes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 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Agile Tools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JIRA, Confluence</a:t>
            </a:r>
          </a:p>
          <a:p>
            <a:pPr marL="0" lvl="1" indent="0" defTabSz="791924">
              <a:spcBef>
                <a:spcPts val="0"/>
              </a:spcBef>
              <a:buClr>
                <a:srgbClr val="FFE600"/>
              </a:buClr>
              <a:buSzPct val="100000"/>
              <a:buNone/>
              <a:tabLst>
                <a:tab pos="2566083" algn="l"/>
                <a:tab pos="3707826" algn="r"/>
              </a:tabLst>
              <a:defRPr/>
            </a:pPr>
            <a:b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0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F8F97A35-8E07-4FAE-93E3-3A3F5EC9D6DA}"/>
              </a:ext>
            </a:extLst>
          </p:cNvPr>
          <p:cNvSpPr txBox="1">
            <a:spLocks/>
          </p:cNvSpPr>
          <p:nvPr/>
        </p:nvSpPr>
        <p:spPr>
          <a:xfrm>
            <a:off x="4320076" y="4890322"/>
            <a:ext cx="3570335" cy="204791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89914B-A467-43E2-8B2A-2CF3861470B1}"/>
              </a:ext>
            </a:extLst>
          </p:cNvPr>
          <p:cNvCxnSpPr>
            <a:cxnSpLocks/>
          </p:cNvCxnSpPr>
          <p:nvPr/>
        </p:nvCxnSpPr>
        <p:spPr>
          <a:xfrm>
            <a:off x="3837147" y="1619666"/>
            <a:ext cx="0" cy="5062781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543BDE04-2175-4980-90C0-53F83F17C0E3}"/>
              </a:ext>
            </a:extLst>
          </p:cNvPr>
          <p:cNvSpPr txBox="1">
            <a:spLocks/>
          </p:cNvSpPr>
          <p:nvPr/>
        </p:nvSpPr>
        <p:spPr>
          <a:xfrm>
            <a:off x="91230" y="3604407"/>
            <a:ext cx="3294351" cy="546650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Education</a:t>
            </a:r>
          </a:p>
          <a:p>
            <a:pPr marL="141299" marR="0" lvl="1" indent="-141299" defTabSz="791924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GB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Holds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a Bachelor degree in Computer Science from KIIT UNIVERSITY</a:t>
            </a:r>
            <a:endParaRPr lang="en-IN" sz="1050" dirty="0">
              <a:solidFill>
                <a:schemeClr val="bg1">
                  <a:lumMod val="75000"/>
                </a:schemeClr>
              </a:solidFill>
              <a:latin typeface="EYInterstate Light (Body)"/>
              <a:cs typeface="Arial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8FE99B-C3FD-43C4-AA4C-FE4DB3229349}"/>
              </a:ext>
            </a:extLst>
          </p:cNvPr>
          <p:cNvCxnSpPr>
            <a:cxnSpLocks/>
          </p:cNvCxnSpPr>
          <p:nvPr/>
        </p:nvCxnSpPr>
        <p:spPr>
          <a:xfrm>
            <a:off x="126641" y="4225923"/>
            <a:ext cx="3578943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E3828E-72E6-FED0-354C-B8A71EDC4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17150"/>
              </p:ext>
            </p:extLst>
          </p:nvPr>
        </p:nvGraphicFramePr>
        <p:xfrm>
          <a:off x="3271525" y="-71119"/>
          <a:ext cx="5841996" cy="1887219"/>
        </p:xfrm>
        <a:graphic>
          <a:graphicData uri="http://schemas.openxmlformats.org/drawingml/2006/table">
            <a:tbl>
              <a:tblPr firstRow="1" bandRow="1"/>
              <a:tblGrid>
                <a:gridCol w="1230768">
                  <a:extLst>
                    <a:ext uri="{9D8B030D-6E8A-4147-A177-3AD203B41FA5}">
                      <a16:colId xmlns:a16="http://schemas.microsoft.com/office/drawing/2014/main" val="2488110130"/>
                    </a:ext>
                  </a:extLst>
                </a:gridCol>
                <a:gridCol w="1200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513">
                  <a:extLst>
                    <a:ext uri="{9D8B030D-6E8A-4147-A177-3AD203B41FA5}">
                      <a16:colId xmlns:a16="http://schemas.microsoft.com/office/drawing/2014/main" val="3902652165"/>
                    </a:ext>
                  </a:extLst>
                </a:gridCol>
                <a:gridCol w="1756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416">
                <a:tc gridSpan="4">
                  <a:txBody>
                    <a:bodyPr/>
                    <a:lstStyle>
                      <a:lvl1pPr marL="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5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Functional/Technical Competency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01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AI/ML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latin typeface="EYInterstate" panose="02000503020000020004" pitchFamily="2" charset="0"/>
                        </a:rPr>
                        <a:t>DevOps (CI/CD)</a:t>
                      </a:r>
                      <a:endParaRPr lang="en-IN" sz="10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Cloud &amp; Infrastructure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Application Development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602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Deep Learning,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NLP , Computer Vision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Generative AI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GitHub Actions,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Terraform , Ansible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Azure DevOps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AWS , Azure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Kubernetes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Docker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>
                          <a:latin typeface="EYInterstate" panose="02000503020000020004" pitchFamily="2" charset="0"/>
                        </a:rPr>
                        <a:t>Django , Flask</a:t>
                      </a:r>
                      <a:br>
                        <a:rPr lang="en-IN" sz="900" b="1" dirty="0">
                          <a:latin typeface="EYInterstate" panose="02000503020000020004" pitchFamily="2" charset="0"/>
                        </a:rPr>
                      </a:b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>
                          <a:latin typeface="EYInterstate" panose="02000503020000020004" pitchFamily="2" charset="0"/>
                        </a:rPr>
                        <a:t>Spring Boot Framework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6EA7F4A-A383-AFD5-C0B6-8BBE55D2E3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51" y="87566"/>
            <a:ext cx="1215570" cy="121557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C144CE5-59EA-7AB8-CA6C-EE5C78B43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29" y="219070"/>
            <a:ext cx="1091662" cy="10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17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 SLIDES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533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Unicode MS</vt:lpstr>
      <vt:lpstr>Calibri</vt:lpstr>
      <vt:lpstr>EYInterstate</vt:lpstr>
      <vt:lpstr>EYInterstate Light</vt:lpstr>
      <vt:lpstr>EYInterstate Light (Body)</vt:lpstr>
      <vt:lpstr>Wingdings</vt:lpstr>
      <vt:lpstr>MASTER SLIDES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 Garg</dc:creator>
  <cp:lastModifiedBy>Prithwish Mandal</cp:lastModifiedBy>
  <cp:revision>9</cp:revision>
  <dcterms:created xsi:type="dcterms:W3CDTF">2023-06-14T16:28:56Z</dcterms:created>
  <dcterms:modified xsi:type="dcterms:W3CDTF">2025-02-27T20:50:32Z</dcterms:modified>
</cp:coreProperties>
</file>