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179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4939D3-9363-4124-B0A4-23F26689CCF4}">
          <p14:sldIdLst>
            <p14:sldId id="21474717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6B112-B83C-49DF-8CB1-9D53140E6078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349B-292E-4243-9629-2CD81AA718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49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EB4A21-BFFC-48DD-B313-9CE62D04515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92FC4-B81F-48D8-B70E-DC26D1A194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Go PH-Cloud Migration and Mange Service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7666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86ECF2-B55D-4F20-9FEB-9C31613F1326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93A3E5-79CB-4DC9-B1C6-5F7F93CBA3C9}"/>
              </a:ext>
            </a:extLst>
          </p:cNvPr>
          <p:cNvSpPr/>
          <p:nvPr userDrawn="1"/>
        </p:nvSpPr>
        <p:spPr>
          <a:xfrm>
            <a:off x="0" y="2286595"/>
            <a:ext cx="12192000" cy="45696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72000"/>
                </a:schemeClr>
              </a:gs>
            </a:gsLst>
            <a:lin ang="5400000" scaled="1"/>
            <a:tileRect/>
          </a:gra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 defTabSz="913943"/>
            <a:endParaRPr lang="en-IN" sz="1199">
              <a:solidFill>
                <a:srgbClr val="FFFFFF"/>
              </a:solidFill>
              <a:latin typeface="EYInterstate Light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B8B1BB-1F11-49E0-A4BC-ABEDA0AD4B6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359392" y="4960141"/>
            <a:ext cx="1224912" cy="1434353"/>
            <a:chOff x="6529" y="3125"/>
            <a:chExt cx="772" cy="90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5F07D14-E3D4-466C-BF57-62200B34B39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D00EBB0-445D-4507-B021-8E98531CCB6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close/>
                  <a:moveTo>
                    <a:pt x="151" y="1810"/>
                  </a:move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close/>
                  <a:moveTo>
                    <a:pt x="150" y="1673"/>
                  </a:move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close/>
                  <a:moveTo>
                    <a:pt x="296" y="1764"/>
                  </a:move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close/>
                  <a:moveTo>
                    <a:pt x="1135" y="1860"/>
                  </a:move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close/>
                  <a:moveTo>
                    <a:pt x="593" y="1742"/>
                  </a:move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close/>
                  <a:moveTo>
                    <a:pt x="641" y="1573"/>
                  </a:move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close/>
                  <a:moveTo>
                    <a:pt x="871" y="1654"/>
                  </a:move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close/>
                  <a:moveTo>
                    <a:pt x="832" y="1815"/>
                  </a:move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close/>
                  <a:moveTo>
                    <a:pt x="2069" y="1633"/>
                  </a:move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close/>
                  <a:moveTo>
                    <a:pt x="2059" y="1684"/>
                  </a:move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close/>
                  <a:moveTo>
                    <a:pt x="1445" y="1654"/>
                  </a:move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close/>
                  <a:moveTo>
                    <a:pt x="1445" y="1706"/>
                  </a:move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close/>
                  <a:moveTo>
                    <a:pt x="1671" y="1693"/>
                  </a:move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close/>
                  <a:moveTo>
                    <a:pt x="1686" y="1786"/>
                  </a:move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close/>
                  <a:moveTo>
                    <a:pt x="2333" y="1796"/>
                  </a:move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close/>
                  <a:moveTo>
                    <a:pt x="2242" y="1726"/>
                  </a:move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close/>
                  <a:moveTo>
                    <a:pt x="2864" y="1796"/>
                  </a:move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close/>
                  <a:moveTo>
                    <a:pt x="2771" y="1726"/>
                  </a:move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close/>
                  <a:moveTo>
                    <a:pt x="2639" y="1783"/>
                  </a:move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close/>
                  <a:moveTo>
                    <a:pt x="2532" y="1855"/>
                  </a:move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close/>
                  <a:moveTo>
                    <a:pt x="3074" y="1700"/>
                  </a:move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close/>
                  <a:moveTo>
                    <a:pt x="593" y="1579"/>
                  </a:move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close/>
                  <a:moveTo>
                    <a:pt x="975" y="1639"/>
                  </a:move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close/>
                  <a:moveTo>
                    <a:pt x="1030" y="1579"/>
                  </a:move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close/>
                  <a:moveTo>
                    <a:pt x="2539" y="2042"/>
                  </a:move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close/>
                  <a:moveTo>
                    <a:pt x="2501" y="2203"/>
                  </a:move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close/>
                  <a:moveTo>
                    <a:pt x="672" y="2089"/>
                  </a:move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close/>
                  <a:moveTo>
                    <a:pt x="241" y="2027"/>
                  </a:move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close/>
                  <a:moveTo>
                    <a:pt x="406" y="2021"/>
                  </a:move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close/>
                  <a:moveTo>
                    <a:pt x="406" y="2202"/>
                  </a:move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close/>
                  <a:moveTo>
                    <a:pt x="2269" y="2089"/>
                  </a:move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close/>
                  <a:moveTo>
                    <a:pt x="1836" y="2027"/>
                  </a:move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close/>
                  <a:moveTo>
                    <a:pt x="2002" y="2021"/>
                  </a:move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close/>
                  <a:moveTo>
                    <a:pt x="2002" y="2202"/>
                  </a:move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close/>
                  <a:moveTo>
                    <a:pt x="837" y="2100"/>
                  </a:move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close/>
                  <a:moveTo>
                    <a:pt x="1097" y="2249"/>
                  </a:move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close/>
                  <a:moveTo>
                    <a:pt x="1408" y="2042"/>
                  </a:move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close/>
                  <a:moveTo>
                    <a:pt x="1408" y="2094"/>
                  </a:move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close/>
                  <a:moveTo>
                    <a:pt x="938" y="2027"/>
                  </a:move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close/>
                  <a:moveTo>
                    <a:pt x="993" y="1967"/>
                  </a:move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close/>
                  <a:moveTo>
                    <a:pt x="2309" y="1962"/>
                  </a:move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close/>
                  <a:moveTo>
                    <a:pt x="397" y="757"/>
                  </a:move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close/>
                  <a:moveTo>
                    <a:pt x="1690" y="0"/>
                  </a:move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943"/>
              <a:endParaRPr lang="en-IN" sz="1799">
                <a:solidFill>
                  <a:srgbClr val="FFFFFF"/>
                </a:solidFill>
                <a:latin typeface="EYInterstate Light"/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F00A9F-AD0C-4F4D-BB8D-899B8174EA5F}"/>
              </a:ext>
            </a:extLst>
          </p:cNvPr>
          <p:cNvSpPr/>
          <p:nvPr userDrawn="1"/>
        </p:nvSpPr>
        <p:spPr>
          <a:xfrm>
            <a:off x="660626" y="1070197"/>
            <a:ext cx="4484029" cy="2995846"/>
          </a:xfrm>
          <a:custGeom>
            <a:avLst/>
            <a:gdLst>
              <a:gd name="connsiteX0" fmla="*/ 5233982 w 5257800"/>
              <a:gd name="connsiteY0" fmla="*/ 0 h 2997406"/>
              <a:gd name="connsiteX1" fmla="*/ 5257800 w 5257800"/>
              <a:gd name="connsiteY1" fmla="*/ 0 h 2997406"/>
              <a:gd name="connsiteX2" fmla="*/ 5257800 w 5257800"/>
              <a:gd name="connsiteY2" fmla="*/ 2997406 h 2997406"/>
              <a:gd name="connsiteX3" fmla="*/ 0 w 5257800"/>
              <a:gd name="connsiteY3" fmla="*/ 2997406 h 2997406"/>
              <a:gd name="connsiteX4" fmla="*/ 0 w 5257800"/>
              <a:gd name="connsiteY4" fmla="*/ 922892 h 2997406"/>
              <a:gd name="connsiteX5" fmla="*/ 5233982 w 5257800"/>
              <a:gd name="connsiteY5" fmla="*/ 0 h 2997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7800" h="2997406">
                <a:moveTo>
                  <a:pt x="5233982" y="0"/>
                </a:moveTo>
                <a:lnTo>
                  <a:pt x="5257800" y="0"/>
                </a:lnTo>
                <a:lnTo>
                  <a:pt x="5257800" y="2997406"/>
                </a:lnTo>
                <a:lnTo>
                  <a:pt x="0" y="2997406"/>
                </a:lnTo>
                <a:lnTo>
                  <a:pt x="0" y="922892"/>
                </a:lnTo>
                <a:lnTo>
                  <a:pt x="5233982" y="0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defTabSz="913943"/>
            <a:endParaRPr lang="en-IN" sz="1799">
              <a:solidFill>
                <a:srgbClr val="2E2E38"/>
              </a:solidFill>
              <a:latin typeface="EYInterstate Light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C20D254-E500-4449-AA7F-034BA5484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4650" y="2182821"/>
            <a:ext cx="4326679" cy="979702"/>
          </a:xfrm>
          <a:prstGeom prst="rect">
            <a:avLst/>
          </a:prstGeom>
        </p:spPr>
        <p:txBody>
          <a:bodyPr/>
          <a:lstStyle>
            <a:lvl1pPr>
              <a:defRPr sz="2999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075C6435-A666-465B-877D-F0C13CF76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4650" y="3274759"/>
            <a:ext cx="4326679" cy="1046323"/>
          </a:xfrm>
          <a:prstGeom prst="rect">
            <a:avLst/>
          </a:prstGeom>
        </p:spPr>
        <p:txBody>
          <a:bodyPr/>
          <a:lstStyle>
            <a:lvl1pPr marL="0" indent="0" algn="l">
              <a:spcAft>
                <a:spcPts val="1199"/>
              </a:spcAft>
              <a:buNone/>
              <a:defRPr sz="1999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599" b="1">
                <a:solidFill>
                  <a:srgbClr val="404040"/>
                </a:solidFill>
              </a:defRPr>
            </a:lvl2pPr>
            <a:lvl3pPr marL="913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909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iler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0"/>
            <a:ext cx="121888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6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Work Together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group of people in a room&#10;&#10;Description automatically generated with medium confidence">
            <a:extLst>
              <a:ext uri="{FF2B5EF4-FFF2-40B4-BE49-F238E27FC236}">
                <a16:creationId xmlns:a16="http://schemas.microsoft.com/office/drawing/2014/main" id="{51FC1576-1D0A-4052-AE8F-26AAA8BD54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79853"/>
            <a:ext cx="12192000" cy="6858000"/>
          </a:xfrm>
          <a:prstGeom prst="rect">
            <a:avLst/>
          </a:prstGeom>
        </p:spPr>
      </p:pic>
      <p:sp>
        <p:nvSpPr>
          <p:cNvPr id="29" name="Rechteck 9">
            <a:extLst>
              <a:ext uri="{FF2B5EF4-FFF2-40B4-BE49-F238E27FC236}">
                <a16:creationId xmlns:a16="http://schemas.microsoft.com/office/drawing/2014/main" id="{AAA239CA-5C98-44DA-8050-C4391157F303}"/>
              </a:ext>
            </a:extLst>
          </p:cNvPr>
          <p:cNvSpPr>
            <a:spLocks/>
          </p:cNvSpPr>
          <p:nvPr userDrawn="1"/>
        </p:nvSpPr>
        <p:spPr bwMode="gray">
          <a:xfrm flipV="1">
            <a:off x="-2" y="-109782"/>
            <a:ext cx="12192000" cy="6887929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11158CA-3D51-432D-BF8B-6EE874E1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F20E1C88-BE0C-4DC8-8A6E-D0779C46A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4F6490B-F99B-4CF7-A35C-E8E149A9A92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F967F7FB-7039-4D73-BE67-29520105397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1" name="Freeform 6">
              <a:extLst>
                <a:ext uri="{FF2B5EF4-FFF2-40B4-BE49-F238E27FC236}">
                  <a16:creationId xmlns:a16="http://schemas.microsoft.com/office/drawing/2014/main" id="{1FF48ED4-FC3A-4BF8-814D-445C05C9884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EDE927A1-F394-4F53-B6BB-1E536C24F74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D1D4333-905D-43C6-848E-C88745D0DCA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60C5EF4-2AF9-402B-8F3A-DB32B3CE1A79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5E9838E-4463-4130-B65C-18046F02CFC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490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roach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>
            <a:extLst>
              <a:ext uri="{FF2B5EF4-FFF2-40B4-BE49-F238E27FC236}">
                <a16:creationId xmlns:a16="http://schemas.microsoft.com/office/drawing/2014/main" id="{0322E9F5-FE76-4D13-BFC0-CDE3B98896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1" y="128548"/>
            <a:ext cx="12192000" cy="6850141"/>
          </a:xfrm>
          <a:prstGeom prst="rect">
            <a:avLst/>
          </a:prstGeom>
        </p:spPr>
      </p:pic>
      <p:sp>
        <p:nvSpPr>
          <p:cNvPr id="28" name="Rechteck 9">
            <a:extLst>
              <a:ext uri="{FF2B5EF4-FFF2-40B4-BE49-F238E27FC236}">
                <a16:creationId xmlns:a16="http://schemas.microsoft.com/office/drawing/2014/main" id="{AA720E43-5B40-41DC-B1D5-60D7D81B432B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27B05BB-87B8-4B32-BFFA-8279D320E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14275424-02CF-4EEC-8545-86D25E8A71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A5ECA0-AF82-4916-81E8-C319F528BF8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711C680E-CB85-49F4-8885-79FA5CE0258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50C015A4-DC50-41EC-A86B-15125C1F24A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57EA05F-7D14-4F5F-B422-4672B57C9A9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5EB3607B-468C-4658-B2C2-A2EC0B001E58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782EE2C7-F52C-4433-8BBD-0CFE500D701B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4BC307C-B17F-4AE4-B744-AC4A4497E078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961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Two people looking at a computer&#10;&#10;Description automatically generated">
            <a:extLst>
              <a:ext uri="{FF2B5EF4-FFF2-40B4-BE49-F238E27FC236}">
                <a16:creationId xmlns:a16="http://schemas.microsoft.com/office/drawing/2014/main" id="{2E51A2F5-1541-4D14-BA1C-C2092BE2DF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72" y="19866"/>
            <a:ext cx="12192000" cy="6858000"/>
          </a:xfrm>
          <a:prstGeom prst="rect">
            <a:avLst/>
          </a:prstGeom>
        </p:spPr>
      </p:pic>
      <p:sp>
        <p:nvSpPr>
          <p:cNvPr id="15" name="Rechteck 9">
            <a:extLst>
              <a:ext uri="{FF2B5EF4-FFF2-40B4-BE49-F238E27FC236}">
                <a16:creationId xmlns:a16="http://schemas.microsoft.com/office/drawing/2014/main" id="{D7152879-FFE8-4ED9-B5E8-6E2CBCCC3CF0}"/>
              </a:ext>
            </a:extLst>
          </p:cNvPr>
          <p:cNvSpPr>
            <a:spLocks/>
          </p:cNvSpPr>
          <p:nvPr userDrawn="1"/>
        </p:nvSpPr>
        <p:spPr bwMode="gray">
          <a:xfrm flipV="1">
            <a:off x="9771" y="19866"/>
            <a:ext cx="12182229" cy="6858000"/>
          </a:xfrm>
          <a:prstGeom prst="rect">
            <a:avLst/>
          </a:prstGeom>
          <a:solidFill>
            <a:sysClr val="windowText" lastClr="000000">
              <a:alpha val="62000"/>
            </a:sysClr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61136" tIns="61136" rIns="61136" bIns="61136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defTabSz="913943">
              <a:defRPr/>
            </a:pPr>
            <a:endParaRPr lang="en-US" sz="999" kern="0">
              <a:solidFill>
                <a:prstClr val="black"/>
              </a:solidFill>
              <a:latin typeface="EYInterstate Light" panose="02000506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FA8D3-5DC4-456A-AB3E-A81D434A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35" y="3448866"/>
            <a:ext cx="11277839" cy="590880"/>
          </a:xfrm>
          <a:prstGeom prst="rect">
            <a:avLst/>
          </a:prstGeom>
        </p:spPr>
        <p:txBody>
          <a:bodyPr/>
          <a:lstStyle>
            <a:lvl1pPr>
              <a:defRPr sz="6000" b="1">
                <a:solidFill>
                  <a:schemeClr val="tx2"/>
                </a:solidFill>
                <a:latin typeface="EYInterstate" panose="02000503020000020004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D6146DD-9422-43D9-A5AA-1E24B31DEC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0374" y="4427538"/>
            <a:ext cx="9381457" cy="11668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>
                <a:solidFill>
                  <a:schemeClr val="tx1"/>
                </a:solidFill>
              </a:defRPr>
            </a:lvl1pPr>
            <a:lvl2pPr marL="356437" indent="0">
              <a:buNone/>
              <a:defRPr sz="4400">
                <a:solidFill>
                  <a:schemeClr val="tx1"/>
                </a:solidFill>
              </a:defRPr>
            </a:lvl2pPr>
            <a:lvl3pPr marL="712875" indent="0">
              <a:buNone/>
              <a:defRPr sz="4400">
                <a:solidFill>
                  <a:schemeClr val="tx1"/>
                </a:solidFill>
              </a:defRPr>
            </a:lvl3pPr>
            <a:lvl4pPr marL="1069313" indent="0">
              <a:buNone/>
              <a:defRPr sz="4400">
                <a:solidFill>
                  <a:schemeClr val="tx1"/>
                </a:solidFill>
              </a:defRPr>
            </a:lvl4pPr>
            <a:lvl5pPr marL="1425750" indent="0">
              <a:buNone/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3420250-C346-42E8-B0CB-FB46614BFFA7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8BC591EA-4862-451C-A868-E2FE02D24F2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C095D7F0-1FB9-4F1C-A11B-C0AE951B9B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6DFCA743-DFF0-4436-9648-062CA56E95C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chemeClr val="tx1"/>
                </a:solidFill>
                <a:latin typeface="EYInterstate Light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E6286A4D-684F-4EBB-BE99-BC26B5AFB8B1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219BB24-474B-4A8A-A689-294BBF5ECB2D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75C1E44-DEC5-4FDB-9232-344A3A83FB3D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29BE2D2-813F-4FBA-AD29-3A58FA8DF6B2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637116E-830D-49CA-9539-1770B9EBA52D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289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61063DC-B33E-4F2A-87A5-19A0E58FE6EA}"/>
              </a:ext>
            </a:extLst>
          </p:cNvPr>
          <p:cNvSpPr/>
          <p:nvPr userDrawn="1"/>
        </p:nvSpPr>
        <p:spPr>
          <a:xfrm>
            <a:off x="0" y="-16992"/>
            <a:ext cx="12192000" cy="6874992"/>
          </a:xfrm>
          <a:prstGeom prst="rect">
            <a:avLst/>
          </a:prstGeo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 l="-10000" t="-48000" r="-26000" b="-22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EF033F3-660E-4AE3-9070-BC1B711E4F66}"/>
              </a:ext>
            </a:extLst>
          </p:cNvPr>
          <p:cNvGrpSpPr/>
          <p:nvPr userDrawn="1"/>
        </p:nvGrpSpPr>
        <p:grpSpPr>
          <a:xfrm>
            <a:off x="0" y="-16992"/>
            <a:ext cx="12192000" cy="6789309"/>
            <a:chOff x="0" y="-16992"/>
            <a:chExt cx="12192000" cy="68273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390C9E-A381-4D79-8A95-F8CD06B84717}"/>
                </a:ext>
              </a:extLst>
            </p:cNvPr>
            <p:cNvSpPr/>
            <p:nvPr/>
          </p:nvSpPr>
          <p:spPr>
            <a:xfrm>
              <a:off x="0" y="-16992"/>
              <a:ext cx="12192000" cy="6251776"/>
            </a:xfrm>
            <a:prstGeom prst="rect">
              <a:avLst/>
            </a:prstGeom>
            <a:solidFill>
              <a:schemeClr val="bg1">
                <a:alpha val="81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IN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D078361-D350-465E-A23F-6D5DA9A9A588}"/>
                </a:ext>
              </a:extLst>
            </p:cNvPr>
            <p:cNvSpPr/>
            <p:nvPr/>
          </p:nvSpPr>
          <p:spPr>
            <a:xfrm>
              <a:off x="0" y="1532645"/>
              <a:ext cx="12192000" cy="5277762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IN" sz="1200" dirty="0">
                  <a:solidFill>
                    <a:schemeClr val="tx1"/>
                  </a:solidFill>
                </a:rPr>
                <a:t>                                                                               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C3847A7-DDEE-0C33-E5DD-13082882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390" y="426278"/>
            <a:ext cx="11208027" cy="50951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1C27DD5-1694-4E0E-848D-D1651813790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454938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270F5052-E5BF-4AD4-B797-9492DBF0C88C}"/>
              </a:ext>
            </a:extLst>
          </p:cNvPr>
          <p:cNvSpPr txBox="1">
            <a:spLocks/>
          </p:cNvSpPr>
          <p:nvPr userDrawn="1"/>
        </p:nvSpPr>
        <p:spPr>
          <a:xfrm>
            <a:off x="4553754" y="6644245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5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9" y="0"/>
            <a:ext cx="12185658" cy="6858000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7483" y="719139"/>
            <a:ext cx="4675200" cy="5210062"/>
          </a:xfrm>
        </p:spPr>
        <p:txBody>
          <a:bodyPr/>
          <a:lstStyle>
            <a:lvl1pPr marL="0" indent="0" algn="l" defTabSz="994865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199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76125" indent="-176125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900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800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88819" indent="-188819" algn="l" defTabSz="994865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800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050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C4DA3F9-45C1-40A1-94F3-7998D06BAC4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159777805"/>
              </p:ext>
            </p:extLst>
          </p:nvPr>
        </p:nvGraphicFramePr>
        <p:xfrm>
          <a:off x="1587" y="1588"/>
          <a:ext cx="158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21" imgH="423" progId="TCLayout.ActiveDocument.1">
                  <p:embed/>
                </p:oleObj>
              </mc:Choice>
              <mc:Fallback>
                <p:oleObj name="think-cell Slide" r:id="rId10" imgW="421" imgH="42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C4DA3F9-45C1-40A1-94F3-7998D06BAC4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7" y="1588"/>
                        <a:ext cx="158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C85F36B-8FFE-4175-B06D-FB93B9F825B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136" y="6295496"/>
            <a:ext cx="302897" cy="310988"/>
            <a:chOff x="7110" y="4004"/>
            <a:chExt cx="191" cy="196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BB7828B2-A2AD-4E34-B977-1BD12FD8BB4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FF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E6B47388-8FC2-4DC1-BE06-907F0EE0501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EC10993F-3CC9-459F-A52A-D66F02C146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 defTabSz="913486"/>
              <a:endParaRPr lang="en-IN" sz="1798">
                <a:solidFill>
                  <a:srgbClr val="2E2E38"/>
                </a:solidFill>
                <a:latin typeface="EYInterstate Light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A3F42660-C406-4FD8-BD6B-F58985580A4B}"/>
              </a:ext>
            </a:extLst>
          </p:cNvPr>
          <p:cNvSpPr txBox="1"/>
          <p:nvPr userDrawn="1"/>
        </p:nvSpPr>
        <p:spPr>
          <a:xfrm>
            <a:off x="7800975" y="6344927"/>
            <a:ext cx="3738449" cy="246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999" b="0" dirty="0">
                <a:solidFill>
                  <a:schemeClr val="bg1"/>
                </a:solidFill>
              </a:rPr>
              <a:t>Rockstar Bios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00C0D60-1EF3-49A7-97C7-5446E6427DD7}"/>
              </a:ext>
            </a:extLst>
          </p:cNvPr>
          <p:cNvSpPr txBox="1"/>
          <p:nvPr userDrawn="1"/>
        </p:nvSpPr>
        <p:spPr>
          <a:xfrm>
            <a:off x="11515093" y="6344927"/>
            <a:ext cx="3633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B76411-544C-4F9A-8EDE-9EEB2BD21F95}" type="slidenum">
              <a:rPr kumimoji="0" lang="en-IN" sz="999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/>
                <a:ea typeface="+mn-ea"/>
                <a:cs typeface="+mn-cs"/>
              </a:rPr>
              <a:pPr marL="0" marR="0" lvl="0" indent="0" algn="l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GB" sz="999">
              <a:solidFill>
                <a:schemeClr val="bg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6D9C261-F077-4E33-A77E-E282F8B89CC9}"/>
              </a:ext>
            </a:extLst>
          </p:cNvPr>
          <p:cNvCxnSpPr>
            <a:cxnSpLocks/>
          </p:cNvCxnSpPr>
          <p:nvPr userDrawn="1"/>
        </p:nvCxnSpPr>
        <p:spPr>
          <a:xfrm flipV="1">
            <a:off x="11539641" y="6340929"/>
            <a:ext cx="0" cy="182030"/>
          </a:xfrm>
          <a:prstGeom prst="line">
            <a:avLst/>
          </a:prstGeom>
          <a:ln w="12700"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Line 10">
            <a:extLst>
              <a:ext uri="{FF2B5EF4-FFF2-40B4-BE49-F238E27FC236}">
                <a16:creationId xmlns:a16="http://schemas.microsoft.com/office/drawing/2014/main" id="{BFC293BD-62FC-4F24-8ABB-4486E6D3023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60136" y="828484"/>
            <a:ext cx="1124712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99" noProof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387F4A-D51F-4B4F-98F6-BDCFBC96D4DE}"/>
              </a:ext>
            </a:extLst>
          </p:cNvPr>
          <p:cNvSpPr/>
          <p:nvPr userDrawn="1"/>
        </p:nvSpPr>
        <p:spPr>
          <a:xfrm>
            <a:off x="-1" y="6781189"/>
            <a:ext cx="4929029" cy="76811"/>
          </a:xfrm>
          <a:prstGeom prst="rect">
            <a:avLst/>
          </a:prstGeom>
          <a:solidFill>
            <a:srgbClr val="FFE6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D5D0509-1009-4965-A844-A8BAC03DE57E}"/>
              </a:ext>
            </a:extLst>
          </p:cNvPr>
          <p:cNvSpPr/>
          <p:nvPr userDrawn="1"/>
        </p:nvSpPr>
        <p:spPr>
          <a:xfrm>
            <a:off x="4498656" y="6698294"/>
            <a:ext cx="4141363" cy="159706"/>
          </a:xfrm>
          <a:custGeom>
            <a:avLst/>
            <a:gdLst>
              <a:gd name="connsiteX0" fmla="*/ 381462 w 4143520"/>
              <a:gd name="connsiteY0" fmla="*/ 0 h 159706"/>
              <a:gd name="connsiteX1" fmla="*/ 4126181 w 4143520"/>
              <a:gd name="connsiteY1" fmla="*/ 0 h 159706"/>
              <a:gd name="connsiteX2" fmla="*/ 4143520 w 4143520"/>
              <a:gd name="connsiteY2" fmla="*/ 159706 h 159706"/>
              <a:gd name="connsiteX3" fmla="*/ 0 w 4143520"/>
              <a:gd name="connsiteY3" fmla="*/ 159706 h 159706"/>
              <a:gd name="connsiteX4" fmla="*/ 381462 w 4143520"/>
              <a:gd name="connsiteY4" fmla="*/ 0 h 159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520" h="159706">
                <a:moveTo>
                  <a:pt x="381462" y="0"/>
                </a:moveTo>
                <a:lnTo>
                  <a:pt x="4126181" y="0"/>
                </a:lnTo>
                <a:lnTo>
                  <a:pt x="4143520" y="159706"/>
                </a:lnTo>
                <a:lnTo>
                  <a:pt x="0" y="159706"/>
                </a:lnTo>
                <a:lnTo>
                  <a:pt x="381462" y="0"/>
                </a:lnTo>
                <a:close/>
              </a:path>
            </a:pathLst>
          </a:custGeom>
          <a:solidFill>
            <a:srgbClr val="74748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9B8AEFE-DBA6-46DB-BC51-7988059D895A}"/>
              </a:ext>
            </a:extLst>
          </p:cNvPr>
          <p:cNvSpPr/>
          <p:nvPr userDrawn="1"/>
        </p:nvSpPr>
        <p:spPr>
          <a:xfrm>
            <a:off x="7032919" y="6617110"/>
            <a:ext cx="5159081" cy="240890"/>
          </a:xfrm>
          <a:custGeom>
            <a:avLst/>
            <a:gdLst>
              <a:gd name="connsiteX0" fmla="*/ 516514 w 5155418"/>
              <a:gd name="connsiteY0" fmla="*/ 0 h 240890"/>
              <a:gd name="connsiteX1" fmla="*/ 5155418 w 5155418"/>
              <a:gd name="connsiteY1" fmla="*/ 0 h 240890"/>
              <a:gd name="connsiteX2" fmla="*/ 5155418 w 5155418"/>
              <a:gd name="connsiteY2" fmla="*/ 240890 h 240890"/>
              <a:gd name="connsiteX3" fmla="*/ 0 w 5155418"/>
              <a:gd name="connsiteY3" fmla="*/ 240890 h 240890"/>
              <a:gd name="connsiteX4" fmla="*/ 516514 w 5155418"/>
              <a:gd name="connsiteY4" fmla="*/ 0 h 240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55418" h="240890">
                <a:moveTo>
                  <a:pt x="516514" y="0"/>
                </a:moveTo>
                <a:lnTo>
                  <a:pt x="5155418" y="0"/>
                </a:lnTo>
                <a:lnTo>
                  <a:pt x="5155418" y="240890"/>
                </a:lnTo>
                <a:lnTo>
                  <a:pt x="0" y="240890"/>
                </a:lnTo>
                <a:lnTo>
                  <a:pt x="516514" y="0"/>
                </a:lnTo>
                <a:close/>
              </a:path>
            </a:pathLst>
          </a:custGeom>
          <a:solidFill>
            <a:srgbClr val="2E2E38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 anchorCtr="0">
            <a:noAutofit/>
          </a:bodyPr>
          <a:lstStyle/>
          <a:p>
            <a:pPr algn="ctr"/>
            <a:endParaRPr lang="en-IN" sz="1199">
              <a:solidFill>
                <a:schemeClr val="tx1"/>
              </a:solidFill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E65A8E09-3EFA-44B0-9AB1-22DD0F154BFE}"/>
              </a:ext>
            </a:extLst>
          </p:cNvPr>
          <p:cNvSpPr txBox="1">
            <a:spLocks/>
          </p:cNvSpPr>
          <p:nvPr userDrawn="1"/>
        </p:nvSpPr>
        <p:spPr>
          <a:xfrm>
            <a:off x="4553754" y="6530236"/>
            <a:ext cx="3084493" cy="1800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>
              <a:defRPr sz="800">
                <a:solidFill>
                  <a:schemeClr val="bg1"/>
                </a:solidFill>
                <a:latin typeface="EYInterstate" panose="02000503020000020004" pitchFamily="2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algn="ctr" defTabSz="913943" rtl="0" eaLnBrk="1" latinLnBrk="0" hangingPunct="1"/>
            <a:endParaRPr lang="en-US" sz="800" kern="1200">
              <a:solidFill>
                <a:srgbClr val="2E2E38"/>
              </a:solidFill>
              <a:latin typeface="EYInterstate" panose="02000503020000020004" pitchFamily="2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14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hf sldNum="0" hdr="0" dt="0"/>
  <p:txStyles>
    <p:titleStyle>
      <a:lvl1pPr algn="l" defTabSz="913943" rtl="0" eaLnBrk="1" latinLnBrk="0" hangingPunct="1">
        <a:lnSpc>
          <a:spcPct val="85000"/>
        </a:lnSpc>
        <a:spcBef>
          <a:spcPct val="0"/>
        </a:spcBef>
        <a:buNone/>
        <a:defRPr sz="2000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0" indent="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None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220663" indent="-220663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tabLst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400050" indent="-171450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EYInterstate Light" panose="02000506000000020004" pitchFamily="2" charset="0"/>
        <a:buChar char="−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625475" indent="-16827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914400" indent="-288925" algn="l" defTabSz="913943" rtl="0" eaLnBrk="1" latinLnBrk="0" hangingPunct="1">
        <a:spcBef>
          <a:spcPct val="20000"/>
        </a:spcBef>
        <a:buClr>
          <a:schemeClr val="tx2"/>
        </a:buClr>
        <a:buSzPct val="70000"/>
        <a:buFont typeface="Arial" pitchFamily="34" charset="0"/>
        <a:buChar char="►"/>
        <a:defRPr sz="1100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513343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314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286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257" indent="-228486" algn="l" defTabSz="913943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943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914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886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857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828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800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771" algn="l" defTabSz="91394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2">
          <p15:clr>
            <a:srgbClr val="F26B43"/>
          </p15:clr>
        </p15:guide>
        <p15:guide id="3" pos="290">
          <p15:clr>
            <a:srgbClr val="F26B43"/>
          </p15:clr>
        </p15:guide>
        <p15:guide id="4" pos="7394">
          <p15:clr>
            <a:srgbClr val="F26B43"/>
          </p15:clr>
        </p15:guide>
        <p15:guide id="5" orient="horz" pos="71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4199">
          <p15:clr>
            <a:srgbClr val="F26B43"/>
          </p15:clr>
        </p15:guide>
        <p15:guide id="8" orient="horz" pos="173">
          <p15:clr>
            <a:srgbClr val="F26B43"/>
          </p15:clr>
        </p15:guide>
        <p15:guide id="9" orient="horz" pos="39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C8AA136-BDE1-4D43-B176-D5F364394E9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6" progId="TCLayout.ActiveDocument.1">
                  <p:embed/>
                </p:oleObj>
              </mc:Choice>
              <mc:Fallback>
                <p:oleObj name="think-cell Slide" r:id="rId4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C8AA136-BDE1-4D43-B176-D5F364394E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033B05EA-8174-4F03-AEC1-E076C6BE96B9}"/>
              </a:ext>
            </a:extLst>
          </p:cNvPr>
          <p:cNvGrpSpPr/>
          <p:nvPr/>
        </p:nvGrpSpPr>
        <p:grpSpPr>
          <a:xfrm>
            <a:off x="155360" y="114879"/>
            <a:ext cx="9984315" cy="1504778"/>
            <a:chOff x="2406003" y="332619"/>
            <a:chExt cx="9220653" cy="94977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12D59FD-CD1B-4AB4-BE18-A615B36379FB}"/>
                </a:ext>
              </a:extLst>
            </p:cNvPr>
            <p:cNvSpPr txBox="1"/>
            <p:nvPr/>
          </p:nvSpPr>
          <p:spPr>
            <a:xfrm>
              <a:off x="2406003" y="332619"/>
              <a:ext cx="1554828" cy="1942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 typeface="Arial Unicode MS" pitchFamily="34" charset="-128"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 Mandal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8E789F-8B2C-4A8C-AA54-D4F99D7EBF56}"/>
                </a:ext>
              </a:extLst>
            </p:cNvPr>
            <p:cNvSpPr txBox="1"/>
            <p:nvPr/>
          </p:nvSpPr>
          <p:spPr>
            <a:xfrm>
              <a:off x="2494138" y="600917"/>
              <a:ext cx="9132518" cy="681474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/>
            <a:p>
              <a:pPr marL="0" marR="0" lvl="0" indent="0" algn="l" defTabSz="9953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40000"/>
                </a:spcAft>
                <a:buClr>
                  <a:srgbClr val="FFD200"/>
                </a:buClr>
                <a:buSzPct val="75000"/>
                <a:buFontTx/>
                <a:buNone/>
                <a:tabLst/>
                <a:defRPr/>
              </a:pP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Senior</a:t>
              </a:r>
              <a:r>
                <a:rPr lang="en-IN" sz="1100" dirty="0">
                  <a:solidFill>
                    <a:srgbClr val="FFFFFF"/>
                  </a:solidFill>
                  <a:latin typeface="EYInterstate" pitchFamily="2" charset="0"/>
                  <a:cs typeface="Arial" charset="0"/>
                </a:rPr>
                <a:t> </a:t>
              </a:r>
              <a:r>
                <a:rPr kumimoji="0" lang="en-IN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Software Engineer</a:t>
              </a: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Mobile : </a:t>
              </a: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+91 9836962341</a:t>
              </a:r>
              <a:endParaRPr kumimoji="0" lang="en-US" sz="9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  <a:p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Email : </a:t>
              </a:r>
              <a:r>
                <a:rPr kumimoji="0" lang="en-US" sz="900" i="0" u="none" strike="noStrike" kern="1200" cap="none" spc="0" normalizeH="0" baseline="0" noProof="0" dirty="0">
                  <a:ln>
                    <a:noFill/>
                  </a:ln>
                  <a:solidFill>
                    <a:srgbClr val="FFE600"/>
                  </a:solidFill>
                  <a:effectLst/>
                  <a:uLnTx/>
                  <a:uFillTx/>
                  <a:latin typeface="EYInterstate" pitchFamily="2" charset="0"/>
                  <a:ea typeface="+mn-ea"/>
                  <a:cs typeface="Arial" charset="0"/>
                </a:rPr>
                <a:t>prithwishm969@gmail.com</a:t>
              </a:r>
              <a:endPara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" pitchFamily="2" charset="0"/>
                <a:ea typeface="+mn-ea"/>
                <a:cs typeface="Arial" charset="0"/>
              </a:endParaRPr>
            </a:p>
          </p:txBody>
        </p:sp>
      </p:grpSp>
      <p:sp>
        <p:nvSpPr>
          <p:cNvPr id="78" name="Text Placeholder 23">
            <a:extLst>
              <a:ext uri="{FF2B5EF4-FFF2-40B4-BE49-F238E27FC236}">
                <a16:creationId xmlns:a16="http://schemas.microsoft.com/office/drawing/2014/main" id="{23F479DF-BDCF-4797-9CEF-426B08262C08}"/>
              </a:ext>
            </a:extLst>
          </p:cNvPr>
          <p:cNvSpPr txBox="1">
            <a:spLocks/>
          </p:cNvSpPr>
          <p:nvPr/>
        </p:nvSpPr>
        <p:spPr>
          <a:xfrm>
            <a:off x="89908" y="1530380"/>
            <a:ext cx="3653570" cy="220904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Background</a:t>
            </a:r>
          </a:p>
          <a:p>
            <a:pPr marL="0" marR="0" lvl="1" indent="0" algn="just" defTabSz="913943" rtl="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50" dirty="0"/>
              <a:t>A highly skilled software engineer specializing in AI/ML, advanced DSA, Generative AI and dynamic application development. Proficient in building scalable, intelligent systems using frameworks like TensorFlow, </a:t>
            </a:r>
            <a:r>
              <a:rPr lang="en-IN" sz="1050" dirty="0" err="1"/>
              <a:t>PyTorch</a:t>
            </a:r>
            <a:r>
              <a:rPr lang="en-IN" sz="1050" dirty="0"/>
              <a:t> and </a:t>
            </a:r>
            <a:r>
              <a:rPr lang="en-IN" sz="1050" dirty="0" err="1"/>
              <a:t>LangChain</a:t>
            </a:r>
            <a:r>
              <a:rPr lang="en-IN" sz="1050" dirty="0"/>
              <a:t>. Expertise in DevOps, AWS, Azure cloud ensures secure, efficient infrastructures with seamless deployments. A Python automation enthusiast, streamlining workflows and driving productivity. An innovative team player, passionate about leveraging emerging technologies to deliver impactful, AI-driven solutions.</a:t>
            </a:r>
            <a:endParaRPr kumimoji="0" lang="en-GB" sz="105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" panose="02000503020000020004" pitchFamily="2" charset="0"/>
              <a:ea typeface="+mn-ea"/>
              <a:cs typeface="Arial" pitchFamily="34" charset="0"/>
            </a:endParaRPr>
          </a:p>
        </p:txBody>
      </p:sp>
      <p:sp>
        <p:nvSpPr>
          <p:cNvPr id="82" name="Text Placeholder 23">
            <a:extLst>
              <a:ext uri="{FF2B5EF4-FFF2-40B4-BE49-F238E27FC236}">
                <a16:creationId xmlns:a16="http://schemas.microsoft.com/office/drawing/2014/main" id="{DCC310C3-7A69-422B-A426-FA6891C03D19}"/>
              </a:ext>
            </a:extLst>
          </p:cNvPr>
          <p:cNvSpPr txBox="1">
            <a:spLocks/>
          </p:cNvSpPr>
          <p:nvPr/>
        </p:nvSpPr>
        <p:spPr>
          <a:xfrm>
            <a:off x="3837147" y="1619666"/>
            <a:ext cx="8354853" cy="5150767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Professional experience</a:t>
            </a:r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Ernst &amp; Young (Jan 2022 – Till Now)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an AI-driven system for survey data processing, analytics, and real-time predictions using AWS Lambda, S3, Glue,</a:t>
            </a:r>
            <a:br>
              <a:rPr lang="en-IN" sz="1000" dirty="0"/>
            </a:br>
            <a:r>
              <a:rPr lang="en-IN" sz="1000" dirty="0" err="1"/>
              <a:t>Sagemaker</a:t>
            </a:r>
            <a:r>
              <a:rPr lang="en-IN" sz="1000" dirty="0"/>
              <a:t>, Bedrock.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Designed an </a:t>
            </a:r>
            <a:r>
              <a:rPr lang="en-IN" sz="1000" dirty="0" err="1"/>
              <a:t>Autogen</a:t>
            </a:r>
            <a:r>
              <a:rPr lang="en-IN" sz="1000" dirty="0"/>
              <a:t> framework with multi-agent orchestration, NLP, </a:t>
            </a:r>
            <a:r>
              <a:rPr lang="en-IN" sz="1000" dirty="0" err="1"/>
              <a:t>ChromaDB</a:t>
            </a:r>
            <a:r>
              <a:rPr lang="en-IN" sz="1000" dirty="0"/>
              <a:t>, and seamless API and database integration.</a:t>
            </a:r>
            <a:endParaRPr lang="en-IN" sz="1000" dirty="0">
              <a:solidFill>
                <a:srgbClr val="000000"/>
              </a:solidFill>
              <a:latin typeface="EYInterstate" panose="02000503020000020004" pitchFamily="2" charset="0"/>
              <a:cs typeface="Arial" pitchFamily="34" charset="0"/>
            </a:endParaRP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 </a:t>
            </a:r>
            <a:r>
              <a:rPr lang="en-IN" sz="1000" dirty="0" err="1"/>
              <a:t>GenAI</a:t>
            </a:r>
            <a:r>
              <a:rPr lang="en-IN" sz="1000" dirty="0"/>
              <a:t> agent with </a:t>
            </a:r>
            <a:r>
              <a:rPr lang="en-IN" sz="1000" dirty="0" err="1"/>
              <a:t>Autogen</a:t>
            </a:r>
            <a:r>
              <a:rPr lang="en-IN" sz="1000" dirty="0"/>
              <a:t> Framework for post-migration anomaly detection, integrating Azure monitoring tools, 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Python, KQL, and a Flask-based PostgreSQL system.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Experienced in AI-driven AWS monitoring, using CloudWatch, X-Ray, and CloudTrail with ML algorithms for anomaly detection,   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trend analysis, and optimized resource management.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Built an AI chatbot with </a:t>
            </a:r>
            <a:r>
              <a:rPr lang="en-IN" sz="1000" dirty="0" err="1"/>
              <a:t>LangChain</a:t>
            </a:r>
            <a:r>
              <a:rPr lang="en-IN" sz="1000" dirty="0"/>
              <a:t> for enterprise support, integrating LLMs and vector databases for smarter, context-aware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responses.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Deployed a scalable Django app on AWS using Docker, Helm, EKS, and ECR with CI/CD using GitHub Actions.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Built an AI-driven AWS Lambda alerting system using Isolation Forest and K-Means for anomaly detection, with real-time alerts to</a:t>
            </a:r>
            <a:br>
              <a:rPr lang="en-IN" sz="1000" dirty="0"/>
            </a:br>
            <a:r>
              <a:rPr lang="en-IN" sz="1000" dirty="0"/>
              <a:t>Microsoft Teams and Email.</a:t>
            </a:r>
          </a:p>
          <a:p>
            <a:pPr marL="576262" lvl="3" indent="-171450" algn="just">
              <a:buClr>
                <a:srgbClr val="FFE600"/>
              </a:buClr>
              <a:buFont typeface="Wingdings" panose="05000000000000000000" pitchFamily="2" charset="2"/>
              <a:buChar char="ü"/>
              <a:defRPr/>
            </a:pPr>
            <a:r>
              <a:rPr lang="en-IN" sz="1000" dirty="0"/>
              <a:t>Developed a deep learning model using </a:t>
            </a:r>
            <a:r>
              <a:rPr lang="en-IN" sz="1000" dirty="0" err="1"/>
              <a:t>PyTorch</a:t>
            </a:r>
            <a:r>
              <a:rPr lang="en-IN" sz="1000" dirty="0"/>
              <a:t> for image classification, leveraging transfer learning and scikit-learn for data</a:t>
            </a:r>
          </a:p>
          <a:p>
            <a:pPr marL="404812" lvl="3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preprocessing and evaluation.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R="0" lvl="1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Wingdings" panose="05000000000000000000" pitchFamily="2" charset="2"/>
              <a:buChar char="q"/>
              <a:tabLst/>
              <a:defRPr/>
            </a:pPr>
            <a:r>
              <a:rPr lang="en-GB" sz="1000" b="1" dirty="0" err="1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DataPeace</a:t>
            </a:r>
            <a:r>
              <a:rPr lang="en-GB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 AI Technology Pvt Ltd (Feb 2021 – Dec 2021)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Extracted Aadhaar card numbers from images using OCR and deep learning for precise text recognition and parsing.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Developed a flight availability prediction API using deep learning, leveraging datasets and weather conditions for accurate 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forecasts.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Built an NLP chatbot using machine learning, leveraging text preprocessing, sentiment analysis, and LSTM for sentiment-driven</a:t>
            </a:r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dirty="0"/>
              <a:t>           responses.</a:t>
            </a:r>
          </a:p>
          <a:p>
            <a:pPr marL="0" lvl="1" indent="0" algn="just">
              <a:buClr>
                <a:srgbClr val="FFE600"/>
              </a:buClr>
              <a:buNone/>
              <a:defRPr/>
            </a:pPr>
            <a:endParaRPr lang="en-IN" sz="1000" b="1" dirty="0"/>
          </a:p>
          <a:p>
            <a:pPr marL="179387" lvl="2" indent="0" algn="just">
              <a:buClr>
                <a:srgbClr val="FFE600"/>
              </a:buClr>
              <a:buNone/>
              <a:defRPr/>
            </a:pPr>
            <a:r>
              <a:rPr lang="en-IN" sz="1000" b="1" dirty="0"/>
              <a:t>  </a:t>
            </a:r>
          </a:p>
        </p:txBody>
      </p:sp>
      <p:sp>
        <p:nvSpPr>
          <p:cNvPr id="83" name="Text Placeholder 23">
            <a:extLst>
              <a:ext uri="{FF2B5EF4-FFF2-40B4-BE49-F238E27FC236}">
                <a16:creationId xmlns:a16="http://schemas.microsoft.com/office/drawing/2014/main" id="{6B6A2D15-78BA-46E5-A203-42A2D9B08810}"/>
              </a:ext>
            </a:extLst>
          </p:cNvPr>
          <p:cNvSpPr txBox="1">
            <a:spLocks/>
          </p:cNvSpPr>
          <p:nvPr/>
        </p:nvSpPr>
        <p:spPr>
          <a:xfrm>
            <a:off x="4371181" y="1644242"/>
            <a:ext cx="3497692" cy="4772656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marR="0" lvl="3" indent="-179388" algn="l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Char char="►"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5F4155-5818-4007-9205-F85DC2DB26E3}"/>
              </a:ext>
            </a:extLst>
          </p:cNvPr>
          <p:cNvCxnSpPr>
            <a:cxnSpLocks/>
          </p:cNvCxnSpPr>
          <p:nvPr/>
        </p:nvCxnSpPr>
        <p:spPr>
          <a:xfrm>
            <a:off x="89908" y="3604407"/>
            <a:ext cx="3553032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3">
            <a:extLst>
              <a:ext uri="{FF2B5EF4-FFF2-40B4-BE49-F238E27FC236}">
                <a16:creationId xmlns:a16="http://schemas.microsoft.com/office/drawing/2014/main" id="{1D8F4370-9C4D-4D43-BC48-CADB330C05C8}"/>
              </a:ext>
            </a:extLst>
          </p:cNvPr>
          <p:cNvSpPr txBox="1">
            <a:spLocks/>
          </p:cNvSpPr>
          <p:nvPr/>
        </p:nvSpPr>
        <p:spPr>
          <a:xfrm>
            <a:off x="126641" y="4211497"/>
            <a:ext cx="3684459" cy="2315902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defTabSz="913943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lang="en-IN" sz="1000" b="1" dirty="0">
                <a:solidFill>
                  <a:srgbClr val="000000"/>
                </a:solidFill>
                <a:latin typeface="EYInterstate" panose="02000503020000020004" pitchFamily="2" charset="0"/>
                <a:cs typeface="Arial" pitchFamily="34" charset="0"/>
              </a:rPr>
              <a:t>Skills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Languages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Java, Spring Boot, Micro Services, Python,  Django, Flask.,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FastAPI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</a:t>
            </a: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  <a:sym typeface="Arial Unicode MS" pitchFamily="34" charset="-128"/>
            </a:endParaRP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RDBMS/DB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MySQL, Oracle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CLOUD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AWS &amp; Azure</a:t>
            </a:r>
          </a:p>
          <a:p>
            <a:pPr marL="141299" lvl="1" indent="-141299" defTabSz="791924">
              <a:spcBef>
                <a:spcPts val="60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AI/ML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NLP,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DataScience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. </a:t>
            </a:r>
            <a:r>
              <a:rPr lang="en-IN" sz="1050" dirty="0" err="1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GenAI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, Computer Vision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CI/CD 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GitHub Actions, GitLab, Azure DevOps, Terraform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5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Containerization/Orchestration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Docker, Kubernetes</a:t>
            </a:r>
            <a:b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 </a:t>
            </a:r>
          </a:p>
          <a:p>
            <a:pPr marL="141299" lvl="1" indent="-141299" defTabSz="791924">
              <a:spcBef>
                <a:spcPts val="0"/>
              </a:spcBef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IN" sz="1050" b="1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Agile Tools</a:t>
            </a:r>
            <a:r>
              <a:rPr lang="en-IN" sz="105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  <a:t>: JIRA, Confluence</a:t>
            </a:r>
          </a:p>
          <a:p>
            <a:pPr marL="0" lvl="1" indent="0" defTabSz="791924">
              <a:spcBef>
                <a:spcPts val="0"/>
              </a:spcBef>
              <a:buClr>
                <a:srgbClr val="FFE600"/>
              </a:buClr>
              <a:buSzPct val="100000"/>
              <a:buNone/>
              <a:tabLst>
                <a:tab pos="2566083" algn="l"/>
                <a:tab pos="3707826" algn="r"/>
              </a:tabLst>
              <a:defRPr/>
            </a:pPr>
            <a:br>
              <a:rPr lang="en-IN" sz="1000" dirty="0">
                <a:solidFill>
                  <a:srgbClr val="000000"/>
                </a:solidFill>
                <a:latin typeface="EYInterstate Light (Body)"/>
                <a:cs typeface="Arial" pitchFamily="34" charset="0"/>
              </a:rPr>
            </a:br>
            <a:endParaRPr lang="en-IN" sz="1000" dirty="0">
              <a:solidFill>
                <a:srgbClr val="000000"/>
              </a:solidFill>
              <a:latin typeface="EYInterstate Light (Body)"/>
              <a:cs typeface="Arial" pitchFamily="34" charset="0"/>
            </a:endParaRPr>
          </a:p>
        </p:txBody>
      </p:sp>
      <p:sp>
        <p:nvSpPr>
          <p:cNvPr id="35" name="Text Placeholder 23">
            <a:extLst>
              <a:ext uri="{FF2B5EF4-FFF2-40B4-BE49-F238E27FC236}">
                <a16:creationId xmlns:a16="http://schemas.microsoft.com/office/drawing/2014/main" id="{F8F97A35-8E07-4FAE-93E3-3A3F5EC9D6DA}"/>
              </a:ext>
            </a:extLst>
          </p:cNvPr>
          <p:cNvSpPr txBox="1">
            <a:spLocks/>
          </p:cNvSpPr>
          <p:nvPr/>
        </p:nvSpPr>
        <p:spPr>
          <a:xfrm>
            <a:off x="4320076" y="4890322"/>
            <a:ext cx="3570335" cy="2047919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endParaRPr kumimoji="0" lang="en-IN" sz="88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EYInterstate Light (Body)"/>
              <a:ea typeface="+mn-ea"/>
              <a:cs typeface="Arial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89914B-A467-43E2-8B2A-2CF3861470B1}"/>
              </a:ext>
            </a:extLst>
          </p:cNvPr>
          <p:cNvCxnSpPr>
            <a:cxnSpLocks/>
          </p:cNvCxnSpPr>
          <p:nvPr/>
        </p:nvCxnSpPr>
        <p:spPr>
          <a:xfrm>
            <a:off x="3837147" y="1619666"/>
            <a:ext cx="0" cy="5062781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3">
            <a:extLst>
              <a:ext uri="{FF2B5EF4-FFF2-40B4-BE49-F238E27FC236}">
                <a16:creationId xmlns:a16="http://schemas.microsoft.com/office/drawing/2014/main" id="{543BDE04-2175-4980-90C0-53F83F17C0E3}"/>
              </a:ext>
            </a:extLst>
          </p:cNvPr>
          <p:cNvSpPr txBox="1">
            <a:spLocks/>
          </p:cNvSpPr>
          <p:nvPr/>
        </p:nvSpPr>
        <p:spPr>
          <a:xfrm>
            <a:off x="91230" y="3604407"/>
            <a:ext cx="3294351" cy="546650"/>
          </a:xfrm>
        </p:spPr>
        <p:txBody>
          <a:bodyPr/>
          <a:lstStyle>
            <a:lvl1pPr marL="0" indent="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None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1pPr>
            <a:lvl2pPr marL="220663" indent="-220663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tabLst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2pPr>
            <a:lvl3pPr marL="400050" indent="-171450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EYInterstate Light" panose="02000506000000020004" pitchFamily="2" charset="0"/>
              <a:buChar char="−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3pPr>
            <a:lvl4pPr marL="625475" indent="-16827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4pPr>
            <a:lvl5pPr marL="914400" indent="-288925" algn="l" defTabSz="913943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100" kern="120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+mn-cs"/>
              </a:defRPr>
            </a:lvl5pPr>
            <a:lvl6pPr marL="2513343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314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286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257" indent="-228486" algn="l" defTabSz="91394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just" defTabSz="91394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E600"/>
              </a:buClr>
              <a:buSzPct val="70000"/>
              <a:buFont typeface="Arial" pitchFamily="34" charset="0"/>
              <a:buNone/>
              <a:tabLst/>
              <a:defRPr/>
            </a:pP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EYInterstate" panose="02000503020000020004" pitchFamily="2" charset="0"/>
                <a:ea typeface="+mn-ea"/>
                <a:cs typeface="Arial" pitchFamily="34" charset="0"/>
              </a:rPr>
              <a:t>Education</a:t>
            </a:r>
          </a:p>
          <a:p>
            <a:pPr marL="141299" marR="0" lvl="1" indent="-141299" defTabSz="791924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E600"/>
              </a:buClr>
              <a:buSzPct val="100000"/>
              <a:buFont typeface="EYInterstate" pitchFamily="2" charset="0"/>
              <a:buChar char="•"/>
              <a:tabLst>
                <a:tab pos="2566083" algn="l"/>
                <a:tab pos="3707826" algn="r"/>
              </a:tabLst>
              <a:defRPr/>
            </a:pPr>
            <a:r>
              <a:rPr lang="en-GB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Holds 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  <a:latin typeface="EYInterstate Light (Body)"/>
                <a:cs typeface="Arial" pitchFamily="34" charset="0"/>
              </a:rPr>
              <a:t>a Bachelor degree in Computer Science from KIIT UNIVERSITY</a:t>
            </a:r>
            <a:endParaRPr lang="en-IN" sz="1050" dirty="0">
              <a:solidFill>
                <a:schemeClr val="bg1">
                  <a:lumMod val="75000"/>
                </a:schemeClr>
              </a:solidFill>
              <a:latin typeface="EYInterstate Light (Body)"/>
              <a:cs typeface="Arial" pitchFamily="34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48FE99B-C3FD-43C4-AA4C-FE4DB3229349}"/>
              </a:ext>
            </a:extLst>
          </p:cNvPr>
          <p:cNvCxnSpPr>
            <a:cxnSpLocks/>
          </p:cNvCxnSpPr>
          <p:nvPr/>
        </p:nvCxnSpPr>
        <p:spPr>
          <a:xfrm>
            <a:off x="126641" y="4225923"/>
            <a:ext cx="3578943" cy="0"/>
          </a:xfrm>
          <a:prstGeom prst="line">
            <a:avLst/>
          </a:prstGeom>
          <a:ln w="9525">
            <a:solidFill>
              <a:schemeClr val="bg1">
                <a:lumMod val="20000"/>
                <a:lumOff val="8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E3828E-72E6-FED0-354C-B8A71EDC4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317150"/>
              </p:ext>
            </p:extLst>
          </p:nvPr>
        </p:nvGraphicFramePr>
        <p:xfrm>
          <a:off x="3271525" y="-71119"/>
          <a:ext cx="5841996" cy="1887219"/>
        </p:xfrm>
        <a:graphic>
          <a:graphicData uri="http://schemas.openxmlformats.org/drawingml/2006/table">
            <a:tbl>
              <a:tblPr firstRow="1" bandRow="1"/>
              <a:tblGrid>
                <a:gridCol w="1230768">
                  <a:extLst>
                    <a:ext uri="{9D8B030D-6E8A-4147-A177-3AD203B41FA5}">
                      <a16:colId xmlns:a16="http://schemas.microsoft.com/office/drawing/2014/main" val="2488110130"/>
                    </a:ext>
                  </a:extLst>
                </a:gridCol>
                <a:gridCol w="1200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3513">
                  <a:extLst>
                    <a:ext uri="{9D8B030D-6E8A-4147-A177-3AD203B41FA5}">
                      <a16:colId xmlns:a16="http://schemas.microsoft.com/office/drawing/2014/main" val="3902652165"/>
                    </a:ext>
                  </a:extLst>
                </a:gridCol>
                <a:gridCol w="17568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416">
                <a:tc gridSpan="4">
                  <a:txBody>
                    <a:bodyPr/>
                    <a:lstStyle>
                      <a:lvl1pPr marL="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b="1" kern="1200">
                          <a:solidFill>
                            <a:schemeClr val="bg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5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Functional/Technical Competency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85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201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AI/ML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latin typeface="EYInterstate" panose="02000503020000020004" pitchFamily="2" charset="0"/>
                        </a:rPr>
                        <a:t>DevOps (CI/CD)</a:t>
                      </a:r>
                      <a:endParaRPr lang="en-IN" sz="10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Cloud &amp; Infrastructure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10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Application Development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1602"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Deep Learning,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NLP , Computer Vision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Generative AI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GitHub Actions,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Terraform , Ansible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Azure DevOps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AWS , Azure</a:t>
                      </a: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Kubernetes</a:t>
                      </a:r>
                    </a:p>
                    <a:p>
                      <a:endParaRPr lang="en-IN" sz="900" b="1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  <a:p>
                      <a:r>
                        <a:rPr lang="en-IN" sz="900" b="1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  <a:t>Docker</a:t>
                      </a: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br>
                        <a:rPr lang="en-IN" sz="900" b="0" dirty="0">
                          <a:solidFill>
                            <a:schemeClr val="tx1"/>
                          </a:solidFill>
                          <a:latin typeface="EYInterstate" panose="02000503020000020004" pitchFamily="2" charset="0"/>
                        </a:rPr>
                      </a:br>
                      <a:endParaRPr lang="en-IN" sz="900" b="0" dirty="0">
                        <a:solidFill>
                          <a:schemeClr val="tx1"/>
                        </a:solidFill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69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3943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0914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7886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4857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1828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198800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5771" algn="l" defTabSz="913943" rtl="0" eaLnBrk="1" latinLnBrk="0" hangingPunct="1">
                        <a:defRPr sz="1799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>
                          <a:latin typeface="EYInterstate" panose="02000503020000020004" pitchFamily="2" charset="0"/>
                        </a:rPr>
                        <a:t>Django , Flask</a:t>
                      </a:r>
                      <a:br>
                        <a:rPr lang="en-IN" sz="900" b="1" dirty="0">
                          <a:latin typeface="EYInterstate" panose="02000503020000020004" pitchFamily="2" charset="0"/>
                        </a:rPr>
                      </a:br>
                      <a:endParaRPr lang="en-IN" sz="900" b="1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900" b="1" dirty="0">
                          <a:latin typeface="EYInterstate" panose="02000503020000020004" pitchFamily="2" charset="0"/>
                        </a:rPr>
                        <a:t>Spring Boot Framework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900" b="1" dirty="0">
                        <a:latin typeface="EYInterstate" panose="02000503020000020004" pitchFamily="2" charset="0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" name="Picture 3" descr="A picture containing text, sign, outdoor&#10;&#10;Description automatically generated">
            <a:extLst>
              <a:ext uri="{FF2B5EF4-FFF2-40B4-BE49-F238E27FC236}">
                <a16:creationId xmlns:a16="http://schemas.microsoft.com/office/drawing/2014/main" id="{B6EA7F4A-A383-AFD5-C0B6-8BBE55D2E3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2551" y="87566"/>
            <a:ext cx="1215570" cy="1215570"/>
          </a:xfrm>
          <a:prstGeom prst="rect">
            <a:avLst/>
          </a:prstGeom>
        </p:spPr>
      </p:pic>
      <p:pic>
        <p:nvPicPr>
          <p:cNvPr id="6" name="Picture 5" descr="Graphical user interface, application, Teams&#10;&#10;Description automatically generated">
            <a:extLst>
              <a:ext uri="{FF2B5EF4-FFF2-40B4-BE49-F238E27FC236}">
                <a16:creationId xmlns:a16="http://schemas.microsoft.com/office/drawing/2014/main" id="{6C144CE5-59EA-7AB8-CA6C-EE5C78B43E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029" y="219070"/>
            <a:ext cx="1091662" cy="109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41777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 SLIDES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533</Words>
  <Application>Microsoft Office PowerPoint</Application>
  <PresentationFormat>Widescreen</PresentationFormat>
  <Paragraphs>58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Arial Unicode MS</vt:lpstr>
      <vt:lpstr>Calibri</vt:lpstr>
      <vt:lpstr>EYInterstate</vt:lpstr>
      <vt:lpstr>EYInterstate Light</vt:lpstr>
      <vt:lpstr>EYInterstate Light (Body)</vt:lpstr>
      <vt:lpstr>Wingdings</vt:lpstr>
      <vt:lpstr>MASTER SLIDES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 Garg</dc:creator>
  <cp:lastModifiedBy>Prithwish Mandal</cp:lastModifiedBy>
  <cp:revision>9</cp:revision>
  <dcterms:created xsi:type="dcterms:W3CDTF">2023-06-14T16:28:56Z</dcterms:created>
  <dcterms:modified xsi:type="dcterms:W3CDTF">2025-02-27T20:52:32Z</dcterms:modified>
</cp:coreProperties>
</file>