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nva Sans" panose="020B0604020202020204" charset="0"/>
      <p:regular r:id="rId7"/>
    </p:embeddedFont>
    <p:embeddedFont>
      <p:font typeface="Canva Sans Bold" panose="020B0604020202020204" charset="0"/>
      <p:regular r:id="rId8"/>
    </p:embeddedFont>
    <p:embeddedFont>
      <p:font typeface="Corbel" panose="020B050302020402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83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1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3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6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78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4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1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7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2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2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6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3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165" y="0"/>
            <a:ext cx="18265835" cy="2432947"/>
            <a:chOff x="0" y="0"/>
            <a:chExt cx="4810755" cy="6407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0755" cy="640776"/>
            </a:xfrm>
            <a:custGeom>
              <a:avLst/>
              <a:gdLst/>
              <a:ahLst/>
              <a:cxnLst/>
              <a:rect l="l" t="t" r="r" b="b"/>
              <a:pathLst>
                <a:path w="4810755" h="640776">
                  <a:moveTo>
                    <a:pt x="0" y="0"/>
                  </a:moveTo>
                  <a:lnTo>
                    <a:pt x="4810755" y="0"/>
                  </a:lnTo>
                  <a:lnTo>
                    <a:pt x="4810755" y="640776"/>
                  </a:lnTo>
                  <a:lnTo>
                    <a:pt x="0" y="640776"/>
                  </a:lnTo>
                  <a:close/>
                </a:path>
              </a:pathLst>
            </a:custGeom>
            <a:solidFill>
              <a:srgbClr val="FBFAF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0755" cy="6788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793022" y="-54637"/>
            <a:ext cx="2166674" cy="2166674"/>
          </a:xfrm>
          <a:custGeom>
            <a:avLst/>
            <a:gdLst/>
            <a:ahLst/>
            <a:cxnLst/>
            <a:rect l="l" t="t" r="r" b="b"/>
            <a:pathLst>
              <a:path w="2166674" h="2166674">
                <a:moveTo>
                  <a:pt x="0" y="0"/>
                </a:moveTo>
                <a:lnTo>
                  <a:pt x="2166673" y="0"/>
                </a:lnTo>
                <a:lnTo>
                  <a:pt x="2166673" y="2166674"/>
                </a:lnTo>
                <a:lnTo>
                  <a:pt x="0" y="2166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4059937" y="14742"/>
            <a:ext cx="2137189" cy="2137189"/>
          </a:xfrm>
          <a:custGeom>
            <a:avLst/>
            <a:gdLst/>
            <a:ahLst/>
            <a:cxnLst/>
            <a:rect l="l" t="t" r="r" b="b"/>
            <a:pathLst>
              <a:path w="2137189" h="2137189">
                <a:moveTo>
                  <a:pt x="0" y="0"/>
                </a:moveTo>
                <a:lnTo>
                  <a:pt x="2137188" y="0"/>
                </a:lnTo>
                <a:lnTo>
                  <a:pt x="2137188" y="2137189"/>
                </a:lnTo>
                <a:lnTo>
                  <a:pt x="0" y="21371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22165" y="0"/>
            <a:ext cx="2124349" cy="2124349"/>
          </a:xfrm>
          <a:custGeom>
            <a:avLst/>
            <a:gdLst/>
            <a:ahLst/>
            <a:cxnLst/>
            <a:rect l="l" t="t" r="r" b="b"/>
            <a:pathLst>
              <a:path w="2124349" h="2124349">
                <a:moveTo>
                  <a:pt x="0" y="0"/>
                </a:moveTo>
                <a:lnTo>
                  <a:pt x="2124350" y="0"/>
                </a:lnTo>
                <a:lnTo>
                  <a:pt x="2124350" y="2124349"/>
                </a:lnTo>
                <a:lnTo>
                  <a:pt x="0" y="21243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2188839" y="-225561"/>
            <a:ext cx="2508521" cy="2508521"/>
          </a:xfrm>
          <a:custGeom>
            <a:avLst/>
            <a:gdLst/>
            <a:ahLst/>
            <a:cxnLst/>
            <a:rect l="l" t="t" r="r" b="b"/>
            <a:pathLst>
              <a:path w="2508521" h="2508521">
                <a:moveTo>
                  <a:pt x="0" y="0"/>
                </a:moveTo>
                <a:lnTo>
                  <a:pt x="2508521" y="0"/>
                </a:lnTo>
                <a:lnTo>
                  <a:pt x="2508521" y="2508522"/>
                </a:lnTo>
                <a:lnTo>
                  <a:pt x="0" y="25085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TextBox 15"/>
          <p:cNvSpPr txBox="1"/>
          <p:nvPr/>
        </p:nvSpPr>
        <p:spPr>
          <a:xfrm>
            <a:off x="2724150" y="3810167"/>
            <a:ext cx="14973300" cy="4566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19"/>
              </a:lnSpc>
              <a:spcBef>
                <a:spcPct val="0"/>
              </a:spcBef>
            </a:pPr>
            <a:r>
              <a:rPr lang="en-US" sz="42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Names :</a:t>
            </a:r>
          </a:p>
          <a:p>
            <a:pPr algn="ctr">
              <a:lnSpc>
                <a:spcPts val="6019"/>
              </a:lnSpc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6019"/>
              </a:lnSpc>
              <a:spcBef>
                <a:spcPct val="0"/>
              </a:spcBef>
            </a:pPr>
            <a:r>
              <a:rPr lang="en-US" sz="42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2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Prithviraj</a:t>
            </a:r>
            <a:r>
              <a:rPr lang="en-US" sz="42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More                                     PCCOE               </a:t>
            </a:r>
          </a:p>
          <a:p>
            <a:pPr>
              <a:lnSpc>
                <a:spcPts val="6019"/>
              </a:lnSpc>
              <a:spcBef>
                <a:spcPct val="0"/>
              </a:spcBef>
            </a:pPr>
            <a:r>
              <a:rPr lang="en-US" sz="42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Vedant Hirekar                                     DYPCOE</a:t>
            </a:r>
          </a:p>
          <a:p>
            <a:pPr>
              <a:lnSpc>
                <a:spcPts val="6019"/>
              </a:lnSpc>
              <a:spcBef>
                <a:spcPct val="0"/>
              </a:spcBef>
            </a:pPr>
            <a:r>
              <a:rPr lang="en-US" sz="42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Pratham </a:t>
            </a:r>
            <a:r>
              <a:rPr lang="en-US" sz="42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Powar</a:t>
            </a:r>
            <a:r>
              <a:rPr lang="en-US" sz="42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VIT</a:t>
            </a:r>
          </a:p>
          <a:p>
            <a:pPr>
              <a:lnSpc>
                <a:spcPts val="6019"/>
              </a:lnSpc>
              <a:spcBef>
                <a:spcPct val="0"/>
              </a:spcBef>
            </a:pPr>
            <a:r>
              <a:rPr lang="en-US" sz="42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Arnav </a:t>
            </a:r>
            <a:r>
              <a:rPr lang="en-US" sz="42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Tatewar</a:t>
            </a:r>
            <a:r>
              <a:rPr lang="en-US" sz="42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DYPIT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139238" y="4274503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6601025" y="2306623"/>
            <a:ext cx="5076426" cy="719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 dirty="0">
                <a:solidFill>
                  <a:srgbClr val="000000"/>
                </a:solidFill>
                <a:latin typeface="Canva Sans Bold"/>
              </a:rPr>
              <a:t>TEAM HIMALAYA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10800" y="3810167"/>
            <a:ext cx="3981450" cy="738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sz="4299" dirty="0">
                <a:solidFill>
                  <a:srgbClr val="000000"/>
                </a:solidFill>
                <a:latin typeface="Canva Sans Bold"/>
              </a:rPr>
              <a:t> </a:t>
            </a:r>
            <a:r>
              <a:rPr lang="en-US" sz="42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4299" dirty="0">
                <a:solidFill>
                  <a:srgbClr val="000000"/>
                </a:solidFill>
                <a:latin typeface="Canva Sans Bold"/>
              </a:rPr>
              <a:t> 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634305" y="233390"/>
            <a:ext cx="7041555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000000"/>
                </a:solidFill>
                <a:latin typeface="Canva Sans Bold"/>
              </a:rPr>
              <a:t>HACK MATRIX</a:t>
            </a: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678406D6-E73C-C2DC-98CD-EBCF6DCB2BBD}"/>
              </a:ext>
            </a:extLst>
          </p:cNvPr>
          <p:cNvSpPr/>
          <p:nvPr/>
        </p:nvSpPr>
        <p:spPr>
          <a:xfrm>
            <a:off x="0" y="8443142"/>
            <a:ext cx="2188845" cy="1844039"/>
          </a:xfrm>
          <a:custGeom>
            <a:avLst/>
            <a:gdLst/>
            <a:ahLst/>
            <a:cxnLst/>
            <a:rect l="l" t="t" r="r" b="b"/>
            <a:pathLst>
              <a:path w="2188845" h="1844040">
                <a:moveTo>
                  <a:pt x="2159362" y="1843856"/>
                </a:moveTo>
                <a:lnTo>
                  <a:pt x="0" y="1843856"/>
                </a:lnTo>
                <a:lnTo>
                  <a:pt x="0" y="141393"/>
                </a:lnTo>
                <a:lnTo>
                  <a:pt x="55633" y="116879"/>
                </a:lnTo>
                <a:lnTo>
                  <a:pt x="97894" y="100101"/>
                </a:lnTo>
                <a:lnTo>
                  <a:pt x="140757" y="84543"/>
                </a:lnTo>
                <a:lnTo>
                  <a:pt x="184199" y="70226"/>
                </a:lnTo>
                <a:lnTo>
                  <a:pt x="228198" y="57171"/>
                </a:lnTo>
                <a:lnTo>
                  <a:pt x="272735" y="45400"/>
                </a:lnTo>
                <a:lnTo>
                  <a:pt x="317787" y="34933"/>
                </a:lnTo>
                <a:lnTo>
                  <a:pt x="363333" y="25793"/>
                </a:lnTo>
                <a:lnTo>
                  <a:pt x="409352" y="18001"/>
                </a:lnTo>
                <a:lnTo>
                  <a:pt x="455822" y="11577"/>
                </a:lnTo>
                <a:lnTo>
                  <a:pt x="502722" y="6544"/>
                </a:lnTo>
                <a:lnTo>
                  <a:pt x="550030" y="2922"/>
                </a:lnTo>
                <a:lnTo>
                  <a:pt x="597726" y="734"/>
                </a:lnTo>
                <a:lnTo>
                  <a:pt x="645776" y="0"/>
                </a:lnTo>
                <a:lnTo>
                  <a:pt x="693850" y="734"/>
                </a:lnTo>
                <a:lnTo>
                  <a:pt x="741546" y="2922"/>
                </a:lnTo>
                <a:lnTo>
                  <a:pt x="788855" y="6544"/>
                </a:lnTo>
                <a:lnTo>
                  <a:pt x="835755" y="11577"/>
                </a:lnTo>
                <a:lnTo>
                  <a:pt x="882225" y="18001"/>
                </a:lnTo>
                <a:lnTo>
                  <a:pt x="928244" y="25793"/>
                </a:lnTo>
                <a:lnTo>
                  <a:pt x="973790" y="34933"/>
                </a:lnTo>
                <a:lnTo>
                  <a:pt x="1018842" y="45400"/>
                </a:lnTo>
                <a:lnTo>
                  <a:pt x="1063378" y="57171"/>
                </a:lnTo>
                <a:lnTo>
                  <a:pt x="1107378" y="70226"/>
                </a:lnTo>
                <a:lnTo>
                  <a:pt x="1150820" y="84543"/>
                </a:lnTo>
                <a:lnTo>
                  <a:pt x="1193682" y="100101"/>
                </a:lnTo>
                <a:lnTo>
                  <a:pt x="1235944" y="116879"/>
                </a:lnTo>
                <a:lnTo>
                  <a:pt x="1277583" y="134855"/>
                </a:lnTo>
                <a:lnTo>
                  <a:pt x="1318580" y="154008"/>
                </a:lnTo>
                <a:lnTo>
                  <a:pt x="1358911" y="174316"/>
                </a:lnTo>
                <a:lnTo>
                  <a:pt x="1398557" y="195759"/>
                </a:lnTo>
                <a:lnTo>
                  <a:pt x="1437494" y="218315"/>
                </a:lnTo>
                <a:lnTo>
                  <a:pt x="1475704" y="241962"/>
                </a:lnTo>
                <a:lnTo>
                  <a:pt x="1513163" y="266679"/>
                </a:lnTo>
                <a:lnTo>
                  <a:pt x="1549850" y="292445"/>
                </a:lnTo>
                <a:lnTo>
                  <a:pt x="1585745" y="319239"/>
                </a:lnTo>
                <a:lnTo>
                  <a:pt x="1620826" y="347038"/>
                </a:lnTo>
                <a:lnTo>
                  <a:pt x="1655071" y="375823"/>
                </a:lnTo>
                <a:lnTo>
                  <a:pt x="1688460" y="405571"/>
                </a:lnTo>
                <a:lnTo>
                  <a:pt x="1720970" y="436261"/>
                </a:lnTo>
                <a:lnTo>
                  <a:pt x="1752581" y="467872"/>
                </a:lnTo>
                <a:lnTo>
                  <a:pt x="1783271" y="500383"/>
                </a:lnTo>
                <a:lnTo>
                  <a:pt x="1813019" y="533771"/>
                </a:lnTo>
                <a:lnTo>
                  <a:pt x="1841803" y="568017"/>
                </a:lnTo>
                <a:lnTo>
                  <a:pt x="1869603" y="603098"/>
                </a:lnTo>
                <a:lnTo>
                  <a:pt x="1896396" y="638993"/>
                </a:lnTo>
                <a:lnTo>
                  <a:pt x="1922162" y="675680"/>
                </a:lnTo>
                <a:lnTo>
                  <a:pt x="1946879" y="713139"/>
                </a:lnTo>
                <a:lnTo>
                  <a:pt x="1970526" y="751349"/>
                </a:lnTo>
                <a:lnTo>
                  <a:pt x="1993081" y="790287"/>
                </a:lnTo>
                <a:lnTo>
                  <a:pt x="2014524" y="829932"/>
                </a:lnTo>
                <a:lnTo>
                  <a:pt x="2034832" y="870263"/>
                </a:lnTo>
                <a:lnTo>
                  <a:pt x="2053985" y="911260"/>
                </a:lnTo>
                <a:lnTo>
                  <a:pt x="2071960" y="952899"/>
                </a:lnTo>
                <a:lnTo>
                  <a:pt x="2088738" y="995161"/>
                </a:lnTo>
                <a:lnTo>
                  <a:pt x="2104296" y="1038023"/>
                </a:lnTo>
                <a:lnTo>
                  <a:pt x="2118613" y="1081464"/>
                </a:lnTo>
                <a:lnTo>
                  <a:pt x="2131668" y="1125464"/>
                </a:lnTo>
                <a:lnTo>
                  <a:pt x="2143439" y="1170000"/>
                </a:lnTo>
                <a:lnTo>
                  <a:pt x="2153905" y="1215052"/>
                </a:lnTo>
                <a:lnTo>
                  <a:pt x="2163045" y="1260597"/>
                </a:lnTo>
                <a:lnTo>
                  <a:pt x="2170837" y="1306616"/>
                </a:lnTo>
                <a:lnTo>
                  <a:pt x="2177261" y="1353085"/>
                </a:lnTo>
                <a:lnTo>
                  <a:pt x="2182294" y="1399985"/>
                </a:lnTo>
                <a:lnTo>
                  <a:pt x="2185916" y="1447293"/>
                </a:lnTo>
                <a:lnTo>
                  <a:pt x="2188104" y="1494988"/>
                </a:lnTo>
                <a:lnTo>
                  <a:pt x="2188838" y="1543049"/>
                </a:lnTo>
                <a:lnTo>
                  <a:pt x="2188104" y="1591111"/>
                </a:lnTo>
                <a:lnTo>
                  <a:pt x="2185916" y="1638806"/>
                </a:lnTo>
                <a:lnTo>
                  <a:pt x="2182294" y="1686114"/>
                </a:lnTo>
                <a:lnTo>
                  <a:pt x="2177261" y="1733014"/>
                </a:lnTo>
                <a:lnTo>
                  <a:pt x="2170837" y="1779483"/>
                </a:lnTo>
                <a:lnTo>
                  <a:pt x="2163045" y="1825501"/>
                </a:lnTo>
                <a:lnTo>
                  <a:pt x="2159362" y="1843856"/>
                </a:lnTo>
                <a:close/>
              </a:path>
            </a:pathLst>
          </a:custGeom>
          <a:solidFill>
            <a:srgbClr val="2E8C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8CDB310C-116A-2149-4669-7E08294EEFBA}"/>
              </a:ext>
            </a:extLst>
          </p:cNvPr>
          <p:cNvSpPr/>
          <p:nvPr/>
        </p:nvSpPr>
        <p:spPr>
          <a:xfrm>
            <a:off x="14527965" y="8311897"/>
            <a:ext cx="3760470" cy="1975485"/>
          </a:xfrm>
          <a:custGeom>
            <a:avLst/>
            <a:gdLst/>
            <a:ahLst/>
            <a:cxnLst/>
            <a:rect l="l" t="t" r="r" b="b"/>
            <a:pathLst>
              <a:path w="3760469" h="1975484">
                <a:moveTo>
                  <a:pt x="3760032" y="1975102"/>
                </a:moveTo>
                <a:lnTo>
                  <a:pt x="0" y="1975102"/>
                </a:lnTo>
                <a:lnTo>
                  <a:pt x="3760032" y="0"/>
                </a:lnTo>
                <a:lnTo>
                  <a:pt x="3760032" y="1975102"/>
                </a:lnTo>
                <a:close/>
              </a:path>
            </a:pathLst>
          </a:custGeom>
          <a:solidFill>
            <a:srgbClr val="2E8C4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5789" y="580079"/>
            <a:ext cx="3344035" cy="811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dirty="0">
                <a:solidFill>
                  <a:srgbClr val="000000"/>
                </a:solidFill>
                <a:latin typeface="Canva Sans Bold"/>
              </a:rPr>
              <a:t>Abstract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14400" y="1968528"/>
            <a:ext cx="10515598" cy="6349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88999" lvl="1" indent="-457200">
              <a:lnSpc>
                <a:spcPts val="5599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Addressed Problem -</a:t>
            </a:r>
          </a:p>
          <a:p>
            <a:pPr marL="431799" lvl="1">
              <a:lnSpc>
                <a:spcPts val="5599"/>
              </a:lnSpc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financial awareness leads to inadequate savings and limited security. Which necessitates solutions to enhance financial literacy and promote savings habits for improved financial well-being.</a:t>
            </a:r>
          </a:p>
          <a:p>
            <a:pPr marL="431799" lvl="1">
              <a:lnSpc>
                <a:spcPts val="5599"/>
              </a:lnSpc>
            </a:pPr>
            <a:endParaRPr lang="en-GB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8999" lvl="1" indent="-457200">
              <a:lnSpc>
                <a:spcPts val="5599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it crucial to solve this problem?</a:t>
            </a:r>
          </a:p>
          <a:p>
            <a:pPr marL="431799" lvl="1">
              <a:lnSpc>
                <a:spcPts val="5599"/>
              </a:lnSpc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 this problem is crucial as it empowers individuals to make informed financial decisions, leading to greater financial stability and security, ultimately improving overall well-being and resilience against economic uncertainties.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10"/>
          <p:cNvSpPr/>
          <p:nvPr/>
        </p:nvSpPr>
        <p:spPr>
          <a:xfrm flipH="1">
            <a:off x="11550777" y="1028700"/>
            <a:ext cx="0" cy="854329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13456513" y="942975"/>
            <a:ext cx="3344035" cy="811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>
                <a:solidFill>
                  <a:srgbClr val="000000"/>
                </a:solidFill>
                <a:latin typeface="Canva Sans Bold"/>
              </a:rPr>
              <a:t>Tech Stack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023570" y="2303078"/>
            <a:ext cx="5810037" cy="3782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7485" lvl="1" indent="-333742">
              <a:lnSpc>
                <a:spcPts val="4328"/>
              </a:lnSpc>
              <a:buFont typeface="Arial"/>
              <a:buChar char="•"/>
            </a:pPr>
            <a:r>
              <a:rPr lang="en-US" sz="3091" dirty="0">
                <a:solidFill>
                  <a:srgbClr val="000000"/>
                </a:solidFill>
                <a:latin typeface="Canva Sans"/>
              </a:rPr>
              <a:t>List the key technologies, frameworks, and tools you used.</a:t>
            </a:r>
          </a:p>
          <a:p>
            <a:pPr marL="667485" lvl="1" indent="-333742">
              <a:lnSpc>
                <a:spcPts val="4328"/>
              </a:lnSpc>
              <a:buFont typeface="Arial"/>
              <a:buChar char="•"/>
            </a:pPr>
            <a:r>
              <a:rPr lang="en-US" sz="3091" dirty="0">
                <a:solidFill>
                  <a:srgbClr val="000000"/>
                </a:solidFill>
                <a:latin typeface="Canva Sans"/>
              </a:rPr>
              <a:t>Briefly explain the technical architecture of your solution</a:t>
            </a:r>
          </a:p>
          <a:p>
            <a:pPr>
              <a:lnSpc>
                <a:spcPts val="4328"/>
              </a:lnSpc>
            </a:pPr>
            <a:endParaRPr lang="en-US" sz="3091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B316B32-AA75-55A5-D034-CAF031088B91}"/>
              </a:ext>
            </a:extLst>
          </p:cNvPr>
          <p:cNvSpPr/>
          <p:nvPr/>
        </p:nvSpPr>
        <p:spPr>
          <a:xfrm>
            <a:off x="14527965" y="8311897"/>
            <a:ext cx="3760470" cy="1975485"/>
          </a:xfrm>
          <a:custGeom>
            <a:avLst/>
            <a:gdLst/>
            <a:ahLst/>
            <a:cxnLst/>
            <a:rect l="l" t="t" r="r" b="b"/>
            <a:pathLst>
              <a:path w="3760469" h="1975484">
                <a:moveTo>
                  <a:pt x="3760032" y="1975102"/>
                </a:moveTo>
                <a:lnTo>
                  <a:pt x="0" y="1975102"/>
                </a:lnTo>
                <a:lnTo>
                  <a:pt x="3760032" y="0"/>
                </a:lnTo>
                <a:lnTo>
                  <a:pt x="3760032" y="1975102"/>
                </a:lnTo>
                <a:close/>
              </a:path>
            </a:pathLst>
          </a:custGeom>
          <a:solidFill>
            <a:srgbClr val="2E8C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3F2AC6BE-3B87-47AA-4069-083FADC55BFE}"/>
              </a:ext>
            </a:extLst>
          </p:cNvPr>
          <p:cNvSpPr/>
          <p:nvPr/>
        </p:nvSpPr>
        <p:spPr>
          <a:xfrm>
            <a:off x="0" y="8443142"/>
            <a:ext cx="2188845" cy="1844039"/>
          </a:xfrm>
          <a:custGeom>
            <a:avLst/>
            <a:gdLst/>
            <a:ahLst/>
            <a:cxnLst/>
            <a:rect l="l" t="t" r="r" b="b"/>
            <a:pathLst>
              <a:path w="2188845" h="1844040">
                <a:moveTo>
                  <a:pt x="2159362" y="1843856"/>
                </a:moveTo>
                <a:lnTo>
                  <a:pt x="0" y="1843856"/>
                </a:lnTo>
                <a:lnTo>
                  <a:pt x="0" y="141393"/>
                </a:lnTo>
                <a:lnTo>
                  <a:pt x="55633" y="116879"/>
                </a:lnTo>
                <a:lnTo>
                  <a:pt x="97894" y="100101"/>
                </a:lnTo>
                <a:lnTo>
                  <a:pt x="140757" y="84543"/>
                </a:lnTo>
                <a:lnTo>
                  <a:pt x="184199" y="70226"/>
                </a:lnTo>
                <a:lnTo>
                  <a:pt x="228198" y="57171"/>
                </a:lnTo>
                <a:lnTo>
                  <a:pt x="272735" y="45400"/>
                </a:lnTo>
                <a:lnTo>
                  <a:pt x="317787" y="34933"/>
                </a:lnTo>
                <a:lnTo>
                  <a:pt x="363333" y="25793"/>
                </a:lnTo>
                <a:lnTo>
                  <a:pt x="409352" y="18001"/>
                </a:lnTo>
                <a:lnTo>
                  <a:pt x="455822" y="11577"/>
                </a:lnTo>
                <a:lnTo>
                  <a:pt x="502722" y="6544"/>
                </a:lnTo>
                <a:lnTo>
                  <a:pt x="550030" y="2922"/>
                </a:lnTo>
                <a:lnTo>
                  <a:pt x="597726" y="734"/>
                </a:lnTo>
                <a:lnTo>
                  <a:pt x="645776" y="0"/>
                </a:lnTo>
                <a:lnTo>
                  <a:pt x="693850" y="734"/>
                </a:lnTo>
                <a:lnTo>
                  <a:pt x="741546" y="2922"/>
                </a:lnTo>
                <a:lnTo>
                  <a:pt x="788855" y="6544"/>
                </a:lnTo>
                <a:lnTo>
                  <a:pt x="835755" y="11577"/>
                </a:lnTo>
                <a:lnTo>
                  <a:pt x="882225" y="18001"/>
                </a:lnTo>
                <a:lnTo>
                  <a:pt x="928244" y="25793"/>
                </a:lnTo>
                <a:lnTo>
                  <a:pt x="973790" y="34933"/>
                </a:lnTo>
                <a:lnTo>
                  <a:pt x="1018842" y="45400"/>
                </a:lnTo>
                <a:lnTo>
                  <a:pt x="1063378" y="57171"/>
                </a:lnTo>
                <a:lnTo>
                  <a:pt x="1107378" y="70226"/>
                </a:lnTo>
                <a:lnTo>
                  <a:pt x="1150820" y="84543"/>
                </a:lnTo>
                <a:lnTo>
                  <a:pt x="1193682" y="100101"/>
                </a:lnTo>
                <a:lnTo>
                  <a:pt x="1235944" y="116879"/>
                </a:lnTo>
                <a:lnTo>
                  <a:pt x="1277583" y="134855"/>
                </a:lnTo>
                <a:lnTo>
                  <a:pt x="1318580" y="154008"/>
                </a:lnTo>
                <a:lnTo>
                  <a:pt x="1358911" y="174316"/>
                </a:lnTo>
                <a:lnTo>
                  <a:pt x="1398557" y="195759"/>
                </a:lnTo>
                <a:lnTo>
                  <a:pt x="1437494" y="218315"/>
                </a:lnTo>
                <a:lnTo>
                  <a:pt x="1475704" y="241962"/>
                </a:lnTo>
                <a:lnTo>
                  <a:pt x="1513163" y="266679"/>
                </a:lnTo>
                <a:lnTo>
                  <a:pt x="1549850" y="292445"/>
                </a:lnTo>
                <a:lnTo>
                  <a:pt x="1585745" y="319239"/>
                </a:lnTo>
                <a:lnTo>
                  <a:pt x="1620826" y="347038"/>
                </a:lnTo>
                <a:lnTo>
                  <a:pt x="1655071" y="375823"/>
                </a:lnTo>
                <a:lnTo>
                  <a:pt x="1688460" y="405571"/>
                </a:lnTo>
                <a:lnTo>
                  <a:pt x="1720970" y="436261"/>
                </a:lnTo>
                <a:lnTo>
                  <a:pt x="1752581" y="467872"/>
                </a:lnTo>
                <a:lnTo>
                  <a:pt x="1783271" y="500383"/>
                </a:lnTo>
                <a:lnTo>
                  <a:pt x="1813019" y="533771"/>
                </a:lnTo>
                <a:lnTo>
                  <a:pt x="1841803" y="568017"/>
                </a:lnTo>
                <a:lnTo>
                  <a:pt x="1869603" y="603098"/>
                </a:lnTo>
                <a:lnTo>
                  <a:pt x="1896396" y="638993"/>
                </a:lnTo>
                <a:lnTo>
                  <a:pt x="1922162" y="675680"/>
                </a:lnTo>
                <a:lnTo>
                  <a:pt x="1946879" y="713139"/>
                </a:lnTo>
                <a:lnTo>
                  <a:pt x="1970526" y="751349"/>
                </a:lnTo>
                <a:lnTo>
                  <a:pt x="1993081" y="790287"/>
                </a:lnTo>
                <a:lnTo>
                  <a:pt x="2014524" y="829932"/>
                </a:lnTo>
                <a:lnTo>
                  <a:pt x="2034832" y="870263"/>
                </a:lnTo>
                <a:lnTo>
                  <a:pt x="2053985" y="911260"/>
                </a:lnTo>
                <a:lnTo>
                  <a:pt x="2071960" y="952899"/>
                </a:lnTo>
                <a:lnTo>
                  <a:pt x="2088738" y="995161"/>
                </a:lnTo>
                <a:lnTo>
                  <a:pt x="2104296" y="1038023"/>
                </a:lnTo>
                <a:lnTo>
                  <a:pt x="2118613" y="1081464"/>
                </a:lnTo>
                <a:lnTo>
                  <a:pt x="2131668" y="1125464"/>
                </a:lnTo>
                <a:lnTo>
                  <a:pt x="2143439" y="1170000"/>
                </a:lnTo>
                <a:lnTo>
                  <a:pt x="2153905" y="1215052"/>
                </a:lnTo>
                <a:lnTo>
                  <a:pt x="2163045" y="1260597"/>
                </a:lnTo>
                <a:lnTo>
                  <a:pt x="2170837" y="1306616"/>
                </a:lnTo>
                <a:lnTo>
                  <a:pt x="2177261" y="1353085"/>
                </a:lnTo>
                <a:lnTo>
                  <a:pt x="2182294" y="1399985"/>
                </a:lnTo>
                <a:lnTo>
                  <a:pt x="2185916" y="1447293"/>
                </a:lnTo>
                <a:lnTo>
                  <a:pt x="2188104" y="1494988"/>
                </a:lnTo>
                <a:lnTo>
                  <a:pt x="2188838" y="1543049"/>
                </a:lnTo>
                <a:lnTo>
                  <a:pt x="2188104" y="1591111"/>
                </a:lnTo>
                <a:lnTo>
                  <a:pt x="2185916" y="1638806"/>
                </a:lnTo>
                <a:lnTo>
                  <a:pt x="2182294" y="1686114"/>
                </a:lnTo>
                <a:lnTo>
                  <a:pt x="2177261" y="1733014"/>
                </a:lnTo>
                <a:lnTo>
                  <a:pt x="2170837" y="1779483"/>
                </a:lnTo>
                <a:lnTo>
                  <a:pt x="2163045" y="1825501"/>
                </a:lnTo>
                <a:lnTo>
                  <a:pt x="2159362" y="1843856"/>
                </a:lnTo>
                <a:close/>
              </a:path>
            </a:pathLst>
          </a:custGeom>
          <a:solidFill>
            <a:srgbClr val="2E8C4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36720" y="942975"/>
            <a:ext cx="10948289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19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Canva Sans Bold"/>
              </a:rPr>
              <a:t>Machine Learning Integration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95564" y="2171700"/>
            <a:ext cx="16230600" cy="5929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03299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NLP for Speech-to-Text Conversion: </a:t>
            </a:r>
            <a:r>
              <a:rPr lang="en-GB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Employing Natural Language Processing (NLP) techniques to seamlessly transcribe user voice recordings into text format, enhancing accessibility and usability of audio data.</a:t>
            </a:r>
          </a:p>
          <a:p>
            <a:pPr marL="1003299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3299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ARIMA for Expenditure Pattern Forecasting: </a:t>
            </a:r>
            <a:r>
              <a:rPr lang="en-GB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Leveraging the ARIMA model to </a:t>
            </a:r>
            <a:r>
              <a:rPr lang="en-GB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historical expenditure data and predict future spending patterns, facilitating proactive financial planning and decision-making.</a:t>
            </a:r>
          </a:p>
          <a:p>
            <a:pPr marL="1003299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3299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Employment of Random Forest Regression for Mutual Fund Yield Prediction: </a:t>
            </a:r>
            <a:r>
              <a:rPr lang="en-GB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Random Forest Regression algorithm to </a:t>
            </a:r>
            <a:r>
              <a:rPr lang="en-GB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various factors and historical performance data, enabling accurate prediction of mutual fund yields over different investment horizons.</a:t>
            </a:r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C2D31DAF-3EA7-8CA3-E516-1A0D9D75E380}"/>
              </a:ext>
            </a:extLst>
          </p:cNvPr>
          <p:cNvSpPr/>
          <p:nvPr/>
        </p:nvSpPr>
        <p:spPr>
          <a:xfrm>
            <a:off x="0" y="8443142"/>
            <a:ext cx="2188845" cy="1844039"/>
          </a:xfrm>
          <a:custGeom>
            <a:avLst/>
            <a:gdLst/>
            <a:ahLst/>
            <a:cxnLst/>
            <a:rect l="l" t="t" r="r" b="b"/>
            <a:pathLst>
              <a:path w="2188845" h="1844040">
                <a:moveTo>
                  <a:pt x="2159362" y="1843856"/>
                </a:moveTo>
                <a:lnTo>
                  <a:pt x="0" y="1843856"/>
                </a:lnTo>
                <a:lnTo>
                  <a:pt x="0" y="141393"/>
                </a:lnTo>
                <a:lnTo>
                  <a:pt x="55633" y="116879"/>
                </a:lnTo>
                <a:lnTo>
                  <a:pt x="97894" y="100101"/>
                </a:lnTo>
                <a:lnTo>
                  <a:pt x="140757" y="84543"/>
                </a:lnTo>
                <a:lnTo>
                  <a:pt x="184199" y="70226"/>
                </a:lnTo>
                <a:lnTo>
                  <a:pt x="228198" y="57171"/>
                </a:lnTo>
                <a:lnTo>
                  <a:pt x="272735" y="45400"/>
                </a:lnTo>
                <a:lnTo>
                  <a:pt x="317787" y="34933"/>
                </a:lnTo>
                <a:lnTo>
                  <a:pt x="363333" y="25793"/>
                </a:lnTo>
                <a:lnTo>
                  <a:pt x="409352" y="18001"/>
                </a:lnTo>
                <a:lnTo>
                  <a:pt x="455822" y="11577"/>
                </a:lnTo>
                <a:lnTo>
                  <a:pt x="502722" y="6544"/>
                </a:lnTo>
                <a:lnTo>
                  <a:pt x="550030" y="2922"/>
                </a:lnTo>
                <a:lnTo>
                  <a:pt x="597726" y="734"/>
                </a:lnTo>
                <a:lnTo>
                  <a:pt x="645776" y="0"/>
                </a:lnTo>
                <a:lnTo>
                  <a:pt x="693850" y="734"/>
                </a:lnTo>
                <a:lnTo>
                  <a:pt x="741546" y="2922"/>
                </a:lnTo>
                <a:lnTo>
                  <a:pt x="788855" y="6544"/>
                </a:lnTo>
                <a:lnTo>
                  <a:pt x="835755" y="11577"/>
                </a:lnTo>
                <a:lnTo>
                  <a:pt x="882225" y="18001"/>
                </a:lnTo>
                <a:lnTo>
                  <a:pt x="928244" y="25793"/>
                </a:lnTo>
                <a:lnTo>
                  <a:pt x="973790" y="34933"/>
                </a:lnTo>
                <a:lnTo>
                  <a:pt x="1018842" y="45400"/>
                </a:lnTo>
                <a:lnTo>
                  <a:pt x="1063378" y="57171"/>
                </a:lnTo>
                <a:lnTo>
                  <a:pt x="1107378" y="70226"/>
                </a:lnTo>
                <a:lnTo>
                  <a:pt x="1150820" y="84543"/>
                </a:lnTo>
                <a:lnTo>
                  <a:pt x="1193682" y="100101"/>
                </a:lnTo>
                <a:lnTo>
                  <a:pt x="1235944" y="116879"/>
                </a:lnTo>
                <a:lnTo>
                  <a:pt x="1277583" y="134855"/>
                </a:lnTo>
                <a:lnTo>
                  <a:pt x="1318580" y="154008"/>
                </a:lnTo>
                <a:lnTo>
                  <a:pt x="1358911" y="174316"/>
                </a:lnTo>
                <a:lnTo>
                  <a:pt x="1398557" y="195759"/>
                </a:lnTo>
                <a:lnTo>
                  <a:pt x="1437494" y="218315"/>
                </a:lnTo>
                <a:lnTo>
                  <a:pt x="1475704" y="241962"/>
                </a:lnTo>
                <a:lnTo>
                  <a:pt x="1513163" y="266679"/>
                </a:lnTo>
                <a:lnTo>
                  <a:pt x="1549850" y="292445"/>
                </a:lnTo>
                <a:lnTo>
                  <a:pt x="1585745" y="319239"/>
                </a:lnTo>
                <a:lnTo>
                  <a:pt x="1620826" y="347038"/>
                </a:lnTo>
                <a:lnTo>
                  <a:pt x="1655071" y="375823"/>
                </a:lnTo>
                <a:lnTo>
                  <a:pt x="1688460" y="405571"/>
                </a:lnTo>
                <a:lnTo>
                  <a:pt x="1720970" y="436261"/>
                </a:lnTo>
                <a:lnTo>
                  <a:pt x="1752581" y="467872"/>
                </a:lnTo>
                <a:lnTo>
                  <a:pt x="1783271" y="500383"/>
                </a:lnTo>
                <a:lnTo>
                  <a:pt x="1813019" y="533771"/>
                </a:lnTo>
                <a:lnTo>
                  <a:pt x="1841803" y="568017"/>
                </a:lnTo>
                <a:lnTo>
                  <a:pt x="1869603" y="603098"/>
                </a:lnTo>
                <a:lnTo>
                  <a:pt x="1896396" y="638993"/>
                </a:lnTo>
                <a:lnTo>
                  <a:pt x="1922162" y="675680"/>
                </a:lnTo>
                <a:lnTo>
                  <a:pt x="1946879" y="713139"/>
                </a:lnTo>
                <a:lnTo>
                  <a:pt x="1970526" y="751349"/>
                </a:lnTo>
                <a:lnTo>
                  <a:pt x="1993081" y="790287"/>
                </a:lnTo>
                <a:lnTo>
                  <a:pt x="2014524" y="829932"/>
                </a:lnTo>
                <a:lnTo>
                  <a:pt x="2034832" y="870263"/>
                </a:lnTo>
                <a:lnTo>
                  <a:pt x="2053985" y="911260"/>
                </a:lnTo>
                <a:lnTo>
                  <a:pt x="2071960" y="952899"/>
                </a:lnTo>
                <a:lnTo>
                  <a:pt x="2088738" y="995161"/>
                </a:lnTo>
                <a:lnTo>
                  <a:pt x="2104296" y="1038023"/>
                </a:lnTo>
                <a:lnTo>
                  <a:pt x="2118613" y="1081464"/>
                </a:lnTo>
                <a:lnTo>
                  <a:pt x="2131668" y="1125464"/>
                </a:lnTo>
                <a:lnTo>
                  <a:pt x="2143439" y="1170000"/>
                </a:lnTo>
                <a:lnTo>
                  <a:pt x="2153905" y="1215052"/>
                </a:lnTo>
                <a:lnTo>
                  <a:pt x="2163045" y="1260597"/>
                </a:lnTo>
                <a:lnTo>
                  <a:pt x="2170837" y="1306616"/>
                </a:lnTo>
                <a:lnTo>
                  <a:pt x="2177261" y="1353085"/>
                </a:lnTo>
                <a:lnTo>
                  <a:pt x="2182294" y="1399985"/>
                </a:lnTo>
                <a:lnTo>
                  <a:pt x="2185916" y="1447293"/>
                </a:lnTo>
                <a:lnTo>
                  <a:pt x="2188104" y="1494988"/>
                </a:lnTo>
                <a:lnTo>
                  <a:pt x="2188838" y="1543049"/>
                </a:lnTo>
                <a:lnTo>
                  <a:pt x="2188104" y="1591111"/>
                </a:lnTo>
                <a:lnTo>
                  <a:pt x="2185916" y="1638806"/>
                </a:lnTo>
                <a:lnTo>
                  <a:pt x="2182294" y="1686114"/>
                </a:lnTo>
                <a:lnTo>
                  <a:pt x="2177261" y="1733014"/>
                </a:lnTo>
                <a:lnTo>
                  <a:pt x="2170837" y="1779483"/>
                </a:lnTo>
                <a:lnTo>
                  <a:pt x="2163045" y="1825501"/>
                </a:lnTo>
                <a:lnTo>
                  <a:pt x="2159362" y="1843856"/>
                </a:lnTo>
                <a:close/>
              </a:path>
            </a:pathLst>
          </a:custGeom>
          <a:solidFill>
            <a:srgbClr val="2E8C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68987B9A-98B4-4F1D-1D8B-801A19ABDE3D}"/>
              </a:ext>
            </a:extLst>
          </p:cNvPr>
          <p:cNvSpPr/>
          <p:nvPr/>
        </p:nvSpPr>
        <p:spPr>
          <a:xfrm>
            <a:off x="14527965" y="8311897"/>
            <a:ext cx="3760470" cy="1975485"/>
          </a:xfrm>
          <a:custGeom>
            <a:avLst/>
            <a:gdLst/>
            <a:ahLst/>
            <a:cxnLst/>
            <a:rect l="l" t="t" r="r" b="b"/>
            <a:pathLst>
              <a:path w="3760469" h="1975484">
                <a:moveTo>
                  <a:pt x="3760032" y="1975102"/>
                </a:moveTo>
                <a:lnTo>
                  <a:pt x="0" y="1975102"/>
                </a:lnTo>
                <a:lnTo>
                  <a:pt x="3760032" y="0"/>
                </a:lnTo>
                <a:lnTo>
                  <a:pt x="3760032" y="1975102"/>
                </a:lnTo>
                <a:close/>
              </a:path>
            </a:pathLst>
          </a:custGeom>
          <a:solidFill>
            <a:srgbClr val="2E8C4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327536"/>
            <a:ext cx="5649813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Canva Sans Bold"/>
              </a:rPr>
              <a:t>Solution Flowchart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EC45B17-8D53-2D90-3852-609C980BB427}"/>
              </a:ext>
            </a:extLst>
          </p:cNvPr>
          <p:cNvSpPr/>
          <p:nvPr/>
        </p:nvSpPr>
        <p:spPr>
          <a:xfrm>
            <a:off x="0" y="8443142"/>
            <a:ext cx="2188845" cy="1844039"/>
          </a:xfrm>
          <a:custGeom>
            <a:avLst/>
            <a:gdLst/>
            <a:ahLst/>
            <a:cxnLst/>
            <a:rect l="l" t="t" r="r" b="b"/>
            <a:pathLst>
              <a:path w="2188845" h="1844040">
                <a:moveTo>
                  <a:pt x="2159362" y="1843856"/>
                </a:moveTo>
                <a:lnTo>
                  <a:pt x="0" y="1843856"/>
                </a:lnTo>
                <a:lnTo>
                  <a:pt x="0" y="141393"/>
                </a:lnTo>
                <a:lnTo>
                  <a:pt x="55633" y="116879"/>
                </a:lnTo>
                <a:lnTo>
                  <a:pt x="97894" y="100101"/>
                </a:lnTo>
                <a:lnTo>
                  <a:pt x="140757" y="84543"/>
                </a:lnTo>
                <a:lnTo>
                  <a:pt x="184199" y="70226"/>
                </a:lnTo>
                <a:lnTo>
                  <a:pt x="228198" y="57171"/>
                </a:lnTo>
                <a:lnTo>
                  <a:pt x="272735" y="45400"/>
                </a:lnTo>
                <a:lnTo>
                  <a:pt x="317787" y="34933"/>
                </a:lnTo>
                <a:lnTo>
                  <a:pt x="363333" y="25793"/>
                </a:lnTo>
                <a:lnTo>
                  <a:pt x="409352" y="18001"/>
                </a:lnTo>
                <a:lnTo>
                  <a:pt x="455822" y="11577"/>
                </a:lnTo>
                <a:lnTo>
                  <a:pt x="502722" y="6544"/>
                </a:lnTo>
                <a:lnTo>
                  <a:pt x="550030" y="2922"/>
                </a:lnTo>
                <a:lnTo>
                  <a:pt x="597726" y="734"/>
                </a:lnTo>
                <a:lnTo>
                  <a:pt x="645776" y="0"/>
                </a:lnTo>
                <a:lnTo>
                  <a:pt x="693850" y="734"/>
                </a:lnTo>
                <a:lnTo>
                  <a:pt x="741546" y="2922"/>
                </a:lnTo>
                <a:lnTo>
                  <a:pt x="788855" y="6544"/>
                </a:lnTo>
                <a:lnTo>
                  <a:pt x="835755" y="11577"/>
                </a:lnTo>
                <a:lnTo>
                  <a:pt x="882225" y="18001"/>
                </a:lnTo>
                <a:lnTo>
                  <a:pt x="928244" y="25793"/>
                </a:lnTo>
                <a:lnTo>
                  <a:pt x="973790" y="34933"/>
                </a:lnTo>
                <a:lnTo>
                  <a:pt x="1018842" y="45400"/>
                </a:lnTo>
                <a:lnTo>
                  <a:pt x="1063378" y="57171"/>
                </a:lnTo>
                <a:lnTo>
                  <a:pt x="1107378" y="70226"/>
                </a:lnTo>
                <a:lnTo>
                  <a:pt x="1150820" y="84543"/>
                </a:lnTo>
                <a:lnTo>
                  <a:pt x="1193682" y="100101"/>
                </a:lnTo>
                <a:lnTo>
                  <a:pt x="1235944" y="116879"/>
                </a:lnTo>
                <a:lnTo>
                  <a:pt x="1277583" y="134855"/>
                </a:lnTo>
                <a:lnTo>
                  <a:pt x="1318580" y="154008"/>
                </a:lnTo>
                <a:lnTo>
                  <a:pt x="1358911" y="174316"/>
                </a:lnTo>
                <a:lnTo>
                  <a:pt x="1398557" y="195759"/>
                </a:lnTo>
                <a:lnTo>
                  <a:pt x="1437494" y="218315"/>
                </a:lnTo>
                <a:lnTo>
                  <a:pt x="1475704" y="241962"/>
                </a:lnTo>
                <a:lnTo>
                  <a:pt x="1513163" y="266679"/>
                </a:lnTo>
                <a:lnTo>
                  <a:pt x="1549850" y="292445"/>
                </a:lnTo>
                <a:lnTo>
                  <a:pt x="1585745" y="319239"/>
                </a:lnTo>
                <a:lnTo>
                  <a:pt x="1620826" y="347038"/>
                </a:lnTo>
                <a:lnTo>
                  <a:pt x="1655071" y="375823"/>
                </a:lnTo>
                <a:lnTo>
                  <a:pt x="1688460" y="405571"/>
                </a:lnTo>
                <a:lnTo>
                  <a:pt x="1720970" y="436261"/>
                </a:lnTo>
                <a:lnTo>
                  <a:pt x="1752581" y="467872"/>
                </a:lnTo>
                <a:lnTo>
                  <a:pt x="1783271" y="500383"/>
                </a:lnTo>
                <a:lnTo>
                  <a:pt x="1813019" y="533771"/>
                </a:lnTo>
                <a:lnTo>
                  <a:pt x="1841803" y="568017"/>
                </a:lnTo>
                <a:lnTo>
                  <a:pt x="1869603" y="603098"/>
                </a:lnTo>
                <a:lnTo>
                  <a:pt x="1896396" y="638993"/>
                </a:lnTo>
                <a:lnTo>
                  <a:pt x="1922162" y="675680"/>
                </a:lnTo>
                <a:lnTo>
                  <a:pt x="1946879" y="713139"/>
                </a:lnTo>
                <a:lnTo>
                  <a:pt x="1970526" y="751349"/>
                </a:lnTo>
                <a:lnTo>
                  <a:pt x="1993081" y="790287"/>
                </a:lnTo>
                <a:lnTo>
                  <a:pt x="2014524" y="829932"/>
                </a:lnTo>
                <a:lnTo>
                  <a:pt x="2034832" y="870263"/>
                </a:lnTo>
                <a:lnTo>
                  <a:pt x="2053985" y="911260"/>
                </a:lnTo>
                <a:lnTo>
                  <a:pt x="2071960" y="952899"/>
                </a:lnTo>
                <a:lnTo>
                  <a:pt x="2088738" y="995161"/>
                </a:lnTo>
                <a:lnTo>
                  <a:pt x="2104296" y="1038023"/>
                </a:lnTo>
                <a:lnTo>
                  <a:pt x="2118613" y="1081464"/>
                </a:lnTo>
                <a:lnTo>
                  <a:pt x="2131668" y="1125464"/>
                </a:lnTo>
                <a:lnTo>
                  <a:pt x="2143439" y="1170000"/>
                </a:lnTo>
                <a:lnTo>
                  <a:pt x="2153905" y="1215052"/>
                </a:lnTo>
                <a:lnTo>
                  <a:pt x="2163045" y="1260597"/>
                </a:lnTo>
                <a:lnTo>
                  <a:pt x="2170837" y="1306616"/>
                </a:lnTo>
                <a:lnTo>
                  <a:pt x="2177261" y="1353085"/>
                </a:lnTo>
                <a:lnTo>
                  <a:pt x="2182294" y="1399985"/>
                </a:lnTo>
                <a:lnTo>
                  <a:pt x="2185916" y="1447293"/>
                </a:lnTo>
                <a:lnTo>
                  <a:pt x="2188104" y="1494988"/>
                </a:lnTo>
                <a:lnTo>
                  <a:pt x="2188838" y="1543049"/>
                </a:lnTo>
                <a:lnTo>
                  <a:pt x="2188104" y="1591111"/>
                </a:lnTo>
                <a:lnTo>
                  <a:pt x="2185916" y="1638806"/>
                </a:lnTo>
                <a:lnTo>
                  <a:pt x="2182294" y="1686114"/>
                </a:lnTo>
                <a:lnTo>
                  <a:pt x="2177261" y="1733014"/>
                </a:lnTo>
                <a:lnTo>
                  <a:pt x="2170837" y="1779483"/>
                </a:lnTo>
                <a:lnTo>
                  <a:pt x="2163045" y="1825501"/>
                </a:lnTo>
                <a:lnTo>
                  <a:pt x="2159362" y="1843856"/>
                </a:lnTo>
                <a:close/>
              </a:path>
            </a:pathLst>
          </a:custGeom>
          <a:solidFill>
            <a:srgbClr val="2E8C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0254CB2-3C37-99C5-6AAD-A93C2E86266B}"/>
              </a:ext>
            </a:extLst>
          </p:cNvPr>
          <p:cNvSpPr/>
          <p:nvPr/>
        </p:nvSpPr>
        <p:spPr>
          <a:xfrm>
            <a:off x="14527965" y="8311897"/>
            <a:ext cx="3760470" cy="1975485"/>
          </a:xfrm>
          <a:custGeom>
            <a:avLst/>
            <a:gdLst/>
            <a:ahLst/>
            <a:cxnLst/>
            <a:rect l="l" t="t" r="r" b="b"/>
            <a:pathLst>
              <a:path w="3760469" h="1975484">
                <a:moveTo>
                  <a:pt x="3760032" y="1975102"/>
                </a:moveTo>
                <a:lnTo>
                  <a:pt x="0" y="1975102"/>
                </a:lnTo>
                <a:lnTo>
                  <a:pt x="3760032" y="0"/>
                </a:lnTo>
                <a:lnTo>
                  <a:pt x="3760032" y="1975102"/>
                </a:lnTo>
                <a:close/>
              </a:path>
            </a:pathLst>
          </a:custGeom>
          <a:solidFill>
            <a:srgbClr val="2E8C4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/>
          <p:cNvSpPr/>
          <p:nvPr/>
        </p:nvSpPr>
        <p:spPr>
          <a:xfrm>
            <a:off x="9163050" y="2277209"/>
            <a:ext cx="0" cy="649224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2188845" y="942975"/>
            <a:ext cx="4876102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19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Canva Sans Bold"/>
              </a:rPr>
              <a:t>Social Impacts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896600" y="942975"/>
            <a:ext cx="4876102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19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Canva Sans Bold"/>
              </a:rPr>
              <a:t>Show Stoppers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A4BC4C96-DAD6-F234-6D0E-F48C4B17925F}"/>
              </a:ext>
            </a:extLst>
          </p:cNvPr>
          <p:cNvSpPr/>
          <p:nvPr/>
        </p:nvSpPr>
        <p:spPr>
          <a:xfrm>
            <a:off x="0" y="8443142"/>
            <a:ext cx="2188845" cy="1844039"/>
          </a:xfrm>
          <a:custGeom>
            <a:avLst/>
            <a:gdLst/>
            <a:ahLst/>
            <a:cxnLst/>
            <a:rect l="l" t="t" r="r" b="b"/>
            <a:pathLst>
              <a:path w="2188845" h="1844040">
                <a:moveTo>
                  <a:pt x="2159362" y="1843856"/>
                </a:moveTo>
                <a:lnTo>
                  <a:pt x="0" y="1843856"/>
                </a:lnTo>
                <a:lnTo>
                  <a:pt x="0" y="141393"/>
                </a:lnTo>
                <a:lnTo>
                  <a:pt x="55633" y="116879"/>
                </a:lnTo>
                <a:lnTo>
                  <a:pt x="97894" y="100101"/>
                </a:lnTo>
                <a:lnTo>
                  <a:pt x="140757" y="84543"/>
                </a:lnTo>
                <a:lnTo>
                  <a:pt x="184199" y="70226"/>
                </a:lnTo>
                <a:lnTo>
                  <a:pt x="228198" y="57171"/>
                </a:lnTo>
                <a:lnTo>
                  <a:pt x="272735" y="45400"/>
                </a:lnTo>
                <a:lnTo>
                  <a:pt x="317787" y="34933"/>
                </a:lnTo>
                <a:lnTo>
                  <a:pt x="363333" y="25793"/>
                </a:lnTo>
                <a:lnTo>
                  <a:pt x="409352" y="18001"/>
                </a:lnTo>
                <a:lnTo>
                  <a:pt x="455822" y="11577"/>
                </a:lnTo>
                <a:lnTo>
                  <a:pt x="502722" y="6544"/>
                </a:lnTo>
                <a:lnTo>
                  <a:pt x="550030" y="2922"/>
                </a:lnTo>
                <a:lnTo>
                  <a:pt x="597726" y="734"/>
                </a:lnTo>
                <a:lnTo>
                  <a:pt x="645776" y="0"/>
                </a:lnTo>
                <a:lnTo>
                  <a:pt x="693850" y="734"/>
                </a:lnTo>
                <a:lnTo>
                  <a:pt x="741546" y="2922"/>
                </a:lnTo>
                <a:lnTo>
                  <a:pt x="788855" y="6544"/>
                </a:lnTo>
                <a:lnTo>
                  <a:pt x="835755" y="11577"/>
                </a:lnTo>
                <a:lnTo>
                  <a:pt x="882225" y="18001"/>
                </a:lnTo>
                <a:lnTo>
                  <a:pt x="928244" y="25793"/>
                </a:lnTo>
                <a:lnTo>
                  <a:pt x="973790" y="34933"/>
                </a:lnTo>
                <a:lnTo>
                  <a:pt x="1018842" y="45400"/>
                </a:lnTo>
                <a:lnTo>
                  <a:pt x="1063378" y="57171"/>
                </a:lnTo>
                <a:lnTo>
                  <a:pt x="1107378" y="70226"/>
                </a:lnTo>
                <a:lnTo>
                  <a:pt x="1150820" y="84543"/>
                </a:lnTo>
                <a:lnTo>
                  <a:pt x="1193682" y="100101"/>
                </a:lnTo>
                <a:lnTo>
                  <a:pt x="1235944" y="116879"/>
                </a:lnTo>
                <a:lnTo>
                  <a:pt x="1277583" y="134855"/>
                </a:lnTo>
                <a:lnTo>
                  <a:pt x="1318580" y="154008"/>
                </a:lnTo>
                <a:lnTo>
                  <a:pt x="1358911" y="174316"/>
                </a:lnTo>
                <a:lnTo>
                  <a:pt x="1398557" y="195759"/>
                </a:lnTo>
                <a:lnTo>
                  <a:pt x="1437494" y="218315"/>
                </a:lnTo>
                <a:lnTo>
                  <a:pt x="1475704" y="241962"/>
                </a:lnTo>
                <a:lnTo>
                  <a:pt x="1513163" y="266679"/>
                </a:lnTo>
                <a:lnTo>
                  <a:pt x="1549850" y="292445"/>
                </a:lnTo>
                <a:lnTo>
                  <a:pt x="1585745" y="319239"/>
                </a:lnTo>
                <a:lnTo>
                  <a:pt x="1620826" y="347038"/>
                </a:lnTo>
                <a:lnTo>
                  <a:pt x="1655071" y="375823"/>
                </a:lnTo>
                <a:lnTo>
                  <a:pt x="1688460" y="405571"/>
                </a:lnTo>
                <a:lnTo>
                  <a:pt x="1720970" y="436261"/>
                </a:lnTo>
                <a:lnTo>
                  <a:pt x="1752581" y="467872"/>
                </a:lnTo>
                <a:lnTo>
                  <a:pt x="1783271" y="500383"/>
                </a:lnTo>
                <a:lnTo>
                  <a:pt x="1813019" y="533771"/>
                </a:lnTo>
                <a:lnTo>
                  <a:pt x="1841803" y="568017"/>
                </a:lnTo>
                <a:lnTo>
                  <a:pt x="1869603" y="603098"/>
                </a:lnTo>
                <a:lnTo>
                  <a:pt x="1896396" y="638993"/>
                </a:lnTo>
                <a:lnTo>
                  <a:pt x="1922162" y="675680"/>
                </a:lnTo>
                <a:lnTo>
                  <a:pt x="1946879" y="713139"/>
                </a:lnTo>
                <a:lnTo>
                  <a:pt x="1970526" y="751349"/>
                </a:lnTo>
                <a:lnTo>
                  <a:pt x="1993081" y="790287"/>
                </a:lnTo>
                <a:lnTo>
                  <a:pt x="2014524" y="829932"/>
                </a:lnTo>
                <a:lnTo>
                  <a:pt x="2034832" y="870263"/>
                </a:lnTo>
                <a:lnTo>
                  <a:pt x="2053985" y="911260"/>
                </a:lnTo>
                <a:lnTo>
                  <a:pt x="2071960" y="952899"/>
                </a:lnTo>
                <a:lnTo>
                  <a:pt x="2088738" y="995161"/>
                </a:lnTo>
                <a:lnTo>
                  <a:pt x="2104296" y="1038023"/>
                </a:lnTo>
                <a:lnTo>
                  <a:pt x="2118613" y="1081464"/>
                </a:lnTo>
                <a:lnTo>
                  <a:pt x="2131668" y="1125464"/>
                </a:lnTo>
                <a:lnTo>
                  <a:pt x="2143439" y="1170000"/>
                </a:lnTo>
                <a:lnTo>
                  <a:pt x="2153905" y="1215052"/>
                </a:lnTo>
                <a:lnTo>
                  <a:pt x="2163045" y="1260597"/>
                </a:lnTo>
                <a:lnTo>
                  <a:pt x="2170837" y="1306616"/>
                </a:lnTo>
                <a:lnTo>
                  <a:pt x="2177261" y="1353085"/>
                </a:lnTo>
                <a:lnTo>
                  <a:pt x="2182294" y="1399985"/>
                </a:lnTo>
                <a:lnTo>
                  <a:pt x="2185916" y="1447293"/>
                </a:lnTo>
                <a:lnTo>
                  <a:pt x="2188104" y="1494988"/>
                </a:lnTo>
                <a:lnTo>
                  <a:pt x="2188838" y="1543049"/>
                </a:lnTo>
                <a:lnTo>
                  <a:pt x="2188104" y="1591111"/>
                </a:lnTo>
                <a:lnTo>
                  <a:pt x="2185916" y="1638806"/>
                </a:lnTo>
                <a:lnTo>
                  <a:pt x="2182294" y="1686114"/>
                </a:lnTo>
                <a:lnTo>
                  <a:pt x="2177261" y="1733014"/>
                </a:lnTo>
                <a:lnTo>
                  <a:pt x="2170837" y="1779483"/>
                </a:lnTo>
                <a:lnTo>
                  <a:pt x="2163045" y="1825501"/>
                </a:lnTo>
                <a:lnTo>
                  <a:pt x="2159362" y="1843856"/>
                </a:lnTo>
                <a:close/>
              </a:path>
            </a:pathLst>
          </a:custGeom>
          <a:solidFill>
            <a:srgbClr val="2E8C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C3458AC8-11EE-375F-A889-FF0C87032AF2}"/>
              </a:ext>
            </a:extLst>
          </p:cNvPr>
          <p:cNvSpPr/>
          <p:nvPr/>
        </p:nvSpPr>
        <p:spPr>
          <a:xfrm>
            <a:off x="14527965" y="8311897"/>
            <a:ext cx="3760470" cy="1975485"/>
          </a:xfrm>
          <a:custGeom>
            <a:avLst/>
            <a:gdLst/>
            <a:ahLst/>
            <a:cxnLst/>
            <a:rect l="l" t="t" r="r" b="b"/>
            <a:pathLst>
              <a:path w="3760469" h="1975484">
                <a:moveTo>
                  <a:pt x="3760032" y="1975102"/>
                </a:moveTo>
                <a:lnTo>
                  <a:pt x="0" y="1975102"/>
                </a:lnTo>
                <a:lnTo>
                  <a:pt x="3760032" y="0"/>
                </a:lnTo>
                <a:lnTo>
                  <a:pt x="3760032" y="1975102"/>
                </a:lnTo>
                <a:close/>
              </a:path>
            </a:pathLst>
          </a:custGeom>
          <a:solidFill>
            <a:srgbClr val="2E8C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CA66EB-F412-1906-7F84-32BB3998A2FB}"/>
              </a:ext>
            </a:extLst>
          </p:cNvPr>
          <p:cNvSpPr txBox="1"/>
          <p:nvPr/>
        </p:nvSpPr>
        <p:spPr>
          <a:xfrm>
            <a:off x="9753600" y="2503439"/>
            <a:ext cx="769619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stands out with these key features: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Effortless Transaction Input: Users can easily input transactions via voice recordings, ensuring a seamless experience without the need for manual entry.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Mutual Fund Analysis: Our AI model provides concise insights into emerging mutual fund returns, aiding users in making informed investment decisions.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Expenditure Projection: Users gain visibility into anticipated future expenditures, facilitating effective budget planning and financial management.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8AF1F4-D8CC-7D27-A431-95D111F0DA1A}"/>
              </a:ext>
            </a:extLst>
          </p:cNvPr>
          <p:cNvSpPr txBox="1"/>
          <p:nvPr/>
        </p:nvSpPr>
        <p:spPr>
          <a:xfrm>
            <a:off x="1295403" y="2705100"/>
            <a:ext cx="716279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enhancing financial literacy and promoting savings habits, individuals gain a sense of empowerment and control over their financial futures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financial awareness and savings act as a safety net, shielding individuals from financial crises and unexpected expenses.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financial education promotes upward social mobility by providing the tools for individuals to build wealth and achieve their aspirations.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</TotalTime>
  <Words>376</Words>
  <Application>Microsoft Office PowerPoint</Application>
  <PresentationFormat>Custom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Canva Sans Bold</vt:lpstr>
      <vt:lpstr>Arial</vt:lpstr>
      <vt:lpstr>Times New Roman</vt:lpstr>
      <vt:lpstr>Corbel</vt:lpstr>
      <vt:lpstr>Canva Sans</vt:lpstr>
      <vt:lpstr>Wingdings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Title: Team Name: Institute Name::</dc:title>
  <cp:lastModifiedBy>Vedant H</cp:lastModifiedBy>
  <cp:revision>3</cp:revision>
  <dcterms:created xsi:type="dcterms:W3CDTF">2006-08-16T00:00:00Z</dcterms:created>
  <dcterms:modified xsi:type="dcterms:W3CDTF">2024-02-23T04:16:24Z</dcterms:modified>
  <dc:identifier>DAF5wscOlg0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2024-02-23T04:15:39Z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542f2df7-3691-44d1-a64d-01b94a9b1553</vt:lpwstr>
  </property>
  <property fmtid="{D5CDD505-2E9C-101B-9397-08002B2CF9AE}" pid="7" name="MSIP_Label_defa4170-0d19-0005-0004-bc88714345d2_ActionId">
    <vt:lpwstr>6c263516-6d30-41f6-8850-d8976489bb0f</vt:lpwstr>
  </property>
  <property fmtid="{D5CDD505-2E9C-101B-9397-08002B2CF9AE}" pid="8" name="MSIP_Label_defa4170-0d19-0005-0004-bc88714345d2_ContentBits">
    <vt:lpwstr>0</vt:lpwstr>
  </property>
</Properties>
</file>