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79" r:id="rId9"/>
    <p:sldId id="263" r:id="rId10"/>
    <p:sldId id="264" r:id="rId11"/>
    <p:sldId id="265" r:id="rId12"/>
    <p:sldId id="266" r:id="rId13"/>
    <p:sldId id="308" r:id="rId14"/>
    <p:sldId id="267" r:id="rId15"/>
    <p:sldId id="268" r:id="rId16"/>
    <p:sldId id="269" r:id="rId17"/>
    <p:sldId id="270" r:id="rId18"/>
    <p:sldId id="271" r:id="rId19"/>
    <p:sldId id="283" r:id="rId20"/>
    <p:sldId id="273" r:id="rId21"/>
    <p:sldId id="277" r:id="rId22"/>
    <p:sldId id="285" r:id="rId23"/>
    <p:sldId id="278" r:id="rId24"/>
    <p:sldId id="307" r:id="rId25"/>
    <p:sldId id="274" r:id="rId26"/>
    <p:sldId id="275" r:id="rId27"/>
    <p:sldId id="280" r:id="rId28"/>
    <p:sldId id="281" r:id="rId29"/>
    <p:sldId id="276" r:id="rId30"/>
    <p:sldId id="282"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299" r:id="rId45"/>
    <p:sldId id="297" r:id="rId46"/>
    <p:sldId id="300" r:id="rId47"/>
    <p:sldId id="301" r:id="rId48"/>
    <p:sldId id="302" r:id="rId49"/>
    <p:sldId id="303" r:id="rId50"/>
    <p:sldId id="304" r:id="rId51"/>
    <p:sldId id="305" r:id="rId52"/>
    <p:sldId id="306" r:id="rId53"/>
    <p:sldId id="310" r:id="rId54"/>
    <p:sldId id="311" r:id="rId55"/>
    <p:sldId id="312" r:id="rId56"/>
    <p:sldId id="313" r:id="rId57"/>
  </p:sldIdLst>
  <p:sldSz cx="12192000" cy="6858000"/>
  <p:notesSz cx="6858000" cy="9144000"/>
  <p:defaultTextStyle>
    <a:defPPr>
      <a:defRPr lang="en-US"/>
    </a:defPPr>
    <a:lvl1pPr marL="0" algn="l" defTabSz="914318" rtl="0" eaLnBrk="1" latinLnBrk="0" hangingPunct="1">
      <a:defRPr sz="1799" kern="1200">
        <a:solidFill>
          <a:schemeClr val="tx1"/>
        </a:solidFill>
        <a:latin typeface="+mn-lt"/>
        <a:ea typeface="+mn-ea"/>
        <a:cs typeface="+mn-cs"/>
      </a:defRPr>
    </a:lvl1pPr>
    <a:lvl2pPr marL="457159" algn="l" defTabSz="914318" rtl="0" eaLnBrk="1" latinLnBrk="0" hangingPunct="1">
      <a:defRPr sz="1799" kern="1200">
        <a:solidFill>
          <a:schemeClr val="tx1"/>
        </a:solidFill>
        <a:latin typeface="+mn-lt"/>
        <a:ea typeface="+mn-ea"/>
        <a:cs typeface="+mn-cs"/>
      </a:defRPr>
    </a:lvl2pPr>
    <a:lvl3pPr marL="914318" algn="l" defTabSz="914318" rtl="0" eaLnBrk="1" latinLnBrk="0" hangingPunct="1">
      <a:defRPr sz="1799" kern="1200">
        <a:solidFill>
          <a:schemeClr val="tx1"/>
        </a:solidFill>
        <a:latin typeface="+mn-lt"/>
        <a:ea typeface="+mn-ea"/>
        <a:cs typeface="+mn-cs"/>
      </a:defRPr>
    </a:lvl3pPr>
    <a:lvl4pPr marL="1371476" algn="l" defTabSz="914318" rtl="0" eaLnBrk="1" latinLnBrk="0" hangingPunct="1">
      <a:defRPr sz="1799" kern="1200">
        <a:solidFill>
          <a:schemeClr val="tx1"/>
        </a:solidFill>
        <a:latin typeface="+mn-lt"/>
        <a:ea typeface="+mn-ea"/>
        <a:cs typeface="+mn-cs"/>
      </a:defRPr>
    </a:lvl4pPr>
    <a:lvl5pPr marL="1828636" algn="l" defTabSz="914318" rtl="0" eaLnBrk="1" latinLnBrk="0" hangingPunct="1">
      <a:defRPr sz="1799" kern="1200">
        <a:solidFill>
          <a:schemeClr val="tx1"/>
        </a:solidFill>
        <a:latin typeface="+mn-lt"/>
        <a:ea typeface="+mn-ea"/>
        <a:cs typeface="+mn-cs"/>
      </a:defRPr>
    </a:lvl5pPr>
    <a:lvl6pPr marL="2285795" algn="l" defTabSz="914318" rtl="0" eaLnBrk="1" latinLnBrk="0" hangingPunct="1">
      <a:defRPr sz="1799" kern="1200">
        <a:solidFill>
          <a:schemeClr val="tx1"/>
        </a:solidFill>
        <a:latin typeface="+mn-lt"/>
        <a:ea typeface="+mn-ea"/>
        <a:cs typeface="+mn-cs"/>
      </a:defRPr>
    </a:lvl6pPr>
    <a:lvl7pPr marL="2742954" algn="l" defTabSz="914318" rtl="0" eaLnBrk="1" latinLnBrk="0" hangingPunct="1">
      <a:defRPr sz="1799" kern="1200">
        <a:solidFill>
          <a:schemeClr val="tx1"/>
        </a:solidFill>
        <a:latin typeface="+mn-lt"/>
        <a:ea typeface="+mn-ea"/>
        <a:cs typeface="+mn-cs"/>
      </a:defRPr>
    </a:lvl7pPr>
    <a:lvl8pPr marL="3200112" algn="l" defTabSz="914318" rtl="0" eaLnBrk="1" latinLnBrk="0" hangingPunct="1">
      <a:defRPr sz="1799" kern="1200">
        <a:solidFill>
          <a:schemeClr val="tx1"/>
        </a:solidFill>
        <a:latin typeface="+mn-lt"/>
        <a:ea typeface="+mn-ea"/>
        <a:cs typeface="+mn-cs"/>
      </a:defRPr>
    </a:lvl8pPr>
    <a:lvl9pPr marL="3657271" algn="l" defTabSz="914318" rtl="0" eaLnBrk="1" latinLnBrk="0" hangingPunct="1">
      <a:defRPr sz="1799"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EE5819-6D96-4431-9639-CDE6F42CE035}">
          <p14:sldIdLst>
            <p14:sldId id="256"/>
            <p14:sldId id="257"/>
            <p14:sldId id="258"/>
            <p14:sldId id="259"/>
            <p14:sldId id="260"/>
            <p14:sldId id="261"/>
            <p14:sldId id="262"/>
            <p14:sldId id="279"/>
            <p14:sldId id="263"/>
            <p14:sldId id="264"/>
            <p14:sldId id="265"/>
            <p14:sldId id="266"/>
            <p14:sldId id="308"/>
            <p14:sldId id="267"/>
            <p14:sldId id="268"/>
            <p14:sldId id="269"/>
            <p14:sldId id="270"/>
            <p14:sldId id="271"/>
            <p14:sldId id="283"/>
            <p14:sldId id="273"/>
            <p14:sldId id="277"/>
            <p14:sldId id="285"/>
            <p14:sldId id="278"/>
            <p14:sldId id="307"/>
            <p14:sldId id="274"/>
            <p14:sldId id="275"/>
            <p14:sldId id="280"/>
            <p14:sldId id="281"/>
            <p14:sldId id="276"/>
            <p14:sldId id="282"/>
            <p14:sldId id="286"/>
            <p14:sldId id="287"/>
            <p14:sldId id="288"/>
            <p14:sldId id="289"/>
            <p14:sldId id="290"/>
            <p14:sldId id="291"/>
            <p14:sldId id="292"/>
            <p14:sldId id="293"/>
            <p14:sldId id="294"/>
            <p14:sldId id="295"/>
            <p14:sldId id="296"/>
            <p14:sldId id="298"/>
            <p14:sldId id="309"/>
            <p14:sldId id="299"/>
            <p14:sldId id="297"/>
            <p14:sldId id="300"/>
            <p14:sldId id="301"/>
            <p14:sldId id="302"/>
            <p14:sldId id="303"/>
            <p14:sldId id="304"/>
            <p14:sldId id="305"/>
            <p14:sldId id="306"/>
            <p14:sldId id="310"/>
            <p14:sldId id="311"/>
            <p14:sldId id="312"/>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1423" autoAdjust="0"/>
  </p:normalViewPr>
  <p:slideViewPr>
    <p:cSldViewPr snapToGrid="0">
      <p:cViewPr varScale="1">
        <p:scale>
          <a:sx n="67" d="100"/>
          <a:sy n="67" d="100"/>
        </p:scale>
        <p:origin x="852" y="66"/>
      </p:cViewPr>
      <p:guideLst/>
    </p:cSldViewPr>
  </p:slideViewPr>
  <p:notesTextViewPr>
    <p:cViewPr>
      <p:scale>
        <a:sx n="1" d="1"/>
        <a:sy n="1" d="1"/>
      </p:scale>
      <p:origin x="0" y="0"/>
    </p:cViewPr>
  </p:notesTextViewPr>
  <p:notesViewPr>
    <p:cSldViewPr snapToGrid="0">
      <p:cViewPr varScale="1">
        <p:scale>
          <a:sx n="56" d="100"/>
          <a:sy n="56" d="100"/>
        </p:scale>
        <p:origin x="285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7DEC0-BD48-4AAB-8CA5-DF5741033043}"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E4ED4-6247-464F-9DC5-EF40FBFBFEB6}" type="slidenum">
              <a:rPr lang="en-US" smtClean="0"/>
              <a:t>‹#›</a:t>
            </a:fld>
            <a:endParaRPr lang="en-US"/>
          </a:p>
        </p:txBody>
      </p:sp>
    </p:spTree>
    <p:extLst>
      <p:ext uri="{BB962C8B-B14F-4D97-AF65-F5344CB8AC3E}">
        <p14:creationId xmlns:p14="http://schemas.microsoft.com/office/powerpoint/2010/main" val="529219422"/>
      </p:ext>
    </p:extLst>
  </p:cSld>
  <p:clrMap bg1="lt1" tx1="dk1" bg2="lt2" tx2="dk2" accent1="accent1" accent2="accent2" accent3="accent3" accent4="accent4" accent5="accent5" accent6="accent6" hlink="hlink" folHlink="folHlink"/>
  <p:notesStyle>
    <a:lvl1pPr marL="0" algn="l" defTabSz="914318" rtl="0" eaLnBrk="1" latinLnBrk="0" hangingPunct="1">
      <a:defRPr sz="1200" kern="1200">
        <a:solidFill>
          <a:schemeClr val="tx1"/>
        </a:solidFill>
        <a:latin typeface="+mn-lt"/>
        <a:ea typeface="+mn-ea"/>
        <a:cs typeface="+mn-cs"/>
      </a:defRPr>
    </a:lvl1pPr>
    <a:lvl2pPr marL="457159" algn="l" defTabSz="914318" rtl="0" eaLnBrk="1" latinLnBrk="0" hangingPunct="1">
      <a:defRPr sz="1200" kern="1200">
        <a:solidFill>
          <a:schemeClr val="tx1"/>
        </a:solidFill>
        <a:latin typeface="+mn-lt"/>
        <a:ea typeface="+mn-ea"/>
        <a:cs typeface="+mn-cs"/>
      </a:defRPr>
    </a:lvl2pPr>
    <a:lvl3pPr marL="914318" algn="l" defTabSz="914318" rtl="0" eaLnBrk="1" latinLnBrk="0" hangingPunct="1">
      <a:defRPr sz="1200" kern="1200">
        <a:solidFill>
          <a:schemeClr val="tx1"/>
        </a:solidFill>
        <a:latin typeface="+mn-lt"/>
        <a:ea typeface="+mn-ea"/>
        <a:cs typeface="+mn-cs"/>
      </a:defRPr>
    </a:lvl3pPr>
    <a:lvl4pPr marL="1371476" algn="l" defTabSz="914318" rtl="0" eaLnBrk="1" latinLnBrk="0" hangingPunct="1">
      <a:defRPr sz="1200" kern="1200">
        <a:solidFill>
          <a:schemeClr val="tx1"/>
        </a:solidFill>
        <a:latin typeface="+mn-lt"/>
        <a:ea typeface="+mn-ea"/>
        <a:cs typeface="+mn-cs"/>
      </a:defRPr>
    </a:lvl4pPr>
    <a:lvl5pPr marL="1828636" algn="l" defTabSz="914318" rtl="0" eaLnBrk="1" latinLnBrk="0" hangingPunct="1">
      <a:defRPr sz="1200" kern="1200">
        <a:solidFill>
          <a:schemeClr val="tx1"/>
        </a:solidFill>
        <a:latin typeface="+mn-lt"/>
        <a:ea typeface="+mn-ea"/>
        <a:cs typeface="+mn-cs"/>
      </a:defRPr>
    </a:lvl5pPr>
    <a:lvl6pPr marL="2285795"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1"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Nullptr: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a:t>
            </a:r>
            <a:r>
              <a:rPr lang="en-US" sz="1200" kern="1200" dirty="0" err="1" smtClean="0">
                <a:solidFill>
                  <a:schemeClr val="tx1"/>
                </a:solidFill>
                <a:effectLst/>
                <a:latin typeface="+mn-lt"/>
                <a:ea typeface="+mn-ea"/>
                <a:cs typeface="+mn-cs"/>
              </a:rPr>
              <a:t>nullptr</a:t>
            </a:r>
            <a:r>
              <a:rPr lang="en-US" sz="1200" kern="1200" dirty="0" smtClean="0">
                <a:solidFill>
                  <a:schemeClr val="tx1"/>
                </a:solidFill>
                <a:effectLst/>
                <a:latin typeface="+mn-lt"/>
                <a:ea typeface="+mn-ea"/>
                <a:cs typeface="+mn-cs"/>
              </a:rPr>
              <a:t> appears to replace NULL. In a sense, traditional C++ treats NULL and 0 as the same thing, depending on how the compiler defines NULL, and some compilers define NULL as ((void*)0) Some will define it directly as 0.</a:t>
            </a:r>
          </a:p>
          <a:p>
            <a:r>
              <a:rPr lang="en-US" sz="1200" kern="1200" dirty="0" smtClean="0">
                <a:solidFill>
                  <a:schemeClr val="tx1"/>
                </a:solidFill>
                <a:effectLst/>
                <a:latin typeface="+mn-lt"/>
                <a:ea typeface="+mn-ea"/>
                <a:cs typeface="+mn-cs"/>
              </a:rPr>
              <a:t>C++11 introduced the </a:t>
            </a:r>
            <a:r>
              <a:rPr lang="en-US" sz="1200" kern="1200" dirty="0" err="1" smtClean="0">
                <a:solidFill>
                  <a:schemeClr val="tx1"/>
                </a:solidFill>
                <a:effectLst/>
                <a:latin typeface="+mn-lt"/>
                <a:ea typeface="+mn-ea"/>
                <a:cs typeface="+mn-cs"/>
              </a:rPr>
              <a:t>nullptr</a:t>
            </a:r>
            <a:r>
              <a:rPr lang="en-US" sz="1200" kern="1200" dirty="0" smtClean="0">
                <a:solidFill>
                  <a:schemeClr val="tx1"/>
                </a:solidFill>
                <a:effectLst/>
                <a:latin typeface="+mn-lt"/>
                <a:ea typeface="+mn-ea"/>
                <a:cs typeface="+mn-cs"/>
              </a:rPr>
              <a:t> keyword, which is specifically used to distinguish null pointers, 0. The type of </a:t>
            </a:r>
            <a:r>
              <a:rPr lang="en-US" sz="1200" kern="1200" dirty="0" err="1" smtClean="0">
                <a:solidFill>
                  <a:schemeClr val="tx1"/>
                </a:solidFill>
                <a:effectLst/>
                <a:latin typeface="+mn-lt"/>
                <a:ea typeface="+mn-ea"/>
                <a:cs typeface="+mn-cs"/>
              </a:rPr>
              <a:t>nullptr</a:t>
            </a:r>
            <a:r>
              <a:rPr lang="en-US" sz="1200" kern="1200" dirty="0" smtClean="0">
                <a:solidFill>
                  <a:schemeClr val="tx1"/>
                </a:solidFill>
                <a:effectLst/>
                <a:latin typeface="+mn-lt"/>
                <a:ea typeface="+mn-ea"/>
                <a:cs typeface="+mn-cs"/>
              </a:rPr>
              <a:t> is </a:t>
            </a:r>
            <a:r>
              <a:rPr lang="en-US" sz="1200" kern="1200" dirty="0" err="1" smtClean="0">
                <a:solidFill>
                  <a:schemeClr val="tx1"/>
                </a:solidFill>
                <a:effectLst/>
                <a:latin typeface="+mn-lt"/>
                <a:ea typeface="+mn-ea"/>
                <a:cs typeface="+mn-cs"/>
              </a:rPr>
              <a:t>nullptr_t</a:t>
            </a:r>
            <a:r>
              <a:rPr lang="en-US" sz="1200" kern="1200" dirty="0" smtClean="0">
                <a:solidFill>
                  <a:schemeClr val="tx1"/>
                </a:solidFill>
                <a:effectLst/>
                <a:latin typeface="+mn-lt"/>
                <a:ea typeface="+mn-ea"/>
                <a:cs typeface="+mn-cs"/>
              </a:rPr>
              <a:t>, which can be implicitly converted to any pointer or member pointer type, and can be compared equally or unequally with them. </a:t>
            </a:r>
          </a:p>
          <a:p>
            <a:r>
              <a:rPr lang="en-US" sz="1200" b="1" u="sng" kern="1200" dirty="0" smtClean="0">
                <a:solidFill>
                  <a:schemeClr val="tx1"/>
                </a:solidFill>
                <a:effectLst/>
                <a:latin typeface="+mn-lt"/>
                <a:ea typeface="+mn-ea"/>
                <a:cs typeface="+mn-cs"/>
              </a:rPr>
              <a:t>Constexpr: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constexpr specifier declares that it is possible to evaluate the value of the function or variable at compile time. The main idea is performance improvement of programs by doing computations at compile time rather than run time. Note that once a program is compiled and finalized by developer, it is run multiple times by users. The idea is to spend time in compilation and save time at run time</a:t>
            </a:r>
          </a:p>
          <a:p>
            <a:r>
              <a:rPr lang="en-US" sz="1200" kern="1200" dirty="0" smtClean="0">
                <a:solidFill>
                  <a:schemeClr val="tx1"/>
                </a:solidFill>
                <a:effectLst/>
                <a:latin typeface="+mn-lt"/>
                <a:ea typeface="+mn-ea"/>
                <a:cs typeface="+mn-cs"/>
              </a:rPr>
              <a:t>By specifying constexpr, we suggest compiler to evaluate value at compile time, which save the time in run time &amp; improves the performance.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constexpr int product(int x, int 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return (x * 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 main()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const int x = product(10, 20);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cout</a:t>
            </a:r>
            <a:r>
              <a:rPr lang="en-US" sz="1200" kern="1200" dirty="0" smtClean="0">
                <a:solidFill>
                  <a:schemeClr val="tx1"/>
                </a:solidFill>
                <a:effectLst/>
                <a:latin typeface="+mn-lt"/>
                <a:ea typeface="+mn-ea"/>
                <a:cs typeface="+mn-cs"/>
              </a:rPr>
              <a:t> &lt;&lt; x; </a:t>
            </a:r>
          </a:p>
          <a:p>
            <a:r>
              <a:rPr lang="en-US" sz="1200" kern="1200" dirty="0" smtClean="0">
                <a:solidFill>
                  <a:schemeClr val="tx1"/>
                </a:solidFill>
                <a:effectLst/>
                <a:latin typeface="+mn-lt"/>
                <a:ea typeface="+mn-ea"/>
                <a:cs typeface="+mn-cs"/>
              </a:rPr>
              <a:t>    return 0;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a:t>
            </a:fld>
            <a:endParaRPr lang="en-US"/>
          </a:p>
        </p:txBody>
      </p:sp>
    </p:spTree>
    <p:extLst>
      <p:ext uri="{BB962C8B-B14F-4D97-AF65-F5344CB8AC3E}">
        <p14:creationId xmlns:p14="http://schemas.microsoft.com/office/powerpoint/2010/main" val="200824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class</a:t>
            </a:r>
            <a:r>
              <a:rPr lang="en-US" dirty="0" smtClean="0"/>
              <a:t> </a:t>
            </a:r>
            <a:r>
              <a:rPr lang="en-US" sz="1200" b="1" kern="1200" dirty="0" err="1" smtClean="0">
                <a:solidFill>
                  <a:schemeClr val="tx1"/>
                </a:solidFill>
                <a:effectLst/>
                <a:latin typeface="+mn-lt"/>
                <a:ea typeface="+mn-ea"/>
                <a:cs typeface="+mn-cs"/>
              </a:rPr>
              <a:t>BaseClass</a:t>
            </a:r>
            <a:r>
              <a:rPr lang="en-US" dirty="0" smtClean="0"/>
              <a:t> { </a:t>
            </a:r>
          </a:p>
          <a:p>
            <a:r>
              <a:rPr lang="en-US" sz="1200" b="1" kern="1200" dirty="0" smtClean="0">
                <a:solidFill>
                  <a:schemeClr val="tx1"/>
                </a:solidFill>
                <a:effectLst/>
                <a:latin typeface="+mn-lt"/>
                <a:ea typeface="+mn-ea"/>
                <a:cs typeface="+mn-cs"/>
              </a:rPr>
              <a:t>public</a:t>
            </a:r>
            <a:r>
              <a:rPr lang="en-US" sz="1200" kern="1200" dirty="0" smtClean="0">
                <a:solidFill>
                  <a:schemeClr val="tx1"/>
                </a:solidFill>
                <a:effectLst/>
                <a:latin typeface="+mn-lt"/>
                <a:ea typeface="+mn-ea"/>
                <a:cs typeface="+mn-cs"/>
              </a:rPr>
              <a:t>:</a:t>
            </a:r>
            <a:r>
              <a:rPr lang="en-US" dirty="0" smtClean="0"/>
              <a:t> </a:t>
            </a:r>
            <a:r>
              <a:rPr lang="en-US" dirty="0" err="1" smtClean="0"/>
              <a:t>BaseClass</a:t>
            </a:r>
            <a:r>
              <a:rPr lang="en-US" dirty="0" smtClean="0"/>
              <a:t>(</a:t>
            </a:r>
            <a:r>
              <a:rPr lang="en-US" sz="1200" kern="1200" dirty="0" smtClean="0">
                <a:solidFill>
                  <a:schemeClr val="tx1"/>
                </a:solidFill>
                <a:effectLst/>
                <a:latin typeface="+mn-lt"/>
                <a:ea typeface="+mn-ea"/>
                <a:cs typeface="+mn-cs"/>
              </a:rPr>
              <a:t>int</a:t>
            </a:r>
            <a:r>
              <a:rPr lang="en-US" dirty="0" smtClean="0"/>
              <a:t> value);</a:t>
            </a:r>
          </a:p>
          <a:p>
            <a:r>
              <a:rPr lang="en-US" dirty="0" smtClean="0"/>
              <a:t> }; </a:t>
            </a:r>
          </a:p>
          <a:p>
            <a:r>
              <a:rPr lang="en-US" sz="1200" b="1" kern="1200" dirty="0" smtClean="0">
                <a:solidFill>
                  <a:schemeClr val="tx1"/>
                </a:solidFill>
                <a:effectLst/>
                <a:latin typeface="+mn-lt"/>
                <a:ea typeface="+mn-ea"/>
                <a:cs typeface="+mn-cs"/>
              </a:rPr>
              <a:t>class</a:t>
            </a:r>
            <a:r>
              <a:rPr lang="en-US" dirty="0" smtClean="0"/>
              <a:t> </a:t>
            </a:r>
            <a:r>
              <a:rPr lang="en-US" sz="1200" b="1" kern="1200" dirty="0" err="1" smtClean="0">
                <a:solidFill>
                  <a:schemeClr val="tx1"/>
                </a:solidFill>
                <a:effectLst/>
                <a:latin typeface="+mn-lt"/>
                <a:ea typeface="+mn-ea"/>
                <a:cs typeface="+mn-cs"/>
              </a:rPr>
              <a:t>DerivedClass</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public</a:t>
            </a:r>
            <a:r>
              <a:rPr lang="en-US" dirty="0" smtClean="0"/>
              <a:t> </a:t>
            </a:r>
            <a:r>
              <a:rPr lang="en-US" dirty="0" err="1" smtClean="0"/>
              <a:t>BaseClass</a:t>
            </a:r>
            <a:r>
              <a:rPr lang="en-US" dirty="0" smtClean="0"/>
              <a:t> </a:t>
            </a:r>
          </a:p>
          <a:p>
            <a:r>
              <a:rPr lang="en-US" dirty="0" smtClean="0"/>
              <a:t>{ </a:t>
            </a:r>
          </a:p>
          <a:p>
            <a:r>
              <a:rPr lang="en-US" sz="1200" b="1" kern="1200" dirty="0" smtClean="0">
                <a:solidFill>
                  <a:schemeClr val="tx1"/>
                </a:solidFill>
                <a:effectLst/>
                <a:latin typeface="+mn-lt"/>
                <a:ea typeface="+mn-ea"/>
                <a:cs typeface="+mn-cs"/>
              </a:rPr>
              <a:t>public</a:t>
            </a:r>
            <a:r>
              <a:rPr lang="en-US" sz="1200" kern="1200" dirty="0" smtClean="0">
                <a:solidFill>
                  <a:schemeClr val="tx1"/>
                </a:solidFill>
                <a:effectLst/>
                <a:latin typeface="+mn-lt"/>
                <a:ea typeface="+mn-ea"/>
                <a:cs typeface="+mn-cs"/>
              </a:rPr>
              <a:t>:</a:t>
            </a:r>
            <a:r>
              <a:rPr lang="en-US" dirty="0" smtClean="0"/>
              <a:t> </a:t>
            </a:r>
          </a:p>
          <a:p>
            <a:r>
              <a:rPr lang="en-US" sz="1200" b="1" kern="1200" dirty="0" smtClean="0">
                <a:solidFill>
                  <a:schemeClr val="tx1"/>
                </a:solidFill>
                <a:effectLst/>
                <a:latin typeface="+mn-lt"/>
                <a:ea typeface="+mn-ea"/>
                <a:cs typeface="+mn-cs"/>
              </a:rPr>
              <a:t>using</a:t>
            </a:r>
            <a:r>
              <a:rPr lang="en-US" dirty="0" smtClean="0"/>
              <a:t> </a:t>
            </a:r>
            <a:r>
              <a:rPr lang="en-US" dirty="0" err="1" smtClean="0"/>
              <a:t>BaseClass</a:t>
            </a:r>
            <a:r>
              <a:rPr lang="en-US" sz="1200" kern="1200" dirty="0" smtClean="0">
                <a:solidFill>
                  <a:schemeClr val="tx1"/>
                </a:solidFill>
                <a:effectLst/>
                <a:latin typeface="+mn-lt"/>
                <a:ea typeface="+mn-ea"/>
                <a:cs typeface="+mn-cs"/>
              </a:rPr>
              <a:t>::</a:t>
            </a:r>
            <a:r>
              <a:rPr lang="en-US" dirty="0" err="1" smtClean="0"/>
              <a:t>BaseClass</a:t>
            </a:r>
            <a:r>
              <a:rPr lang="en-US" dirty="0" smtClean="0"/>
              <a: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18</a:t>
            </a:fld>
            <a:endParaRPr lang="en-US"/>
          </a:p>
        </p:txBody>
      </p:sp>
    </p:spTree>
    <p:extLst>
      <p:ext uri="{BB962C8B-B14F-4D97-AF65-F5344CB8AC3E}">
        <p14:creationId xmlns:p14="http://schemas.microsoft.com/office/powerpoint/2010/main" val="119141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struct Base2</a:t>
            </a:r>
          </a:p>
          <a:p>
            <a:r>
              <a:rPr lang="en-US" dirty="0" smtClean="0"/>
              <a:t>{</a:t>
            </a:r>
          </a:p>
          <a:p>
            <a:r>
              <a:rPr lang="en-US" dirty="0" smtClean="0"/>
              <a:t>    virtual void f() final;</a:t>
            </a:r>
          </a:p>
          <a:p>
            <a:r>
              <a:rPr lang="en-US" dirty="0" smtClean="0"/>
              <a:t>};</a:t>
            </a:r>
          </a:p>
          <a:p>
            <a:endParaRPr lang="en-US" dirty="0" smtClean="0"/>
          </a:p>
          <a:p>
            <a:r>
              <a:rPr lang="en-US" dirty="0" smtClean="0"/>
              <a:t>struct Derived2 : Base2</a:t>
            </a:r>
          </a:p>
          <a:p>
            <a:r>
              <a:rPr lang="en-US" dirty="0" smtClean="0"/>
              <a:t>{</a:t>
            </a:r>
          </a:p>
          <a:p>
            <a:r>
              <a:rPr lang="en-US" dirty="0" smtClean="0"/>
              <a:t>    void f(); // ill-formed because the virtual function Base2::f has been marked final</a:t>
            </a:r>
          </a:p>
          <a:p>
            <a:r>
              <a:rPr lang="en-US" dirty="0" smtClean="0"/>
              <a:t>};</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20</a:t>
            </a:fld>
            <a:endParaRPr lang="en-US"/>
          </a:p>
        </p:txBody>
      </p:sp>
    </p:spTree>
    <p:extLst>
      <p:ext uri="{BB962C8B-B14F-4D97-AF65-F5344CB8AC3E}">
        <p14:creationId xmlns:p14="http://schemas.microsoft.com/office/powerpoint/2010/main" val="85520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traditional C++, if the programmer does not provide it, the compiler will default to generating default constructors, copy constructs, assignment operators, and destructors for the object. In addition, C++ also defines operators such as new delete for all classes. This part of the function can be overridden when the programmer needs it.</a:t>
            </a:r>
          </a:p>
          <a:p>
            <a:r>
              <a:rPr lang="en-US" sz="1200" kern="1200" dirty="0" smtClean="0">
                <a:solidFill>
                  <a:schemeClr val="tx1"/>
                </a:solidFill>
                <a:effectLst/>
                <a:latin typeface="+mn-lt"/>
                <a:ea typeface="+mn-ea"/>
                <a:cs typeface="+mn-cs"/>
              </a:rPr>
              <a:t>This raises some requirements: the ability to accurately control the generation of default functions cannot be controlled. For example, when copying a class is prohibited, the copy constructor and the</a:t>
            </a:r>
          </a:p>
          <a:p>
            <a:r>
              <a:rPr lang="en-US" sz="1200" kern="1200" dirty="0" smtClean="0">
                <a:solidFill>
                  <a:schemeClr val="tx1"/>
                </a:solidFill>
                <a:effectLst/>
                <a:latin typeface="+mn-lt"/>
                <a:ea typeface="+mn-ea"/>
                <a:cs typeface="+mn-cs"/>
              </a:rPr>
              <a:t>assignment operator must be declared as private. Trying to use these undefined functions will result in compilation or link errors, which is a very unconventional way.</a:t>
            </a:r>
          </a:p>
          <a:p>
            <a:r>
              <a:rPr lang="en-US" sz="1200" kern="1200" dirty="0" smtClean="0">
                <a:solidFill>
                  <a:schemeClr val="tx1"/>
                </a:solidFill>
                <a:effectLst/>
                <a:latin typeface="+mn-lt"/>
                <a:ea typeface="+mn-ea"/>
                <a:cs typeface="+mn-cs"/>
              </a:rPr>
              <a:t>Also, the default constructor generated by the compiler cannot exist at the same time as the user- defined constructor. If the user defines any constructor, the compiler will no longer generate the default constructor, but sometimes we want to have both constructors at the same time, which is awkward.</a:t>
            </a:r>
          </a:p>
          <a:p>
            <a:r>
              <a:rPr lang="en-US" sz="1200" kern="1200" dirty="0" smtClean="0">
                <a:solidFill>
                  <a:schemeClr val="tx1"/>
                </a:solidFill>
                <a:effectLst/>
                <a:latin typeface="+mn-lt"/>
                <a:ea typeface="+mn-ea"/>
                <a:cs typeface="+mn-cs"/>
              </a:rPr>
              <a:t>C++11 provides a solution to the above requirements, allowing explicit declarations to take or reject functions that come with the compiler </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23</a:t>
            </a:fld>
            <a:endParaRPr lang="en-US"/>
          </a:p>
        </p:txBody>
      </p:sp>
    </p:spTree>
    <p:extLst>
      <p:ext uri="{BB962C8B-B14F-4D97-AF65-F5344CB8AC3E}">
        <p14:creationId xmlns:p14="http://schemas.microsoft.com/office/powerpoint/2010/main" val="373480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underlying type of enum classes is always known. The default type is int; this can be overridden to a different integral type as can be seen in this example:</a:t>
            </a:r>
          </a:p>
          <a:p>
            <a:pPr rtl="0"/>
            <a:r>
              <a:rPr lang="en-US" sz="1200" b="1" i="0" kern="1200" dirty="0"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Enum2</a:t>
            </a:r>
            <a:r>
              <a:rPr lang="en-US" sz="1200" b="0" i="0" kern="1200" dirty="0" smtClean="0">
                <a:solidFill>
                  <a:schemeClr val="tx1"/>
                </a:solidFill>
                <a:effectLst/>
                <a:latin typeface="+mn-lt"/>
                <a:ea typeface="+mn-ea"/>
                <a:cs typeface="+mn-cs"/>
              </a:rPr>
              <a:t> : unsigned int {Val1, Val2};</a:t>
            </a:r>
          </a:p>
          <a:p>
            <a:pPr rtl="0"/>
            <a:r>
              <a:rPr lang="en-US" sz="1200" kern="1200" dirty="0" smtClean="0">
                <a:solidFill>
                  <a:schemeClr val="tx1"/>
                </a:solidFill>
                <a:effectLst/>
                <a:latin typeface="+mn-lt"/>
                <a:ea typeface="+mn-ea"/>
                <a:cs typeface="+mn-cs"/>
              </a:rPr>
              <a:t>First, it cannot be implicitly converted to an integer, nor can it be compared to integer numbers.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25</a:t>
            </a:fld>
            <a:endParaRPr lang="en-US"/>
          </a:p>
        </p:txBody>
      </p:sp>
    </p:spTree>
    <p:extLst>
      <p:ext uri="{BB962C8B-B14F-4D97-AF65-F5344CB8AC3E}">
        <p14:creationId xmlns:p14="http://schemas.microsoft.com/office/powerpoint/2010/main" val="32541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1.	Value capture Similar to parameter passing, the value capture is based on the fact that the variable can be copied, </a:t>
            </a:r>
          </a:p>
          <a:p>
            <a:r>
              <a:rPr lang="en-US" dirty="0" smtClean="0"/>
              <a:t>except that the captured variable is copied when the lambda expression is created, not when it is called:</a:t>
            </a:r>
          </a:p>
          <a:p>
            <a:endParaRPr lang="en-US" dirty="0" smtClean="0"/>
          </a:p>
          <a:p>
            <a:r>
              <a:rPr lang="en-US" dirty="0" smtClean="0"/>
              <a:t>void </a:t>
            </a:r>
            <a:r>
              <a:rPr lang="en-US" dirty="0" err="1" smtClean="0"/>
              <a:t>lambda_value_capture</a:t>
            </a:r>
            <a:r>
              <a:rPr lang="en-US" dirty="0" smtClean="0"/>
              <a:t>() {</a:t>
            </a:r>
          </a:p>
          <a:p>
            <a:r>
              <a:rPr lang="en-US" dirty="0" smtClean="0"/>
              <a:t>int value = 1;</a:t>
            </a:r>
          </a:p>
          <a:p>
            <a:r>
              <a:rPr lang="en-US" dirty="0" smtClean="0"/>
              <a:t>auto </a:t>
            </a:r>
            <a:r>
              <a:rPr lang="en-US" dirty="0" err="1" smtClean="0"/>
              <a:t>copy_value</a:t>
            </a:r>
            <a:r>
              <a:rPr lang="en-US" dirty="0" smtClean="0"/>
              <a:t> = [ value] {</a:t>
            </a:r>
          </a:p>
          <a:p>
            <a:r>
              <a:rPr lang="en-US" dirty="0" smtClean="0"/>
              <a:t>return value;</a:t>
            </a:r>
          </a:p>
          <a:p>
            <a:r>
              <a:rPr lang="en-US" dirty="0" smtClean="0"/>
              <a:t>};</a:t>
            </a:r>
          </a:p>
          <a:p>
            <a:r>
              <a:rPr lang="en-US" dirty="0" smtClean="0"/>
              <a:t>value = 100;</a:t>
            </a:r>
          </a:p>
          <a:p>
            <a:r>
              <a:rPr lang="en-US" dirty="0" smtClean="0"/>
              <a:t>auto </a:t>
            </a:r>
            <a:r>
              <a:rPr lang="en-US" dirty="0" err="1" smtClean="0"/>
              <a:t>stored_value</a:t>
            </a:r>
            <a:r>
              <a:rPr lang="en-US" dirty="0" smtClean="0"/>
              <a:t> = </a:t>
            </a:r>
            <a:r>
              <a:rPr lang="en-US" dirty="0" err="1" smtClean="0"/>
              <a:t>copy_value</a:t>
            </a:r>
            <a:r>
              <a:rPr lang="en-US" dirty="0" smtClean="0"/>
              <a:t>();</a:t>
            </a:r>
          </a:p>
          <a:p>
            <a:r>
              <a:rPr lang="en-US" dirty="0" smtClean="0"/>
              <a:t>std:: </a:t>
            </a:r>
            <a:r>
              <a:rPr lang="en-US" dirty="0" err="1" smtClean="0"/>
              <a:t>cout</a:t>
            </a:r>
            <a:r>
              <a:rPr lang="en-US" dirty="0" smtClean="0"/>
              <a:t> &lt;&lt; " </a:t>
            </a:r>
            <a:r>
              <a:rPr lang="en-US" dirty="0" err="1" smtClean="0"/>
              <a:t>stored_value</a:t>
            </a:r>
            <a:r>
              <a:rPr lang="en-US" dirty="0" smtClean="0"/>
              <a:t> = " &lt;&lt; </a:t>
            </a:r>
            <a:r>
              <a:rPr lang="en-US" dirty="0" err="1" smtClean="0"/>
              <a:t>stored_value</a:t>
            </a:r>
            <a:r>
              <a:rPr lang="en-US" dirty="0" smtClean="0"/>
              <a:t> &lt;&lt; std:: endl;</a:t>
            </a:r>
          </a:p>
          <a:p>
            <a:r>
              <a:rPr lang="en-US" dirty="0" smtClean="0"/>
              <a:t>// At this moment , </a:t>
            </a:r>
            <a:r>
              <a:rPr lang="en-US" dirty="0" err="1" smtClean="0"/>
              <a:t>stored_value</a:t>
            </a:r>
            <a:r>
              <a:rPr lang="en-US" dirty="0" smtClean="0"/>
              <a:t> == 1, and value == 100.</a:t>
            </a:r>
          </a:p>
          <a:p>
            <a:r>
              <a:rPr lang="en-US" dirty="0" smtClean="0"/>
              <a:t>// Because </a:t>
            </a:r>
            <a:r>
              <a:rPr lang="en-US" dirty="0" err="1" smtClean="0"/>
              <a:t>copy_value</a:t>
            </a:r>
            <a:r>
              <a:rPr lang="en-US" dirty="0" smtClean="0"/>
              <a:t> has copied when its was created</a:t>
            </a:r>
          </a:p>
          <a:p>
            <a:r>
              <a:rPr lang="en-US" dirty="0" smtClean="0"/>
              <a:t>}</a:t>
            </a:r>
          </a:p>
          <a:p>
            <a:endParaRPr lang="en-US" dirty="0" smtClean="0"/>
          </a:p>
          <a:p>
            <a:endParaRPr lang="en-US" dirty="0" smtClean="0"/>
          </a:p>
          <a:p>
            <a:r>
              <a:rPr lang="en-US" dirty="0" smtClean="0"/>
              <a:t>•	[] empty capture list</a:t>
            </a:r>
          </a:p>
          <a:p>
            <a:r>
              <a:rPr lang="en-US" dirty="0" smtClean="0"/>
              <a:t>•	[name1, name2, …] captures a series of variables</a:t>
            </a:r>
          </a:p>
          <a:p>
            <a:r>
              <a:rPr lang="en-US" dirty="0" smtClean="0"/>
              <a:t>•	[&amp;] reference capture, let the compiler derive the capture list by itself</a:t>
            </a:r>
          </a:p>
          <a:p>
            <a:r>
              <a:rPr lang="en-US" dirty="0" smtClean="0"/>
              <a:t>•	[=] value capture, let the compiler execute the list of derivation applications</a:t>
            </a:r>
          </a:p>
          <a:p>
            <a:r>
              <a:rPr lang="en-US" dirty="0" smtClean="0"/>
              <a:t>Generic Lambda</a:t>
            </a:r>
          </a:p>
          <a:p>
            <a:endParaRPr lang="en-US" dirty="0" smtClean="0"/>
          </a:p>
          <a:p>
            <a:r>
              <a:rPr lang="en-US" dirty="0" smtClean="0"/>
              <a:t>void </a:t>
            </a:r>
            <a:r>
              <a:rPr lang="en-US" dirty="0" err="1" smtClean="0"/>
              <a:t>lambda_generic</a:t>
            </a:r>
            <a:r>
              <a:rPr lang="en-US" dirty="0" smtClean="0"/>
              <a:t>() {</a:t>
            </a:r>
          </a:p>
          <a:p>
            <a:r>
              <a:rPr lang="en-US" dirty="0" smtClean="0"/>
              <a:t>auto generic = []( auto x, auto y) {</a:t>
            </a:r>
          </a:p>
          <a:p>
            <a:r>
              <a:rPr lang="en-US" dirty="0" smtClean="0"/>
              <a:t>return </a:t>
            </a:r>
            <a:r>
              <a:rPr lang="en-US" dirty="0" err="1" smtClean="0"/>
              <a:t>x+y</a:t>
            </a:r>
            <a:r>
              <a:rPr lang="en-US" dirty="0" smtClean="0"/>
              <a:t>;</a:t>
            </a:r>
          </a:p>
          <a:p>
            <a:r>
              <a:rPr lang="en-US" dirty="0" smtClean="0"/>
              <a:t>};</a:t>
            </a:r>
          </a:p>
          <a:p>
            <a:endParaRPr lang="en-US" dirty="0" smtClean="0"/>
          </a:p>
          <a:p>
            <a:r>
              <a:rPr lang="en-US" dirty="0" smtClean="0"/>
              <a:t>std:: </a:t>
            </a:r>
            <a:r>
              <a:rPr lang="en-US" dirty="0" err="1" smtClean="0"/>
              <a:t>cout</a:t>
            </a:r>
            <a:r>
              <a:rPr lang="en-US" dirty="0" smtClean="0"/>
              <a:t> &lt;&lt; generic(1 , 2) &lt;&lt; std:: endl; std:: </a:t>
            </a:r>
            <a:r>
              <a:rPr lang="en-US" dirty="0" err="1" smtClean="0"/>
              <a:t>cout</a:t>
            </a:r>
            <a:r>
              <a:rPr lang="en-US" dirty="0" smtClean="0"/>
              <a:t> &lt;&lt; generic(1.1 , 2.2) &lt;&lt; std:: endl;</a:t>
            </a:r>
          </a:p>
          <a:p>
            <a:r>
              <a:rPr lang="en-US" dirty="0" smtClean="0"/>
              <a:t>}</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26</a:t>
            </a:fld>
            <a:endParaRPr lang="en-US"/>
          </a:p>
        </p:txBody>
      </p:sp>
    </p:spTree>
    <p:extLst>
      <p:ext uri="{BB962C8B-B14F-4D97-AF65-F5344CB8AC3E}">
        <p14:creationId xmlns:p14="http://schemas.microsoft.com/office/powerpoint/2010/main" val="378844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29</a:t>
            </a:fld>
            <a:endParaRPr lang="en-US"/>
          </a:p>
        </p:txBody>
      </p:sp>
    </p:spTree>
    <p:extLst>
      <p:ext uri="{BB962C8B-B14F-4D97-AF65-F5344CB8AC3E}">
        <p14:creationId xmlns:p14="http://schemas.microsoft.com/office/powerpoint/2010/main" val="134592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	</a:t>
            </a:r>
          </a:p>
          <a:p>
            <a:r>
              <a:rPr lang="en-US" dirty="0" smtClean="0"/>
              <a:t># include  &lt;</a:t>
            </a:r>
            <a:r>
              <a:rPr lang="en-US" dirty="0" err="1" smtClean="0"/>
              <a:t>iostream</a:t>
            </a:r>
            <a:r>
              <a:rPr lang="en-US" dirty="0" smtClean="0"/>
              <a:t> &gt; </a:t>
            </a:r>
          </a:p>
          <a:p>
            <a:r>
              <a:rPr lang="en-US" dirty="0" smtClean="0"/>
              <a:t>#  include &lt;string  &gt; </a:t>
            </a:r>
          </a:p>
          <a:p>
            <a:r>
              <a:rPr lang="en-US" dirty="0" smtClean="0"/>
              <a:t># include &lt; </a:t>
            </a:r>
            <a:r>
              <a:rPr lang="en-US" dirty="0" err="1" smtClean="0"/>
              <a:t>unordered_map</a:t>
            </a:r>
            <a:r>
              <a:rPr lang="en-US" dirty="0" smtClean="0"/>
              <a:t> &gt; </a:t>
            </a:r>
          </a:p>
          <a:p>
            <a:r>
              <a:rPr lang="en-US" dirty="0" smtClean="0"/>
              <a:t># include &lt;map &gt;</a:t>
            </a:r>
          </a:p>
          <a:p>
            <a:endParaRPr lang="en-US" dirty="0" smtClean="0"/>
          </a:p>
          <a:p>
            <a:r>
              <a:rPr lang="en-US" dirty="0" err="1" smtClean="0"/>
              <a:t>int</a:t>
            </a:r>
            <a:r>
              <a:rPr lang="en-US" dirty="0" smtClean="0"/>
              <a:t> main() {</a:t>
            </a:r>
          </a:p>
          <a:p>
            <a:r>
              <a:rPr lang="en-US" dirty="0" smtClean="0"/>
              <a:t>// initialized in same order</a:t>
            </a:r>
          </a:p>
          <a:p>
            <a:r>
              <a:rPr lang="en-US" dirty="0" smtClean="0"/>
              <a:t>std:: </a:t>
            </a:r>
            <a:r>
              <a:rPr lang="en-US" dirty="0" err="1" smtClean="0"/>
              <a:t>unordered_map</a:t>
            </a:r>
            <a:r>
              <a:rPr lang="en-US" dirty="0" smtClean="0"/>
              <a:t> &lt;</a:t>
            </a:r>
            <a:r>
              <a:rPr lang="en-US" dirty="0" err="1" smtClean="0"/>
              <a:t>int</a:t>
            </a:r>
            <a:r>
              <a:rPr lang="en-US" dirty="0" smtClean="0"/>
              <a:t> , std:: string &gt; u = {</a:t>
            </a:r>
          </a:p>
          <a:p>
            <a:r>
              <a:rPr lang="en-US" dirty="0" smtClean="0"/>
              <a:t>{1 , "1"},</a:t>
            </a:r>
          </a:p>
          <a:p>
            <a:r>
              <a:rPr lang="en-US" dirty="0" smtClean="0"/>
              <a:t>{3 , "3"},</a:t>
            </a:r>
          </a:p>
          <a:p>
            <a:r>
              <a:rPr lang="en-US" dirty="0" smtClean="0"/>
              <a:t>{2 , "2"}</a:t>
            </a:r>
          </a:p>
          <a:p>
            <a:r>
              <a:rPr lang="en-US" dirty="0" smtClean="0"/>
              <a:t>};</a:t>
            </a:r>
          </a:p>
          <a:p>
            <a:r>
              <a:rPr lang="en-US" dirty="0" smtClean="0"/>
              <a:t>std:: map &lt;</a:t>
            </a:r>
            <a:r>
              <a:rPr lang="en-US" dirty="0" err="1" smtClean="0"/>
              <a:t>int</a:t>
            </a:r>
            <a:r>
              <a:rPr lang="en-US" dirty="0" smtClean="0"/>
              <a:t> , std:: string &gt; v = {</a:t>
            </a:r>
          </a:p>
          <a:p>
            <a:r>
              <a:rPr lang="en-US" dirty="0" smtClean="0"/>
              <a:t>{1 , "1"},</a:t>
            </a:r>
          </a:p>
          <a:p>
            <a:r>
              <a:rPr lang="en-US" dirty="0" smtClean="0"/>
              <a:t>{3 , "3"},</a:t>
            </a:r>
          </a:p>
          <a:p>
            <a:r>
              <a:rPr lang="en-US" dirty="0" smtClean="0"/>
              <a:t>{2 , "2"}</a:t>
            </a:r>
          </a:p>
          <a:p>
            <a:r>
              <a:rPr lang="en-US" dirty="0" smtClean="0"/>
              <a:t>};</a:t>
            </a:r>
          </a:p>
          <a:p>
            <a:endParaRPr lang="en-US" dirty="0" smtClean="0"/>
          </a:p>
          <a:p>
            <a:r>
              <a:rPr lang="en-US" dirty="0" smtClean="0"/>
              <a:t>// iterates in the same way</a:t>
            </a:r>
          </a:p>
          <a:p>
            <a:r>
              <a:rPr lang="en-US" dirty="0" smtClean="0"/>
              <a:t>std:: </a:t>
            </a:r>
            <a:r>
              <a:rPr lang="en-US" dirty="0" err="1" smtClean="0"/>
              <a:t>cout</a:t>
            </a:r>
            <a:r>
              <a:rPr lang="en-US" dirty="0" smtClean="0"/>
              <a:t> &lt;&lt; " std:: </a:t>
            </a:r>
            <a:r>
              <a:rPr lang="en-US" dirty="0" err="1" smtClean="0"/>
              <a:t>unordered_map</a:t>
            </a:r>
            <a:r>
              <a:rPr lang="en-US" dirty="0" smtClean="0"/>
              <a:t>" &lt;&lt; std:: endl;</a:t>
            </a:r>
          </a:p>
          <a:p>
            <a:r>
              <a:rPr lang="en-US" dirty="0" smtClean="0"/>
              <a:t>for ( </a:t>
            </a:r>
            <a:r>
              <a:rPr lang="en-US" dirty="0" err="1" smtClean="0"/>
              <a:t>const</a:t>
            </a:r>
            <a:r>
              <a:rPr lang="en-US" dirty="0" smtClean="0"/>
              <a:t> auto &amp; n : u)</a:t>
            </a:r>
          </a:p>
          <a:p>
            <a:r>
              <a:rPr lang="en-US" dirty="0" smtClean="0"/>
              <a:t>std:: </a:t>
            </a:r>
            <a:r>
              <a:rPr lang="en-US" dirty="0" err="1" smtClean="0"/>
              <a:t>cout</a:t>
            </a:r>
            <a:r>
              <a:rPr lang="en-US" dirty="0" smtClean="0"/>
              <a:t> &lt;&lt; " Key:[" &lt;&lt; n. first &lt;&lt; "] Value:[" &lt;&lt; n. second &lt;&lt; "]\ n";</a:t>
            </a:r>
          </a:p>
          <a:p>
            <a:endParaRPr lang="en-US" dirty="0" smtClean="0"/>
          </a:p>
          <a:p>
            <a:r>
              <a:rPr lang="en-US" dirty="0" smtClean="0"/>
              <a:t>std:: </a:t>
            </a:r>
            <a:r>
              <a:rPr lang="en-US" dirty="0" err="1" smtClean="0"/>
              <a:t>cout</a:t>
            </a:r>
            <a:r>
              <a:rPr lang="en-US" dirty="0" smtClean="0"/>
              <a:t> &lt;&lt; std:: endl;</a:t>
            </a:r>
          </a:p>
          <a:p>
            <a:r>
              <a:rPr lang="en-US" dirty="0" smtClean="0"/>
              <a:t>std:: </a:t>
            </a:r>
            <a:r>
              <a:rPr lang="en-US" dirty="0" err="1" smtClean="0"/>
              <a:t>cout</a:t>
            </a:r>
            <a:r>
              <a:rPr lang="en-US" dirty="0" smtClean="0"/>
              <a:t> &lt;&lt; " std:: map" &lt;&lt; std:: endl;</a:t>
            </a:r>
          </a:p>
          <a:p>
            <a:r>
              <a:rPr lang="en-US" dirty="0" smtClean="0"/>
              <a:t>for ( </a:t>
            </a:r>
            <a:r>
              <a:rPr lang="en-US" dirty="0" err="1" smtClean="0"/>
              <a:t>const</a:t>
            </a:r>
            <a:r>
              <a:rPr lang="en-US" dirty="0" smtClean="0"/>
              <a:t> auto &amp; n : v)</a:t>
            </a:r>
          </a:p>
          <a:p>
            <a:r>
              <a:rPr lang="en-US" dirty="0" smtClean="0"/>
              <a:t>std:: </a:t>
            </a:r>
            <a:r>
              <a:rPr lang="en-US" dirty="0" err="1" smtClean="0"/>
              <a:t>cout</a:t>
            </a:r>
            <a:r>
              <a:rPr lang="en-US" dirty="0" smtClean="0"/>
              <a:t> &lt;&lt; " Key:[" &lt;&lt; n. first &lt;&lt; "] Value:[" &lt;&lt; n. second &lt;&lt; "]\ n";</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38</a:t>
            </a:fld>
            <a:endParaRPr lang="en-US"/>
          </a:p>
        </p:txBody>
      </p:sp>
    </p:spTree>
    <p:extLst>
      <p:ext uri="{BB962C8B-B14F-4D97-AF65-F5344CB8AC3E}">
        <p14:creationId xmlns:p14="http://schemas.microsoft.com/office/powerpoint/2010/main" val="202397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#include &lt;tuple&gt;</a:t>
            </a:r>
          </a:p>
          <a:p>
            <a:r>
              <a:rPr lang="en-US" dirty="0" smtClean="0"/>
              <a:t>#include &lt;</a:t>
            </a:r>
            <a:r>
              <a:rPr lang="en-US" dirty="0" err="1" smtClean="0"/>
              <a:t>iostream</a:t>
            </a:r>
            <a:r>
              <a:rPr lang="en-US" dirty="0" smtClean="0"/>
              <a:t>&gt;</a:t>
            </a:r>
          </a:p>
          <a:p>
            <a:endParaRPr lang="en-US" dirty="0" smtClean="0"/>
          </a:p>
          <a:p>
            <a:r>
              <a:rPr lang="en-US" dirty="0" err="1" smtClean="0"/>
              <a:t>int</a:t>
            </a:r>
            <a:r>
              <a:rPr lang="en-US" dirty="0" smtClean="0"/>
              <a:t> main()</a:t>
            </a:r>
          </a:p>
          <a:p>
            <a:r>
              <a:rPr lang="en-US" dirty="0" smtClean="0"/>
              <a:t>{</a:t>
            </a:r>
          </a:p>
          <a:p>
            <a:r>
              <a:rPr lang="en-US" dirty="0" smtClean="0"/>
              <a:t>  auto t = std::</a:t>
            </a:r>
            <a:r>
              <a:rPr lang="en-US" dirty="0" err="1" smtClean="0"/>
              <a:t>make_tuple</a:t>
            </a:r>
            <a:r>
              <a:rPr lang="en-US" dirty="0" smtClean="0"/>
              <a:t>("String",5.2, 1);</a:t>
            </a:r>
          </a:p>
          <a:p>
            <a:r>
              <a:rPr lang="en-US" dirty="0" smtClean="0"/>
              <a:t>  std::</a:t>
            </a:r>
            <a:r>
              <a:rPr lang="en-US" dirty="0" err="1" smtClean="0"/>
              <a:t>cout</a:t>
            </a:r>
            <a:r>
              <a:rPr lang="en-US" dirty="0" smtClean="0"/>
              <a:t> &lt;&lt; std::get&lt;0&gt;(t) &lt;&lt; ' '</a:t>
            </a:r>
          </a:p>
          <a:p>
            <a:r>
              <a:rPr lang="en-US" dirty="0" smtClean="0"/>
              <a:t>            &lt;&lt; std::get&lt;1&gt;(t) &lt;&lt; ' '</a:t>
            </a:r>
          </a:p>
          <a:p>
            <a:r>
              <a:rPr lang="en-US" dirty="0" smtClean="0"/>
              <a:t>            &lt;&lt; std::get&lt;2&gt;(t) &lt;&lt; '\n';</a:t>
            </a:r>
          </a:p>
          <a:p>
            <a:r>
              <a:rPr lang="en-US" dirty="0" smtClean="0"/>
              <a:t>}</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39</a:t>
            </a:fld>
            <a:endParaRPr lang="en-US"/>
          </a:p>
        </p:txBody>
      </p:sp>
    </p:spTree>
    <p:extLst>
      <p:ext uri="{BB962C8B-B14F-4D97-AF65-F5344CB8AC3E}">
        <p14:creationId xmlns:p14="http://schemas.microsoft.com/office/powerpoint/2010/main" val="2203154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 CPP program to demonstrate multithreading </a:t>
            </a:r>
          </a:p>
          <a:p>
            <a:pPr rtl="0" fontAlgn="base"/>
            <a:r>
              <a:rPr lang="en-US" sz="1200" b="0" i="0" kern="1200" dirty="0" smtClean="0">
                <a:solidFill>
                  <a:schemeClr val="tx1"/>
                </a:solidFill>
                <a:effectLst/>
                <a:latin typeface="+mn-lt"/>
                <a:ea typeface="+mn-ea"/>
                <a:cs typeface="+mn-cs"/>
              </a:rPr>
              <a:t>// using three different </a:t>
            </a:r>
            <a:r>
              <a:rPr lang="en-US" sz="1200" b="0" i="0" kern="1200" dirty="0" err="1" smtClean="0">
                <a:solidFill>
                  <a:schemeClr val="tx1"/>
                </a:solidFill>
                <a:effectLst/>
                <a:latin typeface="+mn-lt"/>
                <a:ea typeface="+mn-ea"/>
                <a:cs typeface="+mn-cs"/>
              </a:rPr>
              <a:t>callables</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#include &lt;</a:t>
            </a:r>
            <a:r>
              <a:rPr lang="en-US" sz="1200" b="0" i="0" kern="1200" dirty="0" err="1" smtClean="0">
                <a:solidFill>
                  <a:schemeClr val="tx1"/>
                </a:solidFill>
                <a:effectLst/>
                <a:latin typeface="+mn-lt"/>
                <a:ea typeface="+mn-ea"/>
                <a:cs typeface="+mn-cs"/>
              </a:rPr>
              <a:t>iostream</a:t>
            </a:r>
            <a:r>
              <a:rPr lang="en-US" sz="1200" b="0" i="0" kern="1200" dirty="0" smtClean="0">
                <a:solidFill>
                  <a:schemeClr val="tx1"/>
                </a:solidFill>
                <a:effectLst/>
                <a:latin typeface="+mn-lt"/>
                <a:ea typeface="+mn-ea"/>
                <a:cs typeface="+mn-cs"/>
              </a:rPr>
              <a:t>&gt; </a:t>
            </a:r>
          </a:p>
          <a:p>
            <a:pPr rtl="0" fontAlgn="base"/>
            <a:r>
              <a:rPr lang="en-US" sz="1200" b="0" i="0" kern="1200" dirty="0" smtClean="0">
                <a:solidFill>
                  <a:schemeClr val="tx1"/>
                </a:solidFill>
                <a:effectLst/>
                <a:latin typeface="+mn-lt"/>
                <a:ea typeface="+mn-ea"/>
                <a:cs typeface="+mn-cs"/>
              </a:rPr>
              <a:t>#include &lt;thread&gt; </a:t>
            </a:r>
          </a:p>
          <a:p>
            <a:pPr rtl="0" fontAlgn="base"/>
            <a:r>
              <a:rPr lang="en-US" sz="1200" b="0" i="0" kern="1200" dirty="0" smtClean="0">
                <a:solidFill>
                  <a:schemeClr val="tx1"/>
                </a:solidFill>
                <a:effectLst/>
                <a:latin typeface="+mn-lt"/>
                <a:ea typeface="+mn-ea"/>
                <a:cs typeface="+mn-cs"/>
              </a:rPr>
              <a:t>using namespace std;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 dummy function </a:t>
            </a:r>
          </a:p>
          <a:p>
            <a:pPr rtl="0" fontAlgn="base"/>
            <a:r>
              <a:rPr lang="en-US" sz="1200" b="0" i="0" kern="1200" dirty="0" smtClean="0">
                <a:solidFill>
                  <a:schemeClr val="tx1"/>
                </a:solidFill>
                <a:effectLst/>
                <a:latin typeface="+mn-lt"/>
                <a:ea typeface="+mn-ea"/>
                <a:cs typeface="+mn-cs"/>
              </a:rPr>
              <a:t>void foo(</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Z)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0;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Z;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cout</a:t>
            </a:r>
            <a:r>
              <a:rPr lang="en-US" sz="1200" b="0" i="0" kern="1200" dirty="0" smtClean="0">
                <a:solidFill>
                  <a:schemeClr val="tx1"/>
                </a:solidFill>
                <a:effectLst/>
                <a:latin typeface="+mn-lt"/>
                <a:ea typeface="+mn-ea"/>
                <a:cs typeface="+mn-cs"/>
              </a:rPr>
              <a:t> &lt;&lt; "Thread using function"</a:t>
            </a:r>
          </a:p>
          <a:p>
            <a:pPr rtl="0" fontAlgn="base"/>
            <a:r>
              <a:rPr lang="en-US" sz="1200" b="0" i="0" kern="1200" dirty="0" smtClean="0">
                <a:solidFill>
                  <a:schemeClr val="tx1"/>
                </a:solidFill>
                <a:effectLst/>
                <a:latin typeface="+mn-lt"/>
                <a:ea typeface="+mn-ea"/>
                <a:cs typeface="+mn-cs"/>
              </a:rPr>
              <a:t>               " pointer as callable\n"; </a:t>
            </a:r>
          </a:p>
          <a:p>
            <a:pPr rtl="0" fontAlgn="base"/>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 callable object </a:t>
            </a:r>
          </a:p>
          <a:p>
            <a:pPr rtl="0" fontAlgn="base"/>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thread_obj</a:t>
            </a:r>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public: </a:t>
            </a:r>
          </a:p>
          <a:p>
            <a:pPr rtl="0" fontAlgn="base"/>
            <a:r>
              <a:rPr lang="en-US" sz="1200" b="0" i="0" kern="1200" dirty="0" smtClean="0">
                <a:solidFill>
                  <a:schemeClr val="tx1"/>
                </a:solidFill>
                <a:effectLst/>
                <a:latin typeface="+mn-lt"/>
                <a:ea typeface="+mn-ea"/>
                <a:cs typeface="+mn-cs"/>
              </a:rPr>
              <a:t>    void operator()(</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x) </a:t>
            </a:r>
          </a:p>
          <a:p>
            <a:pPr rtl="0" fontAlgn="base"/>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0;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x;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cout</a:t>
            </a:r>
            <a:r>
              <a:rPr lang="en-US" sz="1200" b="0" i="0" kern="1200" dirty="0" smtClean="0">
                <a:solidFill>
                  <a:schemeClr val="tx1"/>
                </a:solidFill>
                <a:effectLst/>
                <a:latin typeface="+mn-lt"/>
                <a:ea typeface="+mn-ea"/>
                <a:cs typeface="+mn-cs"/>
              </a:rPr>
              <a:t> &lt;&lt; "Thread using function"</a:t>
            </a:r>
          </a:p>
          <a:p>
            <a:pPr rtl="0" fontAlgn="base"/>
            <a:r>
              <a:rPr lang="en-US" sz="1200" b="0" i="0" kern="1200" dirty="0" smtClean="0">
                <a:solidFill>
                  <a:schemeClr val="tx1"/>
                </a:solidFill>
                <a:effectLst/>
                <a:latin typeface="+mn-lt"/>
                <a:ea typeface="+mn-ea"/>
                <a:cs typeface="+mn-cs"/>
              </a:rPr>
              <a:t>                  " object as  callable\n"; </a:t>
            </a:r>
          </a:p>
          <a:p>
            <a:pPr rtl="0" fontAlgn="base"/>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main()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cout</a:t>
            </a:r>
            <a:r>
              <a:rPr lang="en-US" sz="1200" b="0" i="0" kern="1200" dirty="0" smtClean="0">
                <a:solidFill>
                  <a:schemeClr val="tx1"/>
                </a:solidFill>
                <a:effectLst/>
                <a:latin typeface="+mn-lt"/>
                <a:ea typeface="+mn-ea"/>
                <a:cs typeface="+mn-cs"/>
              </a:rPr>
              <a:t> &lt;&lt; "Threads 1 and 2 and 3 "</a:t>
            </a:r>
          </a:p>
          <a:p>
            <a:pPr rtl="0" fontAlgn="base"/>
            <a:r>
              <a:rPr lang="en-US" sz="1200" b="0" i="0" kern="1200" dirty="0" smtClean="0">
                <a:solidFill>
                  <a:schemeClr val="tx1"/>
                </a:solidFill>
                <a:effectLst/>
                <a:latin typeface="+mn-lt"/>
                <a:ea typeface="+mn-ea"/>
                <a:cs typeface="+mn-cs"/>
              </a:rPr>
              <a:t>         "operating independently" &lt;&lt; endl;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This thread is launched by using  </a:t>
            </a:r>
          </a:p>
          <a:p>
            <a:pPr rtl="0" fontAlgn="base"/>
            <a:r>
              <a:rPr lang="en-US" sz="1200" b="0" i="0" kern="1200" dirty="0" smtClean="0">
                <a:solidFill>
                  <a:schemeClr val="tx1"/>
                </a:solidFill>
                <a:effectLst/>
                <a:latin typeface="+mn-lt"/>
                <a:ea typeface="+mn-ea"/>
                <a:cs typeface="+mn-cs"/>
              </a:rPr>
              <a:t>    // function pointer as callable </a:t>
            </a:r>
          </a:p>
          <a:p>
            <a:pPr rtl="0" fontAlgn="base"/>
            <a:r>
              <a:rPr lang="en-US" sz="1200" b="0" i="0" kern="1200" dirty="0" smtClean="0">
                <a:solidFill>
                  <a:schemeClr val="tx1"/>
                </a:solidFill>
                <a:effectLst/>
                <a:latin typeface="+mn-lt"/>
                <a:ea typeface="+mn-ea"/>
                <a:cs typeface="+mn-cs"/>
              </a:rPr>
              <a:t>    thread th1(foo, 3);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This thread is launched by using </a:t>
            </a:r>
          </a:p>
          <a:p>
            <a:pPr rtl="0" fontAlgn="base"/>
            <a:r>
              <a:rPr lang="en-US" sz="1200" b="0" i="0" kern="1200" dirty="0" smtClean="0">
                <a:solidFill>
                  <a:schemeClr val="tx1"/>
                </a:solidFill>
                <a:effectLst/>
                <a:latin typeface="+mn-lt"/>
                <a:ea typeface="+mn-ea"/>
                <a:cs typeface="+mn-cs"/>
              </a:rPr>
              <a:t>    // function object as callable </a:t>
            </a:r>
          </a:p>
          <a:p>
            <a:pPr rtl="0" fontAlgn="base"/>
            <a:r>
              <a:rPr lang="en-US" sz="1200" b="0" i="0" kern="1200" dirty="0" smtClean="0">
                <a:solidFill>
                  <a:schemeClr val="tx1"/>
                </a:solidFill>
                <a:effectLst/>
                <a:latin typeface="+mn-lt"/>
                <a:ea typeface="+mn-ea"/>
                <a:cs typeface="+mn-cs"/>
              </a:rPr>
              <a:t>    thread th2(</a:t>
            </a:r>
            <a:r>
              <a:rPr lang="en-US" sz="1200" b="0" i="0" kern="1200" dirty="0" err="1" smtClean="0">
                <a:solidFill>
                  <a:schemeClr val="tx1"/>
                </a:solidFill>
                <a:effectLst/>
                <a:latin typeface="+mn-lt"/>
                <a:ea typeface="+mn-ea"/>
                <a:cs typeface="+mn-cs"/>
              </a:rPr>
              <a:t>thread_obj</a:t>
            </a:r>
            <a:r>
              <a:rPr lang="en-US" sz="1200" b="0" i="0" kern="1200" dirty="0" smtClean="0">
                <a:solidFill>
                  <a:schemeClr val="tx1"/>
                </a:solidFill>
                <a:effectLst/>
                <a:latin typeface="+mn-lt"/>
                <a:ea typeface="+mn-ea"/>
                <a:cs typeface="+mn-cs"/>
              </a:rPr>
              <a:t>(), 3);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Define a Lambda Expression </a:t>
            </a:r>
          </a:p>
          <a:p>
            <a:pPr rtl="0" fontAlgn="base"/>
            <a:r>
              <a:rPr lang="en-US" sz="1200" b="0" i="0" kern="1200" dirty="0" smtClean="0">
                <a:solidFill>
                  <a:schemeClr val="tx1"/>
                </a:solidFill>
                <a:effectLst/>
                <a:latin typeface="+mn-lt"/>
                <a:ea typeface="+mn-ea"/>
                <a:cs typeface="+mn-cs"/>
              </a:rPr>
              <a:t>    auto f =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x) { </a:t>
            </a:r>
          </a:p>
          <a:p>
            <a:pPr rtl="0" fontAlgn="base"/>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0;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x;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cout</a:t>
            </a:r>
            <a:r>
              <a:rPr lang="en-US" sz="1200" b="0" i="0" kern="1200" dirty="0" smtClean="0">
                <a:solidFill>
                  <a:schemeClr val="tx1"/>
                </a:solidFill>
                <a:effectLst/>
                <a:latin typeface="+mn-lt"/>
                <a:ea typeface="+mn-ea"/>
                <a:cs typeface="+mn-cs"/>
              </a:rPr>
              <a:t> &lt;&lt; "Thread using lambda"</a:t>
            </a:r>
          </a:p>
          <a:p>
            <a:pPr rtl="0" fontAlgn="base"/>
            <a:r>
              <a:rPr lang="en-US" sz="1200" b="0" i="0" kern="1200" dirty="0" smtClean="0">
                <a:solidFill>
                  <a:schemeClr val="tx1"/>
                </a:solidFill>
                <a:effectLst/>
                <a:latin typeface="+mn-lt"/>
                <a:ea typeface="+mn-ea"/>
                <a:cs typeface="+mn-cs"/>
              </a:rPr>
              <a:t>             " expression as callable\n"; </a:t>
            </a:r>
          </a:p>
          <a:p>
            <a:pPr rtl="0" fontAlgn="base"/>
            <a:r>
              <a:rPr lang="en-US" sz="1200" b="0" i="0" kern="1200" dirty="0" smtClean="0">
                <a:solidFill>
                  <a:schemeClr val="tx1"/>
                </a:solidFill>
                <a:effectLst/>
                <a:latin typeface="+mn-lt"/>
                <a:ea typeface="+mn-ea"/>
                <a:cs typeface="+mn-cs"/>
              </a:rPr>
              <a:t>    };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This thread is launched by using  </a:t>
            </a:r>
          </a:p>
          <a:p>
            <a:pPr rtl="0" fontAlgn="base"/>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lamda</a:t>
            </a:r>
            <a:r>
              <a:rPr lang="en-US" sz="1200" b="0" i="0" kern="1200" dirty="0" smtClean="0">
                <a:solidFill>
                  <a:schemeClr val="tx1"/>
                </a:solidFill>
                <a:effectLst/>
                <a:latin typeface="+mn-lt"/>
                <a:ea typeface="+mn-ea"/>
                <a:cs typeface="+mn-cs"/>
              </a:rPr>
              <a:t> expression as callable </a:t>
            </a:r>
          </a:p>
          <a:p>
            <a:pPr rtl="0" fontAlgn="base"/>
            <a:r>
              <a:rPr lang="en-US" sz="1200" b="0" i="0" kern="1200" dirty="0" smtClean="0">
                <a:solidFill>
                  <a:schemeClr val="tx1"/>
                </a:solidFill>
                <a:effectLst/>
                <a:latin typeface="+mn-lt"/>
                <a:ea typeface="+mn-ea"/>
                <a:cs typeface="+mn-cs"/>
              </a:rPr>
              <a:t>    thread th3(f, 3);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Wait for the threads to finish </a:t>
            </a:r>
          </a:p>
          <a:p>
            <a:pPr rtl="0" fontAlgn="base"/>
            <a:r>
              <a:rPr lang="en-US" sz="1200" b="0" i="0" kern="1200" dirty="0" smtClean="0">
                <a:solidFill>
                  <a:schemeClr val="tx1"/>
                </a:solidFill>
                <a:effectLst/>
                <a:latin typeface="+mn-lt"/>
                <a:ea typeface="+mn-ea"/>
                <a:cs typeface="+mn-cs"/>
              </a:rPr>
              <a:t>    // Wait for thread t1 to finish </a:t>
            </a:r>
          </a:p>
          <a:p>
            <a:pPr rtl="0" fontAlgn="base"/>
            <a:r>
              <a:rPr lang="en-US" sz="1200" b="0" i="0" kern="1200" dirty="0" smtClean="0">
                <a:solidFill>
                  <a:schemeClr val="tx1"/>
                </a:solidFill>
                <a:effectLst/>
                <a:latin typeface="+mn-lt"/>
                <a:ea typeface="+mn-ea"/>
                <a:cs typeface="+mn-cs"/>
              </a:rPr>
              <a:t>    th1.join(); </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Wait for thread t2 to finish </a:t>
            </a:r>
          </a:p>
          <a:p>
            <a:pPr rtl="0" fontAlgn="base"/>
            <a:r>
              <a:rPr lang="en-US" sz="1200" b="0" i="0" kern="1200" dirty="0" smtClean="0">
                <a:solidFill>
                  <a:schemeClr val="tx1"/>
                </a:solidFill>
                <a:effectLst/>
                <a:latin typeface="+mn-lt"/>
                <a:ea typeface="+mn-ea"/>
                <a:cs typeface="+mn-cs"/>
              </a:rPr>
              <a:t>    th2.join();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 Wait for thread t3 to finish </a:t>
            </a:r>
          </a:p>
          <a:p>
            <a:pPr rtl="0" fontAlgn="base"/>
            <a:r>
              <a:rPr lang="en-US" sz="1200" b="0" i="0" kern="1200" dirty="0" smtClean="0">
                <a:solidFill>
                  <a:schemeClr val="tx1"/>
                </a:solidFill>
                <a:effectLst/>
                <a:latin typeface="+mn-lt"/>
                <a:ea typeface="+mn-ea"/>
                <a:cs typeface="+mn-cs"/>
              </a:rPr>
              <a:t>    th3.join(); </a:t>
            </a:r>
          </a:p>
          <a:p>
            <a:pPr rtl="0" fontAlgn="base"/>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return 0; </a:t>
            </a:r>
          </a:p>
          <a:p>
            <a:pPr rtl="0" fontAlgn="base"/>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44</a:t>
            </a:fld>
            <a:endParaRPr lang="en-US"/>
          </a:p>
        </p:txBody>
      </p:sp>
    </p:spTree>
    <p:extLst>
      <p:ext uri="{BB962C8B-B14F-4D97-AF65-F5344CB8AC3E}">
        <p14:creationId xmlns:p14="http://schemas.microsoft.com/office/powerpoint/2010/main" val="575945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testMultithreadedWallet</a:t>
            </a:r>
            <a:r>
              <a:rPr lang="en-US" dirty="0" smtClean="0"/>
              <a:t>()</a:t>
            </a:r>
          </a:p>
          <a:p>
            <a:r>
              <a:rPr lang="en-US" dirty="0" smtClean="0"/>
              <a:t>{</a:t>
            </a:r>
          </a:p>
          <a:p>
            <a:r>
              <a:rPr lang="en-US" dirty="0" smtClean="0"/>
              <a:t>   Wallet </a:t>
            </a:r>
            <a:r>
              <a:rPr lang="en-US" dirty="0" err="1" smtClean="0"/>
              <a:t>walletObject</a:t>
            </a:r>
            <a:r>
              <a:rPr lang="en-US" dirty="0" smtClean="0"/>
              <a:t>;</a:t>
            </a:r>
          </a:p>
          <a:p>
            <a:r>
              <a:rPr lang="en-US" dirty="0" smtClean="0"/>
              <a:t>   std::vector&lt;std::thread&gt; threads;</a:t>
            </a:r>
          </a:p>
          <a:p>
            <a:r>
              <a:rPr lang="en-US" dirty="0" smtClean="0"/>
              <a:t>   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5; ++</a:t>
            </a:r>
            <a:r>
              <a:rPr lang="en-US" dirty="0" err="1" smtClean="0"/>
              <a:t>i</a:t>
            </a:r>
            <a:r>
              <a:rPr lang="en-US" dirty="0" smtClean="0"/>
              <a:t>){</a:t>
            </a:r>
          </a:p>
          <a:p>
            <a:r>
              <a:rPr lang="en-US" dirty="0" smtClean="0"/>
              <a:t>        </a:t>
            </a:r>
            <a:r>
              <a:rPr lang="en-US" dirty="0" err="1" smtClean="0"/>
              <a:t>threads.push_back</a:t>
            </a:r>
            <a:r>
              <a:rPr lang="en-US" dirty="0" smtClean="0"/>
              <a:t>(std::thread(&amp;Wallet::</a:t>
            </a:r>
            <a:r>
              <a:rPr lang="en-US" dirty="0" err="1" smtClean="0"/>
              <a:t>addMoney</a:t>
            </a:r>
            <a:r>
              <a:rPr lang="en-US" dirty="0" smtClean="0"/>
              <a:t>, &amp;</a:t>
            </a:r>
            <a:r>
              <a:rPr lang="en-US" dirty="0" err="1" smtClean="0"/>
              <a:t>walletObject</a:t>
            </a:r>
            <a:r>
              <a:rPr lang="en-US" dirty="0" smtClean="0"/>
              <a:t>, 1000));</a:t>
            </a:r>
          </a:p>
          <a:p>
            <a:r>
              <a:rPr lang="en-US" dirty="0" smtClean="0"/>
              <a:t>   }</a:t>
            </a:r>
          </a:p>
          <a:p>
            <a:r>
              <a:rPr lang="en-US" dirty="0" smtClean="0"/>
              <a:t> </a:t>
            </a:r>
          </a:p>
          <a:p>
            <a:r>
              <a:rPr lang="en-US" dirty="0" smtClean="0"/>
              <a:t>   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threads.size</a:t>
            </a:r>
            <a:r>
              <a:rPr lang="en-US" dirty="0" smtClean="0"/>
              <a:t>() ; </a:t>
            </a:r>
            <a:r>
              <a:rPr lang="en-US" dirty="0" err="1" smtClean="0"/>
              <a:t>i</a:t>
            </a:r>
            <a:r>
              <a:rPr lang="en-US" dirty="0" smtClean="0"/>
              <a:t>++)</a:t>
            </a:r>
          </a:p>
          <a:p>
            <a:r>
              <a:rPr lang="en-US" dirty="0" smtClean="0"/>
              <a:t>   {</a:t>
            </a:r>
          </a:p>
          <a:p>
            <a:r>
              <a:rPr lang="en-US" dirty="0" smtClean="0"/>
              <a:t>       threads.at(</a:t>
            </a:r>
            <a:r>
              <a:rPr lang="en-US" dirty="0" err="1" smtClean="0"/>
              <a:t>i</a:t>
            </a:r>
            <a:r>
              <a:rPr lang="en-US" dirty="0" smtClean="0"/>
              <a:t>).join();</a:t>
            </a:r>
          </a:p>
          <a:p>
            <a:r>
              <a:rPr lang="en-US" dirty="0" smtClean="0"/>
              <a:t>   }</a:t>
            </a:r>
          </a:p>
          <a:p>
            <a:r>
              <a:rPr lang="en-US" dirty="0" smtClean="0"/>
              <a:t>   return </a:t>
            </a:r>
            <a:r>
              <a:rPr lang="en-US" dirty="0" err="1" smtClean="0"/>
              <a:t>walletObject.getMoney</a:t>
            </a:r>
            <a:r>
              <a:rPr lang="en-US" dirty="0" smtClean="0"/>
              <a:t>();</a:t>
            </a:r>
          </a:p>
          <a:p>
            <a:r>
              <a:rPr lang="en-US" dirty="0" smtClean="0"/>
              <a:t>}</a:t>
            </a:r>
          </a:p>
          <a:p>
            <a:r>
              <a:rPr lang="en-US" dirty="0" smtClean="0"/>
              <a:t> </a:t>
            </a:r>
          </a:p>
          <a:p>
            <a:r>
              <a:rPr lang="en-US" dirty="0" err="1" smtClean="0"/>
              <a:t>int</a:t>
            </a:r>
            <a:r>
              <a:rPr lang="en-US" dirty="0" smtClean="0"/>
              <a:t> main()</a:t>
            </a:r>
          </a:p>
          <a:p>
            <a:r>
              <a:rPr lang="en-US" dirty="0" smtClean="0"/>
              <a:t>{</a:t>
            </a:r>
          </a:p>
          <a:p>
            <a:r>
              <a:rPr lang="en-US" dirty="0" smtClean="0"/>
              <a:t> </a:t>
            </a:r>
          </a:p>
          <a:p>
            <a:r>
              <a:rPr lang="en-US" dirty="0" smtClean="0"/>
              <a:t>  </a:t>
            </a:r>
            <a:r>
              <a:rPr lang="en-US" dirty="0" err="1" smtClean="0"/>
              <a:t>int</a:t>
            </a:r>
            <a:r>
              <a:rPr lang="en-US" dirty="0" smtClean="0"/>
              <a:t> </a:t>
            </a:r>
            <a:r>
              <a:rPr lang="en-US" dirty="0" err="1" smtClean="0"/>
              <a:t>val</a:t>
            </a:r>
            <a:r>
              <a:rPr lang="en-US" dirty="0" smtClean="0"/>
              <a:t> = 0;</a:t>
            </a:r>
          </a:p>
          <a:p>
            <a:r>
              <a:rPr lang="en-US" dirty="0" smtClean="0"/>
              <a:t>  for(</a:t>
            </a:r>
            <a:r>
              <a:rPr lang="en-US" dirty="0" err="1" smtClean="0"/>
              <a:t>int</a:t>
            </a:r>
            <a:r>
              <a:rPr lang="en-US" dirty="0" smtClean="0"/>
              <a:t> k = 0; k &lt; 1000; k++)</a:t>
            </a:r>
          </a:p>
          <a:p>
            <a:r>
              <a:rPr lang="en-US" dirty="0" smtClean="0"/>
              <a:t>  {</a:t>
            </a:r>
          </a:p>
          <a:p>
            <a:r>
              <a:rPr lang="en-US" dirty="0" smtClean="0"/>
              <a:t>     if((</a:t>
            </a:r>
            <a:r>
              <a:rPr lang="en-US" dirty="0" err="1" smtClean="0"/>
              <a:t>val</a:t>
            </a:r>
            <a:r>
              <a:rPr lang="en-US" dirty="0" smtClean="0"/>
              <a:t> = </a:t>
            </a:r>
            <a:r>
              <a:rPr lang="en-US" dirty="0" err="1" smtClean="0"/>
              <a:t>testMultithreadedWallet</a:t>
            </a:r>
            <a:r>
              <a:rPr lang="en-US" dirty="0" smtClean="0"/>
              <a:t>()) != 5000)</a:t>
            </a:r>
          </a:p>
          <a:p>
            <a:r>
              <a:rPr lang="en-US" dirty="0" smtClean="0"/>
              <a:t>     {</a:t>
            </a:r>
          </a:p>
          <a:p>
            <a:r>
              <a:rPr lang="en-US" dirty="0" smtClean="0"/>
              <a:t>       std::</a:t>
            </a:r>
            <a:r>
              <a:rPr lang="en-US" dirty="0" err="1" smtClean="0"/>
              <a:t>cout</a:t>
            </a:r>
            <a:r>
              <a:rPr lang="en-US" dirty="0" smtClean="0"/>
              <a:t> &lt;&lt; "Error at count = "&lt;&lt;k&lt;&lt;" Money in Wallet = "&lt;&lt;</a:t>
            </a:r>
            <a:r>
              <a:rPr lang="en-US" dirty="0" err="1" smtClean="0"/>
              <a:t>val</a:t>
            </a:r>
            <a:r>
              <a:rPr lang="en-US" dirty="0" smtClean="0"/>
              <a:t> &lt;&lt; std::endl;</a:t>
            </a:r>
          </a:p>
          <a:p>
            <a:r>
              <a:rPr lang="en-US" dirty="0" smtClean="0"/>
              <a:t>     }</a:t>
            </a:r>
          </a:p>
          <a:p>
            <a:r>
              <a:rPr lang="en-US" dirty="0" smtClean="0"/>
              <a:t>  }</a:t>
            </a:r>
          </a:p>
          <a:p>
            <a:r>
              <a:rPr lang="en-US" dirty="0" smtClean="0"/>
              <a:t>  return 0;</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47</a:t>
            </a:fld>
            <a:endParaRPr lang="en-US"/>
          </a:p>
        </p:txBody>
      </p:sp>
    </p:spTree>
    <p:extLst>
      <p:ext uri="{BB962C8B-B14F-4D97-AF65-F5344CB8AC3E}">
        <p14:creationId xmlns:p14="http://schemas.microsoft.com/office/powerpoint/2010/main" val="384843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3</a:t>
            </a:fld>
            <a:endParaRPr lang="en-US"/>
          </a:p>
        </p:txBody>
      </p:sp>
    </p:spTree>
    <p:extLst>
      <p:ext uri="{BB962C8B-B14F-4D97-AF65-F5344CB8AC3E}">
        <p14:creationId xmlns:p14="http://schemas.microsoft.com/office/powerpoint/2010/main" val="174364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r>
              <a:rPr lang="en-US" dirty="0" smtClean="0"/>
              <a:t>#include &lt;string&gt;</a:t>
            </a:r>
          </a:p>
          <a:p>
            <a:r>
              <a:rPr lang="en-US" dirty="0" smtClean="0"/>
              <a:t>#include &lt;thread&gt;</a:t>
            </a:r>
          </a:p>
          <a:p>
            <a:r>
              <a:rPr lang="en-US" dirty="0" smtClean="0"/>
              <a:t>#include &lt;mutex&gt;</a:t>
            </a:r>
          </a:p>
          <a:p>
            <a:r>
              <a:rPr lang="en-US" dirty="0" smtClean="0"/>
              <a:t>#include &lt;condition_variable&gt;</a:t>
            </a:r>
          </a:p>
          <a:p>
            <a:r>
              <a:rPr lang="en-US" dirty="0" smtClean="0"/>
              <a:t> </a:t>
            </a:r>
          </a:p>
          <a:p>
            <a:r>
              <a:rPr lang="en-US" dirty="0" smtClean="0"/>
              <a:t>std::mutex m;</a:t>
            </a:r>
          </a:p>
          <a:p>
            <a:r>
              <a:rPr lang="en-US" dirty="0" smtClean="0"/>
              <a:t>std::condition_variable cv;</a:t>
            </a:r>
          </a:p>
          <a:p>
            <a:r>
              <a:rPr lang="en-US" dirty="0" smtClean="0"/>
              <a:t>std::string data;</a:t>
            </a:r>
          </a:p>
          <a:p>
            <a:r>
              <a:rPr lang="en-US" dirty="0" smtClean="0"/>
              <a:t>bool ready = false;</a:t>
            </a:r>
          </a:p>
          <a:p>
            <a:r>
              <a:rPr lang="en-US" dirty="0" smtClean="0"/>
              <a:t>bool processed = false;</a:t>
            </a:r>
          </a:p>
          <a:p>
            <a:r>
              <a:rPr lang="en-US" dirty="0" smtClean="0"/>
              <a:t> </a:t>
            </a:r>
          </a:p>
          <a:p>
            <a:r>
              <a:rPr lang="en-US" dirty="0" smtClean="0"/>
              <a:t>void </a:t>
            </a:r>
            <a:r>
              <a:rPr lang="en-US" dirty="0" err="1" smtClean="0"/>
              <a:t>worker_thread</a:t>
            </a:r>
            <a:r>
              <a:rPr lang="en-US" dirty="0" smtClean="0"/>
              <a:t>()</a:t>
            </a:r>
          </a:p>
          <a:p>
            <a:r>
              <a:rPr lang="en-US" dirty="0" smtClean="0"/>
              <a:t>{</a:t>
            </a:r>
          </a:p>
          <a:p>
            <a:r>
              <a:rPr lang="en-US" dirty="0" smtClean="0"/>
              <a:t>    // Wait until main() sends data</a:t>
            </a:r>
          </a:p>
          <a:p>
            <a:r>
              <a:rPr lang="en-US" dirty="0" smtClean="0"/>
              <a:t>    std::</a:t>
            </a:r>
            <a:r>
              <a:rPr lang="en-US" dirty="0" err="1" smtClean="0"/>
              <a:t>unique_lock</a:t>
            </a:r>
            <a:r>
              <a:rPr lang="en-US" dirty="0" smtClean="0"/>
              <a:t>&lt;std::mutex&gt; </a:t>
            </a:r>
            <a:r>
              <a:rPr lang="en-US" dirty="0" err="1" smtClean="0"/>
              <a:t>lk</a:t>
            </a:r>
            <a:r>
              <a:rPr lang="en-US" dirty="0" smtClean="0"/>
              <a:t>(m);</a:t>
            </a:r>
          </a:p>
          <a:p>
            <a:r>
              <a:rPr lang="en-US" dirty="0" smtClean="0"/>
              <a:t>    </a:t>
            </a:r>
            <a:r>
              <a:rPr lang="en-US" dirty="0" err="1" smtClean="0"/>
              <a:t>cv.wait</a:t>
            </a:r>
            <a:r>
              <a:rPr lang="en-US" dirty="0" smtClean="0"/>
              <a:t>(</a:t>
            </a:r>
            <a:r>
              <a:rPr lang="en-US" dirty="0" err="1" smtClean="0"/>
              <a:t>lk</a:t>
            </a:r>
            <a:r>
              <a:rPr lang="en-US" dirty="0" smtClean="0"/>
              <a:t>, []{return ready;});</a:t>
            </a:r>
          </a:p>
          <a:p>
            <a:r>
              <a:rPr lang="en-US" dirty="0" smtClean="0"/>
              <a:t> </a:t>
            </a:r>
          </a:p>
          <a:p>
            <a:r>
              <a:rPr lang="en-US" dirty="0" smtClean="0"/>
              <a:t>    // after the wait, we own the lock.</a:t>
            </a:r>
          </a:p>
          <a:p>
            <a:r>
              <a:rPr lang="en-US" dirty="0" smtClean="0"/>
              <a:t>    std::</a:t>
            </a:r>
            <a:r>
              <a:rPr lang="en-US" dirty="0" err="1" smtClean="0"/>
              <a:t>cout</a:t>
            </a:r>
            <a:r>
              <a:rPr lang="en-US" dirty="0" smtClean="0"/>
              <a:t> &lt;&lt; "Worker thread is processing data\n";</a:t>
            </a:r>
          </a:p>
          <a:p>
            <a:r>
              <a:rPr lang="en-US" dirty="0" smtClean="0"/>
              <a:t>    data += " after processing";</a:t>
            </a:r>
          </a:p>
          <a:p>
            <a:r>
              <a:rPr lang="en-US" dirty="0" smtClean="0"/>
              <a:t> </a:t>
            </a:r>
          </a:p>
          <a:p>
            <a:r>
              <a:rPr lang="en-US" dirty="0" smtClean="0"/>
              <a:t>    // Send data back to main()</a:t>
            </a:r>
          </a:p>
          <a:p>
            <a:r>
              <a:rPr lang="en-US" dirty="0" smtClean="0"/>
              <a:t>    processed = true;</a:t>
            </a:r>
          </a:p>
          <a:p>
            <a:r>
              <a:rPr lang="en-US" dirty="0" smtClean="0"/>
              <a:t>    std::</a:t>
            </a:r>
            <a:r>
              <a:rPr lang="en-US" dirty="0" err="1" smtClean="0"/>
              <a:t>cout</a:t>
            </a:r>
            <a:r>
              <a:rPr lang="en-US" dirty="0" smtClean="0"/>
              <a:t> &lt;&lt; "Worker thread signals data processing completed\n";</a:t>
            </a:r>
          </a:p>
          <a:p>
            <a:r>
              <a:rPr lang="en-US" dirty="0" smtClean="0"/>
              <a:t> </a:t>
            </a:r>
          </a:p>
          <a:p>
            <a:r>
              <a:rPr lang="en-US" dirty="0" smtClean="0"/>
              <a:t>    // Manual unlocking is done before notifying, to avoid waking up</a:t>
            </a:r>
          </a:p>
          <a:p>
            <a:r>
              <a:rPr lang="en-US" dirty="0" smtClean="0"/>
              <a:t>    // the waiting thread only to block again (see </a:t>
            </a:r>
            <a:r>
              <a:rPr lang="en-US" dirty="0" err="1" smtClean="0"/>
              <a:t>notify_one</a:t>
            </a:r>
            <a:r>
              <a:rPr lang="en-US" dirty="0" smtClean="0"/>
              <a:t> for details)</a:t>
            </a:r>
          </a:p>
          <a:p>
            <a:r>
              <a:rPr lang="en-US" dirty="0" smtClean="0"/>
              <a:t>    </a:t>
            </a:r>
            <a:r>
              <a:rPr lang="en-US" dirty="0" err="1" smtClean="0"/>
              <a:t>lk.unlock</a:t>
            </a:r>
            <a:r>
              <a:rPr lang="en-US" dirty="0" smtClean="0"/>
              <a:t>();</a:t>
            </a:r>
          </a:p>
          <a:p>
            <a:r>
              <a:rPr lang="en-US" dirty="0" smtClean="0"/>
              <a:t>    </a:t>
            </a:r>
            <a:r>
              <a:rPr lang="en-US" dirty="0" err="1" smtClean="0"/>
              <a:t>cv.notify_one</a:t>
            </a:r>
            <a:r>
              <a:rPr lang="en-US" dirty="0" smtClean="0"/>
              <a:t>();</a:t>
            </a:r>
          </a:p>
          <a:p>
            <a:r>
              <a:rPr lang="en-US" dirty="0" smtClean="0"/>
              <a:t>}</a:t>
            </a:r>
          </a:p>
          <a:p>
            <a:r>
              <a:rPr lang="en-US" dirty="0" smtClean="0"/>
              <a:t> </a:t>
            </a:r>
          </a:p>
          <a:p>
            <a:r>
              <a:rPr lang="en-US" dirty="0" err="1" smtClean="0"/>
              <a:t>int</a:t>
            </a:r>
            <a:r>
              <a:rPr lang="en-US" dirty="0" smtClean="0"/>
              <a:t> main()</a:t>
            </a:r>
          </a:p>
          <a:p>
            <a:r>
              <a:rPr lang="en-US" dirty="0" smtClean="0"/>
              <a:t>{</a:t>
            </a:r>
          </a:p>
          <a:p>
            <a:r>
              <a:rPr lang="en-US" dirty="0" smtClean="0"/>
              <a:t>    std::thread worker(</a:t>
            </a:r>
            <a:r>
              <a:rPr lang="en-US" dirty="0" err="1" smtClean="0"/>
              <a:t>worker_thread</a:t>
            </a:r>
            <a:r>
              <a:rPr lang="en-US" dirty="0" smtClean="0"/>
              <a:t>);</a:t>
            </a:r>
          </a:p>
          <a:p>
            <a:r>
              <a:rPr lang="en-US" dirty="0" smtClean="0"/>
              <a:t> </a:t>
            </a:r>
          </a:p>
          <a:p>
            <a:r>
              <a:rPr lang="en-US" dirty="0" smtClean="0"/>
              <a:t>    data = "Example data";</a:t>
            </a:r>
          </a:p>
          <a:p>
            <a:r>
              <a:rPr lang="en-US" dirty="0" smtClean="0"/>
              <a:t>    // send data to the worker thread</a:t>
            </a:r>
          </a:p>
          <a:p>
            <a:r>
              <a:rPr lang="en-US" dirty="0" smtClean="0"/>
              <a:t>    {</a:t>
            </a:r>
          </a:p>
          <a:p>
            <a:r>
              <a:rPr lang="en-US" dirty="0" smtClean="0"/>
              <a:t>        std::</a:t>
            </a:r>
            <a:r>
              <a:rPr lang="en-US" dirty="0" err="1" smtClean="0"/>
              <a:t>lock_guard</a:t>
            </a:r>
            <a:r>
              <a:rPr lang="en-US" dirty="0" smtClean="0"/>
              <a:t>&lt;std::mutex&gt; </a:t>
            </a:r>
            <a:r>
              <a:rPr lang="en-US" dirty="0" err="1" smtClean="0"/>
              <a:t>lk</a:t>
            </a:r>
            <a:r>
              <a:rPr lang="en-US" dirty="0" smtClean="0"/>
              <a:t>(m);</a:t>
            </a:r>
          </a:p>
          <a:p>
            <a:r>
              <a:rPr lang="en-US" dirty="0" smtClean="0"/>
              <a:t>        ready = true;</a:t>
            </a:r>
          </a:p>
          <a:p>
            <a:r>
              <a:rPr lang="en-US" dirty="0" smtClean="0"/>
              <a:t>        std::</a:t>
            </a:r>
            <a:r>
              <a:rPr lang="en-US" dirty="0" err="1" smtClean="0"/>
              <a:t>cout</a:t>
            </a:r>
            <a:r>
              <a:rPr lang="en-US" dirty="0" smtClean="0"/>
              <a:t> &lt;&lt; "main() signals data ready for processing\n";</a:t>
            </a:r>
          </a:p>
          <a:p>
            <a:r>
              <a:rPr lang="en-US" dirty="0" smtClean="0"/>
              <a:t>    }</a:t>
            </a:r>
          </a:p>
          <a:p>
            <a:r>
              <a:rPr lang="en-US" dirty="0" smtClean="0"/>
              <a:t>    </a:t>
            </a:r>
            <a:r>
              <a:rPr lang="en-US" dirty="0" err="1" smtClean="0"/>
              <a:t>cv.notify_one</a:t>
            </a:r>
            <a:r>
              <a:rPr lang="en-US" dirty="0" smtClean="0"/>
              <a:t>();</a:t>
            </a:r>
          </a:p>
          <a:p>
            <a:r>
              <a:rPr lang="en-US" dirty="0" smtClean="0"/>
              <a:t> </a:t>
            </a:r>
          </a:p>
          <a:p>
            <a:r>
              <a:rPr lang="en-US" dirty="0" smtClean="0"/>
              <a:t>    // wait for the worker</a:t>
            </a:r>
          </a:p>
          <a:p>
            <a:r>
              <a:rPr lang="en-US" dirty="0" smtClean="0"/>
              <a:t>    {</a:t>
            </a:r>
          </a:p>
          <a:p>
            <a:r>
              <a:rPr lang="en-US" dirty="0" smtClean="0"/>
              <a:t>        std::</a:t>
            </a:r>
            <a:r>
              <a:rPr lang="en-US" dirty="0" err="1" smtClean="0"/>
              <a:t>unique_lock</a:t>
            </a:r>
            <a:r>
              <a:rPr lang="en-US" dirty="0" smtClean="0"/>
              <a:t>&lt;std::mutex&gt; </a:t>
            </a:r>
            <a:r>
              <a:rPr lang="en-US" dirty="0" err="1" smtClean="0"/>
              <a:t>lk</a:t>
            </a:r>
            <a:r>
              <a:rPr lang="en-US" dirty="0" smtClean="0"/>
              <a:t>(m);</a:t>
            </a:r>
          </a:p>
          <a:p>
            <a:r>
              <a:rPr lang="en-US" dirty="0" smtClean="0"/>
              <a:t>        </a:t>
            </a:r>
            <a:r>
              <a:rPr lang="en-US" dirty="0" err="1" smtClean="0"/>
              <a:t>cv.wait</a:t>
            </a:r>
            <a:r>
              <a:rPr lang="en-US" dirty="0" smtClean="0"/>
              <a:t>(</a:t>
            </a:r>
            <a:r>
              <a:rPr lang="en-US" dirty="0" err="1" smtClean="0"/>
              <a:t>lk</a:t>
            </a:r>
            <a:r>
              <a:rPr lang="en-US" dirty="0" smtClean="0"/>
              <a:t>, []{return processed;});</a:t>
            </a:r>
          </a:p>
          <a:p>
            <a:r>
              <a:rPr lang="en-US" dirty="0" smtClean="0"/>
              <a:t>    }</a:t>
            </a:r>
          </a:p>
          <a:p>
            <a:r>
              <a:rPr lang="en-US" dirty="0" smtClean="0"/>
              <a:t>    std::</a:t>
            </a:r>
            <a:r>
              <a:rPr lang="en-US" dirty="0" err="1" smtClean="0"/>
              <a:t>cout</a:t>
            </a:r>
            <a:r>
              <a:rPr lang="en-US" dirty="0" smtClean="0"/>
              <a:t> &lt;&lt; "Back in main(), data = " &lt;&lt; data &lt;&lt; '\n';</a:t>
            </a:r>
          </a:p>
          <a:p>
            <a:r>
              <a:rPr lang="en-US" dirty="0" smtClean="0"/>
              <a:t> </a:t>
            </a:r>
          </a:p>
          <a:p>
            <a:r>
              <a:rPr lang="en-US" dirty="0" smtClean="0"/>
              <a:t>    </a:t>
            </a:r>
            <a:r>
              <a:rPr lang="en-US" dirty="0" err="1" smtClean="0"/>
              <a:t>worker.join</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51</a:t>
            </a:fld>
            <a:endParaRPr lang="en-US"/>
          </a:p>
        </p:txBody>
      </p:sp>
    </p:spTree>
    <p:extLst>
      <p:ext uri="{BB962C8B-B14F-4D97-AF65-F5344CB8AC3E}">
        <p14:creationId xmlns:p14="http://schemas.microsoft.com/office/powerpoint/2010/main" val="3805421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program has two child threads: t1 and t2. They get their </a:t>
            </a:r>
            <a:r>
              <a:rPr lang="en-US" sz="1200" b="0" i="1" kern="1200" dirty="0" smtClean="0">
                <a:solidFill>
                  <a:schemeClr val="tx1"/>
                </a:solidFill>
                <a:effectLst/>
                <a:latin typeface="+mn-lt"/>
                <a:ea typeface="+mn-ea"/>
                <a:cs typeface="+mn-cs"/>
              </a:rPr>
              <a:t>callable payload (functions or </a:t>
            </a:r>
            <a:r>
              <a:rPr lang="en-US" sz="1200" b="0" i="1" kern="1200" dirty="0" err="1" smtClean="0">
                <a:solidFill>
                  <a:schemeClr val="tx1"/>
                </a:solidFill>
                <a:effectLst/>
                <a:latin typeface="+mn-lt"/>
                <a:ea typeface="+mn-ea"/>
                <a:cs typeface="+mn-cs"/>
              </a:rPr>
              <a:t>functors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waitingForWork and setDataReady . </a:t>
            </a:r>
          </a:p>
          <a:p>
            <a:r>
              <a:rPr lang="en-US" sz="1200" b="0" i="0" kern="1200" dirty="0" smtClean="0">
                <a:solidFill>
                  <a:schemeClr val="tx1"/>
                </a:solidFill>
                <a:effectLst/>
                <a:latin typeface="+mn-lt"/>
                <a:ea typeface="+mn-ea"/>
                <a:cs typeface="+mn-cs"/>
              </a:rPr>
              <a:t>The function setDataReady notifies  - using the condition variable </a:t>
            </a:r>
            <a:r>
              <a:rPr lang="en-US" sz="1200" b="0" i="0" kern="1200" dirty="0" err="1" smtClean="0">
                <a:solidFill>
                  <a:schemeClr val="tx1"/>
                </a:solidFill>
                <a:effectLst/>
                <a:latin typeface="+mn-lt"/>
                <a:ea typeface="+mn-ea"/>
                <a:cs typeface="+mn-cs"/>
              </a:rPr>
              <a:t>condVar</a:t>
            </a:r>
            <a:r>
              <a:rPr lang="en-US" sz="1200" b="0" i="0" kern="1200" dirty="0" smtClean="0">
                <a:solidFill>
                  <a:schemeClr val="tx1"/>
                </a:solidFill>
                <a:effectLst/>
                <a:latin typeface="+mn-lt"/>
                <a:ea typeface="+mn-ea"/>
                <a:cs typeface="+mn-cs"/>
              </a:rPr>
              <a:t> - that it is done with the preparation of the work: condVar.notify_one(). </a:t>
            </a:r>
          </a:p>
          <a:p>
            <a:r>
              <a:rPr lang="en-US" sz="1200" b="0" i="0" kern="1200" dirty="0" smtClean="0">
                <a:solidFill>
                  <a:schemeClr val="tx1"/>
                </a:solidFill>
                <a:effectLst/>
                <a:latin typeface="+mn-lt"/>
                <a:ea typeface="+mn-ea"/>
                <a:cs typeface="+mn-cs"/>
              </a:rPr>
              <a:t>While holding the lock, thread t2 is waiting for its notification: </a:t>
            </a:r>
            <a:r>
              <a:rPr lang="en-US" sz="1200" b="0" i="0" kern="1200" dirty="0" err="1" smtClean="0">
                <a:solidFill>
                  <a:schemeClr val="tx1"/>
                </a:solidFill>
                <a:effectLst/>
                <a:latin typeface="+mn-lt"/>
                <a:ea typeface="+mn-ea"/>
                <a:cs typeface="+mn-cs"/>
              </a:rPr>
              <a:t>condVar.wait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lck</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waiting thread always performs same steps. It wakes up, tries to get the lock, checks if he's holding the lock,</a:t>
            </a:r>
          </a:p>
          <a:p>
            <a:r>
              <a:rPr lang="en-US" sz="1200" b="0" i="0" kern="1200" dirty="0" smtClean="0">
                <a:solidFill>
                  <a:schemeClr val="tx1"/>
                </a:solidFill>
                <a:effectLst/>
                <a:latin typeface="+mn-lt"/>
                <a:ea typeface="+mn-ea"/>
                <a:cs typeface="+mn-cs"/>
              </a:rPr>
              <a:t> if the notifications arrived and, in case of failure,  puts himself  back to sleep.</a:t>
            </a:r>
          </a:p>
          <a:p>
            <a:r>
              <a:rPr lang="en-US" sz="1200" b="0" i="0" kern="1200" dirty="0" smtClean="0">
                <a:solidFill>
                  <a:schemeClr val="tx1"/>
                </a:solidFill>
                <a:effectLst/>
                <a:latin typeface="+mn-lt"/>
                <a:ea typeface="+mn-ea"/>
                <a:cs typeface="+mn-cs"/>
              </a:rPr>
              <a:t> In case of success, the thread leaves the endless loop and continues with its work.</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52</a:t>
            </a:fld>
            <a:endParaRPr lang="en-US"/>
          </a:p>
        </p:txBody>
      </p:sp>
    </p:spTree>
    <p:extLst>
      <p:ext uri="{BB962C8B-B14F-4D97-AF65-F5344CB8AC3E}">
        <p14:creationId xmlns:p14="http://schemas.microsoft.com/office/powerpoint/2010/main" val="1577270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r>
              <a:rPr lang="en-US" dirty="0" smtClean="0"/>
              <a:t>#include &lt;string&gt;</a:t>
            </a:r>
          </a:p>
          <a:p>
            <a:r>
              <a:rPr lang="en-US" dirty="0" smtClean="0"/>
              <a:t>#include &lt;thread&gt;</a:t>
            </a:r>
          </a:p>
          <a:p>
            <a:r>
              <a:rPr lang="en-US" dirty="0" smtClean="0"/>
              <a:t>#include &lt;mutex&gt;</a:t>
            </a:r>
          </a:p>
          <a:p>
            <a:r>
              <a:rPr lang="en-US" dirty="0" smtClean="0"/>
              <a:t>#include &lt;</a:t>
            </a:r>
            <a:r>
              <a:rPr lang="en-US" dirty="0" err="1" smtClean="0"/>
              <a:t>condition_variable</a:t>
            </a:r>
            <a:r>
              <a:rPr lang="en-US" dirty="0" smtClean="0"/>
              <a:t>&gt;</a:t>
            </a:r>
          </a:p>
          <a:p>
            <a:r>
              <a:rPr lang="en-US" dirty="0" smtClean="0"/>
              <a:t> </a:t>
            </a:r>
          </a:p>
          <a:p>
            <a:r>
              <a:rPr lang="en-US" dirty="0" err="1" smtClean="0"/>
              <a:t>std</a:t>
            </a:r>
            <a:r>
              <a:rPr lang="en-US" dirty="0" smtClean="0"/>
              <a:t>::mutex m;</a:t>
            </a:r>
          </a:p>
          <a:p>
            <a:r>
              <a:rPr lang="en-US" dirty="0" err="1" smtClean="0"/>
              <a:t>std</a:t>
            </a:r>
            <a:r>
              <a:rPr lang="en-US" dirty="0" smtClean="0"/>
              <a:t>::</a:t>
            </a:r>
            <a:r>
              <a:rPr lang="en-US" dirty="0" err="1" smtClean="0"/>
              <a:t>condition_variable</a:t>
            </a:r>
            <a:r>
              <a:rPr lang="en-US" dirty="0" smtClean="0"/>
              <a:t> cv;</a:t>
            </a:r>
          </a:p>
          <a:p>
            <a:r>
              <a:rPr lang="en-US" dirty="0" err="1" smtClean="0"/>
              <a:t>std</a:t>
            </a:r>
            <a:r>
              <a:rPr lang="en-US" dirty="0" smtClean="0"/>
              <a:t>::string data;</a:t>
            </a:r>
          </a:p>
          <a:p>
            <a:r>
              <a:rPr lang="en-US" dirty="0" smtClean="0"/>
              <a:t>bool ready = false;</a:t>
            </a:r>
          </a:p>
          <a:p>
            <a:r>
              <a:rPr lang="en-US" dirty="0" smtClean="0"/>
              <a:t>bool processed = false;</a:t>
            </a:r>
          </a:p>
          <a:p>
            <a:r>
              <a:rPr lang="en-US" dirty="0" smtClean="0"/>
              <a:t> </a:t>
            </a:r>
          </a:p>
          <a:p>
            <a:r>
              <a:rPr lang="en-US" dirty="0" smtClean="0"/>
              <a:t>void </a:t>
            </a:r>
            <a:r>
              <a:rPr lang="en-US" dirty="0" err="1" smtClean="0"/>
              <a:t>worker_thread</a:t>
            </a:r>
            <a:r>
              <a:rPr lang="en-US" dirty="0" smtClean="0"/>
              <a:t>()</a:t>
            </a:r>
          </a:p>
          <a:p>
            <a:r>
              <a:rPr lang="en-US" dirty="0" smtClean="0"/>
              <a:t>{</a:t>
            </a:r>
          </a:p>
          <a:p>
            <a:r>
              <a:rPr lang="en-US" dirty="0" smtClean="0"/>
              <a:t>    // Wait until main() sends data</a:t>
            </a:r>
          </a:p>
          <a:p>
            <a:r>
              <a:rPr lang="en-US" dirty="0" smtClean="0"/>
              <a:t>    </a:t>
            </a:r>
            <a:r>
              <a:rPr lang="en-US" dirty="0" err="1" smtClean="0"/>
              <a:t>std</a:t>
            </a:r>
            <a:r>
              <a:rPr lang="en-US" dirty="0" smtClean="0"/>
              <a:t>::</a:t>
            </a:r>
            <a:r>
              <a:rPr lang="en-US" dirty="0" err="1" smtClean="0"/>
              <a:t>unique_lock</a:t>
            </a:r>
            <a:r>
              <a:rPr lang="en-US" dirty="0" smtClean="0"/>
              <a:t>&lt;</a:t>
            </a:r>
            <a:r>
              <a:rPr lang="en-US" dirty="0" err="1" smtClean="0"/>
              <a:t>std</a:t>
            </a:r>
            <a:r>
              <a:rPr lang="en-US" dirty="0" smtClean="0"/>
              <a:t>::mutex&gt; </a:t>
            </a:r>
            <a:r>
              <a:rPr lang="en-US" dirty="0" err="1" smtClean="0"/>
              <a:t>lk</a:t>
            </a:r>
            <a:r>
              <a:rPr lang="en-US" dirty="0" smtClean="0"/>
              <a:t>(m);</a:t>
            </a:r>
          </a:p>
          <a:p>
            <a:r>
              <a:rPr lang="en-US" dirty="0" smtClean="0"/>
              <a:t>    </a:t>
            </a:r>
            <a:r>
              <a:rPr lang="en-US" dirty="0" err="1" smtClean="0"/>
              <a:t>cv.wait</a:t>
            </a:r>
            <a:r>
              <a:rPr lang="en-US" dirty="0" smtClean="0"/>
              <a:t>(</a:t>
            </a:r>
            <a:r>
              <a:rPr lang="en-US" dirty="0" err="1" smtClean="0"/>
              <a:t>lk</a:t>
            </a:r>
            <a:r>
              <a:rPr lang="en-US" dirty="0" smtClean="0"/>
              <a:t>, []{return ready;});</a:t>
            </a:r>
          </a:p>
          <a:p>
            <a:r>
              <a:rPr lang="en-US" dirty="0" smtClean="0"/>
              <a:t> </a:t>
            </a:r>
          </a:p>
          <a:p>
            <a:r>
              <a:rPr lang="en-US" dirty="0" smtClean="0"/>
              <a:t>    // after the wait, we own the lock.</a:t>
            </a:r>
          </a:p>
          <a:p>
            <a:r>
              <a:rPr lang="en-US" dirty="0" smtClean="0"/>
              <a:t>    </a:t>
            </a:r>
            <a:r>
              <a:rPr lang="en-US" dirty="0" err="1" smtClean="0"/>
              <a:t>std</a:t>
            </a:r>
            <a:r>
              <a:rPr lang="en-US" dirty="0" smtClean="0"/>
              <a:t>::</a:t>
            </a:r>
            <a:r>
              <a:rPr lang="en-US" dirty="0" err="1" smtClean="0"/>
              <a:t>cout</a:t>
            </a:r>
            <a:r>
              <a:rPr lang="en-US" dirty="0" smtClean="0"/>
              <a:t> &lt;&lt; "Worker thread is processing data\n";</a:t>
            </a:r>
          </a:p>
          <a:p>
            <a:r>
              <a:rPr lang="en-US" dirty="0" smtClean="0"/>
              <a:t>    data += " after processing";</a:t>
            </a:r>
          </a:p>
          <a:p>
            <a:r>
              <a:rPr lang="en-US" dirty="0" smtClean="0"/>
              <a:t> </a:t>
            </a:r>
          </a:p>
          <a:p>
            <a:r>
              <a:rPr lang="en-US" dirty="0" smtClean="0"/>
              <a:t>    // Send data back to main()</a:t>
            </a:r>
          </a:p>
          <a:p>
            <a:r>
              <a:rPr lang="en-US" dirty="0" smtClean="0"/>
              <a:t>    processed = true;</a:t>
            </a:r>
          </a:p>
          <a:p>
            <a:r>
              <a:rPr lang="en-US" dirty="0" smtClean="0"/>
              <a:t>    </a:t>
            </a:r>
            <a:r>
              <a:rPr lang="en-US" dirty="0" err="1" smtClean="0"/>
              <a:t>std</a:t>
            </a:r>
            <a:r>
              <a:rPr lang="en-US" dirty="0" smtClean="0"/>
              <a:t>::</a:t>
            </a:r>
            <a:r>
              <a:rPr lang="en-US" dirty="0" err="1" smtClean="0"/>
              <a:t>cout</a:t>
            </a:r>
            <a:r>
              <a:rPr lang="en-US" dirty="0" smtClean="0"/>
              <a:t> &lt;&lt; "Worker thread signals data processing completed\n";</a:t>
            </a:r>
          </a:p>
          <a:p>
            <a:r>
              <a:rPr lang="en-US" dirty="0" smtClean="0"/>
              <a:t> </a:t>
            </a:r>
          </a:p>
          <a:p>
            <a:r>
              <a:rPr lang="en-US" dirty="0" smtClean="0"/>
              <a:t>    // Manual unlocking is done before notifying, to avoid waking up</a:t>
            </a:r>
          </a:p>
          <a:p>
            <a:r>
              <a:rPr lang="en-US" dirty="0" smtClean="0"/>
              <a:t>    // the waiting thread only to block again (see </a:t>
            </a:r>
            <a:r>
              <a:rPr lang="en-US" dirty="0" err="1" smtClean="0"/>
              <a:t>notify_one</a:t>
            </a:r>
            <a:r>
              <a:rPr lang="en-US" dirty="0" smtClean="0"/>
              <a:t> for details)</a:t>
            </a:r>
          </a:p>
          <a:p>
            <a:r>
              <a:rPr lang="en-US" dirty="0" smtClean="0"/>
              <a:t>    </a:t>
            </a:r>
            <a:r>
              <a:rPr lang="en-US" dirty="0" err="1" smtClean="0"/>
              <a:t>lk.unlock</a:t>
            </a:r>
            <a:r>
              <a:rPr lang="en-US" dirty="0" smtClean="0"/>
              <a:t>();</a:t>
            </a:r>
          </a:p>
          <a:p>
            <a:r>
              <a:rPr lang="en-US" dirty="0" smtClean="0"/>
              <a:t>    </a:t>
            </a:r>
            <a:r>
              <a:rPr lang="en-US" dirty="0" err="1" smtClean="0"/>
              <a:t>cv.notify_one</a:t>
            </a:r>
            <a:r>
              <a:rPr lang="en-US" dirty="0" smtClean="0"/>
              <a:t>();</a:t>
            </a:r>
          </a:p>
          <a:p>
            <a:r>
              <a:rPr lang="en-US" dirty="0" smtClean="0"/>
              <a:t>}</a:t>
            </a:r>
          </a:p>
          <a:p>
            <a:r>
              <a:rPr lang="en-US" dirty="0" smtClean="0"/>
              <a:t> </a:t>
            </a:r>
          </a:p>
          <a:p>
            <a:r>
              <a:rPr lang="en-US" dirty="0" err="1" smtClean="0"/>
              <a:t>int</a:t>
            </a:r>
            <a:r>
              <a:rPr lang="en-US" dirty="0" smtClean="0"/>
              <a:t> main()</a:t>
            </a:r>
          </a:p>
          <a:p>
            <a:r>
              <a:rPr lang="en-US" dirty="0" smtClean="0"/>
              <a:t>{</a:t>
            </a:r>
          </a:p>
          <a:p>
            <a:r>
              <a:rPr lang="en-US" dirty="0" smtClean="0"/>
              <a:t>    </a:t>
            </a:r>
            <a:r>
              <a:rPr lang="en-US" dirty="0" err="1" smtClean="0"/>
              <a:t>std</a:t>
            </a:r>
            <a:r>
              <a:rPr lang="en-US" dirty="0" smtClean="0"/>
              <a:t>::thread worker(</a:t>
            </a:r>
            <a:r>
              <a:rPr lang="en-US" dirty="0" err="1" smtClean="0"/>
              <a:t>worker_thread</a:t>
            </a:r>
            <a:r>
              <a:rPr lang="en-US" dirty="0" smtClean="0"/>
              <a:t>);</a:t>
            </a:r>
          </a:p>
          <a:p>
            <a:r>
              <a:rPr lang="en-US" dirty="0" smtClean="0"/>
              <a:t> </a:t>
            </a:r>
          </a:p>
          <a:p>
            <a:r>
              <a:rPr lang="en-US" dirty="0" smtClean="0"/>
              <a:t>    data = "Example data";</a:t>
            </a:r>
          </a:p>
          <a:p>
            <a:r>
              <a:rPr lang="en-US" dirty="0" smtClean="0"/>
              <a:t>    // send data to the worker thread</a:t>
            </a:r>
          </a:p>
          <a:p>
            <a:r>
              <a:rPr lang="en-US" dirty="0" smtClean="0"/>
              <a:t>    {</a:t>
            </a:r>
          </a:p>
          <a:p>
            <a:r>
              <a:rPr lang="en-US" dirty="0" smtClean="0"/>
              <a:t>        </a:t>
            </a:r>
            <a:r>
              <a:rPr lang="en-US" dirty="0" err="1" smtClean="0"/>
              <a:t>std</a:t>
            </a:r>
            <a:r>
              <a:rPr lang="en-US" dirty="0" smtClean="0"/>
              <a:t>::lock_guard&lt;</a:t>
            </a:r>
            <a:r>
              <a:rPr lang="en-US" dirty="0" err="1" smtClean="0"/>
              <a:t>std</a:t>
            </a:r>
            <a:r>
              <a:rPr lang="en-US" dirty="0" smtClean="0"/>
              <a:t>::mutex&gt; </a:t>
            </a:r>
            <a:r>
              <a:rPr lang="en-US" dirty="0" err="1" smtClean="0"/>
              <a:t>lk</a:t>
            </a:r>
            <a:r>
              <a:rPr lang="en-US" dirty="0" smtClean="0"/>
              <a:t>(m);</a:t>
            </a:r>
          </a:p>
          <a:p>
            <a:r>
              <a:rPr lang="en-US" dirty="0" smtClean="0"/>
              <a:t>        ready = true;</a:t>
            </a:r>
          </a:p>
          <a:p>
            <a:r>
              <a:rPr lang="en-US" dirty="0" smtClean="0"/>
              <a:t>        </a:t>
            </a:r>
            <a:r>
              <a:rPr lang="en-US" dirty="0" err="1" smtClean="0"/>
              <a:t>std</a:t>
            </a:r>
            <a:r>
              <a:rPr lang="en-US" dirty="0" smtClean="0"/>
              <a:t>::</a:t>
            </a:r>
            <a:r>
              <a:rPr lang="en-US" dirty="0" err="1" smtClean="0"/>
              <a:t>cout</a:t>
            </a:r>
            <a:r>
              <a:rPr lang="en-US" dirty="0" smtClean="0"/>
              <a:t> &lt;&lt; "main() signals data ready for processing\n";</a:t>
            </a:r>
          </a:p>
          <a:p>
            <a:r>
              <a:rPr lang="en-US" dirty="0" smtClean="0"/>
              <a:t>    }</a:t>
            </a:r>
          </a:p>
          <a:p>
            <a:r>
              <a:rPr lang="en-US" dirty="0" smtClean="0"/>
              <a:t>    </a:t>
            </a:r>
            <a:r>
              <a:rPr lang="en-US" dirty="0" err="1" smtClean="0"/>
              <a:t>cv.notify_one</a:t>
            </a:r>
            <a:r>
              <a:rPr lang="en-US" dirty="0" smtClean="0"/>
              <a:t>();</a:t>
            </a:r>
          </a:p>
          <a:p>
            <a:r>
              <a:rPr lang="en-US" dirty="0" smtClean="0"/>
              <a:t> </a:t>
            </a:r>
          </a:p>
          <a:p>
            <a:r>
              <a:rPr lang="en-US" dirty="0" smtClean="0"/>
              <a:t>    // wait for the worker</a:t>
            </a:r>
          </a:p>
          <a:p>
            <a:r>
              <a:rPr lang="en-US" dirty="0" smtClean="0"/>
              <a:t>    {</a:t>
            </a:r>
          </a:p>
          <a:p>
            <a:r>
              <a:rPr lang="en-US" dirty="0" smtClean="0"/>
              <a:t>        </a:t>
            </a:r>
            <a:r>
              <a:rPr lang="en-US" dirty="0" err="1" smtClean="0"/>
              <a:t>std</a:t>
            </a:r>
            <a:r>
              <a:rPr lang="en-US" dirty="0" smtClean="0"/>
              <a:t>::</a:t>
            </a:r>
            <a:r>
              <a:rPr lang="en-US" dirty="0" err="1" smtClean="0"/>
              <a:t>unique_lock</a:t>
            </a:r>
            <a:r>
              <a:rPr lang="en-US" dirty="0" smtClean="0"/>
              <a:t>&lt;</a:t>
            </a:r>
            <a:r>
              <a:rPr lang="en-US" dirty="0" err="1" smtClean="0"/>
              <a:t>std</a:t>
            </a:r>
            <a:r>
              <a:rPr lang="en-US" dirty="0" smtClean="0"/>
              <a:t>::mutex&gt; </a:t>
            </a:r>
            <a:r>
              <a:rPr lang="en-US" dirty="0" err="1" smtClean="0"/>
              <a:t>lk</a:t>
            </a:r>
            <a:r>
              <a:rPr lang="en-US" dirty="0" smtClean="0"/>
              <a:t>(m);</a:t>
            </a:r>
          </a:p>
          <a:p>
            <a:r>
              <a:rPr lang="en-US" dirty="0" smtClean="0"/>
              <a:t>        </a:t>
            </a:r>
            <a:r>
              <a:rPr lang="en-US" dirty="0" err="1" smtClean="0"/>
              <a:t>cv.wait</a:t>
            </a:r>
            <a:r>
              <a:rPr lang="en-US" dirty="0" smtClean="0"/>
              <a:t>(</a:t>
            </a:r>
            <a:r>
              <a:rPr lang="en-US" dirty="0" err="1" smtClean="0"/>
              <a:t>lk</a:t>
            </a:r>
            <a:r>
              <a:rPr lang="en-US" dirty="0" smtClean="0"/>
              <a:t>, []{return processed;});</a:t>
            </a:r>
          </a:p>
          <a:p>
            <a:r>
              <a:rPr lang="en-US" dirty="0" smtClean="0"/>
              <a:t>    }</a:t>
            </a:r>
          </a:p>
          <a:p>
            <a:r>
              <a:rPr lang="en-US" dirty="0" smtClean="0"/>
              <a:t>    </a:t>
            </a:r>
            <a:r>
              <a:rPr lang="en-US" dirty="0" err="1" smtClean="0"/>
              <a:t>std</a:t>
            </a:r>
            <a:r>
              <a:rPr lang="en-US" dirty="0" smtClean="0"/>
              <a:t>::</a:t>
            </a:r>
            <a:r>
              <a:rPr lang="en-US" dirty="0" err="1" smtClean="0"/>
              <a:t>cout</a:t>
            </a:r>
            <a:r>
              <a:rPr lang="en-US" dirty="0" smtClean="0"/>
              <a:t> &lt;&lt; "Back in main(), data = " &lt;&lt; data &lt;&lt; '\n';</a:t>
            </a:r>
          </a:p>
          <a:p>
            <a:r>
              <a:rPr lang="en-US" dirty="0" smtClean="0"/>
              <a:t> </a:t>
            </a:r>
          </a:p>
          <a:p>
            <a:r>
              <a:rPr lang="en-US" dirty="0" smtClean="0"/>
              <a:t>    </a:t>
            </a:r>
            <a:r>
              <a:rPr lang="en-US" dirty="0" err="1" smtClean="0"/>
              <a:t>worker.join</a:t>
            </a:r>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53</a:t>
            </a:fld>
            <a:endParaRPr lang="en-US"/>
          </a:p>
        </p:txBody>
      </p:sp>
    </p:spTree>
    <p:extLst>
      <p:ext uri="{BB962C8B-B14F-4D97-AF65-F5344CB8AC3E}">
        <p14:creationId xmlns:p14="http://schemas.microsoft.com/office/powerpoint/2010/main" val="985256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54</a:t>
            </a:fld>
            <a:endParaRPr lang="en-US"/>
          </a:p>
        </p:txBody>
      </p:sp>
    </p:spTree>
    <p:extLst>
      <p:ext uri="{BB962C8B-B14F-4D97-AF65-F5344CB8AC3E}">
        <p14:creationId xmlns:p14="http://schemas.microsoft.com/office/powerpoint/2010/main" val="4181497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55</a:t>
            </a:fld>
            <a:endParaRPr lang="en-US"/>
          </a:p>
        </p:txBody>
      </p:sp>
    </p:spTree>
    <p:extLst>
      <p:ext uri="{BB962C8B-B14F-4D97-AF65-F5344CB8AC3E}">
        <p14:creationId xmlns:p14="http://schemas.microsoft.com/office/powerpoint/2010/main" val="3424960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56</a:t>
            </a:fld>
            <a:endParaRPr lang="en-US"/>
          </a:p>
        </p:txBody>
      </p:sp>
    </p:spTree>
    <p:extLst>
      <p:ext uri="{BB962C8B-B14F-4D97-AF65-F5344CB8AC3E}">
        <p14:creationId xmlns:p14="http://schemas.microsoft.com/office/powerpoint/2010/main" val="284175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struct</a:t>
            </a:r>
            <a:r>
              <a:rPr lang="en-US" dirty="0" smtClean="0"/>
              <a:t> </a:t>
            </a:r>
            <a:r>
              <a:rPr lang="en-US" dirty="0" err="1" smtClean="0"/>
              <a:t>myclass</a:t>
            </a:r>
            <a:r>
              <a:rPr lang="en-US" dirty="0" smtClean="0"/>
              <a:t> </a:t>
            </a:r>
          </a:p>
          <a:p>
            <a:r>
              <a:rPr lang="en-US" dirty="0" smtClean="0"/>
              <a:t>{ </a:t>
            </a:r>
          </a:p>
          <a:p>
            <a:r>
              <a:rPr lang="en-US" dirty="0" err="1" smtClean="0"/>
              <a:t>myclass</a:t>
            </a:r>
            <a:r>
              <a:rPr lang="en-US" dirty="0" smtClean="0"/>
              <a:t> (</a:t>
            </a:r>
            <a:r>
              <a:rPr lang="en-US" sz="1200" i="0" kern="1200" dirty="0" err="1" smtClean="0">
                <a:solidFill>
                  <a:schemeClr val="tx1"/>
                </a:solidFill>
                <a:effectLst/>
                <a:latin typeface="+mn-lt"/>
                <a:ea typeface="+mn-ea"/>
                <a:cs typeface="+mn-cs"/>
              </a:rPr>
              <a:t>int</a:t>
            </a:r>
            <a:r>
              <a:rPr lang="en-US" dirty="0" err="1" smtClean="0"/>
              <a:t>,</a:t>
            </a:r>
            <a:r>
              <a:rPr lang="en-US" sz="1200" i="0" kern="1200" dirty="0" err="1" smtClean="0">
                <a:solidFill>
                  <a:schemeClr val="tx1"/>
                </a:solidFill>
                <a:effectLst/>
                <a:latin typeface="+mn-lt"/>
                <a:ea typeface="+mn-ea"/>
                <a:cs typeface="+mn-cs"/>
              </a:rPr>
              <a:t>int</a:t>
            </a:r>
            <a:r>
              <a:rPr lang="en-US" dirty="0" smtClean="0"/>
              <a:t>); </a:t>
            </a:r>
          </a:p>
          <a:p>
            <a:r>
              <a:rPr lang="en-US" dirty="0" err="1" smtClean="0"/>
              <a:t>myclass</a:t>
            </a:r>
            <a:r>
              <a:rPr lang="en-US" dirty="0" smtClean="0"/>
              <a:t> (</a:t>
            </a:r>
            <a:r>
              <a:rPr lang="en-US" dirty="0" err="1" smtClean="0"/>
              <a:t>initializer_list</a:t>
            </a:r>
            <a:r>
              <a:rPr lang="en-US" dirty="0" smtClean="0"/>
              <a:t>&lt;</a:t>
            </a:r>
            <a:r>
              <a:rPr lang="en-US" sz="1200" i="0" kern="1200" dirty="0" err="1" smtClean="0">
                <a:solidFill>
                  <a:schemeClr val="tx1"/>
                </a:solidFill>
                <a:effectLst/>
                <a:latin typeface="+mn-lt"/>
                <a:ea typeface="+mn-ea"/>
                <a:cs typeface="+mn-cs"/>
              </a:rPr>
              <a:t>int</a:t>
            </a:r>
            <a:r>
              <a:rPr lang="en-US" dirty="0" smtClean="0"/>
              <a:t>&gt;); </a:t>
            </a:r>
          </a:p>
          <a:p>
            <a:r>
              <a:rPr lang="en-US" sz="1200" i="0" kern="1200" dirty="0" smtClean="0">
                <a:solidFill>
                  <a:schemeClr val="tx1"/>
                </a:solidFill>
                <a:effectLst/>
                <a:latin typeface="+mn-lt"/>
                <a:ea typeface="+mn-ea"/>
                <a:cs typeface="+mn-cs"/>
              </a:rPr>
              <a:t>/* definitions ... */</a:t>
            </a:r>
          </a:p>
          <a:p>
            <a:r>
              <a:rPr lang="en-US" dirty="0" smtClean="0"/>
              <a:t> };</a:t>
            </a:r>
          </a:p>
          <a:p>
            <a:r>
              <a:rPr lang="en-US" dirty="0" smtClean="0"/>
              <a:t> </a:t>
            </a:r>
            <a:r>
              <a:rPr lang="en-US" dirty="0" err="1" smtClean="0"/>
              <a:t>myclass</a:t>
            </a:r>
            <a:r>
              <a:rPr lang="en-US" dirty="0" smtClean="0"/>
              <a:t> foo {10,20}; </a:t>
            </a:r>
            <a:r>
              <a:rPr lang="en-US" sz="1200" i="0" kern="1200" dirty="0" smtClean="0">
                <a:solidFill>
                  <a:schemeClr val="tx1"/>
                </a:solidFill>
                <a:effectLst/>
                <a:latin typeface="+mn-lt"/>
                <a:ea typeface="+mn-ea"/>
                <a:cs typeface="+mn-cs"/>
              </a:rPr>
              <a:t>// calls </a:t>
            </a:r>
            <a:r>
              <a:rPr lang="en-US" sz="1200" i="0" kern="1200" dirty="0" err="1" smtClean="0">
                <a:solidFill>
                  <a:schemeClr val="tx1"/>
                </a:solidFill>
                <a:effectLst/>
                <a:latin typeface="+mn-lt"/>
                <a:ea typeface="+mn-ea"/>
                <a:cs typeface="+mn-cs"/>
              </a:rPr>
              <a:t>initializer_list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ctor</a:t>
            </a:r>
            <a:endParaRPr lang="en-US" sz="1200" i="0" kern="1200" dirty="0" smtClean="0">
              <a:solidFill>
                <a:schemeClr val="tx1"/>
              </a:solidFill>
              <a:effectLst/>
              <a:latin typeface="+mn-lt"/>
              <a:ea typeface="+mn-ea"/>
              <a:cs typeface="+mn-cs"/>
            </a:endParaRPr>
          </a:p>
          <a:p>
            <a:r>
              <a:rPr lang="en-US" dirty="0" smtClean="0"/>
              <a:t> </a:t>
            </a:r>
            <a:r>
              <a:rPr lang="en-US" dirty="0" err="1" smtClean="0"/>
              <a:t>myclass</a:t>
            </a:r>
            <a:r>
              <a:rPr lang="en-US" dirty="0" smtClean="0"/>
              <a:t> bar (10,20); </a:t>
            </a:r>
            <a:r>
              <a:rPr lang="en-US" sz="1200" i="0" kern="1200" dirty="0" smtClean="0">
                <a:solidFill>
                  <a:schemeClr val="tx1"/>
                </a:solidFill>
                <a:effectLst/>
                <a:latin typeface="+mn-lt"/>
                <a:ea typeface="+mn-ea"/>
                <a:cs typeface="+mn-cs"/>
              </a:rPr>
              <a:t>// calls first constructor</a:t>
            </a:r>
          </a:p>
          <a:p>
            <a:endParaRPr lang="en-US" sz="1200" i="0" kern="1200" dirty="0" smtClean="0">
              <a:solidFill>
                <a:schemeClr val="tx1"/>
              </a:solidFill>
              <a:effectLst/>
              <a:latin typeface="+mn-lt"/>
              <a:ea typeface="+mn-ea"/>
              <a:cs typeface="+mn-cs"/>
            </a:endParaRPr>
          </a:p>
          <a:p>
            <a:r>
              <a:rPr lang="en-US" dirty="0" smtClean="0"/>
              <a:t>class </a:t>
            </a:r>
            <a:r>
              <a:rPr lang="en-US" dirty="0" err="1" smtClean="0"/>
              <a:t>MyNumber</a:t>
            </a:r>
            <a:endParaRPr lang="en-US" dirty="0" smtClean="0"/>
          </a:p>
          <a:p>
            <a:r>
              <a:rPr lang="en-US" dirty="0" smtClean="0"/>
              <a:t>{</a:t>
            </a:r>
          </a:p>
          <a:p>
            <a:r>
              <a:rPr lang="en-US" dirty="0" smtClean="0"/>
              <a:t>public:</a:t>
            </a:r>
          </a:p>
          <a:p>
            <a:r>
              <a:rPr lang="en-US" dirty="0" smtClean="0"/>
              <a:t>    </a:t>
            </a:r>
            <a:r>
              <a:rPr lang="en-US" dirty="0" err="1" smtClean="0"/>
              <a:t>MyNumber</a:t>
            </a:r>
            <a:r>
              <a:rPr lang="en-US" dirty="0" smtClean="0"/>
              <a:t>(</a:t>
            </a:r>
            <a:r>
              <a:rPr lang="en-US" dirty="0" err="1" smtClean="0"/>
              <a:t>const</a:t>
            </a:r>
            <a:r>
              <a:rPr lang="en-US" dirty="0" smtClean="0"/>
              <a:t> std::</a:t>
            </a:r>
            <a:r>
              <a:rPr lang="en-US" dirty="0" err="1" smtClean="0"/>
              <a:t>initializer_list</a:t>
            </a:r>
            <a:r>
              <a:rPr lang="en-US" dirty="0" smtClean="0"/>
              <a:t>&lt;int&gt; &amp;v;) {</a:t>
            </a:r>
          </a:p>
          <a:p>
            <a:r>
              <a:rPr lang="en-US" dirty="0" smtClean="0"/>
              <a:t>        for (auto </a:t>
            </a:r>
            <a:r>
              <a:rPr lang="en-US" dirty="0" err="1" smtClean="0"/>
              <a:t>itm</a:t>
            </a:r>
            <a:r>
              <a:rPr lang="en-US" dirty="0" smtClean="0"/>
              <a:t> : v) {</a:t>
            </a:r>
          </a:p>
          <a:p>
            <a:r>
              <a:rPr lang="en-US" dirty="0" smtClean="0"/>
              <a:t>            </a:t>
            </a:r>
            <a:r>
              <a:rPr lang="en-US" dirty="0" err="1" smtClean="0"/>
              <a:t>mVec.push_back</a:t>
            </a:r>
            <a:r>
              <a:rPr lang="en-US" dirty="0" smtClean="0"/>
              <a:t>(</a:t>
            </a:r>
            <a:r>
              <a:rPr lang="en-US" dirty="0" err="1" smtClean="0"/>
              <a:t>itm</a:t>
            </a:r>
            <a:r>
              <a:rPr lang="en-US" dirty="0" smtClean="0"/>
              <a:t>);</a:t>
            </a:r>
          </a:p>
          <a:p>
            <a:r>
              <a:rPr lang="en-US" dirty="0" smtClean="0"/>
              <a:t>        }</a:t>
            </a:r>
          </a:p>
          <a:p>
            <a:r>
              <a:rPr lang="en-US" dirty="0" smtClean="0"/>
              <a:t>    }</a:t>
            </a:r>
          </a:p>
          <a:p>
            <a:r>
              <a:rPr lang="en-US" dirty="0" smtClean="0"/>
              <a:t>private:</a:t>
            </a:r>
          </a:p>
          <a:p>
            <a:r>
              <a:rPr lang="en-US" dirty="0" smtClean="0"/>
              <a:t>    std::vector&lt;int&gt; </a:t>
            </a:r>
            <a:r>
              <a:rPr lang="en-US" dirty="0" err="1" smtClean="0"/>
              <a:t>mVec</a:t>
            </a:r>
            <a:r>
              <a:rPr lang="en-US" dirty="0" smtClean="0"/>
              <a:t>;</a:t>
            </a:r>
          </a:p>
          <a:p>
            <a:r>
              <a:rPr lang="en-US" dirty="0" smtClean="0"/>
              <a:t>};</a:t>
            </a:r>
          </a:p>
          <a:p>
            <a:r>
              <a:rPr lang="en-US" dirty="0" smtClean="0"/>
              <a:t>int main()</a:t>
            </a:r>
          </a:p>
          <a:p>
            <a:r>
              <a:rPr lang="en-US" dirty="0" smtClean="0"/>
              <a:t>{</a:t>
            </a:r>
          </a:p>
          <a:p>
            <a:r>
              <a:rPr lang="en-US" dirty="0" smtClean="0"/>
              <a:t>    </a:t>
            </a:r>
            <a:r>
              <a:rPr lang="en-US" dirty="0" err="1" smtClean="0"/>
              <a:t>MyNumber</a:t>
            </a:r>
            <a:r>
              <a:rPr lang="en-US" dirty="0" smtClean="0"/>
              <a:t> m = { 1, 2, 3, 4 };</a:t>
            </a:r>
          </a:p>
          <a:p>
            <a:r>
              <a:rPr lang="en-US" dirty="0" smtClean="0"/>
              <a:t>}</a:t>
            </a:r>
          </a:p>
          <a:p>
            <a:r>
              <a:rPr lang="en-US" dirty="0" smtClean="0"/>
              <a:t>---------------------------------------------------------</a:t>
            </a:r>
          </a:p>
          <a:p>
            <a:r>
              <a:rPr lang="en-US" dirty="0" smtClean="0"/>
              <a:t>int sum(const std::</a:t>
            </a:r>
            <a:r>
              <a:rPr lang="en-US" dirty="0" err="1" smtClean="0"/>
              <a:t>initializer_list</a:t>
            </a:r>
            <a:r>
              <a:rPr lang="en-US" dirty="0" smtClean="0"/>
              <a:t>&lt;int&gt;&amp; list) {</a:t>
            </a:r>
          </a:p>
          <a:p>
            <a:r>
              <a:rPr lang="en-US" dirty="0" smtClean="0"/>
              <a:t>  int total = 0;</a:t>
            </a:r>
          </a:p>
          <a:p>
            <a:r>
              <a:rPr lang="en-US" dirty="0" smtClean="0"/>
              <a:t>  for (auto&amp; e : list) {</a:t>
            </a:r>
          </a:p>
          <a:p>
            <a:r>
              <a:rPr lang="en-US" dirty="0" smtClean="0"/>
              <a:t>    total += e;</a:t>
            </a:r>
          </a:p>
          <a:p>
            <a:r>
              <a:rPr lang="en-US" dirty="0" smtClean="0"/>
              <a:t>  }</a:t>
            </a:r>
          </a:p>
          <a:p>
            <a:endParaRPr lang="en-US" dirty="0" smtClean="0"/>
          </a:p>
          <a:p>
            <a:r>
              <a:rPr lang="en-US" dirty="0" smtClean="0"/>
              <a:t>  return total;</a:t>
            </a:r>
          </a:p>
          <a:p>
            <a:r>
              <a:rPr lang="en-US" dirty="0" smtClean="0"/>
              <a:t>}</a:t>
            </a:r>
          </a:p>
          <a:p>
            <a:endParaRPr lang="en-US" dirty="0" smtClean="0"/>
          </a:p>
          <a:p>
            <a:r>
              <a:rPr lang="en-US" dirty="0" smtClean="0"/>
              <a:t>auto list = {1, 2, 3};</a:t>
            </a:r>
          </a:p>
          <a:p>
            <a:r>
              <a:rPr lang="en-US" dirty="0" smtClean="0"/>
              <a:t>sum(list); // == 6</a:t>
            </a:r>
          </a:p>
          <a:p>
            <a:r>
              <a:rPr lang="en-US" dirty="0" smtClean="0"/>
              <a:t>sum({1, 2, 3}); // == 6</a:t>
            </a:r>
          </a:p>
          <a:p>
            <a:r>
              <a:rPr lang="en-US" dirty="0" smtClean="0"/>
              <a:t>sum({}); // == 0</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4</a:t>
            </a:fld>
            <a:endParaRPr lang="en-US"/>
          </a:p>
        </p:txBody>
      </p:sp>
    </p:spTree>
    <p:extLst>
      <p:ext uri="{BB962C8B-B14F-4D97-AF65-F5344CB8AC3E}">
        <p14:creationId xmlns:p14="http://schemas.microsoft.com/office/powerpoint/2010/main" val="244175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s-ES" dirty="0" err="1" smtClean="0"/>
              <a:t>int</a:t>
            </a:r>
            <a:r>
              <a:rPr lang="es-ES" dirty="0" smtClean="0"/>
              <a:t> </a:t>
            </a:r>
            <a:r>
              <a:rPr lang="es-ES" dirty="0" err="1" smtClean="0"/>
              <a:t>add</a:t>
            </a:r>
            <a:r>
              <a:rPr lang="es-ES" dirty="0" smtClean="0"/>
              <a:t>(auto x, auto y);</a:t>
            </a:r>
          </a:p>
          <a:p>
            <a:endParaRPr lang="es-ES" dirty="0" smtClean="0"/>
          </a:p>
          <a:p>
            <a:r>
              <a:rPr lang="en-US" dirty="0" smtClean="0"/>
              <a:t>error: 'auto' not allowed in function prototype </a:t>
            </a:r>
          </a:p>
          <a:p>
            <a:r>
              <a:rPr lang="en-US" dirty="0" smtClean="0"/>
              <a:t>In addition, auto cannot be used to derive array types:</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5</a:t>
            </a:fld>
            <a:endParaRPr lang="en-US"/>
          </a:p>
        </p:txBody>
      </p:sp>
    </p:spTree>
    <p:extLst>
      <p:ext uri="{BB962C8B-B14F-4D97-AF65-F5344CB8AC3E}">
        <p14:creationId xmlns:p14="http://schemas.microsoft.com/office/powerpoint/2010/main" val="130300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template </a:t>
            </a:r>
            <a:r>
              <a:rPr lang="en-US" sz="1200" kern="1200" dirty="0" smtClean="0">
                <a:solidFill>
                  <a:schemeClr val="tx1"/>
                </a:solidFill>
                <a:effectLst/>
                <a:latin typeface="+mn-lt"/>
                <a:ea typeface="+mn-ea"/>
                <a:cs typeface="+mn-cs"/>
              </a:rPr>
              <a:t>&lt; </a:t>
            </a:r>
            <a:r>
              <a:rPr lang="en-US" sz="1200" b="1" kern="1200" dirty="0" err="1" smtClean="0">
                <a:solidFill>
                  <a:schemeClr val="tx1"/>
                </a:solidFill>
                <a:effectLst/>
                <a:latin typeface="+mn-lt"/>
                <a:ea typeface="+mn-ea"/>
                <a:cs typeface="+mn-cs"/>
              </a:rPr>
              <a:t>typename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 </a:t>
            </a:r>
            <a:r>
              <a:rPr lang="en-US" sz="1200" b="1" kern="1200" dirty="0" err="1" smtClean="0">
                <a:solidFill>
                  <a:schemeClr val="tx1"/>
                </a:solidFill>
                <a:effectLst/>
                <a:latin typeface="+mn-lt"/>
                <a:ea typeface="+mn-ea"/>
                <a:cs typeface="+mn-cs"/>
              </a:rPr>
              <a:t>typename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U&gt;</a:t>
            </a:r>
          </a:p>
          <a:p>
            <a:r>
              <a:rPr lang="en-US" sz="1200" b="1" kern="1200" dirty="0" smtClean="0">
                <a:solidFill>
                  <a:schemeClr val="tx1"/>
                </a:solidFill>
                <a:effectLst/>
                <a:latin typeface="+mn-lt"/>
                <a:ea typeface="+mn-ea"/>
                <a:cs typeface="+mn-cs"/>
              </a:rPr>
              <a:t>auto </a:t>
            </a:r>
            <a:r>
              <a:rPr lang="en-US" sz="1200" kern="1200" dirty="0" smtClean="0">
                <a:solidFill>
                  <a:schemeClr val="tx1"/>
                </a:solidFill>
                <a:effectLst/>
                <a:latin typeface="+mn-lt"/>
                <a:ea typeface="+mn-ea"/>
                <a:cs typeface="+mn-cs"/>
              </a:rPr>
              <a:t>add2 (T x, U y) -&gt; </a:t>
            </a:r>
            <a:r>
              <a:rPr lang="en-US" sz="1200" kern="1200" dirty="0" err="1" smtClean="0">
                <a:solidFill>
                  <a:schemeClr val="tx1"/>
                </a:solidFill>
                <a:effectLst/>
                <a:latin typeface="+mn-lt"/>
                <a:ea typeface="+mn-ea"/>
                <a:cs typeface="+mn-cs"/>
              </a:rPr>
              <a:t>decltype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x+y</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return </a:t>
            </a:r>
            <a:r>
              <a:rPr lang="en-US" sz="1200" kern="1200" dirty="0" smtClean="0">
                <a:solidFill>
                  <a:schemeClr val="tx1"/>
                </a:solidFill>
                <a:effectLst/>
                <a:latin typeface="+mn-lt"/>
                <a:ea typeface="+mn-ea"/>
                <a:cs typeface="+mn-cs"/>
              </a:rPr>
              <a:t>x + y;</a:t>
            </a:r>
          </a:p>
          <a:p>
            <a:r>
              <a:rPr lang="en-US" sz="1200" kern="1200" dirty="0" smtClean="0">
                <a:solidFill>
                  <a:schemeClr val="tx1"/>
                </a:solidFill>
                <a:effectLst/>
                <a:latin typeface="+mn-lt"/>
                <a:ea typeface="+mn-ea"/>
                <a:cs typeface="+mn-cs"/>
              </a:rPr>
              <a:t>}</a:t>
            </a:r>
          </a:p>
          <a:p>
            <a:r>
              <a:rPr lang="en-US" dirty="0" smtClean="0"/>
              <a:t>The good news is that from C++14 it is possible to directly derive the return value of a normal</a:t>
            </a:r>
          </a:p>
          <a:p>
            <a:r>
              <a:rPr lang="en-US" dirty="0" smtClean="0"/>
              <a:t>function, so the following way becomes legal:	</a:t>
            </a:r>
          </a:p>
          <a:p>
            <a:endParaRPr lang="en-US" dirty="0" smtClean="0"/>
          </a:p>
          <a:p>
            <a:r>
              <a:rPr lang="en-US" dirty="0" smtClean="0"/>
              <a:t>template &lt; </a:t>
            </a:r>
            <a:r>
              <a:rPr lang="en-US" dirty="0" err="1" smtClean="0"/>
              <a:t>typename</a:t>
            </a:r>
            <a:r>
              <a:rPr lang="en-US" dirty="0" smtClean="0"/>
              <a:t> T, </a:t>
            </a:r>
            <a:r>
              <a:rPr lang="en-US" dirty="0" err="1" smtClean="0"/>
              <a:t>typename</a:t>
            </a:r>
            <a:r>
              <a:rPr lang="en-US" dirty="0" smtClean="0"/>
              <a:t> U&gt;	</a:t>
            </a:r>
          </a:p>
          <a:p>
            <a:r>
              <a:rPr lang="en-US" dirty="0" smtClean="0"/>
              <a:t>auto add3 (T x, U y){	</a:t>
            </a:r>
          </a:p>
          <a:p>
            <a:r>
              <a:rPr lang="en-US" baseline="0" dirty="0" smtClean="0"/>
              <a:t>     </a:t>
            </a:r>
            <a:r>
              <a:rPr lang="en-US" dirty="0" smtClean="0"/>
              <a:t>return x + y;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6</a:t>
            </a:fld>
            <a:endParaRPr lang="en-US"/>
          </a:p>
        </p:txBody>
      </p:sp>
    </p:spTree>
    <p:extLst>
      <p:ext uri="{BB962C8B-B14F-4D97-AF65-F5344CB8AC3E}">
        <p14:creationId xmlns:p14="http://schemas.microsoft.com/office/powerpoint/2010/main" val="325882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u="sng" dirty="0" smtClean="0"/>
              <a:t>// header.h</a:t>
            </a:r>
          </a:p>
          <a:p>
            <a:endParaRPr lang="en-US" dirty="0" smtClean="0"/>
          </a:p>
          <a:p>
            <a:r>
              <a:rPr lang="en-US" dirty="0" smtClean="0"/>
              <a:t>template&lt;</a:t>
            </a:r>
            <a:r>
              <a:rPr lang="en-US" dirty="0" err="1" smtClean="0"/>
              <a:t>typename</a:t>
            </a:r>
            <a:r>
              <a:rPr lang="en-US" dirty="0" smtClean="0"/>
              <a:t> T&gt;</a:t>
            </a:r>
          </a:p>
          <a:p>
            <a:r>
              <a:rPr lang="en-US" dirty="0" smtClean="0"/>
              <a:t>void ReallyBigFunction()</a:t>
            </a:r>
          </a:p>
          <a:p>
            <a:r>
              <a:rPr lang="en-US" dirty="0" smtClean="0"/>
              <a:t>{</a:t>
            </a:r>
          </a:p>
          <a:p>
            <a:r>
              <a:rPr lang="en-US" dirty="0" smtClean="0"/>
              <a:t>    // Body</a:t>
            </a:r>
          </a:p>
          <a:p>
            <a:r>
              <a:rPr lang="en-US" dirty="0" smtClean="0"/>
              <a:t>}</a:t>
            </a:r>
          </a:p>
          <a:p>
            <a:r>
              <a:rPr lang="en-US" b="1" u="sng" dirty="0" smtClean="0"/>
              <a:t>// source1.cpp</a:t>
            </a:r>
          </a:p>
          <a:p>
            <a:r>
              <a:rPr lang="en-US" dirty="0" smtClean="0"/>
              <a:t>#include "header.h"</a:t>
            </a:r>
          </a:p>
          <a:p>
            <a:r>
              <a:rPr lang="en-US" dirty="0" smtClean="0"/>
              <a:t>void something1()</a:t>
            </a:r>
          </a:p>
          <a:p>
            <a:r>
              <a:rPr lang="en-US" dirty="0" smtClean="0"/>
              <a:t>{</a:t>
            </a:r>
          </a:p>
          <a:p>
            <a:r>
              <a:rPr lang="en-US" dirty="0" smtClean="0"/>
              <a:t>    ReallyBigFunction&lt;int&gt;();</a:t>
            </a:r>
          </a:p>
          <a:p>
            <a:r>
              <a:rPr lang="en-US" dirty="0" smtClean="0"/>
              <a:t>}</a:t>
            </a:r>
          </a:p>
          <a:p>
            <a:r>
              <a:rPr lang="en-US" b="1" u="sng" dirty="0" smtClean="0"/>
              <a:t>// source2.cpp</a:t>
            </a:r>
          </a:p>
          <a:p>
            <a:r>
              <a:rPr lang="en-US" b="1" dirty="0" smtClean="0"/>
              <a:t>#include "header.h"</a:t>
            </a:r>
          </a:p>
          <a:p>
            <a:r>
              <a:rPr lang="en-US" dirty="0" smtClean="0"/>
              <a:t>void something2()</a:t>
            </a:r>
          </a:p>
          <a:p>
            <a:r>
              <a:rPr lang="en-US" dirty="0" smtClean="0"/>
              <a:t>{</a:t>
            </a:r>
          </a:p>
          <a:p>
            <a:r>
              <a:rPr lang="en-US" dirty="0" smtClean="0"/>
              <a:t>    ReallyBigFunction&lt;int&gt;();</a:t>
            </a:r>
          </a:p>
          <a:p>
            <a:r>
              <a:rPr lang="en-US" dirty="0" smtClean="0"/>
              <a:t>}</a:t>
            </a:r>
          </a:p>
          <a:p>
            <a:endParaRPr lang="en-US" dirty="0" smtClean="0"/>
          </a:p>
          <a:p>
            <a:r>
              <a:rPr lang="en-US" dirty="0" smtClean="0"/>
              <a:t>This will result in the following object files:</a:t>
            </a:r>
          </a:p>
          <a:p>
            <a:endParaRPr lang="en-US" dirty="0" smtClean="0"/>
          </a:p>
          <a:p>
            <a:r>
              <a:rPr lang="en-US" b="1" u="sng" dirty="0" smtClean="0">
                <a:solidFill>
                  <a:srgbClr val="00B0F0"/>
                </a:solidFill>
              </a:rPr>
              <a:t>source1.o</a:t>
            </a:r>
          </a:p>
          <a:p>
            <a:r>
              <a:rPr lang="en-US" dirty="0" smtClean="0"/>
              <a:t>    void something1()</a:t>
            </a:r>
          </a:p>
          <a:p>
            <a:r>
              <a:rPr lang="en-US" dirty="0" smtClean="0"/>
              <a:t>    void ReallyBigFunction&lt;int&gt;()    // Compiled first time</a:t>
            </a:r>
          </a:p>
          <a:p>
            <a:endParaRPr lang="en-US" dirty="0" smtClean="0"/>
          </a:p>
          <a:p>
            <a:r>
              <a:rPr lang="en-US" b="1" u="sng" dirty="0" smtClean="0">
                <a:solidFill>
                  <a:srgbClr val="00B0F0"/>
                </a:solidFill>
              </a:rPr>
              <a:t>source2.o</a:t>
            </a:r>
          </a:p>
          <a:p>
            <a:r>
              <a:rPr lang="en-US" dirty="0" smtClean="0"/>
              <a:t>    void something2()</a:t>
            </a:r>
          </a:p>
          <a:p>
            <a:r>
              <a:rPr lang="en-US" dirty="0" smtClean="0"/>
              <a:t>    void ReallyBigFunction&lt;int&gt;()    // Compiled second time</a:t>
            </a:r>
          </a:p>
          <a:p>
            <a:endParaRPr lang="en-US" dirty="0" smtClean="0"/>
          </a:p>
          <a:p>
            <a:pPr fontAlgn="base"/>
            <a:r>
              <a:rPr lang="en-US" sz="1200" b="0" i="0" kern="1200" dirty="0" smtClean="0">
                <a:solidFill>
                  <a:schemeClr val="tx1"/>
                </a:solidFill>
                <a:effectLst/>
                <a:latin typeface="+mn-lt"/>
                <a:ea typeface="+mn-ea"/>
                <a:cs typeface="+mn-cs"/>
              </a:rPr>
              <a:t>If both files are linked together, one void ReallyBigFunction&lt;int&gt;() will be discarded, resulting in wasted compile time and object file size.</a:t>
            </a:r>
          </a:p>
          <a:p>
            <a:pPr fontAlgn="base"/>
            <a:r>
              <a:rPr lang="en-US" sz="1200" b="0" i="0" kern="1200" dirty="0" smtClean="0">
                <a:solidFill>
                  <a:schemeClr val="tx1"/>
                </a:solidFill>
                <a:effectLst/>
                <a:latin typeface="+mn-lt"/>
                <a:ea typeface="+mn-ea"/>
                <a:cs typeface="+mn-cs"/>
              </a:rPr>
              <a:t>To not waste compile time and object file size, there is an extern keyword which makes the compiler not compile a template function. You should use this </a:t>
            </a:r>
            <a:r>
              <a:rPr lang="en-US" sz="1200" b="0" i="1" kern="1200" dirty="0" smtClean="0">
                <a:solidFill>
                  <a:schemeClr val="tx1"/>
                </a:solidFill>
                <a:effectLst/>
                <a:latin typeface="+mn-lt"/>
                <a:ea typeface="+mn-ea"/>
                <a:cs typeface="+mn-cs"/>
              </a:rPr>
              <a:t>if and only if you know</a:t>
            </a:r>
            <a:r>
              <a:rPr lang="en-US" sz="1200" b="0" i="0" kern="1200" dirty="0" smtClean="0">
                <a:solidFill>
                  <a:schemeClr val="tx1"/>
                </a:solidFill>
                <a:effectLst/>
                <a:latin typeface="+mn-lt"/>
                <a:ea typeface="+mn-ea"/>
                <a:cs typeface="+mn-cs"/>
              </a:rPr>
              <a:t> it is used in the same binary somewhere else.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Changing source2.cpp to:</a:t>
            </a:r>
          </a:p>
          <a:p>
            <a:r>
              <a:rPr lang="en-US" b="1" u="sng" dirty="0" smtClean="0"/>
              <a:t>// source2.cpp</a:t>
            </a:r>
          </a:p>
          <a:p>
            <a:endParaRPr lang="en-US" dirty="0" smtClean="0"/>
          </a:p>
          <a:p>
            <a:r>
              <a:rPr lang="en-US" b="1" dirty="0" smtClean="0"/>
              <a:t>#include "header.h"</a:t>
            </a:r>
          </a:p>
          <a:p>
            <a:r>
              <a:rPr lang="en-US" b="1" dirty="0" smtClean="0"/>
              <a:t>extern template void ReallyBigFunction&lt;int&gt;();</a:t>
            </a:r>
          </a:p>
          <a:p>
            <a:r>
              <a:rPr lang="en-US" dirty="0" smtClean="0"/>
              <a:t>void something2()</a:t>
            </a:r>
          </a:p>
          <a:p>
            <a:r>
              <a:rPr lang="en-US" dirty="0" smtClean="0"/>
              <a:t>{</a:t>
            </a:r>
          </a:p>
          <a:p>
            <a:r>
              <a:rPr lang="en-US" dirty="0" smtClean="0"/>
              <a:t>    ReallyBigFunction&lt;int&gt;();</a:t>
            </a:r>
          </a:p>
          <a:p>
            <a:r>
              <a:rPr lang="en-US" dirty="0" smtClean="0"/>
              <a:t>}</a:t>
            </a:r>
          </a:p>
          <a:p>
            <a:r>
              <a:rPr lang="en-US" dirty="0" smtClean="0"/>
              <a:t>Will result in the following object files:</a:t>
            </a:r>
          </a:p>
          <a:p>
            <a:endParaRPr lang="en-US" dirty="0" smtClean="0"/>
          </a:p>
          <a:p>
            <a:r>
              <a:rPr lang="en-US" b="1" u="sng" dirty="0" smtClean="0"/>
              <a:t>source1.o</a:t>
            </a:r>
          </a:p>
          <a:p>
            <a:r>
              <a:rPr lang="en-US" dirty="0" smtClean="0"/>
              <a:t>    void something1()</a:t>
            </a:r>
          </a:p>
          <a:p>
            <a:r>
              <a:rPr lang="en-US" dirty="0" smtClean="0"/>
              <a:t>    void ReallyBigFunction&lt;int&gt;() // compiled just one time</a:t>
            </a:r>
          </a:p>
          <a:p>
            <a:endParaRPr lang="en-US" dirty="0" smtClean="0"/>
          </a:p>
          <a:p>
            <a:r>
              <a:rPr lang="en-US" b="1" u="sng" dirty="0" smtClean="0"/>
              <a:t>source2.o</a:t>
            </a:r>
          </a:p>
          <a:p>
            <a:r>
              <a:rPr lang="en-US" dirty="0" smtClean="0"/>
              <a:t>    void something2()</a:t>
            </a:r>
          </a:p>
          <a:p>
            <a:r>
              <a:rPr lang="en-US" dirty="0" smtClean="0"/>
              <a:t>    // No ReallyBigFunction&lt;int&gt; here because of the extern</a:t>
            </a: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10</a:t>
            </a:fld>
            <a:endParaRPr lang="en-US"/>
          </a:p>
        </p:txBody>
      </p:sp>
    </p:spTree>
    <p:extLst>
      <p:ext uri="{BB962C8B-B14F-4D97-AF65-F5344CB8AC3E}">
        <p14:creationId xmlns:p14="http://schemas.microsoft.com/office/powerpoint/2010/main" val="241217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Template aliases: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template</a:t>
            </a:r>
            <a:r>
              <a:rPr lang="en-US" dirty="0" smtClean="0"/>
              <a:t> </a:t>
            </a:r>
            <a:r>
              <a:rPr lang="en-US" sz="1200" kern="1200" dirty="0" smtClean="0">
                <a:solidFill>
                  <a:schemeClr val="tx1"/>
                </a:solidFill>
                <a:effectLst/>
                <a:latin typeface="+mn-lt"/>
                <a:ea typeface="+mn-ea"/>
                <a:cs typeface="+mn-cs"/>
              </a:rPr>
              <a:t>&lt;</a:t>
            </a:r>
            <a:r>
              <a:rPr lang="en-US" sz="1200" b="1" kern="1200" dirty="0" smtClean="0">
                <a:solidFill>
                  <a:schemeClr val="tx1"/>
                </a:solidFill>
                <a:effectLst/>
                <a:latin typeface="+mn-lt"/>
                <a:ea typeface="+mn-ea"/>
                <a:cs typeface="+mn-cs"/>
              </a:rPr>
              <a:t>typename</a:t>
            </a:r>
            <a:r>
              <a:rPr lang="en-US" dirty="0" smtClean="0"/>
              <a:t> First, </a:t>
            </a:r>
            <a:r>
              <a:rPr lang="en-US" sz="1200" b="1" kern="1200" dirty="0" smtClean="0">
                <a:solidFill>
                  <a:schemeClr val="tx1"/>
                </a:solidFill>
                <a:effectLst/>
                <a:latin typeface="+mn-lt"/>
                <a:ea typeface="+mn-ea"/>
                <a:cs typeface="+mn-cs"/>
              </a:rPr>
              <a:t>typename</a:t>
            </a:r>
            <a:r>
              <a:rPr lang="en-US" dirty="0" smtClean="0"/>
              <a:t> Second, </a:t>
            </a:r>
            <a:r>
              <a:rPr lang="en-US" sz="1200" kern="1200" dirty="0" smtClean="0">
                <a:solidFill>
                  <a:schemeClr val="tx1"/>
                </a:solidFill>
                <a:effectLst/>
                <a:latin typeface="+mn-lt"/>
                <a:ea typeface="+mn-ea"/>
                <a:cs typeface="+mn-cs"/>
              </a:rPr>
              <a:t>int</a:t>
            </a:r>
            <a:r>
              <a:rPr lang="en-US" dirty="0" smtClean="0"/>
              <a:t> Third</a:t>
            </a:r>
            <a:r>
              <a:rPr lang="en-US" sz="1200" kern="1200" dirty="0" smtClean="0">
                <a:solidFill>
                  <a:schemeClr val="tx1"/>
                </a:solidFill>
                <a:effectLst/>
                <a:latin typeface="+mn-lt"/>
                <a:ea typeface="+mn-ea"/>
                <a:cs typeface="+mn-cs"/>
              </a:rPr>
              <a:t>&gt;</a:t>
            </a:r>
            <a:r>
              <a:rPr lang="en-US" dirty="0" smtClean="0"/>
              <a:t> </a:t>
            </a:r>
            <a:r>
              <a:rPr lang="en-US" sz="1200" b="1" kern="1200" dirty="0" smtClean="0">
                <a:solidFill>
                  <a:schemeClr val="tx1"/>
                </a:solidFill>
                <a:effectLst/>
                <a:latin typeface="+mn-lt"/>
                <a:ea typeface="+mn-ea"/>
                <a:cs typeface="+mn-cs"/>
              </a:rPr>
              <a:t>class</a:t>
            </a:r>
            <a:r>
              <a:rPr lang="en-US" dirty="0" smtClean="0"/>
              <a:t> </a:t>
            </a:r>
            <a:r>
              <a:rPr lang="en-US" sz="1200" b="1" kern="1200" dirty="0" err="1" smtClean="0">
                <a:solidFill>
                  <a:schemeClr val="tx1"/>
                </a:solidFill>
                <a:effectLst/>
                <a:latin typeface="+mn-lt"/>
                <a:ea typeface="+mn-ea"/>
                <a:cs typeface="+mn-cs"/>
              </a:rPr>
              <a:t>SomeType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template</a:t>
            </a:r>
            <a:r>
              <a:rPr lang="en-US" dirty="0" smtClean="0"/>
              <a:t> </a:t>
            </a:r>
            <a:r>
              <a:rPr lang="en-US" sz="1200" kern="1200" dirty="0" smtClean="0">
                <a:solidFill>
                  <a:schemeClr val="tx1"/>
                </a:solidFill>
                <a:effectLst/>
                <a:latin typeface="+mn-lt"/>
                <a:ea typeface="+mn-ea"/>
                <a:cs typeface="+mn-cs"/>
              </a:rPr>
              <a:t>&lt;</a:t>
            </a:r>
            <a:r>
              <a:rPr lang="en-US" sz="1200" b="1" kern="1200" dirty="0" smtClean="0">
                <a:solidFill>
                  <a:schemeClr val="tx1"/>
                </a:solidFill>
                <a:effectLst/>
                <a:latin typeface="+mn-lt"/>
                <a:ea typeface="+mn-ea"/>
                <a:cs typeface="+mn-cs"/>
              </a:rPr>
              <a:t>typename</a:t>
            </a:r>
            <a:r>
              <a:rPr lang="en-US" dirty="0" smtClean="0"/>
              <a:t> Second</a:t>
            </a:r>
            <a:r>
              <a:rPr lang="en-US" sz="1200" kern="1200" dirty="0" smtClean="0">
                <a:solidFill>
                  <a:schemeClr val="tx1"/>
                </a:solidFill>
                <a:effectLst/>
                <a:latin typeface="+mn-lt"/>
                <a:ea typeface="+mn-ea"/>
                <a:cs typeface="+mn-cs"/>
              </a:rPr>
              <a:t>&gt;</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using</a:t>
            </a:r>
            <a:r>
              <a:rPr lang="en-US" dirty="0" smtClean="0"/>
              <a:t> </a:t>
            </a:r>
            <a:r>
              <a:rPr lang="en-US" dirty="0" err="1" smtClean="0"/>
              <a:t>TypedefName</a:t>
            </a:r>
            <a:r>
              <a:rPr lang="en-US" dirty="0" smtClean="0"/>
              <a:t> </a:t>
            </a:r>
            <a:r>
              <a:rPr lang="en-US" sz="1200" kern="1200" dirty="0" smtClean="0">
                <a:solidFill>
                  <a:schemeClr val="tx1"/>
                </a:solidFill>
                <a:effectLst/>
                <a:latin typeface="+mn-lt"/>
                <a:ea typeface="+mn-ea"/>
                <a:cs typeface="+mn-cs"/>
              </a:rPr>
              <a:t>=</a:t>
            </a:r>
            <a:r>
              <a:rPr lang="en-US" dirty="0" smtClean="0"/>
              <a:t> </a:t>
            </a:r>
            <a:r>
              <a:rPr lang="en-US" dirty="0" err="1" smtClean="0"/>
              <a:t>SomeType</a:t>
            </a:r>
            <a:r>
              <a:rPr lang="en-US" sz="1200" kern="1200" dirty="0" smtClean="0">
                <a:solidFill>
                  <a:schemeClr val="tx1"/>
                </a:solidFill>
                <a:effectLst/>
                <a:latin typeface="+mn-lt"/>
                <a:ea typeface="+mn-ea"/>
                <a:cs typeface="+mn-cs"/>
              </a:rPr>
              <a:t>&lt;</a:t>
            </a:r>
            <a:r>
              <a:rPr lang="en-US" dirty="0" err="1" smtClean="0"/>
              <a:t>OtherType</a:t>
            </a:r>
            <a:r>
              <a:rPr lang="en-US" dirty="0" smtClean="0"/>
              <a:t>, Second, </a:t>
            </a:r>
            <a:r>
              <a:rPr lang="en-US" sz="1200" kern="1200" dirty="0" smtClean="0">
                <a:solidFill>
                  <a:schemeClr val="tx1"/>
                </a:solidFill>
                <a:effectLst/>
                <a:latin typeface="+mn-lt"/>
                <a:ea typeface="+mn-ea"/>
                <a:cs typeface="+mn-cs"/>
              </a:rPr>
              <a:t>5&gt;</a:t>
            </a:r>
            <a:r>
              <a:rPr lang="en-US" dirty="0" smtClean="0"/>
              <a:t>;</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12</a:t>
            </a:fld>
            <a:endParaRPr lang="en-US"/>
          </a:p>
        </p:txBody>
      </p:sp>
    </p:spTree>
    <p:extLst>
      <p:ext uri="{BB962C8B-B14F-4D97-AF65-F5344CB8AC3E}">
        <p14:creationId xmlns:p14="http://schemas.microsoft.com/office/powerpoint/2010/main" val="192820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one template parameter has a default argument, then all template parameters following it must also have default arguments. For example, the compiler will not allow the following: </a:t>
            </a:r>
            <a:r>
              <a:rPr lang="en-US" dirty="0" smtClean="0"/>
              <a:t>template&lt;class T = char, class U, class V = int&gt; class X { };</a:t>
            </a:r>
            <a:r>
              <a:rPr lang="en-US" sz="1200" b="0" i="0" kern="1200" dirty="0" smtClean="0">
                <a:solidFill>
                  <a:schemeClr val="tx1"/>
                </a:solidFill>
                <a:effectLst/>
                <a:latin typeface="+mn-lt"/>
                <a:ea typeface="+mn-ea"/>
                <a:cs typeface="+mn-cs"/>
              </a:rPr>
              <a:t>Template parameter </a:t>
            </a:r>
            <a:r>
              <a:rPr lang="en-US" dirty="0" smtClean="0"/>
              <a:t>U</a:t>
            </a:r>
            <a:r>
              <a:rPr lang="en-US" sz="1200" b="0" i="0" kern="1200" dirty="0" smtClean="0">
                <a:solidFill>
                  <a:schemeClr val="tx1"/>
                </a:solidFill>
                <a:effectLst/>
                <a:latin typeface="+mn-lt"/>
                <a:ea typeface="+mn-ea"/>
                <a:cs typeface="+mn-cs"/>
              </a:rPr>
              <a:t> needs a default argument or the default for </a:t>
            </a:r>
            <a:r>
              <a:rPr lang="en-US" dirty="0" smtClean="0"/>
              <a:t>T</a:t>
            </a:r>
            <a:r>
              <a:rPr lang="en-US" sz="1200" b="0" i="0" kern="1200" dirty="0" smtClean="0">
                <a:solidFill>
                  <a:schemeClr val="tx1"/>
                </a:solidFill>
                <a:effectLst/>
                <a:latin typeface="+mn-lt"/>
                <a:ea typeface="+mn-ea"/>
                <a:cs typeface="+mn-cs"/>
              </a:rPr>
              <a:t> must be removed.</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14</a:t>
            </a:fld>
            <a:endParaRPr lang="en-US"/>
          </a:p>
        </p:txBody>
      </p:sp>
    </p:spTree>
    <p:extLst>
      <p:ext uri="{BB962C8B-B14F-4D97-AF65-F5344CB8AC3E}">
        <p14:creationId xmlns:p14="http://schemas.microsoft.com/office/powerpoint/2010/main" val="217792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#include &lt;</a:t>
            </a:r>
            <a:r>
              <a:rPr lang="en-US" dirty="0" err="1" smtClean="0"/>
              <a:t>cassert</a:t>
            </a:r>
            <a:r>
              <a:rPr lang="en-US" dirty="0" smtClean="0"/>
              <a:t>&gt;</a:t>
            </a:r>
          </a:p>
          <a:p>
            <a:endParaRPr lang="en-US" dirty="0" smtClean="0"/>
          </a:p>
          <a:p>
            <a:r>
              <a:rPr lang="en-US" dirty="0" smtClean="0"/>
              <a:t>template&lt;class...A, class...B&gt; void </a:t>
            </a:r>
            <a:r>
              <a:rPr lang="en-US" dirty="0" err="1" smtClean="0"/>
              <a:t>func</a:t>
            </a:r>
            <a:r>
              <a:rPr lang="en-US" dirty="0" smtClean="0"/>
              <a:t>(A...arg1,int sz1, int sz2, B...arg2)  </a:t>
            </a:r>
          </a:p>
          <a:p>
            <a:r>
              <a:rPr lang="en-US" dirty="0" smtClean="0"/>
              <a:t>{</a:t>
            </a:r>
          </a:p>
          <a:p>
            <a:r>
              <a:rPr lang="en-US" dirty="0" smtClean="0"/>
              <a:t>   assert( </a:t>
            </a:r>
            <a:r>
              <a:rPr lang="en-US" dirty="0" err="1" smtClean="0"/>
              <a:t>sizeof</a:t>
            </a:r>
            <a:r>
              <a:rPr lang="en-US" dirty="0" smtClean="0"/>
              <a:t>...(arg1) == sz1);</a:t>
            </a:r>
          </a:p>
          <a:p>
            <a:r>
              <a:rPr lang="en-US" dirty="0" smtClean="0"/>
              <a:t>   assert( </a:t>
            </a:r>
            <a:r>
              <a:rPr lang="en-US" dirty="0" err="1" smtClean="0"/>
              <a:t>sizeof</a:t>
            </a:r>
            <a:r>
              <a:rPr lang="en-US" dirty="0" smtClean="0"/>
              <a:t>...(arg2) == sz2);</a:t>
            </a:r>
          </a:p>
          <a:p>
            <a:r>
              <a:rPr lang="en-US" dirty="0" smtClean="0"/>
              <a:t>}</a:t>
            </a:r>
          </a:p>
          <a:p>
            <a:endParaRPr lang="en-US" dirty="0" smtClean="0"/>
          </a:p>
          <a:p>
            <a:r>
              <a:rPr lang="en-US" dirty="0" smtClean="0"/>
              <a:t>int main(void)</a:t>
            </a:r>
          </a:p>
          <a:p>
            <a:r>
              <a:rPr lang="en-US" dirty="0" smtClean="0"/>
              <a:t>{</a:t>
            </a:r>
          </a:p>
          <a:p>
            <a:r>
              <a:rPr lang="en-US" dirty="0" smtClean="0"/>
              <a:t>   //A:(int, int, int), B:(int, int, int, int, int) </a:t>
            </a:r>
          </a:p>
          <a:p>
            <a:r>
              <a:rPr lang="en-US" dirty="0" smtClean="0"/>
              <a:t>   </a:t>
            </a:r>
            <a:r>
              <a:rPr lang="en-US" dirty="0" err="1" smtClean="0"/>
              <a:t>func</a:t>
            </a:r>
            <a:r>
              <a:rPr lang="en-US" dirty="0" smtClean="0"/>
              <a:t>&lt;</a:t>
            </a:r>
            <a:r>
              <a:rPr lang="en-US" dirty="0" err="1" smtClean="0"/>
              <a:t>int,int,int</a:t>
            </a:r>
            <a:r>
              <a:rPr lang="en-US" dirty="0" smtClean="0"/>
              <a:t>&gt;(1,2,3,3,5,1,2,3,4,5);</a:t>
            </a:r>
          </a:p>
          <a:p>
            <a:endParaRPr lang="en-US" dirty="0" smtClean="0"/>
          </a:p>
          <a:p>
            <a:r>
              <a:rPr lang="en-US" dirty="0" smtClean="0"/>
              <a:t>   //A: empty, B:(int, int, int, int, int)</a:t>
            </a:r>
          </a:p>
          <a:p>
            <a:r>
              <a:rPr lang="en-US" dirty="0" smtClean="0"/>
              <a:t>   </a:t>
            </a:r>
            <a:r>
              <a:rPr lang="en-US" dirty="0" err="1" smtClean="0"/>
              <a:t>func</a:t>
            </a:r>
            <a:r>
              <a:rPr lang="en-US" dirty="0" smtClean="0"/>
              <a:t>(0,5,1,2,3,4,5);</a:t>
            </a:r>
          </a:p>
          <a:p>
            <a:r>
              <a:rPr lang="en-US" dirty="0" smtClean="0"/>
              <a:t>   return 0;</a:t>
            </a:r>
          </a:p>
          <a:p>
            <a:r>
              <a:rPr lang="en-US" dirty="0" smtClean="0"/>
              <a:t>}</a:t>
            </a:r>
          </a:p>
          <a:p>
            <a:r>
              <a:rPr lang="en-US" dirty="0" smtClean="0"/>
              <a:t>In this example, function template </a:t>
            </a:r>
            <a:r>
              <a:rPr lang="en-US" dirty="0" err="1" smtClean="0"/>
              <a:t>func</a:t>
            </a:r>
            <a:r>
              <a:rPr lang="en-US" dirty="0" smtClean="0"/>
              <a:t> has two function parameter packs arg1 and arg2. arg1 is a non-trailing function parameter pack, </a:t>
            </a:r>
          </a:p>
          <a:p>
            <a:r>
              <a:rPr lang="en-US" dirty="0" smtClean="0"/>
              <a:t>and arg2 is a trailing function parameter pack. When </a:t>
            </a:r>
            <a:r>
              <a:rPr lang="en-US" dirty="0" err="1" smtClean="0"/>
              <a:t>func</a:t>
            </a:r>
            <a:r>
              <a:rPr lang="en-US" dirty="0" smtClean="0"/>
              <a:t> is called with three explicitly specified arguments </a:t>
            </a:r>
          </a:p>
          <a:p>
            <a:r>
              <a:rPr lang="en-US" dirty="0" smtClean="0"/>
              <a:t>as </a:t>
            </a:r>
            <a:r>
              <a:rPr lang="en-US" dirty="0" err="1" smtClean="0"/>
              <a:t>func</a:t>
            </a:r>
            <a:r>
              <a:rPr lang="en-US" dirty="0" smtClean="0"/>
              <a:t>&lt;</a:t>
            </a:r>
            <a:r>
              <a:rPr lang="en-US" dirty="0" err="1" smtClean="0"/>
              <a:t>int,int,int</a:t>
            </a:r>
            <a:r>
              <a:rPr lang="en-US" dirty="0" smtClean="0"/>
              <a:t>&gt;(1,2,3,3,5,1,2,3,4,5), both arg1 and arg2 are deduced successfully. </a:t>
            </a:r>
          </a:p>
          <a:p>
            <a:r>
              <a:rPr lang="en-US" dirty="0" smtClean="0"/>
              <a:t>When </a:t>
            </a:r>
            <a:r>
              <a:rPr lang="en-US" dirty="0" err="1" smtClean="0"/>
              <a:t>func</a:t>
            </a:r>
            <a:r>
              <a:rPr lang="en-US" dirty="0" smtClean="0"/>
              <a:t> is called without explicitly specified arguments as </a:t>
            </a:r>
            <a:r>
              <a:rPr lang="en-US" dirty="0" err="1" smtClean="0"/>
              <a:t>func</a:t>
            </a:r>
            <a:r>
              <a:rPr lang="en-US" dirty="0" smtClean="0"/>
              <a:t>(0,5,1,2,3,4,5), </a:t>
            </a:r>
          </a:p>
          <a:p>
            <a:r>
              <a:rPr lang="en-US" dirty="0" smtClean="0"/>
              <a:t>arg2 is deduced successfully and arg1 is empty. In this example, the template parameter packs of function template </a:t>
            </a:r>
            <a:r>
              <a:rPr lang="en-US" dirty="0" err="1" smtClean="0"/>
              <a:t>func</a:t>
            </a:r>
            <a:r>
              <a:rPr lang="en-US" dirty="0" smtClean="0"/>
              <a:t> can be deduced, </a:t>
            </a:r>
          </a:p>
          <a:p>
            <a:r>
              <a:rPr lang="en-US" dirty="0" smtClean="0"/>
              <a:t>so </a:t>
            </a:r>
            <a:r>
              <a:rPr lang="en-US" dirty="0" err="1" smtClean="0"/>
              <a:t>func</a:t>
            </a:r>
            <a:r>
              <a:rPr lang="en-US" dirty="0" smtClean="0"/>
              <a:t> can have more than one template parameter pack.</a:t>
            </a:r>
            <a:endParaRPr lang="en-US" dirty="0"/>
          </a:p>
        </p:txBody>
      </p:sp>
      <p:sp>
        <p:nvSpPr>
          <p:cNvPr id="4" name="Slide Number Placeholder 3"/>
          <p:cNvSpPr>
            <a:spLocks noGrp="1"/>
          </p:cNvSpPr>
          <p:nvPr>
            <p:ph type="sldNum" sz="quarter" idx="10"/>
          </p:nvPr>
        </p:nvSpPr>
        <p:spPr/>
        <p:txBody>
          <a:bodyPr/>
          <a:lstStyle/>
          <a:p>
            <a:fld id="{02CE4ED4-6247-464F-9DC5-EF40FBFBFEB6}" type="slidenum">
              <a:rPr lang="en-US" smtClean="0"/>
              <a:t>16</a:t>
            </a:fld>
            <a:endParaRPr lang="en-US"/>
          </a:p>
        </p:txBody>
      </p:sp>
    </p:spTree>
    <p:extLst>
      <p:ext uri="{BB962C8B-B14F-4D97-AF65-F5344CB8AC3E}">
        <p14:creationId xmlns:p14="http://schemas.microsoft.com/office/powerpoint/2010/main" val="390358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7F4F41-6F85-4257-A598-F87F28BA0C1E}" type="datetime1">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95977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778CC-B534-4E29-916B-375C3099C94E}" type="datetime1">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249255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2D534-BAF2-4308-BB00-10C10131B9F7}" type="datetime1">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5859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8A4AE-3731-4FA1-A987-780B9FD3A395}" type="datetime1">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329923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086A08-E420-4E1C-9285-B2CD8EFB687F}" type="datetime1">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213749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C093D-CB31-466C-9194-0557752299EA}" type="datetime1">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4783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4"/>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AD57F-9495-42BC-AE18-292D54D39D12}" type="datetime1">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287775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B2FE0D-3E99-407C-A7AA-74AB1F74AEDB}" type="datetime1">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372909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2E993-F381-4480-B14A-FF57D5441478}" type="datetime1">
              <a:rPr lang="en-US" smtClean="0"/>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412293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6D98DD-D23A-4278-BD31-E1AD9A6DB673}" type="datetime1">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196686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AA744-F537-485A-8CE3-D9D2F92BD100}" type="datetime1">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9A5FE-DBEE-4128-8BEB-A64D87C3AEA5}" type="slidenum">
              <a:rPr lang="en-US" smtClean="0"/>
              <a:t>‹#›</a:t>
            </a:fld>
            <a:endParaRPr lang="en-US"/>
          </a:p>
        </p:txBody>
      </p:sp>
    </p:spTree>
    <p:extLst>
      <p:ext uri="{BB962C8B-B14F-4D97-AF65-F5344CB8AC3E}">
        <p14:creationId xmlns:p14="http://schemas.microsoft.com/office/powerpoint/2010/main" val="22929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1BD6C-7F97-4F55-8067-430E4EF51C7F}" type="datetime1">
              <a:rPr lang="en-US" smtClean="0"/>
              <a:t>6/17/2020</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9A5FE-DBEE-4128-8BEB-A64D87C3AEA5}" type="slidenum">
              <a:rPr lang="en-US" smtClean="0"/>
              <a:t>‹#›</a:t>
            </a:fld>
            <a:endParaRPr lang="en-US"/>
          </a:p>
        </p:txBody>
      </p:sp>
    </p:spTree>
    <p:extLst>
      <p:ext uri="{BB962C8B-B14F-4D97-AF65-F5344CB8AC3E}">
        <p14:creationId xmlns:p14="http://schemas.microsoft.com/office/powerpoint/2010/main" val="3876939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elegation_(programm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C++11 New Features</a:t>
            </a:r>
            <a:endParaRPr lang="en-US" dirty="0"/>
          </a:p>
        </p:txBody>
      </p:sp>
      <p:sp>
        <p:nvSpPr>
          <p:cNvPr id="3" name="Subtitle 2"/>
          <p:cNvSpPr>
            <a:spLocks noGrp="1"/>
          </p:cNvSpPr>
          <p:nvPr>
            <p:ph type="subTitle" idx="1"/>
          </p:nvPr>
        </p:nvSpPr>
        <p:spPr/>
        <p:txBody>
          <a:bodyPr/>
          <a:lstStyle/>
          <a:p>
            <a:r>
              <a:rPr lang="en-US" b="1" dirty="0" smtClean="0"/>
              <a:t>Prepared By </a:t>
            </a:r>
            <a:r>
              <a:rPr lang="en-US" b="1" smtClean="0"/>
              <a:t>Haramohan Sahu</a:t>
            </a:r>
            <a:endParaRPr lang="en-US" b="1" dirty="0"/>
          </a:p>
        </p:txBody>
      </p:sp>
    </p:spTree>
    <p:extLst>
      <p:ext uri="{BB962C8B-B14F-4D97-AF65-F5344CB8AC3E}">
        <p14:creationId xmlns:p14="http://schemas.microsoft.com/office/powerpoint/2010/main" val="1728030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4324"/>
          </a:xfrm>
        </p:spPr>
        <p:txBody>
          <a:bodyPr>
            <a:normAutofit fontScale="90000"/>
          </a:bodyPr>
          <a:lstStyle/>
          <a:p>
            <a:pPr lvl="1" algn="ctr" rtl="0">
              <a:lnSpc>
                <a:spcPct val="90000"/>
              </a:lnSpc>
              <a:spcBef>
                <a:spcPct val="0"/>
              </a:spcBef>
            </a:pPr>
            <a:r>
              <a:rPr lang="en-US" b="1" dirty="0"/>
              <a:t>Templates</a:t>
            </a:r>
            <a:br>
              <a:rPr lang="en-US" b="1" dirty="0"/>
            </a:br>
            <a:endParaRPr lang="en-US" dirty="0"/>
          </a:p>
        </p:txBody>
      </p:sp>
      <p:sp>
        <p:nvSpPr>
          <p:cNvPr id="3" name="Content Placeholder 2"/>
          <p:cNvSpPr>
            <a:spLocks noGrp="1"/>
          </p:cNvSpPr>
          <p:nvPr>
            <p:ph idx="1"/>
          </p:nvPr>
        </p:nvSpPr>
        <p:spPr>
          <a:xfrm>
            <a:off x="838200" y="719529"/>
            <a:ext cx="10515600" cy="5457435"/>
          </a:xfrm>
        </p:spPr>
        <p:txBody>
          <a:bodyPr>
            <a:normAutofit/>
          </a:bodyPr>
          <a:lstStyle/>
          <a:p>
            <a:pPr marL="0" indent="0">
              <a:buNone/>
            </a:pPr>
            <a:r>
              <a:rPr lang="en-US" sz="2400" dirty="0"/>
              <a:t>In C++03, the compiler must instantiate a template whenever a fully specified template is encountered in a translation unit. If the template is instantiated with the same types in many translation units, this can dramatically increase compile times. There is no way to prevent this in C++03, </a:t>
            </a:r>
            <a:r>
              <a:rPr lang="en-US" sz="2400" dirty="0">
                <a:solidFill>
                  <a:srgbClr val="00B0F0"/>
                </a:solidFill>
              </a:rPr>
              <a:t>so C++11 introduced extern template declarations, analogous to extern data declarations</a:t>
            </a:r>
            <a:r>
              <a:rPr lang="en-US" sz="2400" dirty="0"/>
              <a:t>.</a:t>
            </a:r>
          </a:p>
          <a:p>
            <a:pPr marL="0" indent="0">
              <a:buNone/>
            </a:pPr>
            <a:r>
              <a:rPr lang="en-US" sz="2400" dirty="0"/>
              <a:t>If use should not instantiation in current file/ translation unit</a:t>
            </a:r>
          </a:p>
          <a:p>
            <a:pPr marL="0" indent="0">
              <a:buNone/>
            </a:pPr>
            <a:r>
              <a:rPr lang="en-US" sz="2400" dirty="0">
                <a:solidFill>
                  <a:srgbClr val="00B0F0"/>
                </a:solidFill>
                <a:effectLst>
                  <a:outerShdw blurRad="38100" dist="38100" dir="2700000" algn="tl">
                    <a:srgbClr val="000000">
                      <a:alpha val="43137"/>
                    </a:srgbClr>
                  </a:outerShdw>
                </a:effectLst>
              </a:rPr>
              <a:t>extern template class std::vector&lt;</a:t>
            </a:r>
            <a:r>
              <a:rPr lang="en-US" sz="2400" dirty="0" err="1">
                <a:solidFill>
                  <a:srgbClr val="00B0F0"/>
                </a:solidFill>
                <a:effectLst>
                  <a:outerShdw blurRad="38100" dist="38100" dir="2700000" algn="tl">
                    <a:srgbClr val="000000">
                      <a:alpha val="43137"/>
                    </a:srgbClr>
                  </a:outerShdw>
                </a:effectLst>
              </a:rPr>
              <a:t>MyClass</a:t>
            </a:r>
            <a:r>
              <a:rPr lang="en-US" sz="2400" dirty="0">
                <a:solidFill>
                  <a:srgbClr val="00B0F0"/>
                </a:solidFill>
                <a:effectLst>
                  <a:outerShdw blurRad="38100" dist="38100" dir="2700000" algn="tl">
                    <a:srgbClr val="000000">
                      <a:alpha val="43137"/>
                    </a:srgbClr>
                  </a:outerShdw>
                </a:effectLst>
              </a:rPr>
              <a:t>&gt;;</a:t>
            </a:r>
          </a:p>
          <a:p>
            <a:pPr marL="0" indent="0">
              <a:buNone/>
            </a:pPr>
            <a:r>
              <a:rPr lang="en-US" sz="2400" dirty="0"/>
              <a:t>which tells the compiler not to instantiate the template in this translation unit.</a:t>
            </a:r>
          </a:p>
          <a:p>
            <a:pPr marL="0" indent="0">
              <a:buNone/>
            </a:pPr>
            <a:endParaRPr lang="en-US" sz="2400" dirty="0"/>
          </a:p>
        </p:txBody>
      </p:sp>
    </p:spTree>
    <p:extLst>
      <p:ext uri="{BB962C8B-B14F-4D97-AF65-F5344CB8AC3E}">
        <p14:creationId xmlns:p14="http://schemas.microsoft.com/office/powerpoint/2010/main" val="3100281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759"/>
          </a:xfrm>
        </p:spPr>
        <p:txBody>
          <a:bodyPr>
            <a:noAutofit/>
          </a:bodyPr>
          <a:lstStyle/>
          <a:p>
            <a:pPr algn="ctr"/>
            <a:r>
              <a:rPr lang="en-US" sz="3600" dirty="0"/>
              <a:t>The “&gt;”</a:t>
            </a:r>
            <a:br>
              <a:rPr lang="en-US" sz="3600" dirty="0"/>
            </a:br>
            <a:endParaRPr lang="en-US" sz="3600" dirty="0"/>
          </a:p>
        </p:txBody>
      </p:sp>
      <p:sp>
        <p:nvSpPr>
          <p:cNvPr id="3" name="Content Placeholder 2"/>
          <p:cNvSpPr>
            <a:spLocks noGrp="1"/>
          </p:cNvSpPr>
          <p:nvPr>
            <p:ph idx="1"/>
          </p:nvPr>
        </p:nvSpPr>
        <p:spPr/>
        <p:txBody>
          <a:bodyPr/>
          <a:lstStyle/>
          <a:p>
            <a:endParaRPr lang="en-US" dirty="0" smtClean="0"/>
          </a:p>
          <a:p>
            <a:r>
              <a:rPr lang="en-US" dirty="0" smtClean="0"/>
              <a:t>In the traditional C++ compiler, &gt;&gt; is always treated as a right shift operator. But actually we can easily write the code for the nested template:</a:t>
            </a:r>
          </a:p>
          <a:p>
            <a:r>
              <a:rPr lang="en-US" dirty="0" smtClean="0"/>
              <a:t>std:: vector &lt; std:: vector &lt;int &gt;&gt; matrix;</a:t>
            </a:r>
            <a:endParaRPr lang="en-US" dirty="0"/>
          </a:p>
        </p:txBody>
      </p:sp>
    </p:spTree>
    <p:extLst>
      <p:ext uri="{BB962C8B-B14F-4D97-AF65-F5344CB8AC3E}">
        <p14:creationId xmlns:p14="http://schemas.microsoft.com/office/powerpoint/2010/main" val="4084181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354"/>
            <a:ext cx="10515600" cy="677291"/>
          </a:xfrm>
        </p:spPr>
        <p:txBody>
          <a:bodyPr>
            <a:normAutofit/>
          </a:bodyPr>
          <a:lstStyle/>
          <a:p>
            <a:pPr algn="ctr"/>
            <a:r>
              <a:rPr lang="en-US" sz="3600" b="1" dirty="0"/>
              <a:t>Template</a:t>
            </a:r>
          </a:p>
        </p:txBody>
      </p:sp>
      <p:sp>
        <p:nvSpPr>
          <p:cNvPr id="3" name="Content Placeholder 2"/>
          <p:cNvSpPr>
            <a:spLocks noGrp="1"/>
          </p:cNvSpPr>
          <p:nvPr>
            <p:ph idx="1"/>
          </p:nvPr>
        </p:nvSpPr>
        <p:spPr>
          <a:xfrm>
            <a:off x="838200" y="681644"/>
            <a:ext cx="11148753" cy="6176356"/>
          </a:xfrm>
        </p:spPr>
        <p:txBody>
          <a:bodyPr>
            <a:normAutofit/>
          </a:bodyPr>
          <a:lstStyle/>
          <a:p>
            <a:pPr marL="0" indent="0">
              <a:buNone/>
            </a:pPr>
            <a:r>
              <a:rPr lang="en-US" b="1" dirty="0"/>
              <a:t>Templates  are  used  to  generate  types.  </a:t>
            </a:r>
            <a:r>
              <a:rPr lang="en-US" dirty="0"/>
              <a:t>In traditional C++, typedef can define a new name for the type, but there is no way to define a new name for the template. Because the template is not a </a:t>
            </a:r>
            <a:r>
              <a:rPr lang="en-US" dirty="0" smtClean="0"/>
              <a:t>type.</a:t>
            </a:r>
          </a:p>
          <a:p>
            <a:pPr marL="0" indent="0">
              <a:buNone/>
            </a:pPr>
            <a:r>
              <a:rPr lang="en-US" b="1" dirty="0"/>
              <a:t>Template aliases</a:t>
            </a:r>
          </a:p>
          <a:p>
            <a:pPr marL="0" indent="0">
              <a:buNone/>
            </a:pPr>
            <a:r>
              <a:rPr lang="en-US" dirty="0" smtClean="0"/>
              <a:t>typedef int (* process)( void *); </a:t>
            </a:r>
          </a:p>
          <a:p>
            <a:pPr marL="0" indent="0">
              <a:buNone/>
            </a:pPr>
            <a:r>
              <a:rPr lang="en-US" dirty="0" smtClean="0"/>
              <a:t>using NewProcess = int (*)( void *); </a:t>
            </a:r>
          </a:p>
          <a:p>
            <a:pPr marL="0" indent="0">
              <a:buNone/>
            </a:pPr>
            <a:r>
              <a:rPr lang="en-US" dirty="0" smtClean="0"/>
              <a:t>template &lt; typename T&gt;</a:t>
            </a:r>
          </a:p>
          <a:p>
            <a:pPr marL="0" indent="0">
              <a:buNone/>
            </a:pPr>
            <a:r>
              <a:rPr lang="en-US" dirty="0" smtClean="0"/>
              <a:t>using TrueDarkMagic = MagicType &lt; std:: vector &lt;T&gt;, std:: string &gt;;</a:t>
            </a:r>
          </a:p>
          <a:p>
            <a:pPr marL="0" indent="0">
              <a:buNone/>
            </a:pPr>
            <a:r>
              <a:rPr lang="en-US" dirty="0" smtClean="0"/>
              <a:t>int main() {</a:t>
            </a:r>
          </a:p>
          <a:p>
            <a:pPr marL="0" indent="0">
              <a:buNone/>
            </a:pPr>
            <a:r>
              <a:rPr lang="en-US" dirty="0" smtClean="0"/>
              <a:t>TrueDarkMagic &lt; bool &gt; you;</a:t>
            </a:r>
          </a:p>
          <a:p>
            <a:pPr marL="0" indent="0">
              <a:buNone/>
            </a:pPr>
            <a:r>
              <a:rPr lang="en-US" dirty="0" smtClean="0"/>
              <a:t>}</a:t>
            </a:r>
          </a:p>
        </p:txBody>
      </p:sp>
    </p:spTree>
    <p:extLst>
      <p:ext uri="{BB962C8B-B14F-4D97-AF65-F5344CB8AC3E}">
        <p14:creationId xmlns:p14="http://schemas.microsoft.com/office/powerpoint/2010/main" val="148038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831273"/>
            <a:ext cx="11360727" cy="4264116"/>
          </a:xfrm>
          <a:prstGeom prst="rect">
            <a:avLst/>
          </a:prstGeom>
        </p:spPr>
        <p:txBody>
          <a:bodyPr wrap="square">
            <a:spAutoFit/>
          </a:bodyPr>
          <a:lstStyle/>
          <a:p>
            <a:r>
              <a:rPr lang="en-US" sz="2800" dirty="0"/>
              <a:t>template &lt;</a:t>
            </a:r>
            <a:r>
              <a:rPr lang="en-US" sz="2800" dirty="0" err="1"/>
              <a:t>typename</a:t>
            </a:r>
            <a:r>
              <a:rPr lang="en-US" sz="2800" dirty="0"/>
              <a:t> First, </a:t>
            </a:r>
            <a:r>
              <a:rPr lang="en-US" sz="2800" dirty="0" err="1"/>
              <a:t>typename</a:t>
            </a:r>
            <a:r>
              <a:rPr lang="en-US" sz="2800" dirty="0"/>
              <a:t> Second, </a:t>
            </a:r>
            <a:r>
              <a:rPr lang="en-US" sz="2800" dirty="0" err="1"/>
              <a:t>int</a:t>
            </a:r>
            <a:r>
              <a:rPr lang="en-US" sz="2800" dirty="0"/>
              <a:t> Third&gt;</a:t>
            </a:r>
          </a:p>
          <a:p>
            <a:r>
              <a:rPr lang="en-US" sz="2800" dirty="0"/>
              <a:t>class </a:t>
            </a:r>
            <a:r>
              <a:rPr lang="en-US" sz="2800" dirty="0" err="1"/>
              <a:t>SomeType</a:t>
            </a:r>
            <a:r>
              <a:rPr lang="en-US" sz="2800" dirty="0"/>
              <a:t>;</a:t>
            </a:r>
          </a:p>
          <a:p>
            <a:endParaRPr lang="en-US" sz="2800" dirty="0"/>
          </a:p>
          <a:p>
            <a:r>
              <a:rPr lang="en-US" sz="2800" dirty="0"/>
              <a:t>template &lt;</a:t>
            </a:r>
            <a:r>
              <a:rPr lang="en-US" sz="2800" dirty="0" err="1"/>
              <a:t>typename</a:t>
            </a:r>
            <a:r>
              <a:rPr lang="en-US" sz="2800" dirty="0"/>
              <a:t> Second&gt;</a:t>
            </a:r>
          </a:p>
          <a:p>
            <a:r>
              <a:rPr lang="en-US" sz="2800" dirty="0"/>
              <a:t>using </a:t>
            </a:r>
            <a:r>
              <a:rPr lang="en-US" sz="2800" dirty="0" err="1"/>
              <a:t>TypedefName</a:t>
            </a:r>
            <a:r>
              <a:rPr lang="en-US" sz="2800" dirty="0"/>
              <a:t> = </a:t>
            </a:r>
            <a:r>
              <a:rPr lang="en-US" sz="2800" dirty="0" err="1"/>
              <a:t>SomeType</a:t>
            </a:r>
            <a:r>
              <a:rPr lang="en-US" sz="2800" dirty="0"/>
              <a:t>&lt;</a:t>
            </a:r>
            <a:r>
              <a:rPr lang="en-US" sz="2800" dirty="0" err="1"/>
              <a:t>OtherType</a:t>
            </a:r>
            <a:r>
              <a:rPr lang="en-US" sz="2800" dirty="0"/>
              <a:t>, Second, 5&gt;;</a:t>
            </a:r>
          </a:p>
          <a:p>
            <a:endParaRPr lang="en-US" sz="2800" dirty="0"/>
          </a:p>
          <a:p>
            <a:endParaRPr lang="en-US" sz="2800" dirty="0"/>
          </a:p>
          <a:p>
            <a:r>
              <a:rPr lang="en-US" sz="2800" dirty="0" err="1"/>
              <a:t>typedef</a:t>
            </a:r>
            <a:r>
              <a:rPr lang="en-US" sz="2800" dirty="0"/>
              <a:t> void (*</a:t>
            </a:r>
            <a:r>
              <a:rPr lang="en-US" sz="2800" dirty="0" err="1"/>
              <a:t>FunctionType</a:t>
            </a:r>
            <a:r>
              <a:rPr lang="en-US" sz="2800" dirty="0"/>
              <a:t>)(double);       </a:t>
            </a:r>
            <a:r>
              <a:rPr lang="en-US" sz="2800" dirty="0">
                <a:solidFill>
                  <a:srgbClr val="00B0F0"/>
                </a:solidFill>
              </a:rPr>
              <a:t>// Old style</a:t>
            </a:r>
          </a:p>
          <a:p>
            <a:r>
              <a:rPr lang="en-US" sz="2800" dirty="0"/>
              <a:t>using </a:t>
            </a:r>
            <a:r>
              <a:rPr lang="en-US" sz="2800" dirty="0" err="1"/>
              <a:t>FunctionType</a:t>
            </a:r>
            <a:r>
              <a:rPr lang="en-US" sz="2800" dirty="0"/>
              <a:t> = void (*)(double); </a:t>
            </a:r>
            <a:r>
              <a:rPr lang="en-US" sz="2800" dirty="0">
                <a:solidFill>
                  <a:srgbClr val="00B0F0"/>
                </a:solidFill>
              </a:rPr>
              <a:t>// New introduced syntax</a:t>
            </a:r>
          </a:p>
          <a:p>
            <a:endParaRPr lang="en-US" sz="1909" dirty="0"/>
          </a:p>
        </p:txBody>
      </p:sp>
    </p:spTree>
    <p:extLst>
      <p:ext uri="{BB962C8B-B14F-4D97-AF65-F5344CB8AC3E}">
        <p14:creationId xmlns:p14="http://schemas.microsoft.com/office/powerpoint/2010/main" val="1173759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76" y="201479"/>
            <a:ext cx="10515600" cy="502780"/>
          </a:xfrm>
        </p:spPr>
        <p:txBody>
          <a:bodyPr>
            <a:normAutofit fontScale="90000"/>
          </a:bodyPr>
          <a:lstStyle/>
          <a:p>
            <a:pPr algn="ctr"/>
            <a:r>
              <a:rPr lang="en-US" sz="3600" b="1" dirty="0"/>
              <a:t>Default template parameters</a:t>
            </a:r>
            <a:r>
              <a:rPr lang="en-US" b="1" dirty="0"/>
              <a:t/>
            </a:r>
            <a:br>
              <a:rPr lang="en-US" b="1" dirty="0"/>
            </a:br>
            <a:endParaRPr lang="en-US" dirty="0"/>
          </a:p>
        </p:txBody>
      </p:sp>
      <p:sp>
        <p:nvSpPr>
          <p:cNvPr id="3" name="Content Placeholder 2"/>
          <p:cNvSpPr>
            <a:spLocks noGrp="1"/>
          </p:cNvSpPr>
          <p:nvPr>
            <p:ph idx="1"/>
          </p:nvPr>
        </p:nvSpPr>
        <p:spPr>
          <a:xfrm>
            <a:off x="0" y="418454"/>
            <a:ext cx="12192000" cy="7098223"/>
          </a:xfrm>
        </p:spPr>
        <p:txBody>
          <a:bodyPr>
            <a:normAutofit/>
          </a:bodyPr>
          <a:lstStyle/>
          <a:p>
            <a:r>
              <a:rPr lang="en-US" sz="2400" dirty="0"/>
              <a:t>A convenience is provided in C++11 to specify the default parameters of the template:</a:t>
            </a:r>
          </a:p>
          <a:p>
            <a:pPr marL="0" indent="0">
              <a:buNone/>
            </a:pPr>
            <a:r>
              <a:rPr lang="en-US" sz="2400" b="1" dirty="0"/>
              <a:t>template </a:t>
            </a:r>
            <a:r>
              <a:rPr lang="en-US" sz="2400" dirty="0"/>
              <a:t>&lt; </a:t>
            </a:r>
            <a:r>
              <a:rPr lang="en-US" sz="2400" b="1" dirty="0"/>
              <a:t>typename </a:t>
            </a:r>
            <a:r>
              <a:rPr lang="en-US" sz="2400" dirty="0"/>
              <a:t>T = </a:t>
            </a:r>
            <a:r>
              <a:rPr lang="en-US" sz="2400" b="1" dirty="0"/>
              <a:t>int </a:t>
            </a:r>
            <a:r>
              <a:rPr lang="en-US" sz="2400" dirty="0"/>
              <a:t>, </a:t>
            </a:r>
            <a:r>
              <a:rPr lang="en-US" sz="2400" b="1" dirty="0"/>
              <a:t>typename </a:t>
            </a:r>
            <a:r>
              <a:rPr lang="en-US" sz="2400" dirty="0"/>
              <a:t>U = </a:t>
            </a:r>
            <a:r>
              <a:rPr lang="en-US" sz="2400" b="1" dirty="0"/>
              <a:t>int </a:t>
            </a:r>
            <a:r>
              <a:rPr lang="en-US" sz="2400" dirty="0"/>
              <a:t>&gt; </a:t>
            </a:r>
          </a:p>
          <a:p>
            <a:pPr marL="0" indent="0">
              <a:buNone/>
            </a:pPr>
            <a:r>
              <a:rPr lang="en-US" sz="2400" b="1" dirty="0"/>
              <a:t>auto </a:t>
            </a:r>
            <a:r>
              <a:rPr lang="en-US" sz="2400" dirty="0"/>
              <a:t>add(T x, U y) -&gt; </a:t>
            </a:r>
            <a:r>
              <a:rPr lang="en-US" sz="2400" dirty="0" err="1"/>
              <a:t>decltype</a:t>
            </a:r>
            <a:r>
              <a:rPr lang="en-US" sz="2400" dirty="0"/>
              <a:t>(</a:t>
            </a:r>
            <a:r>
              <a:rPr lang="en-US" sz="2400" dirty="0" err="1"/>
              <a:t>x+y</a:t>
            </a:r>
            <a:r>
              <a:rPr lang="en-US" sz="2400" dirty="0"/>
              <a:t>) {</a:t>
            </a:r>
          </a:p>
          <a:p>
            <a:pPr marL="0" indent="0">
              <a:buNone/>
            </a:pPr>
            <a:r>
              <a:rPr lang="en-US" sz="2400" b="1" dirty="0"/>
              <a:t>return </a:t>
            </a:r>
            <a:r>
              <a:rPr lang="en-US" sz="2400" dirty="0" err="1"/>
              <a:t>x+y</a:t>
            </a:r>
            <a:r>
              <a:rPr lang="en-US" sz="2400" dirty="0"/>
              <a:t>;</a:t>
            </a:r>
          </a:p>
          <a:p>
            <a:pPr marL="0" indent="0">
              <a:buNone/>
            </a:pPr>
            <a:r>
              <a:rPr lang="en-US" sz="2400" dirty="0"/>
              <a:t>}</a:t>
            </a:r>
          </a:p>
          <a:p>
            <a:pPr marL="0" indent="0">
              <a:buNone/>
            </a:pPr>
            <a:r>
              <a:rPr lang="en-US" sz="2400" dirty="0"/>
              <a:t>template&lt;class T = float, class U=int&gt; class A;</a:t>
            </a:r>
          </a:p>
          <a:p>
            <a:pPr marL="0" indent="0">
              <a:buNone/>
            </a:pPr>
            <a:r>
              <a:rPr lang="en-US" sz="2400" dirty="0"/>
              <a:t>template&lt;class T, class U&gt; class A {</a:t>
            </a:r>
          </a:p>
          <a:p>
            <a:pPr marL="0" indent="0">
              <a:buNone/>
            </a:pPr>
            <a:r>
              <a:rPr lang="en-US" sz="2400" dirty="0"/>
              <a:t>   public:</a:t>
            </a:r>
          </a:p>
          <a:p>
            <a:pPr marL="0" indent="0">
              <a:buNone/>
            </a:pPr>
            <a:r>
              <a:rPr lang="en-US" sz="2400" dirty="0"/>
              <a:t>      T x;</a:t>
            </a:r>
          </a:p>
          <a:p>
            <a:pPr marL="0" indent="0">
              <a:buNone/>
            </a:pPr>
            <a:r>
              <a:rPr lang="en-US" sz="2400" dirty="0"/>
              <a:t>      U y;</a:t>
            </a:r>
          </a:p>
          <a:p>
            <a:pPr marL="0" indent="0">
              <a:buNone/>
            </a:pPr>
            <a:r>
              <a:rPr lang="en-US" sz="2400" dirty="0"/>
              <a:t>};</a:t>
            </a:r>
          </a:p>
          <a:p>
            <a:pPr marL="0" indent="0">
              <a:buNone/>
            </a:pPr>
            <a:r>
              <a:rPr lang="en-US" sz="2400" dirty="0"/>
              <a:t>A&lt;&gt; a;</a:t>
            </a:r>
          </a:p>
          <a:p>
            <a:pPr marL="0" indent="0">
              <a:buNone/>
            </a:pPr>
            <a:r>
              <a:rPr lang="en-US" sz="2400" dirty="0"/>
              <a:t>The type of member </a:t>
            </a:r>
            <a:r>
              <a:rPr lang="en-US" sz="2400" dirty="0" err="1"/>
              <a:t>a.x</a:t>
            </a:r>
            <a:r>
              <a:rPr lang="en-US" sz="2400" dirty="0"/>
              <a:t> is float, and the type of </a:t>
            </a:r>
            <a:r>
              <a:rPr lang="en-US" sz="2400" dirty="0" err="1"/>
              <a:t>a.y</a:t>
            </a:r>
            <a:r>
              <a:rPr lang="en-US" sz="2400" dirty="0"/>
              <a:t> is int.</a:t>
            </a:r>
          </a:p>
          <a:p>
            <a:endParaRPr lang="en-US" dirty="0"/>
          </a:p>
        </p:txBody>
      </p:sp>
    </p:spTree>
    <p:extLst>
      <p:ext uri="{BB962C8B-B14F-4D97-AF65-F5344CB8AC3E}">
        <p14:creationId xmlns:p14="http://schemas.microsoft.com/office/powerpoint/2010/main" val="2956564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2814"/>
          </a:xfrm>
        </p:spPr>
        <p:txBody>
          <a:bodyPr>
            <a:normAutofit fontScale="90000"/>
          </a:bodyPr>
          <a:lstStyle/>
          <a:p>
            <a:pPr algn="ctr"/>
            <a:r>
              <a:rPr lang="en-US" b="1" dirty="0"/>
              <a:t>Variadic templates</a:t>
            </a:r>
            <a:br>
              <a:rPr lang="en-US" b="1" dirty="0"/>
            </a:br>
            <a:endParaRPr lang="en-US" dirty="0"/>
          </a:p>
        </p:txBody>
      </p:sp>
      <p:sp>
        <p:nvSpPr>
          <p:cNvPr id="3" name="Content Placeholder 2"/>
          <p:cNvSpPr>
            <a:spLocks noGrp="1"/>
          </p:cNvSpPr>
          <p:nvPr>
            <p:ph idx="1"/>
          </p:nvPr>
        </p:nvSpPr>
        <p:spPr>
          <a:xfrm>
            <a:off x="139485" y="365126"/>
            <a:ext cx="11902698" cy="6492874"/>
          </a:xfrm>
        </p:spPr>
        <p:txBody>
          <a:bodyPr/>
          <a:lstStyle/>
          <a:p>
            <a:pPr marL="0" indent="0">
              <a:buNone/>
            </a:pPr>
            <a:r>
              <a:rPr lang="en-US" dirty="0"/>
              <a:t>Before C++11, templates had a fixed number of parameters that must be specified in the declaration of the templates</a:t>
            </a:r>
          </a:p>
          <a:p>
            <a:pPr marL="0" indent="0">
              <a:buNone/>
            </a:pPr>
            <a:r>
              <a:rPr lang="en-US" dirty="0"/>
              <a:t>With the </a:t>
            </a:r>
            <a:r>
              <a:rPr lang="en-US" dirty="0" err="1"/>
              <a:t>variadic</a:t>
            </a:r>
            <a:r>
              <a:rPr lang="en-US" dirty="0"/>
              <a:t> templates feature, you can define class or function templates that have any number (including zero) of parameters. </a:t>
            </a:r>
          </a:p>
          <a:p>
            <a:pPr marL="0" indent="0">
              <a:buNone/>
            </a:pPr>
            <a:endParaRPr lang="en-US" dirty="0"/>
          </a:p>
          <a:p>
            <a:pPr marL="0" indent="0">
              <a:buNone/>
            </a:pPr>
            <a:r>
              <a:rPr lang="en-US" dirty="0"/>
              <a:t>Template parameter packs</a:t>
            </a:r>
          </a:p>
          <a:p>
            <a:pPr marL="0" indent="0">
              <a:buNone/>
            </a:pPr>
            <a:r>
              <a:rPr lang="en-US" dirty="0"/>
              <a:t>A template parameter pack is a template parameter that represents any number (including zero) of template parameters.</a:t>
            </a:r>
          </a:p>
          <a:p>
            <a:pPr marL="0" indent="0">
              <a:buNone/>
            </a:pPr>
            <a:r>
              <a:rPr lang="en-US" dirty="0"/>
              <a:t>template&lt;class...A&gt; struct container{}; </a:t>
            </a:r>
          </a:p>
          <a:p>
            <a:pPr marL="0" indent="0">
              <a:buNone/>
            </a:pPr>
            <a:r>
              <a:rPr lang="en-US" dirty="0"/>
              <a:t>template&lt;class...B&gt; void </a:t>
            </a:r>
            <a:r>
              <a:rPr lang="en-US" dirty="0" err="1"/>
              <a:t>func</a:t>
            </a:r>
            <a:r>
              <a:rPr lang="en-US" dirty="0"/>
              <a:t>();</a:t>
            </a:r>
          </a:p>
          <a:p>
            <a:pPr marL="0" indent="0">
              <a:buNone/>
            </a:pPr>
            <a:r>
              <a:rPr lang="en-US" dirty="0"/>
              <a:t>In this example, A and B are template parameter packs.</a:t>
            </a:r>
          </a:p>
        </p:txBody>
      </p:sp>
    </p:spTree>
    <p:extLst>
      <p:ext uri="{BB962C8B-B14F-4D97-AF65-F5344CB8AC3E}">
        <p14:creationId xmlns:p14="http://schemas.microsoft.com/office/powerpoint/2010/main" val="4234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95770"/>
          </a:xfrm>
        </p:spPr>
        <p:txBody>
          <a:bodyPr>
            <a:normAutofit/>
          </a:bodyPr>
          <a:lstStyle/>
          <a:p>
            <a:pPr algn="ctr"/>
            <a:r>
              <a:rPr lang="en-US" sz="3200" dirty="0"/>
              <a:t>Continue Variadic Template</a:t>
            </a:r>
          </a:p>
        </p:txBody>
      </p:sp>
      <p:sp>
        <p:nvSpPr>
          <p:cNvPr id="3" name="Content Placeholder 2"/>
          <p:cNvSpPr>
            <a:spLocks noGrp="1"/>
          </p:cNvSpPr>
          <p:nvPr>
            <p:ph idx="1"/>
          </p:nvPr>
        </p:nvSpPr>
        <p:spPr>
          <a:xfrm>
            <a:off x="838200" y="480447"/>
            <a:ext cx="10515600" cy="5696516"/>
          </a:xfrm>
        </p:spPr>
        <p:txBody>
          <a:bodyPr>
            <a:normAutofit lnSpcReduction="10000"/>
          </a:bodyPr>
          <a:lstStyle/>
          <a:p>
            <a:pPr marL="0" indent="0">
              <a:spcBef>
                <a:spcPts val="0"/>
              </a:spcBef>
              <a:buNone/>
            </a:pPr>
            <a:r>
              <a:rPr lang="en-US" dirty="0"/>
              <a:t>template&lt;class...T&gt; </a:t>
            </a:r>
            <a:endParaRPr lang="en-US" dirty="0" smtClean="0"/>
          </a:p>
          <a:p>
            <a:pPr marL="0" indent="0">
              <a:spcBef>
                <a:spcPts val="0"/>
              </a:spcBef>
              <a:buNone/>
            </a:pPr>
            <a:r>
              <a:rPr lang="en-US" dirty="0" smtClean="0"/>
              <a:t>class </a:t>
            </a:r>
            <a:r>
              <a:rPr lang="en-US" dirty="0"/>
              <a:t>X</a:t>
            </a:r>
            <a:r>
              <a:rPr lang="en-US" dirty="0" smtClean="0"/>
              <a:t>{ };</a:t>
            </a:r>
            <a:endParaRPr lang="en-US" dirty="0"/>
          </a:p>
          <a:p>
            <a:pPr marL="0" indent="0">
              <a:spcBef>
                <a:spcPts val="0"/>
              </a:spcBef>
              <a:buNone/>
            </a:pPr>
            <a:r>
              <a:rPr lang="en-US" dirty="0" smtClean="0"/>
              <a:t>X</a:t>
            </a:r>
            <a:r>
              <a:rPr lang="en-US" dirty="0"/>
              <a:t>&lt;&gt; a;                    // the parameter list is empty </a:t>
            </a:r>
          </a:p>
          <a:p>
            <a:pPr marL="0" indent="0">
              <a:spcBef>
                <a:spcPts val="0"/>
              </a:spcBef>
              <a:buNone/>
            </a:pPr>
            <a:r>
              <a:rPr lang="en-US" dirty="0"/>
              <a:t>X&lt;int&gt; b;                 // the parameter list has one item</a:t>
            </a:r>
          </a:p>
          <a:p>
            <a:pPr marL="0" indent="0">
              <a:spcBef>
                <a:spcPts val="0"/>
              </a:spcBef>
              <a:buNone/>
            </a:pPr>
            <a:r>
              <a:rPr lang="en-US" dirty="0"/>
              <a:t>X&lt;int, char, float&gt; c;    // the parameter list has three items </a:t>
            </a:r>
          </a:p>
          <a:p>
            <a:pPr marL="0" indent="0">
              <a:spcBef>
                <a:spcPts val="0"/>
              </a:spcBef>
              <a:buNone/>
            </a:pPr>
            <a:endParaRPr lang="en-US" dirty="0"/>
          </a:p>
          <a:p>
            <a:pPr marL="0" indent="0">
              <a:spcBef>
                <a:spcPts val="0"/>
              </a:spcBef>
              <a:buNone/>
            </a:pPr>
            <a:r>
              <a:rPr lang="en-US" dirty="0"/>
              <a:t>template&lt;class...A&gt; </a:t>
            </a:r>
          </a:p>
          <a:p>
            <a:pPr marL="0" indent="0">
              <a:spcBef>
                <a:spcPts val="0"/>
              </a:spcBef>
              <a:buNone/>
            </a:pPr>
            <a:r>
              <a:rPr lang="en-US" dirty="0"/>
              <a:t>void </a:t>
            </a:r>
            <a:r>
              <a:rPr lang="en-US" dirty="0" err="1"/>
              <a:t>func</a:t>
            </a:r>
            <a:r>
              <a:rPr lang="en-US" dirty="0"/>
              <a:t>(A...</a:t>
            </a:r>
            <a:r>
              <a:rPr lang="en-US" dirty="0" err="1"/>
              <a:t>args</a:t>
            </a:r>
            <a:r>
              <a:rPr lang="en-US" dirty="0"/>
              <a:t>) </a:t>
            </a:r>
          </a:p>
          <a:p>
            <a:pPr marL="0" indent="0">
              <a:spcBef>
                <a:spcPts val="0"/>
              </a:spcBef>
              <a:buNone/>
            </a:pPr>
            <a:r>
              <a:rPr lang="en-US" dirty="0"/>
              <a:t>In this example, A is a template parameter pack, and </a:t>
            </a:r>
            <a:r>
              <a:rPr lang="en-US" dirty="0" err="1"/>
              <a:t>args</a:t>
            </a:r>
            <a:r>
              <a:rPr lang="en-US" dirty="0"/>
              <a:t> is a function parameter pack. You can call the function with any number (including zero) of arguments:</a:t>
            </a:r>
          </a:p>
          <a:p>
            <a:pPr marL="0" indent="0">
              <a:spcBef>
                <a:spcPts val="0"/>
              </a:spcBef>
              <a:buNone/>
            </a:pPr>
            <a:r>
              <a:rPr lang="en-US" dirty="0" err="1"/>
              <a:t>func</a:t>
            </a:r>
            <a:r>
              <a:rPr lang="en-US" dirty="0"/>
              <a:t>();                  // void </a:t>
            </a:r>
            <a:r>
              <a:rPr lang="en-US" dirty="0" err="1"/>
              <a:t>func</a:t>
            </a:r>
            <a:r>
              <a:rPr lang="en-US" dirty="0"/>
              <a:t>(); </a:t>
            </a:r>
          </a:p>
          <a:p>
            <a:pPr marL="0" indent="0">
              <a:spcBef>
                <a:spcPts val="0"/>
              </a:spcBef>
              <a:buNone/>
            </a:pPr>
            <a:r>
              <a:rPr lang="en-US" dirty="0" err="1"/>
              <a:t>func</a:t>
            </a:r>
            <a:r>
              <a:rPr lang="en-US" dirty="0"/>
              <a:t>(1);                 // void </a:t>
            </a:r>
            <a:r>
              <a:rPr lang="en-US" dirty="0" err="1"/>
              <a:t>func</a:t>
            </a:r>
            <a:r>
              <a:rPr lang="en-US" dirty="0"/>
              <a:t>(int); </a:t>
            </a:r>
          </a:p>
          <a:p>
            <a:pPr marL="0" indent="0">
              <a:spcBef>
                <a:spcPts val="0"/>
              </a:spcBef>
              <a:buNone/>
            </a:pPr>
            <a:r>
              <a:rPr lang="en-US" dirty="0" err="1"/>
              <a:t>func</a:t>
            </a:r>
            <a:r>
              <a:rPr lang="en-US" dirty="0"/>
              <a:t>(1,2,3,4,5);         // void </a:t>
            </a:r>
            <a:r>
              <a:rPr lang="en-US" dirty="0" err="1"/>
              <a:t>func</a:t>
            </a:r>
            <a:r>
              <a:rPr lang="en-US" dirty="0"/>
              <a:t>(</a:t>
            </a:r>
            <a:r>
              <a:rPr lang="en-US" dirty="0" err="1"/>
              <a:t>int,int,int,int,int</a:t>
            </a:r>
            <a:r>
              <a:rPr lang="en-US" dirty="0"/>
              <a:t>);</a:t>
            </a:r>
          </a:p>
          <a:p>
            <a:pPr marL="0" indent="0">
              <a:spcBef>
                <a:spcPts val="0"/>
              </a:spcBef>
              <a:buNone/>
            </a:pPr>
            <a:r>
              <a:rPr lang="en-US" dirty="0" err="1"/>
              <a:t>func</a:t>
            </a:r>
            <a:r>
              <a:rPr lang="en-US" dirty="0"/>
              <a:t>(1,'x', </a:t>
            </a:r>
            <a:r>
              <a:rPr lang="en-US" dirty="0" err="1"/>
              <a:t>aWidget</a:t>
            </a:r>
            <a:r>
              <a:rPr lang="en-US" dirty="0"/>
              <a:t>);    // void </a:t>
            </a:r>
            <a:r>
              <a:rPr lang="en-US" dirty="0" err="1"/>
              <a:t>func</a:t>
            </a:r>
            <a:r>
              <a:rPr lang="en-US" dirty="0"/>
              <a:t>(</a:t>
            </a:r>
            <a:r>
              <a:rPr lang="en-US" dirty="0" err="1"/>
              <a:t>int,char,widget</a:t>
            </a:r>
            <a:r>
              <a:rPr lang="en-US" dirty="0"/>
              <a:t>);</a:t>
            </a:r>
          </a:p>
        </p:txBody>
      </p:sp>
    </p:spTree>
    <p:extLst>
      <p:ext uri="{BB962C8B-B14F-4D97-AF65-F5344CB8AC3E}">
        <p14:creationId xmlns:p14="http://schemas.microsoft.com/office/powerpoint/2010/main" val="2809421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736"/>
            <a:ext cx="10515600" cy="313301"/>
          </a:xfrm>
        </p:spPr>
        <p:txBody>
          <a:bodyPr>
            <a:normAutofit fontScale="90000"/>
          </a:bodyPr>
          <a:lstStyle/>
          <a:p>
            <a:pPr lvl="1" algn="ctr" rtl="0">
              <a:lnSpc>
                <a:spcPct val="90000"/>
              </a:lnSpc>
              <a:spcBef>
                <a:spcPct val="0"/>
              </a:spcBef>
            </a:pPr>
            <a:r>
              <a:rPr lang="en-US" sz="2700" b="1" dirty="0"/>
              <a:t>Object-oriented</a:t>
            </a:r>
            <a:r>
              <a:rPr lang="en-US" b="1" dirty="0"/>
              <a:t/>
            </a:r>
            <a:br>
              <a:rPr lang="en-US" b="1" dirty="0"/>
            </a:br>
            <a:endParaRPr lang="en-US" dirty="0"/>
          </a:p>
        </p:txBody>
      </p:sp>
      <p:sp>
        <p:nvSpPr>
          <p:cNvPr id="3" name="Content Placeholder 2"/>
          <p:cNvSpPr>
            <a:spLocks noGrp="1"/>
          </p:cNvSpPr>
          <p:nvPr>
            <p:ph idx="1"/>
          </p:nvPr>
        </p:nvSpPr>
        <p:spPr>
          <a:xfrm>
            <a:off x="1" y="324465"/>
            <a:ext cx="12078928" cy="6533535"/>
          </a:xfrm>
        </p:spPr>
        <p:txBody>
          <a:bodyPr>
            <a:normAutofit/>
          </a:bodyPr>
          <a:lstStyle/>
          <a:p>
            <a:r>
              <a:rPr lang="en-US" b="1" dirty="0"/>
              <a:t>Delegate </a:t>
            </a:r>
            <a:r>
              <a:rPr lang="en-US" b="1" dirty="0" smtClean="0"/>
              <a:t>constructor</a:t>
            </a:r>
          </a:p>
          <a:p>
            <a:pPr marL="0" indent="0">
              <a:buNone/>
            </a:pPr>
            <a:r>
              <a:rPr lang="en-US" dirty="0"/>
              <a:t>C++11 introduces the concept of a delegate construct, which allows a constructor to call another constructor in a constructor in the same </a:t>
            </a:r>
            <a:r>
              <a:rPr lang="en-US" dirty="0" smtClean="0"/>
              <a:t>class.</a:t>
            </a:r>
            <a:endParaRPr lang="en-US" b="1" dirty="0"/>
          </a:p>
          <a:p>
            <a:pPr marL="0" indent="0">
              <a:spcBef>
                <a:spcPts val="0"/>
              </a:spcBef>
              <a:buNone/>
            </a:pPr>
            <a:r>
              <a:rPr lang="en-US" b="1" dirty="0"/>
              <a:t>class </a:t>
            </a:r>
            <a:r>
              <a:rPr lang="en-US" dirty="0"/>
              <a:t>Base { </a:t>
            </a:r>
            <a:endParaRPr lang="en-US" dirty="0" smtClean="0"/>
          </a:p>
          <a:p>
            <a:pPr marL="0" indent="0">
              <a:spcBef>
                <a:spcPts val="0"/>
              </a:spcBef>
              <a:buNone/>
            </a:pPr>
            <a:r>
              <a:rPr lang="en-US" b="1" dirty="0" smtClean="0"/>
              <a:t>public </a:t>
            </a:r>
            <a:r>
              <a:rPr lang="en-US" dirty="0"/>
              <a:t>:</a:t>
            </a:r>
          </a:p>
          <a:p>
            <a:pPr marL="0" indent="0">
              <a:spcBef>
                <a:spcPts val="0"/>
              </a:spcBef>
              <a:buNone/>
            </a:pPr>
            <a:r>
              <a:rPr lang="en-US" b="1" dirty="0"/>
              <a:t>int </a:t>
            </a:r>
            <a:r>
              <a:rPr lang="en-US" dirty="0"/>
              <a:t>value1 ; </a:t>
            </a:r>
            <a:r>
              <a:rPr lang="en-US" b="1" dirty="0"/>
              <a:t>int </a:t>
            </a:r>
            <a:r>
              <a:rPr lang="en-US" dirty="0"/>
              <a:t>value2 ; Base() {</a:t>
            </a:r>
          </a:p>
          <a:p>
            <a:pPr marL="0" indent="0">
              <a:spcBef>
                <a:spcPts val="0"/>
              </a:spcBef>
              <a:buNone/>
            </a:pPr>
            <a:r>
              <a:rPr lang="en-US" dirty="0"/>
              <a:t>value1 = 1;</a:t>
            </a:r>
          </a:p>
          <a:p>
            <a:pPr marL="0" indent="0">
              <a:spcBef>
                <a:spcPts val="0"/>
              </a:spcBef>
              <a:buNone/>
            </a:pPr>
            <a:r>
              <a:rPr lang="en-US" dirty="0"/>
              <a:t>}</a:t>
            </a:r>
          </a:p>
          <a:p>
            <a:pPr marL="0" indent="0">
              <a:spcBef>
                <a:spcPts val="0"/>
              </a:spcBef>
              <a:buNone/>
            </a:pPr>
            <a:r>
              <a:rPr lang="en-US" dirty="0"/>
              <a:t>Base( </a:t>
            </a:r>
            <a:r>
              <a:rPr lang="en-US" b="1" dirty="0"/>
              <a:t>int </a:t>
            </a:r>
            <a:r>
              <a:rPr lang="en-US" dirty="0"/>
              <a:t>value) : Base() { </a:t>
            </a:r>
            <a:r>
              <a:rPr lang="en-US" i="1" dirty="0"/>
              <a:t>// delegate Base() constructor</a:t>
            </a:r>
            <a:endParaRPr lang="en-US" dirty="0"/>
          </a:p>
          <a:p>
            <a:pPr marL="0" indent="0">
              <a:spcBef>
                <a:spcPts val="0"/>
              </a:spcBef>
              <a:buNone/>
            </a:pPr>
            <a:r>
              <a:rPr lang="en-US" dirty="0"/>
              <a:t>value2 = value;</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b="1" dirty="0"/>
              <a:t>int </a:t>
            </a:r>
            <a:r>
              <a:rPr lang="en-US" dirty="0"/>
              <a:t>main() {</a:t>
            </a:r>
          </a:p>
          <a:p>
            <a:pPr marL="0" indent="0">
              <a:spcBef>
                <a:spcPts val="0"/>
              </a:spcBef>
              <a:buNone/>
            </a:pPr>
            <a:r>
              <a:rPr lang="en-US" dirty="0"/>
              <a:t>Base b(2);</a:t>
            </a:r>
          </a:p>
          <a:p>
            <a:pPr marL="0" indent="0">
              <a:spcBef>
                <a:spcPts val="0"/>
              </a:spcBef>
              <a:buNone/>
            </a:pPr>
            <a:r>
              <a:rPr lang="en-US" dirty="0"/>
              <a:t>std:: </a:t>
            </a:r>
            <a:r>
              <a:rPr lang="en-US" dirty="0" err="1"/>
              <a:t>cout</a:t>
            </a:r>
            <a:r>
              <a:rPr lang="en-US" dirty="0"/>
              <a:t> &lt;&lt; b. value1 &lt;&lt; std:: endl; std:: </a:t>
            </a:r>
            <a:r>
              <a:rPr lang="en-US" dirty="0" err="1"/>
              <a:t>cout</a:t>
            </a:r>
            <a:r>
              <a:rPr lang="en-US" dirty="0"/>
              <a:t> &lt;&lt; b. value2 &lt;&lt; std:: endl;</a:t>
            </a:r>
          </a:p>
          <a:p>
            <a:pPr marL="0" indent="0">
              <a:spcBef>
                <a:spcPts val="0"/>
              </a:spcBef>
              <a:buNone/>
            </a:pPr>
            <a:r>
              <a:rPr lang="en-US" dirty="0"/>
              <a:t>}</a:t>
            </a:r>
          </a:p>
          <a:p>
            <a:pPr marL="0" indent="0">
              <a:buNone/>
            </a:pPr>
            <a:endParaRPr lang="en-US" dirty="0"/>
          </a:p>
        </p:txBody>
      </p:sp>
    </p:spTree>
    <p:extLst>
      <p:ext uri="{BB962C8B-B14F-4D97-AF65-F5344CB8AC3E}">
        <p14:creationId xmlns:p14="http://schemas.microsoft.com/office/powerpoint/2010/main" val="321892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233"/>
            <a:ext cx="10515600" cy="490281"/>
          </a:xfrm>
        </p:spPr>
        <p:txBody>
          <a:bodyPr>
            <a:noAutofit/>
          </a:bodyPr>
          <a:lstStyle/>
          <a:p>
            <a:pPr algn="ctr"/>
            <a:r>
              <a:rPr lang="en-US" sz="2400" b="1" dirty="0"/>
              <a:t>Inheritance constructor</a:t>
            </a:r>
            <a:br>
              <a:rPr lang="en-US" sz="2400" b="1" dirty="0"/>
            </a:br>
            <a:endParaRPr lang="en-US" sz="2400" dirty="0"/>
          </a:p>
        </p:txBody>
      </p:sp>
      <p:sp>
        <p:nvSpPr>
          <p:cNvPr id="3" name="Content Placeholder 2"/>
          <p:cNvSpPr>
            <a:spLocks noGrp="1"/>
          </p:cNvSpPr>
          <p:nvPr>
            <p:ph idx="1"/>
          </p:nvPr>
        </p:nvSpPr>
        <p:spPr>
          <a:xfrm>
            <a:off x="0" y="471948"/>
            <a:ext cx="12192000" cy="6386052"/>
          </a:xfrm>
        </p:spPr>
        <p:txBody>
          <a:bodyPr>
            <a:normAutofit/>
          </a:bodyPr>
          <a:lstStyle/>
          <a:p>
            <a:r>
              <a:rPr lang="en-US" sz="2400" dirty="0"/>
              <a:t>In C++03, constructors of a class are not allowed to call other constructors in an initializer list of that class. Each constructor must construct all of its class members itself or call a common member function.</a:t>
            </a:r>
          </a:p>
          <a:p>
            <a:r>
              <a:rPr lang="en-US" sz="2400" dirty="0"/>
              <a:t>Constructors for base classes cannot be directly exposed to derived classes; each derived class must implement constructors even if a base class constructor would be appropriate. Non-constant data members of classes cannot be initialized at the site of the declaration of those members. They can be initialized only in a constructor.</a:t>
            </a:r>
          </a:p>
          <a:p>
            <a:r>
              <a:rPr lang="en-US" sz="2400" dirty="0"/>
              <a:t>C++11 allows constructors to call other peer constructors (termed </a:t>
            </a:r>
            <a:r>
              <a:rPr lang="en-US" sz="2400" dirty="0">
                <a:hlinkClick r:id="rId3" tooltip="Delegation (programming)"/>
              </a:rPr>
              <a:t>delegation</a:t>
            </a:r>
            <a:r>
              <a:rPr lang="en-US" sz="2400" dirty="0"/>
              <a:t>). This allows constructors to utilize another constructor's behavior with a minimum of added code.</a:t>
            </a:r>
          </a:p>
          <a:p>
            <a:pPr marL="0" indent="0">
              <a:spcBef>
                <a:spcPts val="0"/>
              </a:spcBef>
              <a:buNone/>
            </a:pPr>
            <a:r>
              <a:rPr lang="en-US" sz="2400" b="1" dirty="0"/>
              <a:t>class</a:t>
            </a:r>
            <a:r>
              <a:rPr lang="en-US" sz="2400" dirty="0"/>
              <a:t> </a:t>
            </a:r>
            <a:r>
              <a:rPr lang="en-US" sz="2400" b="1" dirty="0" err="1"/>
              <a:t>BaseClass</a:t>
            </a:r>
            <a:r>
              <a:rPr lang="en-US" sz="2400" dirty="0"/>
              <a:t> { </a:t>
            </a:r>
          </a:p>
          <a:p>
            <a:pPr marL="0" indent="0">
              <a:spcBef>
                <a:spcPts val="0"/>
              </a:spcBef>
              <a:buNone/>
            </a:pPr>
            <a:r>
              <a:rPr lang="en-US" sz="2400" b="1" dirty="0"/>
              <a:t>public</a:t>
            </a:r>
            <a:r>
              <a:rPr lang="en-US" sz="2400" dirty="0"/>
              <a:t>: </a:t>
            </a:r>
            <a:r>
              <a:rPr lang="en-US" sz="2400" dirty="0" err="1"/>
              <a:t>BaseClass</a:t>
            </a:r>
            <a:r>
              <a:rPr lang="en-US" sz="2400" dirty="0"/>
              <a:t>(int value);</a:t>
            </a:r>
          </a:p>
          <a:p>
            <a:pPr marL="0" indent="0">
              <a:spcBef>
                <a:spcPts val="0"/>
              </a:spcBef>
              <a:buNone/>
            </a:pPr>
            <a:r>
              <a:rPr lang="en-US" sz="2400" dirty="0"/>
              <a:t> }; </a:t>
            </a:r>
          </a:p>
          <a:p>
            <a:pPr marL="0" indent="0">
              <a:spcBef>
                <a:spcPts val="0"/>
              </a:spcBef>
              <a:buNone/>
            </a:pPr>
            <a:r>
              <a:rPr lang="en-US" sz="2400" b="1" dirty="0"/>
              <a:t>class</a:t>
            </a:r>
            <a:r>
              <a:rPr lang="en-US" sz="2400" dirty="0"/>
              <a:t> </a:t>
            </a:r>
            <a:r>
              <a:rPr lang="en-US" sz="2400" b="1" dirty="0" err="1"/>
              <a:t>DerivedClass</a:t>
            </a:r>
            <a:r>
              <a:rPr lang="en-US" sz="2400" dirty="0"/>
              <a:t> : </a:t>
            </a:r>
            <a:r>
              <a:rPr lang="en-US" sz="2400" b="1" dirty="0"/>
              <a:t>public</a:t>
            </a:r>
            <a:r>
              <a:rPr lang="en-US" sz="2400" dirty="0"/>
              <a:t> </a:t>
            </a:r>
            <a:r>
              <a:rPr lang="en-US" sz="2400" dirty="0" err="1"/>
              <a:t>BaseClass</a:t>
            </a:r>
            <a:r>
              <a:rPr lang="en-US" sz="2400" dirty="0"/>
              <a:t> </a:t>
            </a:r>
          </a:p>
          <a:p>
            <a:pPr marL="0" indent="0">
              <a:spcBef>
                <a:spcPts val="0"/>
              </a:spcBef>
              <a:buNone/>
            </a:pPr>
            <a:r>
              <a:rPr lang="en-US" sz="2400" dirty="0"/>
              <a:t>{ </a:t>
            </a:r>
          </a:p>
          <a:p>
            <a:pPr marL="0" indent="0">
              <a:spcBef>
                <a:spcPts val="0"/>
              </a:spcBef>
              <a:buNone/>
            </a:pPr>
            <a:r>
              <a:rPr lang="en-US" sz="2400" b="1" dirty="0"/>
              <a:t>public</a:t>
            </a:r>
            <a:r>
              <a:rPr lang="en-US" sz="2400" dirty="0"/>
              <a:t>: </a:t>
            </a:r>
          </a:p>
          <a:p>
            <a:pPr marL="0" indent="0">
              <a:spcBef>
                <a:spcPts val="0"/>
              </a:spcBef>
              <a:buNone/>
            </a:pPr>
            <a:r>
              <a:rPr lang="en-US" sz="2400" b="1" dirty="0">
                <a:solidFill>
                  <a:srgbClr val="00B0F0"/>
                </a:solidFill>
              </a:rPr>
              <a:t>using</a:t>
            </a:r>
            <a:r>
              <a:rPr lang="en-US" sz="2400" dirty="0">
                <a:solidFill>
                  <a:srgbClr val="00B0F0"/>
                </a:solidFill>
              </a:rPr>
              <a:t> </a:t>
            </a:r>
            <a:r>
              <a:rPr lang="en-US" sz="2400" dirty="0" err="1">
                <a:solidFill>
                  <a:srgbClr val="00B0F0"/>
                </a:solidFill>
              </a:rPr>
              <a:t>BaseClass</a:t>
            </a:r>
            <a:r>
              <a:rPr lang="en-US" sz="2400" dirty="0">
                <a:solidFill>
                  <a:srgbClr val="00B0F0"/>
                </a:solidFill>
              </a:rPr>
              <a:t>::</a:t>
            </a:r>
            <a:r>
              <a:rPr lang="en-US" sz="2400" dirty="0" err="1">
                <a:solidFill>
                  <a:srgbClr val="00B0F0"/>
                </a:solidFill>
              </a:rPr>
              <a:t>BaseClass</a:t>
            </a:r>
            <a:r>
              <a:rPr lang="en-US" sz="2400" dirty="0">
                <a:solidFill>
                  <a:srgbClr val="00B0F0"/>
                </a:solidFill>
              </a:rPr>
              <a:t>;</a:t>
            </a:r>
          </a:p>
          <a:p>
            <a:pPr marL="0" indent="0">
              <a:spcBef>
                <a:spcPts val="0"/>
              </a:spcBef>
              <a:buNone/>
            </a:pPr>
            <a:r>
              <a:rPr lang="en-US" sz="2400" dirty="0"/>
              <a:t> };</a:t>
            </a:r>
          </a:p>
          <a:p>
            <a:pPr marL="0" indent="0">
              <a:buNone/>
            </a:pPr>
            <a:endParaRPr lang="en-US" sz="2400" dirty="0"/>
          </a:p>
        </p:txBody>
      </p:sp>
    </p:spTree>
    <p:extLst>
      <p:ext uri="{BB962C8B-B14F-4D97-AF65-F5344CB8AC3E}">
        <p14:creationId xmlns:p14="http://schemas.microsoft.com/office/powerpoint/2010/main" val="694269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347"/>
            <a:ext cx="12192000" cy="6356997"/>
          </a:xfrm>
          <a:prstGeom prst="rect">
            <a:avLst/>
          </a:prstGeom>
        </p:spPr>
        <p:txBody>
          <a:bodyPr wrap="square">
            <a:spAutoFit/>
          </a:bodyPr>
          <a:lstStyle/>
          <a:p>
            <a:r>
              <a:rPr lang="en-US" sz="1909" dirty="0"/>
              <a:t>					</a:t>
            </a:r>
            <a:r>
              <a:rPr lang="en-US" sz="2800" b="1" u="sng" dirty="0"/>
              <a:t>Inheriting constructors </a:t>
            </a:r>
            <a:r>
              <a:rPr lang="en-US" sz="2800" b="1" u="sng" dirty="0" err="1"/>
              <a:t>cont</a:t>
            </a:r>
            <a:r>
              <a:rPr lang="en-US" sz="2800" b="1" u="sng" dirty="0"/>
              <a:t>…</a:t>
            </a:r>
          </a:p>
          <a:p>
            <a:endParaRPr lang="en-US" sz="1909" dirty="0"/>
          </a:p>
          <a:p>
            <a:r>
              <a:rPr lang="en-US" sz="2000" dirty="0"/>
              <a:t>If the using-declaration refers to a constructor of a direct base of the class being defined (e.g. using Base::Base;), </a:t>
            </a:r>
          </a:p>
          <a:p>
            <a:r>
              <a:rPr lang="en-US" sz="2000" dirty="0"/>
              <a:t>all constructors of that base (ignoring member access) are made visible to overload resolution </a:t>
            </a:r>
          </a:p>
          <a:p>
            <a:r>
              <a:rPr lang="en-US" sz="2000" dirty="0"/>
              <a:t>when initializing the derived class.</a:t>
            </a:r>
          </a:p>
          <a:p>
            <a:endParaRPr lang="en-US" sz="2000" dirty="0"/>
          </a:p>
          <a:p>
            <a:r>
              <a:rPr lang="en-US" sz="2000" dirty="0" err="1"/>
              <a:t>struct</a:t>
            </a:r>
            <a:r>
              <a:rPr lang="en-US" sz="2000" dirty="0"/>
              <a:t> B1 {  B1(</a:t>
            </a:r>
            <a:r>
              <a:rPr lang="en-US" sz="2000" dirty="0" err="1"/>
              <a:t>int</a:t>
            </a:r>
            <a:r>
              <a:rPr lang="en-US" sz="2000" dirty="0"/>
              <a:t>, ...) { } };</a:t>
            </a:r>
          </a:p>
          <a:p>
            <a:r>
              <a:rPr lang="en-US" sz="2000" dirty="0" err="1"/>
              <a:t>int</a:t>
            </a:r>
            <a:r>
              <a:rPr lang="en-US" sz="2000" dirty="0"/>
              <a:t> get();</a:t>
            </a:r>
          </a:p>
          <a:p>
            <a:r>
              <a:rPr lang="en-US" sz="2000" dirty="0" err="1"/>
              <a:t>struct</a:t>
            </a:r>
            <a:r>
              <a:rPr lang="en-US" sz="2000" dirty="0"/>
              <a:t> D1 : B1 {</a:t>
            </a:r>
          </a:p>
          <a:p>
            <a:r>
              <a:rPr lang="en-US" sz="2000" dirty="0"/>
              <a:t>  using B1::B1;  // inherits B1(</a:t>
            </a:r>
            <a:r>
              <a:rPr lang="en-US" sz="2000" dirty="0" err="1"/>
              <a:t>int</a:t>
            </a:r>
            <a:r>
              <a:rPr lang="en-US" sz="2000" dirty="0"/>
              <a:t>, ...)</a:t>
            </a:r>
          </a:p>
          <a:p>
            <a:r>
              <a:rPr lang="en-US" sz="2000" dirty="0"/>
              <a:t>  </a:t>
            </a:r>
            <a:r>
              <a:rPr lang="en-US" sz="2000" dirty="0" err="1"/>
              <a:t>int</a:t>
            </a:r>
            <a:r>
              <a:rPr lang="en-US" sz="2000" dirty="0"/>
              <a:t> x;</a:t>
            </a:r>
          </a:p>
          <a:p>
            <a:r>
              <a:rPr lang="en-US" sz="2000" dirty="0"/>
              <a:t>  </a:t>
            </a:r>
            <a:r>
              <a:rPr lang="en-US" sz="2000" dirty="0" err="1"/>
              <a:t>int</a:t>
            </a:r>
            <a:r>
              <a:rPr lang="en-US" sz="2000" dirty="0"/>
              <a:t> y = get();</a:t>
            </a:r>
          </a:p>
          <a:p>
            <a:r>
              <a:rPr lang="en-US" sz="2000" dirty="0"/>
              <a:t>};</a:t>
            </a:r>
          </a:p>
          <a:p>
            <a:r>
              <a:rPr lang="en-US" sz="2000" dirty="0"/>
              <a:t> </a:t>
            </a:r>
          </a:p>
          <a:p>
            <a:r>
              <a:rPr lang="en-US" sz="2000" dirty="0"/>
              <a:t>void test() {</a:t>
            </a:r>
          </a:p>
          <a:p>
            <a:r>
              <a:rPr lang="en-US" sz="2000" dirty="0"/>
              <a:t>  D1 d(2, 3, 4); // OK: B1 is initialized by calling B1(2, 3, 4),</a:t>
            </a:r>
          </a:p>
          <a:p>
            <a:r>
              <a:rPr lang="en-US" sz="2000" dirty="0"/>
              <a:t>                 // then </a:t>
            </a:r>
            <a:r>
              <a:rPr lang="en-US" sz="2000" dirty="0" err="1"/>
              <a:t>d.x</a:t>
            </a:r>
            <a:r>
              <a:rPr lang="en-US" sz="2000" dirty="0"/>
              <a:t> is default-initialized (no initialization is performed),</a:t>
            </a:r>
          </a:p>
          <a:p>
            <a:r>
              <a:rPr lang="en-US" sz="2000" dirty="0"/>
              <a:t>                 // then </a:t>
            </a:r>
            <a:r>
              <a:rPr lang="en-US" sz="2000" dirty="0" err="1"/>
              <a:t>d.y</a:t>
            </a:r>
            <a:r>
              <a:rPr lang="en-US" sz="2000" dirty="0"/>
              <a:t> is initialized by calling get()</a:t>
            </a:r>
          </a:p>
          <a:p>
            <a:r>
              <a:rPr lang="en-US" sz="2000" dirty="0"/>
              <a:t>  D1 e;          // Error: D1 has no default constructor</a:t>
            </a:r>
          </a:p>
          <a:p>
            <a:r>
              <a:rPr lang="en-US" sz="2000" dirty="0"/>
              <a:t>}</a:t>
            </a:r>
          </a:p>
        </p:txBody>
      </p:sp>
    </p:spTree>
    <p:extLst>
      <p:ext uri="{BB962C8B-B14F-4D97-AF65-F5344CB8AC3E}">
        <p14:creationId xmlns:p14="http://schemas.microsoft.com/office/powerpoint/2010/main" val="18887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4684"/>
          </a:xfrm>
        </p:spPr>
        <p:txBody>
          <a:bodyPr>
            <a:normAutofit fontScale="90000"/>
          </a:bodyPr>
          <a:lstStyle/>
          <a:p>
            <a:r>
              <a:rPr lang="en-US" dirty="0" smtClean="0"/>
              <a:t>		</a:t>
            </a:r>
            <a:r>
              <a:rPr lang="en-US" sz="2800" dirty="0"/>
              <a:t>		</a:t>
            </a:r>
            <a:r>
              <a:rPr lang="en-US" sz="2800" b="1" u="sng" dirty="0"/>
              <a:t>New  Language  Features</a:t>
            </a:r>
          </a:p>
        </p:txBody>
      </p:sp>
      <p:sp>
        <p:nvSpPr>
          <p:cNvPr id="3" name="Content Placeholder 2"/>
          <p:cNvSpPr>
            <a:spLocks noGrp="1"/>
          </p:cNvSpPr>
          <p:nvPr>
            <p:ph idx="1"/>
          </p:nvPr>
        </p:nvSpPr>
        <p:spPr>
          <a:xfrm>
            <a:off x="0" y="604685"/>
            <a:ext cx="12192000" cy="6253315"/>
          </a:xfrm>
        </p:spPr>
        <p:txBody>
          <a:bodyPr>
            <a:normAutofit/>
          </a:bodyPr>
          <a:lstStyle/>
          <a:p>
            <a:r>
              <a:rPr lang="en-US" b="1" u="sng" dirty="0" smtClean="0"/>
              <a:t>Language Usability Enhancements</a:t>
            </a:r>
          </a:p>
          <a:p>
            <a:pPr lvl="1"/>
            <a:r>
              <a:rPr lang="en-US" dirty="0" smtClean="0"/>
              <a:t>Constants:</a:t>
            </a:r>
          </a:p>
          <a:p>
            <a:pPr lvl="2"/>
            <a:r>
              <a:rPr lang="en-US" dirty="0" smtClean="0"/>
              <a:t>Nullptr</a:t>
            </a:r>
          </a:p>
          <a:p>
            <a:pPr lvl="2"/>
            <a:r>
              <a:rPr lang="en-US" dirty="0" err="1" smtClean="0"/>
              <a:t>Constexpr</a:t>
            </a:r>
            <a:endParaRPr lang="en-US" dirty="0" smtClean="0"/>
          </a:p>
          <a:p>
            <a:pPr lvl="2"/>
            <a:endParaRPr lang="en-US" dirty="0" smtClean="0"/>
          </a:p>
          <a:p>
            <a:pPr marL="914418" lvl="2" indent="0">
              <a:buNone/>
            </a:pPr>
            <a:r>
              <a:rPr lang="en-US" dirty="0"/>
              <a:t>char *pc = </a:t>
            </a:r>
            <a:r>
              <a:rPr lang="en-US" dirty="0" err="1"/>
              <a:t>nullptr</a:t>
            </a:r>
            <a:r>
              <a:rPr lang="en-US" dirty="0"/>
              <a:t>;     // OK</a:t>
            </a:r>
          </a:p>
          <a:p>
            <a:pPr marL="914418" lvl="2" indent="0">
              <a:buNone/>
            </a:pPr>
            <a:r>
              <a:rPr lang="en-US" dirty="0" err="1"/>
              <a:t>int</a:t>
            </a:r>
            <a:r>
              <a:rPr lang="en-US" dirty="0"/>
              <a:t>  *pi = </a:t>
            </a:r>
            <a:r>
              <a:rPr lang="en-US" dirty="0" err="1"/>
              <a:t>nullptr</a:t>
            </a:r>
            <a:r>
              <a:rPr lang="en-US" dirty="0"/>
              <a:t>;     // OK</a:t>
            </a:r>
          </a:p>
          <a:p>
            <a:pPr marL="914418" lvl="2" indent="0">
              <a:buNone/>
            </a:pPr>
            <a:r>
              <a:rPr lang="en-US" dirty="0"/>
              <a:t>bool   b = </a:t>
            </a:r>
            <a:r>
              <a:rPr lang="en-US" dirty="0" err="1"/>
              <a:t>nullptr</a:t>
            </a:r>
            <a:r>
              <a:rPr lang="en-US" dirty="0"/>
              <a:t>;     // OK. b is false.</a:t>
            </a:r>
          </a:p>
          <a:p>
            <a:pPr marL="914418" lvl="2" indent="0">
              <a:buNone/>
            </a:pPr>
            <a:r>
              <a:rPr lang="en-US" dirty="0" err="1"/>
              <a:t>int</a:t>
            </a:r>
            <a:r>
              <a:rPr lang="en-US" dirty="0"/>
              <a:t>    </a:t>
            </a:r>
            <a:r>
              <a:rPr lang="en-US" dirty="0" err="1"/>
              <a:t>i</a:t>
            </a:r>
            <a:r>
              <a:rPr lang="en-US" dirty="0"/>
              <a:t> = </a:t>
            </a:r>
            <a:r>
              <a:rPr lang="en-US" dirty="0" err="1"/>
              <a:t>nullptr</a:t>
            </a:r>
            <a:r>
              <a:rPr lang="en-US" dirty="0"/>
              <a:t>;     // error</a:t>
            </a:r>
          </a:p>
          <a:p>
            <a:pPr marL="914418" lvl="2" indent="0">
              <a:buNone/>
            </a:pPr>
            <a:endParaRPr lang="en-US" dirty="0"/>
          </a:p>
          <a:p>
            <a:pPr marL="914418" lvl="2" indent="0">
              <a:buNone/>
            </a:pPr>
            <a:r>
              <a:rPr lang="en-US" dirty="0"/>
              <a:t>foo(</a:t>
            </a:r>
            <a:r>
              <a:rPr lang="en-US" dirty="0" err="1"/>
              <a:t>nullptr</a:t>
            </a:r>
            <a:r>
              <a:rPr lang="en-US" dirty="0"/>
              <a:t>);           // calls foo(</a:t>
            </a:r>
            <a:r>
              <a:rPr lang="en-US" dirty="0" err="1"/>
              <a:t>nullptr_t</a:t>
            </a:r>
            <a:r>
              <a:rPr lang="en-US" dirty="0"/>
              <a:t>), not foo(</a:t>
            </a:r>
            <a:r>
              <a:rPr lang="en-US" dirty="0" err="1"/>
              <a:t>int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818152526"/>
              </p:ext>
            </p:extLst>
          </p:nvPr>
        </p:nvGraphicFramePr>
        <p:xfrm>
          <a:off x="0" y="3908182"/>
          <a:ext cx="12192000" cy="2970075"/>
        </p:xfrm>
        <a:graphic>
          <a:graphicData uri="http://schemas.openxmlformats.org/drawingml/2006/table">
            <a:tbl>
              <a:tblPr firstRow="1" firstCol="1" bandRow="1">
                <a:effectLst>
                  <a:innerShdw blurRad="63500" dist="50800" dir="13500000">
                    <a:prstClr val="black">
                      <a:alpha val="50000"/>
                    </a:prstClr>
                  </a:innerShdw>
                </a:effectLst>
                <a:tableStyleId>{5C22544A-7EE6-4342-B048-85BDC9FD1C3A}</a:tableStyleId>
              </a:tblPr>
              <a:tblGrid>
                <a:gridCol w="6029194">
                  <a:extLst>
                    <a:ext uri="{9D8B030D-6E8A-4147-A177-3AD203B41FA5}">
                      <a16:colId xmlns:a16="http://schemas.microsoft.com/office/drawing/2014/main" val="4011073907"/>
                    </a:ext>
                  </a:extLst>
                </a:gridCol>
                <a:gridCol w="6162806">
                  <a:extLst>
                    <a:ext uri="{9D8B030D-6E8A-4147-A177-3AD203B41FA5}">
                      <a16:colId xmlns:a16="http://schemas.microsoft.com/office/drawing/2014/main" val="4154912193"/>
                    </a:ext>
                  </a:extLst>
                </a:gridCol>
              </a:tblGrid>
              <a:tr h="456565">
                <a:tc>
                  <a:txBody>
                    <a:bodyPr/>
                    <a:lstStyle/>
                    <a:p>
                      <a:pPr marL="0" marR="0">
                        <a:lnSpc>
                          <a:spcPct val="107000"/>
                        </a:lnSpc>
                        <a:spcBef>
                          <a:spcPts val="0"/>
                        </a:spcBef>
                        <a:spcAft>
                          <a:spcPts val="0"/>
                        </a:spcAft>
                      </a:pPr>
                      <a:r>
                        <a:rPr lang="en-US" sz="2800" dirty="0">
                          <a:effectLst/>
                        </a:rPr>
                        <a:t>C++03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C++11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521215"/>
                  </a:ext>
                </a:extLst>
              </a:tr>
              <a:tr h="1256755">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void foo(char*); void foo(</a:t>
                      </a:r>
                      <a:r>
                        <a:rPr lang="en-US" sz="2800" kern="1200" dirty="0" err="1">
                          <a:solidFill>
                            <a:schemeClr val="tx1"/>
                          </a:solidFill>
                          <a:effectLst/>
                          <a:latin typeface="+mn-lt"/>
                          <a:ea typeface="+mn-ea"/>
                          <a:cs typeface="+mn-cs"/>
                        </a:rPr>
                        <a:t>int</a:t>
                      </a:r>
                      <a:r>
                        <a:rPr lang="en-US" sz="2800" kern="1200" dirty="0">
                          <a:solidFill>
                            <a:schemeClr val="tx1"/>
                          </a:solidFill>
                          <a:effectLst/>
                          <a:latin typeface="+mn-lt"/>
                          <a:ea typeface="+mn-ea"/>
                          <a:cs typeface="+mn-cs"/>
                        </a:rPr>
                        <a:t>); </a:t>
                      </a:r>
                    </a:p>
                  </a:txBody>
                  <a:tcPr marL="68580" marR="68580" marT="0" marB="0">
                    <a:solidFill>
                      <a:schemeClr val="bg1">
                        <a:lumMod val="95000"/>
                      </a:schemeClr>
                    </a:solidFill>
                  </a:tcPr>
                </a:tc>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void foo(char*); void foo(</a:t>
                      </a:r>
                      <a:r>
                        <a:rPr lang="en-US" sz="2800" kern="1200" dirty="0" err="1">
                          <a:solidFill>
                            <a:schemeClr val="tx1"/>
                          </a:solidFill>
                          <a:effectLst/>
                          <a:latin typeface="+mn-lt"/>
                          <a:ea typeface="+mn-ea"/>
                          <a:cs typeface="+mn-cs"/>
                        </a:rPr>
                        <a:t>int</a:t>
                      </a:r>
                      <a:r>
                        <a:rPr lang="en-US" sz="2800" kern="1200" dirty="0">
                          <a:solidFill>
                            <a:schemeClr val="tx1"/>
                          </a:solidFill>
                          <a:effectLst/>
                          <a:latin typeface="+mn-lt"/>
                          <a:ea typeface="+mn-ea"/>
                          <a:cs typeface="+mn-cs"/>
                        </a:rPr>
                        <a:t>);</a:t>
                      </a:r>
                    </a:p>
                    <a:p>
                      <a:pPr marL="0" marR="0">
                        <a:lnSpc>
                          <a:spcPct val="107000"/>
                        </a:lnSpc>
                        <a:spcBef>
                          <a:spcPts val="0"/>
                        </a:spcBef>
                        <a:spcAft>
                          <a:spcPts val="0"/>
                        </a:spcAft>
                      </a:pPr>
                      <a:r>
                        <a:rPr lang="en-US" sz="2800" kern="1200" dirty="0">
                          <a:solidFill>
                            <a:schemeClr val="tx1"/>
                          </a:solidFill>
                          <a:effectLst/>
                          <a:latin typeface="+mn-lt"/>
                          <a:ea typeface="+mn-ea"/>
                          <a:cs typeface="+mn-cs"/>
                        </a:rPr>
                        <a:t> </a:t>
                      </a:r>
                    </a:p>
                  </a:txBody>
                  <a:tcPr marL="68580" marR="68580" marT="0" marB="0">
                    <a:solidFill>
                      <a:schemeClr val="bg1">
                        <a:lumMod val="95000"/>
                      </a:schemeClr>
                    </a:solidFill>
                  </a:tcPr>
                </a:tc>
                <a:extLst>
                  <a:ext uri="{0D108BD9-81ED-4DB2-BD59-A6C34878D82A}">
                    <a16:rowId xmlns:a16="http://schemas.microsoft.com/office/drawing/2014/main" val="2712088965"/>
                  </a:ext>
                </a:extLst>
              </a:tr>
              <a:tr h="1256755">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foo(NULL); //calls second foo</a:t>
                      </a:r>
                    </a:p>
                  </a:txBody>
                  <a:tcPr marL="68580" marR="68580" marT="0" marB="0">
                    <a:solidFill>
                      <a:schemeClr val="bg1">
                        <a:lumMod val="95000"/>
                      </a:schemeClr>
                    </a:solidFill>
                  </a:tcPr>
                </a:tc>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foo(</a:t>
                      </a:r>
                      <a:r>
                        <a:rPr lang="en-US" sz="2800" kern="1200" dirty="0" err="1">
                          <a:solidFill>
                            <a:schemeClr val="tx1"/>
                          </a:solidFill>
                          <a:effectLst/>
                          <a:latin typeface="+mn-lt"/>
                          <a:ea typeface="+mn-ea"/>
                          <a:cs typeface="+mn-cs"/>
                        </a:rPr>
                        <a:t>nullptr</a:t>
                      </a:r>
                      <a:r>
                        <a:rPr lang="en-US" sz="2800" kern="1200" dirty="0">
                          <a:solidFill>
                            <a:schemeClr val="tx1"/>
                          </a:solidFill>
                          <a:effectLst/>
                          <a:latin typeface="+mn-lt"/>
                          <a:ea typeface="+mn-ea"/>
                          <a:cs typeface="+mn-cs"/>
                        </a:rPr>
                        <a:t>); //calls first foo</a:t>
                      </a:r>
                    </a:p>
                    <a:p>
                      <a:pPr marL="0" marR="0">
                        <a:lnSpc>
                          <a:spcPct val="107000"/>
                        </a:lnSpc>
                        <a:spcBef>
                          <a:spcPts val="0"/>
                        </a:spcBef>
                        <a:spcAft>
                          <a:spcPts val="0"/>
                        </a:spcAft>
                      </a:pPr>
                      <a:r>
                        <a:rPr lang="en-US" sz="2800" kern="1200" dirty="0">
                          <a:solidFill>
                            <a:schemeClr val="tx1"/>
                          </a:solidFill>
                          <a:effectLst/>
                          <a:latin typeface="+mn-lt"/>
                          <a:ea typeface="+mn-ea"/>
                          <a:cs typeface="+mn-cs"/>
                        </a:rPr>
                        <a:t> </a:t>
                      </a:r>
                    </a:p>
                  </a:txBody>
                  <a:tcPr marL="68580" marR="68580" marT="0" marB="0">
                    <a:solidFill>
                      <a:schemeClr val="bg1">
                        <a:lumMod val="95000"/>
                      </a:schemeClr>
                    </a:solidFill>
                  </a:tcPr>
                </a:tc>
                <a:extLst>
                  <a:ext uri="{0D108BD9-81ED-4DB2-BD59-A6C34878D82A}">
                    <a16:rowId xmlns:a16="http://schemas.microsoft.com/office/drawing/2014/main" val="1350642495"/>
                  </a:ext>
                </a:extLst>
              </a:tr>
            </a:tbl>
          </a:graphicData>
        </a:graphic>
      </p:graphicFrame>
    </p:spTree>
    <p:extLst>
      <p:ext uri="{BB962C8B-B14F-4D97-AF65-F5344CB8AC3E}">
        <p14:creationId xmlns:p14="http://schemas.microsoft.com/office/powerpoint/2010/main" val="2404969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13"/>
            <a:ext cx="10515600" cy="663575"/>
          </a:xfrm>
        </p:spPr>
        <p:txBody>
          <a:bodyPr>
            <a:normAutofit fontScale="90000"/>
          </a:bodyPr>
          <a:lstStyle/>
          <a:p>
            <a:pPr algn="ctr"/>
            <a:r>
              <a:rPr lang="en-US" sz="2700" b="1" dirty="0"/>
              <a:t>Explicit overrides and final</a:t>
            </a:r>
            <a:r>
              <a:rPr lang="en-US" b="1" dirty="0"/>
              <a:t/>
            </a:r>
            <a:br>
              <a:rPr lang="en-US" b="1" dirty="0"/>
            </a:br>
            <a:endParaRPr lang="en-US" dirty="0"/>
          </a:p>
        </p:txBody>
      </p:sp>
      <p:sp>
        <p:nvSpPr>
          <p:cNvPr id="3" name="Content Placeholder 2"/>
          <p:cNvSpPr>
            <a:spLocks noGrp="1"/>
          </p:cNvSpPr>
          <p:nvPr>
            <p:ph idx="1"/>
          </p:nvPr>
        </p:nvSpPr>
        <p:spPr>
          <a:xfrm>
            <a:off x="142875" y="482599"/>
            <a:ext cx="11672888" cy="6175375"/>
          </a:xfrm>
        </p:spPr>
        <p:txBody>
          <a:bodyPr>
            <a:normAutofit/>
          </a:bodyPr>
          <a:lstStyle/>
          <a:p>
            <a:pPr marL="0" indent="0">
              <a:buNone/>
            </a:pPr>
            <a:r>
              <a:rPr lang="en-US" sz="2000" dirty="0"/>
              <a:t>The override special identifier means that the compiler will check the base class(</a:t>
            </a:r>
            <a:r>
              <a:rPr lang="en-US" sz="2000" dirty="0" err="1"/>
              <a:t>es</a:t>
            </a:r>
            <a:r>
              <a:rPr lang="en-US" sz="2000" dirty="0"/>
              <a:t>) to see if there is a virtual function with this exact signature. And if there is not, the compiler will indicate an error.</a:t>
            </a:r>
          </a:p>
          <a:p>
            <a:pPr marL="0" indent="0">
              <a:spcBef>
                <a:spcPts val="0"/>
              </a:spcBef>
              <a:buNone/>
            </a:pPr>
            <a:r>
              <a:rPr lang="en-US" sz="2000" dirty="0"/>
              <a:t>struct Base</a:t>
            </a:r>
          </a:p>
          <a:p>
            <a:pPr marL="0" indent="0">
              <a:spcBef>
                <a:spcPts val="0"/>
              </a:spcBef>
              <a:buNone/>
            </a:pPr>
            <a:r>
              <a:rPr lang="en-US" sz="2000" dirty="0"/>
              <a:t>{</a:t>
            </a:r>
          </a:p>
          <a:p>
            <a:pPr marL="0" indent="0">
              <a:spcBef>
                <a:spcPts val="0"/>
              </a:spcBef>
              <a:buNone/>
            </a:pPr>
            <a:r>
              <a:rPr lang="en-US" sz="2000" dirty="0"/>
              <a:t>    virtual void </a:t>
            </a:r>
            <a:r>
              <a:rPr lang="en-US" sz="2000" dirty="0" err="1"/>
              <a:t>some_func</a:t>
            </a:r>
            <a:r>
              <a:rPr lang="en-US" sz="2000" dirty="0"/>
              <a:t>(float);</a:t>
            </a:r>
          </a:p>
          <a:p>
            <a:pPr marL="0" indent="0">
              <a:spcBef>
                <a:spcPts val="0"/>
              </a:spcBef>
              <a:buNone/>
            </a:pPr>
            <a:r>
              <a:rPr lang="en-US" sz="2000" dirty="0"/>
              <a:t>};</a:t>
            </a:r>
          </a:p>
          <a:p>
            <a:pPr marL="0" indent="0">
              <a:spcBef>
                <a:spcPts val="0"/>
              </a:spcBef>
              <a:buNone/>
            </a:pPr>
            <a:r>
              <a:rPr lang="en-US" sz="2000" dirty="0"/>
              <a:t>struct Derived : Base</a:t>
            </a:r>
          </a:p>
          <a:p>
            <a:pPr marL="0" indent="0">
              <a:spcBef>
                <a:spcPts val="0"/>
              </a:spcBef>
              <a:buNone/>
            </a:pPr>
            <a:r>
              <a:rPr lang="en-US" sz="2000" dirty="0"/>
              <a:t>{</a:t>
            </a:r>
          </a:p>
          <a:p>
            <a:pPr marL="0" indent="0">
              <a:spcBef>
                <a:spcPts val="0"/>
              </a:spcBef>
              <a:buNone/>
            </a:pPr>
            <a:r>
              <a:rPr lang="en-US" sz="2000" dirty="0"/>
              <a:t>    virtual void </a:t>
            </a:r>
            <a:r>
              <a:rPr lang="en-US" sz="2000" dirty="0" err="1"/>
              <a:t>some_func</a:t>
            </a:r>
            <a:r>
              <a:rPr lang="en-US" sz="2000" dirty="0"/>
              <a:t>(int) </a:t>
            </a:r>
            <a:r>
              <a:rPr lang="en-US" sz="2000" dirty="0">
                <a:solidFill>
                  <a:srgbClr val="00B0F0"/>
                </a:solidFill>
              </a:rPr>
              <a:t>override</a:t>
            </a:r>
            <a:r>
              <a:rPr lang="en-US" sz="2000" dirty="0"/>
              <a:t>; // ill-formed - doesn't override a base class method</a:t>
            </a:r>
          </a:p>
          <a:p>
            <a:pPr marL="0" indent="0">
              <a:spcBef>
                <a:spcPts val="0"/>
              </a:spcBef>
              <a:buNone/>
            </a:pPr>
            <a:r>
              <a:rPr lang="en-US" sz="2000" dirty="0"/>
              <a:t>};</a:t>
            </a:r>
          </a:p>
          <a:p>
            <a:pPr marL="0" indent="0">
              <a:spcBef>
                <a:spcPts val="0"/>
              </a:spcBef>
              <a:buNone/>
            </a:pPr>
            <a:r>
              <a:rPr lang="en-US" sz="2000" dirty="0"/>
              <a:t>C++11 also adds the ability to prevent inheriting from classes or simply preventing overriding methods in derived classes. This is done with the special identifier final. For example:</a:t>
            </a:r>
          </a:p>
          <a:p>
            <a:pPr marL="0" indent="0">
              <a:spcBef>
                <a:spcPts val="0"/>
              </a:spcBef>
              <a:buNone/>
            </a:pPr>
            <a:endParaRPr lang="en-US" sz="2000" dirty="0"/>
          </a:p>
          <a:p>
            <a:pPr marL="0" indent="0">
              <a:spcBef>
                <a:spcPts val="0"/>
              </a:spcBef>
              <a:buNone/>
            </a:pPr>
            <a:r>
              <a:rPr lang="en-US" sz="2000" dirty="0"/>
              <a:t>struct Base1 final { };</a:t>
            </a:r>
          </a:p>
          <a:p>
            <a:pPr marL="0" indent="0">
              <a:spcBef>
                <a:spcPts val="0"/>
              </a:spcBef>
              <a:buNone/>
            </a:pPr>
            <a:endParaRPr lang="en-US" sz="2000" dirty="0"/>
          </a:p>
          <a:p>
            <a:pPr marL="0" indent="0">
              <a:spcBef>
                <a:spcPts val="0"/>
              </a:spcBef>
              <a:buNone/>
            </a:pPr>
            <a:r>
              <a:rPr lang="en-US" sz="2000" dirty="0"/>
              <a:t>struct Derived1 : Base1 // ill-formed because the class Base1 has been marked final</a:t>
            </a:r>
          </a:p>
          <a:p>
            <a:pPr marL="0" indent="0">
              <a:spcBef>
                <a:spcPts val="0"/>
              </a:spcBef>
              <a:buNone/>
            </a:pPr>
            <a:r>
              <a:rPr lang="en-US" sz="2000" dirty="0"/>
              <a:t> { </a:t>
            </a:r>
          </a:p>
          <a:p>
            <a:pPr marL="0" indent="0">
              <a:spcBef>
                <a:spcPts val="0"/>
              </a:spcBef>
              <a:buNone/>
            </a:pPr>
            <a:r>
              <a:rPr lang="en-US" sz="2000" dirty="0"/>
              <a:t>};  </a:t>
            </a:r>
          </a:p>
          <a:p>
            <a:pPr marL="0" indent="0">
              <a:spcBef>
                <a:spcPts val="0"/>
              </a:spcBef>
              <a:buNone/>
            </a:pPr>
            <a:endParaRPr lang="en-US" sz="2000" dirty="0"/>
          </a:p>
          <a:p>
            <a:pPr marL="0" indent="0">
              <a:spcBef>
                <a:spcPts val="0"/>
              </a:spcBef>
              <a:buNone/>
            </a:pPr>
            <a:r>
              <a:rPr lang="en-US" sz="2000" dirty="0"/>
              <a:t>Like this we can declare final with virtual function which will prevent to </a:t>
            </a:r>
            <a:r>
              <a:rPr lang="en-US" sz="2000" dirty="0" err="1"/>
              <a:t>ovverride</a:t>
            </a:r>
            <a:endParaRPr lang="en-US" sz="2000" dirty="0"/>
          </a:p>
        </p:txBody>
      </p:sp>
    </p:spTree>
    <p:extLst>
      <p:ext uri="{BB962C8B-B14F-4D97-AF65-F5344CB8AC3E}">
        <p14:creationId xmlns:p14="http://schemas.microsoft.com/office/powerpoint/2010/main" val="4188266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237068" y="491066"/>
            <a:ext cx="12056533" cy="5254644"/>
          </a:xfrm>
          <a:prstGeom prst="rect">
            <a:avLst/>
          </a:prstGeom>
        </p:spPr>
        <p:txBody>
          <a:bodyPr wrap="square">
            <a:spAutoFit/>
          </a:bodyPr>
          <a:lstStyle/>
          <a:p>
            <a:r>
              <a:rPr lang="en-US" sz="1909" dirty="0"/>
              <a:t>					</a:t>
            </a:r>
            <a:r>
              <a:rPr lang="en-US" sz="1909" dirty="0" err="1"/>
              <a:t>Cont</a:t>
            </a:r>
            <a:r>
              <a:rPr lang="en-US" sz="1909" dirty="0"/>
              <a:t>…</a:t>
            </a:r>
          </a:p>
          <a:p>
            <a:r>
              <a:rPr lang="en-US" sz="1909" dirty="0"/>
              <a:t>When overriding a virtual function, introducing the override keyword will explicitly tell the compiler to overload, </a:t>
            </a:r>
          </a:p>
          <a:p>
            <a:r>
              <a:rPr lang="en-US" sz="1909" dirty="0"/>
              <a:t>and the compiler will check if the base function has such a virtual function, otherwise it will not compile:</a:t>
            </a:r>
          </a:p>
          <a:p>
            <a:endParaRPr lang="en-US" sz="1909" dirty="0"/>
          </a:p>
          <a:p>
            <a:r>
              <a:rPr lang="en-US" sz="2400" dirty="0"/>
              <a:t>struct Base {</a:t>
            </a:r>
          </a:p>
          <a:p>
            <a:r>
              <a:rPr lang="en-US" sz="2400" dirty="0"/>
              <a:t>virtual void foo( int );</a:t>
            </a:r>
          </a:p>
          <a:p>
            <a:r>
              <a:rPr lang="en-US" sz="2400" dirty="0"/>
              <a:t>};</a:t>
            </a:r>
          </a:p>
          <a:p>
            <a:r>
              <a:rPr lang="en-US" sz="2400" dirty="0"/>
              <a:t>struct </a:t>
            </a:r>
            <a:r>
              <a:rPr lang="en-US" sz="2400" dirty="0" err="1"/>
              <a:t>SubClass</a:t>
            </a:r>
            <a:r>
              <a:rPr lang="en-US" sz="2400" dirty="0"/>
              <a:t>: Base {</a:t>
            </a:r>
          </a:p>
          <a:p>
            <a:r>
              <a:rPr lang="en-US" sz="2400" dirty="0"/>
              <a:t>virtual void foo( int ) override; // legal</a:t>
            </a:r>
          </a:p>
          <a:p>
            <a:r>
              <a:rPr lang="en-US" sz="2400" dirty="0"/>
              <a:t>virtual void foo( float ) override; // illegal , no virtual function in super class</a:t>
            </a:r>
          </a:p>
          <a:p>
            <a:r>
              <a:rPr lang="en-US" sz="1909" dirty="0"/>
              <a:t>};</a:t>
            </a:r>
          </a:p>
          <a:p>
            <a:r>
              <a:rPr lang="en-US" sz="2400" b="1" u="sng" dirty="0">
                <a:solidFill>
                  <a:srgbClr val="00B0F0"/>
                </a:solidFill>
              </a:rPr>
              <a:t>final</a:t>
            </a:r>
          </a:p>
          <a:p>
            <a:endParaRPr lang="en-US" sz="2400" dirty="0"/>
          </a:p>
          <a:p>
            <a:r>
              <a:rPr lang="en-US" sz="2400" dirty="0"/>
              <a:t>final is to prevent the class from being continued to inherit and to terminate the virtual function to continue to be overloaded</a:t>
            </a:r>
          </a:p>
        </p:txBody>
      </p:sp>
    </p:spTree>
    <p:extLst>
      <p:ext uri="{BB962C8B-B14F-4D97-AF65-F5344CB8AC3E}">
        <p14:creationId xmlns:p14="http://schemas.microsoft.com/office/powerpoint/2010/main" val="50370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678751"/>
          </a:xfrm>
          <a:prstGeom prst="rect">
            <a:avLst/>
          </a:prstGeom>
        </p:spPr>
        <p:txBody>
          <a:bodyPr wrap="square">
            <a:spAutoFit/>
          </a:bodyPr>
          <a:lstStyle/>
          <a:p>
            <a:r>
              <a:rPr lang="en-US" sz="1909" dirty="0"/>
              <a:t>					</a:t>
            </a:r>
            <a:r>
              <a:rPr lang="en-US" sz="2000" b="1" u="sng" dirty="0"/>
              <a:t>Continue  final</a:t>
            </a:r>
          </a:p>
          <a:p>
            <a:r>
              <a:rPr lang="en-US" sz="2400" dirty="0"/>
              <a:t>C++11 also adds the ability to prevent inheriting from classes or simply preventing overriding methods in derived classes. This is done with the special identifier final. For example:</a:t>
            </a:r>
          </a:p>
          <a:p>
            <a:endParaRPr lang="en-US" sz="2400" dirty="0"/>
          </a:p>
          <a:p>
            <a:r>
              <a:rPr lang="en-US" sz="2400" dirty="0" err="1"/>
              <a:t>struct</a:t>
            </a:r>
            <a:r>
              <a:rPr lang="en-US" sz="2400" dirty="0"/>
              <a:t> Base1 final { };</a:t>
            </a:r>
          </a:p>
          <a:p>
            <a:r>
              <a:rPr lang="en-US" sz="2400" dirty="0" err="1"/>
              <a:t>struct</a:t>
            </a:r>
            <a:r>
              <a:rPr lang="en-US" sz="2400" dirty="0"/>
              <a:t> Derived1 : Base1 { }; // ill-formed because the class Base1 has been marked final</a:t>
            </a:r>
          </a:p>
          <a:p>
            <a:r>
              <a:rPr lang="en-US" sz="2400" dirty="0" err="1"/>
              <a:t>struct</a:t>
            </a:r>
            <a:r>
              <a:rPr lang="en-US" sz="2400" dirty="0"/>
              <a:t> Base2</a:t>
            </a:r>
          </a:p>
          <a:p>
            <a:r>
              <a:rPr lang="en-US" sz="2400" dirty="0"/>
              <a:t>{</a:t>
            </a:r>
          </a:p>
          <a:p>
            <a:r>
              <a:rPr lang="en-US" sz="2400" dirty="0"/>
              <a:t>    virtual void f() final;</a:t>
            </a:r>
          </a:p>
          <a:p>
            <a:r>
              <a:rPr lang="en-US" sz="2400" dirty="0"/>
              <a:t>};</a:t>
            </a:r>
          </a:p>
          <a:p>
            <a:endParaRPr lang="en-US" sz="2400" dirty="0"/>
          </a:p>
          <a:p>
            <a:r>
              <a:rPr lang="en-US" sz="2400" dirty="0" err="1"/>
              <a:t>struct</a:t>
            </a:r>
            <a:r>
              <a:rPr lang="en-US" sz="2400" dirty="0"/>
              <a:t> Derived2 : Base2</a:t>
            </a:r>
          </a:p>
          <a:p>
            <a:r>
              <a:rPr lang="en-US" sz="2400" dirty="0"/>
              <a:t>{</a:t>
            </a:r>
          </a:p>
          <a:p>
            <a:r>
              <a:rPr lang="en-US" sz="2400" dirty="0"/>
              <a:t>    void f(); // ill-formed because the virtual function Base2::f has been marked final</a:t>
            </a:r>
          </a:p>
          <a:p>
            <a:r>
              <a:rPr lang="en-US" sz="2400" dirty="0"/>
              <a:t>};</a:t>
            </a:r>
          </a:p>
          <a:p>
            <a:endParaRPr lang="en-US" sz="2400" dirty="0"/>
          </a:p>
          <a:p>
            <a:r>
              <a:rPr lang="en-US" sz="2400" dirty="0"/>
              <a:t>final is to prevent the class from being continued to inherit and to terminate the virtual function to continue to be overloaded.</a:t>
            </a:r>
          </a:p>
        </p:txBody>
      </p:sp>
    </p:spTree>
    <p:extLst>
      <p:ext uri="{BB962C8B-B14F-4D97-AF65-F5344CB8AC3E}">
        <p14:creationId xmlns:p14="http://schemas.microsoft.com/office/powerpoint/2010/main" val="390804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34" y="474133"/>
            <a:ext cx="11954933" cy="677335"/>
          </a:xfrm>
        </p:spPr>
        <p:txBody>
          <a:bodyPr>
            <a:normAutofit fontScale="90000"/>
          </a:bodyPr>
          <a:lstStyle/>
          <a:p>
            <a:r>
              <a:rPr lang="en-US" sz="2700" b="1" u="sng" dirty="0"/>
              <a:t>Explicit delete default function</a:t>
            </a:r>
            <a:r>
              <a:rPr lang="en-US" b="1" u="sng" dirty="0"/>
              <a:t/>
            </a:r>
            <a:br>
              <a:rPr lang="en-US" b="1" u="sng" dirty="0"/>
            </a:br>
            <a:endParaRPr lang="en-US" u="sng" dirty="0"/>
          </a:p>
        </p:txBody>
      </p:sp>
      <p:sp>
        <p:nvSpPr>
          <p:cNvPr id="3" name="Subtitle 2"/>
          <p:cNvSpPr>
            <a:spLocks noGrp="1"/>
          </p:cNvSpPr>
          <p:nvPr>
            <p:ph type="subTitle" idx="1"/>
          </p:nvPr>
        </p:nvSpPr>
        <p:spPr>
          <a:xfrm>
            <a:off x="0" y="474133"/>
            <a:ext cx="12073466" cy="6383868"/>
          </a:xfrm>
        </p:spPr>
        <p:txBody>
          <a:bodyPr/>
          <a:lstStyle/>
          <a:p>
            <a:pPr algn="l"/>
            <a:r>
              <a:rPr lang="en-US" dirty="0"/>
              <a:t>C++11 provides </a:t>
            </a:r>
            <a:r>
              <a:rPr lang="en-US" dirty="0" smtClean="0"/>
              <a:t>explicit </a:t>
            </a:r>
            <a:r>
              <a:rPr lang="en-US" dirty="0"/>
              <a:t>declarations to take or reject functions that come with the compiler. </a:t>
            </a:r>
          </a:p>
          <a:p>
            <a:pPr algn="l"/>
            <a:r>
              <a:rPr lang="en-US" dirty="0"/>
              <a:t>class Magic {</a:t>
            </a:r>
          </a:p>
          <a:p>
            <a:pPr algn="l"/>
            <a:r>
              <a:rPr lang="en-US" dirty="0"/>
              <a:t>public :</a:t>
            </a:r>
          </a:p>
          <a:p>
            <a:pPr algn="l"/>
            <a:r>
              <a:rPr lang="en-US" dirty="0"/>
              <a:t>Magic() = default ; // explicit let compiler use default constructor</a:t>
            </a:r>
          </a:p>
          <a:p>
            <a:pPr algn="l"/>
            <a:r>
              <a:rPr lang="en-US" dirty="0"/>
              <a:t>Magic&amp; operator =( const Magic&amp;) = delete ; // explicit declare refuse constructor</a:t>
            </a:r>
          </a:p>
          <a:p>
            <a:pPr algn="l"/>
            <a:r>
              <a:rPr lang="en-US" dirty="0"/>
              <a:t>Magic( int </a:t>
            </a:r>
            <a:r>
              <a:rPr lang="en-US" dirty="0" err="1"/>
              <a:t>magic_number</a:t>
            </a:r>
            <a:r>
              <a:rPr lang="en-US" dirty="0"/>
              <a:t>);</a:t>
            </a:r>
          </a:p>
          <a:p>
            <a:pPr algn="l"/>
            <a:r>
              <a:rPr lang="en-US" dirty="0"/>
              <a:t>}</a:t>
            </a:r>
          </a:p>
          <a:p>
            <a:pPr algn="l"/>
            <a:endParaRPr lang="en-US" dirty="0"/>
          </a:p>
        </p:txBody>
      </p:sp>
    </p:spTree>
    <p:extLst>
      <p:ext uri="{BB962C8B-B14F-4D97-AF65-F5344CB8AC3E}">
        <p14:creationId xmlns:p14="http://schemas.microsoft.com/office/powerpoint/2010/main" val="901980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01862"/>
          </a:xfrm>
          <a:prstGeom prst="rect">
            <a:avLst/>
          </a:prstGeom>
        </p:spPr>
        <p:txBody>
          <a:bodyPr wrap="square">
            <a:spAutoFit/>
          </a:bodyPr>
          <a:lstStyle/>
          <a:p>
            <a:r>
              <a:rPr lang="en-US" sz="1909" dirty="0"/>
              <a:t>                                            				</a:t>
            </a:r>
            <a:r>
              <a:rPr lang="en-US" sz="2800" b="1" u="sng" dirty="0"/>
              <a:t>OVERRIDE</a:t>
            </a:r>
          </a:p>
          <a:p>
            <a:r>
              <a:rPr lang="en-US" sz="2400" dirty="0"/>
              <a:t>In C++03, it is possible to accidentally create a new virtual function, when one intended to override a base class function. When overriding a virtual function, introducing the override keyword will explicitly tell the compiler to overload, and the compiler will check if the base function has such a virtual function, otherwise it will not compile.</a:t>
            </a:r>
          </a:p>
          <a:p>
            <a:endParaRPr lang="en-US" sz="2400" dirty="0"/>
          </a:p>
          <a:p>
            <a:r>
              <a:rPr lang="en-US" sz="2400" dirty="0"/>
              <a:t> </a:t>
            </a:r>
            <a:r>
              <a:rPr lang="en-US" sz="2400" dirty="0" err="1"/>
              <a:t>struct</a:t>
            </a:r>
            <a:r>
              <a:rPr lang="en-US" sz="2400" dirty="0"/>
              <a:t> Base { </a:t>
            </a:r>
          </a:p>
          <a:p>
            <a:r>
              <a:rPr lang="en-US" sz="2400" dirty="0"/>
              <a:t> virtual void foo(</a:t>
            </a:r>
            <a:r>
              <a:rPr lang="en-US" sz="2400" dirty="0" err="1"/>
              <a:t>int</a:t>
            </a:r>
            <a:r>
              <a:rPr lang="en-US" sz="2400" dirty="0"/>
              <a:t>); </a:t>
            </a:r>
          </a:p>
          <a:p>
            <a:r>
              <a:rPr lang="en-US" sz="2400" dirty="0"/>
              <a:t> }; </a:t>
            </a:r>
          </a:p>
          <a:p>
            <a:endParaRPr lang="en-US" sz="2400" dirty="0"/>
          </a:p>
          <a:p>
            <a:r>
              <a:rPr lang="en-US" sz="2400" dirty="0" err="1"/>
              <a:t>struct</a:t>
            </a:r>
            <a:r>
              <a:rPr lang="en-US" sz="2400" dirty="0"/>
              <a:t> </a:t>
            </a:r>
            <a:r>
              <a:rPr lang="en-US" sz="2400" dirty="0" err="1"/>
              <a:t>SubClass</a:t>
            </a:r>
            <a:r>
              <a:rPr lang="en-US" sz="2400" dirty="0"/>
              <a:t>: Base { </a:t>
            </a:r>
          </a:p>
          <a:p>
            <a:r>
              <a:rPr lang="en-US" sz="2400" dirty="0"/>
              <a:t> virtual void foo(</a:t>
            </a:r>
            <a:r>
              <a:rPr lang="en-US" sz="2400" dirty="0" err="1"/>
              <a:t>int</a:t>
            </a:r>
            <a:r>
              <a:rPr lang="en-US" sz="2400" dirty="0"/>
              <a:t>) override; // legal </a:t>
            </a:r>
          </a:p>
          <a:p>
            <a:r>
              <a:rPr lang="en-US" sz="2400" dirty="0"/>
              <a:t> virtual void foo(float) override; // illegal, no virtual function in super class </a:t>
            </a:r>
          </a:p>
          <a:p>
            <a:r>
              <a:rPr lang="en-US" sz="2400" dirty="0"/>
              <a:t> };</a:t>
            </a:r>
          </a:p>
          <a:p>
            <a:endParaRPr lang="en-US" sz="2400" dirty="0"/>
          </a:p>
          <a:p>
            <a:r>
              <a:rPr lang="en-US" sz="2400" dirty="0"/>
              <a:t>The override special identifier means that the compiler will check the base class(</a:t>
            </a:r>
            <a:r>
              <a:rPr lang="en-US" sz="2400" dirty="0" err="1"/>
              <a:t>es</a:t>
            </a:r>
            <a:r>
              <a:rPr lang="en-US" sz="2400" dirty="0"/>
              <a:t>) to see </a:t>
            </a:r>
          </a:p>
          <a:p>
            <a:r>
              <a:rPr lang="en-US" sz="2400" dirty="0"/>
              <a:t>if there is a virtual function with this exact signature. And if there is not, the compiler will indicate an error</a:t>
            </a:r>
            <a:r>
              <a:rPr lang="en-US" sz="1909" dirty="0"/>
              <a:t>.</a:t>
            </a:r>
          </a:p>
        </p:txBody>
      </p:sp>
    </p:spTree>
    <p:extLst>
      <p:ext uri="{BB962C8B-B14F-4D97-AF65-F5344CB8AC3E}">
        <p14:creationId xmlns:p14="http://schemas.microsoft.com/office/powerpoint/2010/main" val="132094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6" y="212724"/>
            <a:ext cx="10515600" cy="329142"/>
          </a:xfrm>
        </p:spPr>
        <p:txBody>
          <a:bodyPr>
            <a:normAutofit fontScale="90000"/>
          </a:bodyPr>
          <a:lstStyle/>
          <a:p>
            <a:pPr algn="ctr"/>
            <a:r>
              <a:rPr lang="en-US" sz="2400" b="1" u="sng" dirty="0"/>
              <a:t>Strongly typed enumerations</a:t>
            </a:r>
            <a:r>
              <a:rPr lang="en-US" b="1" dirty="0"/>
              <a:t/>
            </a:r>
            <a:br>
              <a:rPr lang="en-US" b="1" dirty="0"/>
            </a:br>
            <a:endParaRPr lang="en-US" dirty="0"/>
          </a:p>
        </p:txBody>
      </p:sp>
      <p:sp>
        <p:nvSpPr>
          <p:cNvPr id="3" name="Content Placeholder 2"/>
          <p:cNvSpPr>
            <a:spLocks noGrp="1"/>
          </p:cNvSpPr>
          <p:nvPr>
            <p:ph idx="1"/>
          </p:nvPr>
        </p:nvSpPr>
        <p:spPr>
          <a:xfrm>
            <a:off x="118533" y="541867"/>
            <a:ext cx="12073467" cy="6316133"/>
          </a:xfrm>
        </p:spPr>
        <p:txBody>
          <a:bodyPr>
            <a:normAutofit/>
          </a:bodyPr>
          <a:lstStyle/>
          <a:p>
            <a:r>
              <a:rPr lang="en-US" sz="2400" dirty="0"/>
              <a:t>In C++03, enumerations are not type-safe. They are effectively integers, even when the enumeration types are distinct. This allows the comparison between two enum values of different enumeration types. The only safety that C++03 provides is that an integer or a value of one enum type does not convert implicitly to another enum type.</a:t>
            </a:r>
          </a:p>
          <a:p>
            <a:r>
              <a:rPr lang="en-US" sz="2400" dirty="0"/>
              <a:t>C++11 allows a special classification of enumeration that has none of these issues. This is expressed using the enum class (enum struct is also accepted as a synonym) declaration.</a:t>
            </a:r>
          </a:p>
          <a:p>
            <a:pPr marL="0" indent="0">
              <a:spcBef>
                <a:spcPts val="0"/>
              </a:spcBef>
              <a:buNone/>
            </a:pPr>
            <a:r>
              <a:rPr lang="en-US" sz="2400" dirty="0"/>
              <a:t>enum class Enumeration</a:t>
            </a:r>
          </a:p>
          <a:p>
            <a:pPr marL="0" indent="0">
              <a:spcBef>
                <a:spcPts val="0"/>
              </a:spcBef>
              <a:buNone/>
            </a:pPr>
            <a:r>
              <a:rPr lang="en-US" sz="2400" dirty="0"/>
              <a:t>{</a:t>
            </a:r>
          </a:p>
          <a:p>
            <a:pPr marL="0" indent="0">
              <a:spcBef>
                <a:spcPts val="0"/>
              </a:spcBef>
              <a:buNone/>
            </a:pPr>
            <a:r>
              <a:rPr lang="en-US" sz="2400" dirty="0"/>
              <a:t>    Val1,</a:t>
            </a:r>
          </a:p>
          <a:p>
            <a:pPr marL="0" indent="0">
              <a:spcBef>
                <a:spcPts val="0"/>
              </a:spcBef>
              <a:buNone/>
            </a:pPr>
            <a:r>
              <a:rPr lang="en-US" sz="2400" dirty="0"/>
              <a:t>    Val2,</a:t>
            </a:r>
          </a:p>
          <a:p>
            <a:pPr marL="0" indent="0">
              <a:spcBef>
                <a:spcPts val="0"/>
              </a:spcBef>
              <a:buNone/>
            </a:pPr>
            <a:r>
              <a:rPr lang="en-US" sz="2400" dirty="0"/>
              <a:t>    Val3 = 100,</a:t>
            </a:r>
          </a:p>
          <a:p>
            <a:pPr marL="0" indent="0">
              <a:spcBef>
                <a:spcPts val="0"/>
              </a:spcBef>
              <a:buNone/>
            </a:pPr>
            <a:r>
              <a:rPr lang="en-US" sz="2400" dirty="0"/>
              <a:t>    Val4 // = 101</a:t>
            </a:r>
          </a:p>
          <a:p>
            <a:pPr marL="0" indent="0">
              <a:spcBef>
                <a:spcPts val="0"/>
              </a:spcBef>
              <a:buNone/>
            </a:pPr>
            <a:r>
              <a:rPr lang="en-US" sz="2400" dirty="0"/>
              <a:t>};</a:t>
            </a:r>
          </a:p>
          <a:p>
            <a:pPr marL="0" indent="0">
              <a:spcBef>
                <a:spcPts val="0"/>
              </a:spcBef>
              <a:buNone/>
            </a:pPr>
            <a:r>
              <a:rPr lang="en-US" sz="2400" dirty="0"/>
              <a:t>This enumeration is type-safe. Enum class values are not implicitly converted to integers. Thus, they cannot be compared to integers either </a:t>
            </a:r>
          </a:p>
          <a:p>
            <a:pPr marL="0" indent="0">
              <a:spcBef>
                <a:spcPts val="0"/>
              </a:spcBef>
              <a:buNone/>
            </a:pPr>
            <a:r>
              <a:rPr lang="en-US" sz="2400" dirty="0"/>
              <a:t>(the expression Enumeration::Val4 == 101 gives a compile error)</a:t>
            </a:r>
          </a:p>
        </p:txBody>
      </p:sp>
    </p:spTree>
    <p:extLst>
      <p:ext uri="{BB962C8B-B14F-4D97-AF65-F5344CB8AC3E}">
        <p14:creationId xmlns:p14="http://schemas.microsoft.com/office/powerpoint/2010/main" val="2733647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033"/>
            <a:ext cx="10515600" cy="691382"/>
          </a:xfrm>
        </p:spPr>
        <p:txBody>
          <a:bodyPr>
            <a:normAutofit fontScale="90000"/>
          </a:bodyPr>
          <a:lstStyle/>
          <a:p>
            <a:pPr algn="ctr"/>
            <a:r>
              <a:rPr lang="en-US" u="sng" dirty="0"/>
              <a:t>Language Runtime Enhancements</a:t>
            </a:r>
          </a:p>
        </p:txBody>
      </p:sp>
      <p:sp>
        <p:nvSpPr>
          <p:cNvPr id="3" name="Content Placeholder 2"/>
          <p:cNvSpPr>
            <a:spLocks noGrp="1"/>
          </p:cNvSpPr>
          <p:nvPr>
            <p:ph idx="1"/>
          </p:nvPr>
        </p:nvSpPr>
        <p:spPr>
          <a:xfrm>
            <a:off x="838200" y="796415"/>
            <a:ext cx="11353800" cy="6061586"/>
          </a:xfrm>
        </p:spPr>
        <p:txBody>
          <a:bodyPr/>
          <a:lstStyle/>
          <a:p>
            <a:r>
              <a:rPr lang="en-US" b="1" dirty="0"/>
              <a:t>Lambda </a:t>
            </a:r>
            <a:r>
              <a:rPr lang="en-US" b="1" dirty="0" smtClean="0"/>
              <a:t>Expression</a:t>
            </a:r>
          </a:p>
          <a:p>
            <a:r>
              <a:rPr lang="en-US" dirty="0"/>
              <a:t>C++11 provides the ability to create anonymous functions, called lambda functions</a:t>
            </a:r>
            <a:endParaRPr lang="en-US" b="1" dirty="0"/>
          </a:p>
          <a:p>
            <a:pPr marL="0" indent="0">
              <a:buNone/>
            </a:pPr>
            <a:r>
              <a:rPr lang="en-US" dirty="0" smtClean="0"/>
              <a:t>Anonymous </a:t>
            </a:r>
            <a:r>
              <a:rPr lang="en-US" dirty="0"/>
              <a:t>functions are used when a function is needed, but you don’t want to use name to call a </a:t>
            </a:r>
            <a:r>
              <a:rPr lang="en-US" dirty="0" smtClean="0"/>
              <a:t>function.</a:t>
            </a:r>
          </a:p>
          <a:p>
            <a:pPr marL="0" indent="0">
              <a:buNone/>
            </a:pPr>
            <a:r>
              <a:rPr lang="en-US" dirty="0" smtClean="0">
                <a:solidFill>
                  <a:srgbClr val="00B0F0"/>
                </a:solidFill>
              </a:rPr>
              <a:t>Example:</a:t>
            </a:r>
          </a:p>
          <a:p>
            <a:pPr marL="0" indent="0">
              <a:buNone/>
            </a:pPr>
            <a:r>
              <a:rPr lang="en-US" dirty="0"/>
              <a:t>[](int x, int y) -&gt; int { return x + y; </a:t>
            </a:r>
            <a:r>
              <a:rPr lang="en-US" dirty="0" smtClean="0"/>
              <a:t>}</a:t>
            </a:r>
          </a:p>
          <a:p>
            <a:pPr marL="0" indent="0">
              <a:buNone/>
            </a:pPr>
            <a:r>
              <a:rPr lang="en-US" dirty="0" smtClean="0"/>
              <a:t>[ </a:t>
            </a:r>
            <a:r>
              <a:rPr lang="en-US" dirty="0"/>
              <a:t>capture list] ( parameter list) mutable( optional) exception attribute -&gt; return type {</a:t>
            </a:r>
          </a:p>
          <a:p>
            <a:pPr marL="0" indent="0">
              <a:buNone/>
            </a:pPr>
            <a:r>
              <a:rPr lang="en-US" dirty="0"/>
              <a:t>// function body</a:t>
            </a:r>
          </a:p>
          <a:p>
            <a:pPr marL="0" indent="0">
              <a:buNone/>
            </a:pPr>
            <a:r>
              <a:rPr lang="en-US" dirty="0"/>
              <a:t>}</a:t>
            </a:r>
          </a:p>
        </p:txBody>
      </p:sp>
    </p:spTree>
    <p:extLst>
      <p:ext uri="{BB962C8B-B14F-4D97-AF65-F5344CB8AC3E}">
        <p14:creationId xmlns:p14="http://schemas.microsoft.com/office/powerpoint/2010/main" val="1909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47484"/>
            <a:ext cx="12192001" cy="6710516"/>
          </a:xfrm>
        </p:spPr>
        <p:txBody>
          <a:bodyPr>
            <a:normAutofit/>
          </a:bodyPr>
          <a:lstStyle/>
          <a:p>
            <a:pPr algn="l"/>
            <a:r>
              <a:rPr lang="en-US" dirty="0" smtClean="0"/>
              <a:t>						</a:t>
            </a:r>
            <a:r>
              <a:rPr lang="en-US" b="1" u="sng" dirty="0"/>
              <a:t>Lambda continue</a:t>
            </a:r>
          </a:p>
          <a:p>
            <a:pPr algn="l"/>
            <a:r>
              <a:rPr lang="en-US" dirty="0" smtClean="0"/>
              <a:t>A </a:t>
            </a:r>
            <a:r>
              <a:rPr lang="en-US" dirty="0"/>
              <a:t>lambda is an unnamed function object capable of capturing variables in scope. It features: a capture list; an optional set of parameters with an optional trailing return type; and a body. Examples of capture lists:</a:t>
            </a:r>
          </a:p>
          <a:p>
            <a:pPr algn="l">
              <a:spcBef>
                <a:spcPts val="0"/>
              </a:spcBef>
            </a:pPr>
            <a:r>
              <a:rPr lang="en-US" dirty="0" smtClean="0"/>
              <a:t>[] </a:t>
            </a:r>
            <a:r>
              <a:rPr lang="en-US" dirty="0"/>
              <a:t>- captures nothing.</a:t>
            </a:r>
          </a:p>
          <a:p>
            <a:pPr algn="l">
              <a:spcBef>
                <a:spcPts val="0"/>
              </a:spcBef>
            </a:pPr>
            <a:r>
              <a:rPr lang="en-US" dirty="0"/>
              <a:t>[=] - capture local objects (local variables, parameters) in scope by value.</a:t>
            </a:r>
          </a:p>
          <a:p>
            <a:pPr algn="l">
              <a:spcBef>
                <a:spcPts val="0"/>
              </a:spcBef>
            </a:pPr>
            <a:r>
              <a:rPr lang="en-US" dirty="0"/>
              <a:t>[&amp;] - capture local objects (local variables, parameters) in scope by reference.</a:t>
            </a:r>
          </a:p>
          <a:p>
            <a:pPr algn="l">
              <a:spcBef>
                <a:spcPts val="0"/>
              </a:spcBef>
            </a:pPr>
            <a:r>
              <a:rPr lang="en-US" dirty="0"/>
              <a:t>[this] - capture this pointer by value.</a:t>
            </a:r>
          </a:p>
          <a:p>
            <a:pPr algn="l">
              <a:spcBef>
                <a:spcPts val="0"/>
              </a:spcBef>
            </a:pPr>
            <a:r>
              <a:rPr lang="en-US" dirty="0"/>
              <a:t>[a, &amp;b] - capture objects a by value, b by reference.</a:t>
            </a:r>
          </a:p>
          <a:p>
            <a:pPr algn="l">
              <a:spcBef>
                <a:spcPts val="0"/>
              </a:spcBef>
            </a:pPr>
            <a:endParaRPr lang="en-US" dirty="0" smtClean="0"/>
          </a:p>
          <a:p>
            <a:pPr algn="l">
              <a:spcBef>
                <a:spcPts val="0"/>
              </a:spcBef>
            </a:pPr>
            <a:r>
              <a:rPr lang="en-US" dirty="0" smtClean="0"/>
              <a:t>int </a:t>
            </a:r>
            <a:r>
              <a:rPr lang="en-US" dirty="0"/>
              <a:t>x = 1;</a:t>
            </a:r>
          </a:p>
          <a:p>
            <a:pPr algn="l">
              <a:spcBef>
                <a:spcPts val="0"/>
              </a:spcBef>
            </a:pPr>
            <a:r>
              <a:rPr lang="en-US" dirty="0" smtClean="0"/>
              <a:t>auto </a:t>
            </a:r>
            <a:r>
              <a:rPr lang="en-US" dirty="0"/>
              <a:t>getX = [=] { return x; };</a:t>
            </a:r>
          </a:p>
          <a:p>
            <a:pPr algn="l">
              <a:spcBef>
                <a:spcPts val="0"/>
              </a:spcBef>
            </a:pPr>
            <a:r>
              <a:rPr lang="en-US" dirty="0"/>
              <a:t>getX(); // == 1</a:t>
            </a:r>
          </a:p>
          <a:p>
            <a:pPr algn="l">
              <a:spcBef>
                <a:spcPts val="0"/>
              </a:spcBef>
            </a:pPr>
            <a:r>
              <a:rPr lang="en-US" dirty="0" smtClean="0"/>
              <a:t>auto </a:t>
            </a:r>
            <a:r>
              <a:rPr lang="en-US" dirty="0"/>
              <a:t>addX = [=](int y) { return x + y; };</a:t>
            </a:r>
          </a:p>
          <a:p>
            <a:pPr algn="l">
              <a:spcBef>
                <a:spcPts val="0"/>
              </a:spcBef>
            </a:pPr>
            <a:r>
              <a:rPr lang="en-US" dirty="0"/>
              <a:t>addX(1); // == 2</a:t>
            </a:r>
          </a:p>
          <a:p>
            <a:pPr algn="l">
              <a:spcBef>
                <a:spcPts val="0"/>
              </a:spcBef>
            </a:pPr>
            <a:r>
              <a:rPr lang="en-US" dirty="0" smtClean="0"/>
              <a:t>auto </a:t>
            </a:r>
            <a:r>
              <a:rPr lang="en-US" dirty="0"/>
              <a:t>getXRef = [&amp;]() -&gt; int&amp; { return x; };</a:t>
            </a:r>
          </a:p>
          <a:p>
            <a:pPr algn="l">
              <a:spcBef>
                <a:spcPts val="0"/>
              </a:spcBef>
            </a:pPr>
            <a:r>
              <a:rPr lang="en-US" dirty="0"/>
              <a:t>getXRef(); // int&amp; to `x</a:t>
            </a:r>
            <a:r>
              <a:rPr lang="en-US" dirty="0" smtClean="0"/>
              <a:t>`</a:t>
            </a:r>
            <a:endParaRPr lang="en-US" dirty="0"/>
          </a:p>
        </p:txBody>
      </p:sp>
    </p:spTree>
    <p:extLst>
      <p:ext uri="{BB962C8B-B14F-4D97-AF65-F5344CB8AC3E}">
        <p14:creationId xmlns:p14="http://schemas.microsoft.com/office/powerpoint/2010/main" val="1268045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5262979"/>
          </a:xfrm>
          <a:prstGeom prst="rect">
            <a:avLst/>
          </a:prstGeom>
        </p:spPr>
        <p:txBody>
          <a:bodyPr wrap="square">
            <a:spAutoFit/>
          </a:bodyPr>
          <a:lstStyle/>
          <a:p>
            <a:r>
              <a:rPr lang="en-US" sz="2400" dirty="0"/>
              <a:t>					</a:t>
            </a:r>
            <a:r>
              <a:rPr lang="en-US" sz="2400" b="1" u="sng" dirty="0"/>
              <a:t>Lambda continue</a:t>
            </a:r>
          </a:p>
          <a:p>
            <a:endParaRPr lang="en-US" sz="2400" b="1" u="sng" dirty="0"/>
          </a:p>
          <a:p>
            <a:r>
              <a:rPr lang="en-US" sz="2400" dirty="0"/>
              <a:t>By default, value-captures cannot be modified inside the lambda because the compiler-generated </a:t>
            </a:r>
            <a:r>
              <a:rPr lang="en-US" sz="2400" dirty="0">
                <a:solidFill>
                  <a:srgbClr val="00B0F0"/>
                </a:solidFill>
              </a:rPr>
              <a:t>method is marked as const</a:t>
            </a:r>
            <a:r>
              <a:rPr lang="en-US" sz="2400" dirty="0"/>
              <a:t>. The </a:t>
            </a:r>
            <a:r>
              <a:rPr lang="en-US" sz="2400" b="1" dirty="0">
                <a:solidFill>
                  <a:srgbClr val="00B0F0"/>
                </a:solidFill>
              </a:rPr>
              <a:t>mutable</a:t>
            </a:r>
            <a:r>
              <a:rPr lang="en-US" sz="2400" dirty="0"/>
              <a:t> keyword allows modifying captured variables. </a:t>
            </a:r>
          </a:p>
          <a:p>
            <a:r>
              <a:rPr lang="en-US" sz="2400" dirty="0"/>
              <a:t>The keyword is placed after the parameter-list (which must be present even if it is empty).</a:t>
            </a:r>
          </a:p>
          <a:p>
            <a:endParaRPr lang="en-US" sz="2400" dirty="0"/>
          </a:p>
          <a:p>
            <a:r>
              <a:rPr lang="en-US" sz="2400" dirty="0"/>
              <a:t>int x = 1;</a:t>
            </a:r>
          </a:p>
          <a:p>
            <a:r>
              <a:rPr lang="en-US" sz="2400" dirty="0"/>
              <a:t>auto f1 = [&amp;x] { x = 2; }; // OK: x is a reference and modifies the original</a:t>
            </a:r>
          </a:p>
          <a:p>
            <a:r>
              <a:rPr lang="en-US" sz="2400" dirty="0"/>
              <a:t>auto f2 = [x] { x = 2; }; // ERROR: the lambda can only perform const-operations on the captured value</a:t>
            </a:r>
          </a:p>
          <a:p>
            <a:r>
              <a:rPr lang="en-US" sz="2400" dirty="0"/>
              <a:t>// vs.</a:t>
            </a:r>
          </a:p>
          <a:p>
            <a:r>
              <a:rPr lang="en-US" sz="2400" dirty="0"/>
              <a:t>auto f3 = [x]() </a:t>
            </a:r>
            <a:r>
              <a:rPr lang="en-US" sz="2400" b="1" dirty="0">
                <a:solidFill>
                  <a:srgbClr val="00B0F0"/>
                </a:solidFill>
              </a:rPr>
              <a:t>mutable</a:t>
            </a:r>
            <a:r>
              <a:rPr lang="en-US" sz="2400" dirty="0"/>
              <a:t> { x = 2; }; // OK: the lambda can perform any operations on the captured value</a:t>
            </a:r>
          </a:p>
        </p:txBody>
      </p:sp>
    </p:spTree>
    <p:extLst>
      <p:ext uri="{BB962C8B-B14F-4D97-AF65-F5344CB8AC3E}">
        <p14:creationId xmlns:p14="http://schemas.microsoft.com/office/powerpoint/2010/main" val="1151280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470"/>
            <a:ext cx="10515600" cy="565801"/>
          </a:xfrm>
        </p:spPr>
        <p:txBody>
          <a:bodyPr>
            <a:normAutofit fontScale="90000"/>
          </a:bodyPr>
          <a:lstStyle/>
          <a:p>
            <a:pPr algn="ctr"/>
            <a:r>
              <a:rPr lang="en-US" sz="2200" b="1" u="sng" dirty="0"/>
              <a:t>Unrestricted unions</a:t>
            </a:r>
            <a:r>
              <a:rPr lang="en-US" dirty="0"/>
              <a:t/>
            </a:r>
            <a:br>
              <a:rPr lang="en-US" dirty="0"/>
            </a:br>
            <a:endParaRPr lang="en-US" dirty="0"/>
          </a:p>
        </p:txBody>
      </p:sp>
      <p:sp>
        <p:nvSpPr>
          <p:cNvPr id="3" name="Content Placeholder 2"/>
          <p:cNvSpPr>
            <a:spLocks noGrp="1"/>
          </p:cNvSpPr>
          <p:nvPr>
            <p:ph idx="1"/>
          </p:nvPr>
        </p:nvSpPr>
        <p:spPr>
          <a:xfrm>
            <a:off x="0" y="415369"/>
            <a:ext cx="12192000" cy="6442631"/>
          </a:xfrm>
        </p:spPr>
        <p:txBody>
          <a:bodyPr>
            <a:normAutofit fontScale="62500" lnSpcReduction="20000"/>
          </a:bodyPr>
          <a:lstStyle/>
          <a:p>
            <a:pPr marL="0" indent="0">
              <a:buNone/>
            </a:pPr>
            <a:r>
              <a:rPr lang="en-US" dirty="0" smtClean="0"/>
              <a:t>In </a:t>
            </a:r>
            <a:r>
              <a:rPr lang="en-US" dirty="0"/>
              <a:t>C++03, there are restrictions on what types of objects can be members of a union. For example, unions cannot contain any objects that define a </a:t>
            </a:r>
            <a:r>
              <a:rPr lang="en-US" dirty="0" smtClean="0"/>
              <a:t> non-trivial </a:t>
            </a:r>
            <a:r>
              <a:rPr lang="en-US" dirty="0"/>
              <a:t>constructor or destructor. C++11 lifts some of these restrictions.</a:t>
            </a:r>
          </a:p>
          <a:p>
            <a:pPr marL="0" indent="0">
              <a:buNone/>
            </a:pPr>
            <a:r>
              <a:rPr lang="en-US" dirty="0" smtClean="0"/>
              <a:t>If </a:t>
            </a:r>
            <a:r>
              <a:rPr lang="en-US" dirty="0"/>
              <a:t>a union member has a non trivial special member function, the compiler will not generate the equivalent member function </a:t>
            </a:r>
            <a:r>
              <a:rPr lang="en-US" dirty="0" smtClean="0"/>
              <a:t> for </a:t>
            </a:r>
            <a:r>
              <a:rPr lang="en-US" dirty="0"/>
              <a:t>the union and it must be manually defined</a:t>
            </a:r>
            <a:r>
              <a:rPr lang="en-US" dirty="0" smtClean="0"/>
              <a:t>. </a:t>
            </a:r>
            <a:endParaRPr lang="en-US" dirty="0"/>
          </a:p>
          <a:p>
            <a:pPr marL="0" indent="0">
              <a:buNone/>
            </a:pPr>
            <a:r>
              <a:rPr lang="en-US" dirty="0"/>
              <a:t>This is a simple example of a union permitted in C++11:</a:t>
            </a:r>
          </a:p>
          <a:p>
            <a:pPr marL="0" indent="0">
              <a:buNone/>
            </a:pPr>
            <a:r>
              <a:rPr lang="en-US" dirty="0" smtClean="0"/>
              <a:t>#</a:t>
            </a:r>
            <a:r>
              <a:rPr lang="en-US" dirty="0"/>
              <a:t>include &lt;new&gt; // Needed for placement 'new'.</a:t>
            </a:r>
          </a:p>
          <a:p>
            <a:pPr marL="0" indent="0">
              <a:buNone/>
            </a:pPr>
            <a:r>
              <a:rPr lang="en-US" dirty="0" err="1" smtClean="0"/>
              <a:t>struct</a:t>
            </a:r>
            <a:r>
              <a:rPr lang="en-US" dirty="0" smtClean="0"/>
              <a:t> </a:t>
            </a:r>
            <a:r>
              <a:rPr lang="en-US" dirty="0"/>
              <a:t>Point</a:t>
            </a:r>
          </a:p>
          <a:p>
            <a:pPr marL="0" indent="0">
              <a:buNone/>
            </a:pPr>
            <a:r>
              <a:rPr lang="en-US" dirty="0"/>
              <a:t>{</a:t>
            </a:r>
          </a:p>
          <a:p>
            <a:pPr marL="0" indent="0">
              <a:buNone/>
            </a:pPr>
            <a:r>
              <a:rPr lang="en-US" dirty="0"/>
              <a:t>    Point() {}</a:t>
            </a:r>
          </a:p>
          <a:p>
            <a:pPr marL="0" indent="0">
              <a:buNone/>
            </a:pPr>
            <a:r>
              <a:rPr lang="en-US" dirty="0"/>
              <a:t>    Point(int x, int y): x_(x), y_(y) {} </a:t>
            </a:r>
          </a:p>
          <a:p>
            <a:pPr marL="0" indent="0">
              <a:buNone/>
            </a:pPr>
            <a:r>
              <a:rPr lang="en-US" dirty="0"/>
              <a:t>    int x_, y_;</a:t>
            </a:r>
          </a:p>
          <a:p>
            <a:pPr marL="0" indent="0">
              <a:buNone/>
            </a:pPr>
            <a:r>
              <a:rPr lang="en-US" dirty="0"/>
              <a:t>};</a:t>
            </a:r>
          </a:p>
          <a:p>
            <a:pPr marL="0" indent="0">
              <a:buNone/>
            </a:pPr>
            <a:r>
              <a:rPr lang="en-US" dirty="0" smtClean="0"/>
              <a:t>union </a:t>
            </a:r>
            <a:r>
              <a:rPr lang="en-US" dirty="0"/>
              <a:t>U</a:t>
            </a:r>
          </a:p>
          <a:p>
            <a:pPr marL="0" indent="0">
              <a:buNone/>
            </a:pPr>
            <a:r>
              <a:rPr lang="en-US" dirty="0"/>
              <a:t>{</a:t>
            </a:r>
          </a:p>
          <a:p>
            <a:pPr marL="0" indent="0">
              <a:buNone/>
            </a:pPr>
            <a:r>
              <a:rPr lang="en-US" dirty="0"/>
              <a:t>    int z;</a:t>
            </a:r>
          </a:p>
          <a:p>
            <a:pPr marL="0" indent="0">
              <a:buNone/>
            </a:pPr>
            <a:r>
              <a:rPr lang="en-US" dirty="0"/>
              <a:t>    double w;</a:t>
            </a:r>
          </a:p>
          <a:p>
            <a:pPr marL="0" indent="0">
              <a:buNone/>
            </a:pPr>
            <a:r>
              <a:rPr lang="en-US" dirty="0"/>
              <a:t>    Point p; // Invalid in C++03; valid in C++11.</a:t>
            </a:r>
          </a:p>
          <a:p>
            <a:pPr marL="0" indent="0">
              <a:buNone/>
            </a:pPr>
            <a:r>
              <a:rPr lang="en-US" dirty="0"/>
              <a:t>    U() {} // Due to the Point member, a constructor definition is now needed.</a:t>
            </a:r>
          </a:p>
          <a:p>
            <a:pPr marL="0" indent="0">
              <a:buNone/>
            </a:pPr>
            <a:r>
              <a:rPr lang="en-US" dirty="0"/>
              <a:t>    U(</a:t>
            </a:r>
            <a:r>
              <a:rPr lang="en-US" dirty="0" err="1"/>
              <a:t>const</a:t>
            </a:r>
            <a:r>
              <a:rPr lang="en-US" dirty="0"/>
              <a:t> Point&amp; </a:t>
            </a:r>
            <a:r>
              <a:rPr lang="en-US" dirty="0" err="1"/>
              <a:t>pt</a:t>
            </a:r>
            <a:r>
              <a:rPr lang="en-US" dirty="0"/>
              <a:t>) : p(</a:t>
            </a:r>
            <a:r>
              <a:rPr lang="en-US" dirty="0" err="1"/>
              <a:t>pt</a:t>
            </a:r>
            <a:r>
              <a:rPr lang="en-US" dirty="0"/>
              <a:t>) {} // Construct Point object using initializer list.</a:t>
            </a:r>
          </a:p>
          <a:p>
            <a:pPr marL="0" indent="0">
              <a:buNone/>
            </a:pPr>
            <a:r>
              <a:rPr lang="en-US" dirty="0"/>
              <a:t>    U&amp; operator=(const Point&amp; </a:t>
            </a:r>
            <a:r>
              <a:rPr lang="en-US" dirty="0" err="1"/>
              <a:t>pt</a:t>
            </a:r>
            <a:r>
              <a:rPr lang="en-US" dirty="0"/>
              <a:t>) { new(&amp;p) Point(</a:t>
            </a:r>
            <a:r>
              <a:rPr lang="en-US" dirty="0" err="1"/>
              <a:t>pt</a:t>
            </a:r>
            <a:r>
              <a:rPr lang="en-US" dirty="0"/>
              <a:t>); return *this; } // Assign Point object using placement 'new'.</a:t>
            </a:r>
          </a:p>
          <a:p>
            <a:pPr marL="0" indent="0">
              <a:buNone/>
            </a:pPr>
            <a:r>
              <a:rPr lang="en-US" dirty="0"/>
              <a:t>};</a:t>
            </a:r>
          </a:p>
        </p:txBody>
      </p:sp>
    </p:spTree>
    <p:extLst>
      <p:ext uri="{BB962C8B-B14F-4D97-AF65-F5344CB8AC3E}">
        <p14:creationId xmlns:p14="http://schemas.microsoft.com/office/powerpoint/2010/main" val="3925333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1507"/>
          </a:xfrm>
        </p:spPr>
        <p:txBody>
          <a:bodyPr>
            <a:normAutofit fontScale="90000"/>
          </a:bodyPr>
          <a:lstStyle/>
          <a:p>
            <a:pPr algn="ctr"/>
            <a:r>
              <a:rPr lang="en-US" b="1" u="sng" dirty="0" smtClean="0"/>
              <a:t>Language Usability Enhancements</a:t>
            </a:r>
            <a:br>
              <a:rPr lang="en-US" b="1" u="sng" dirty="0" smtClean="0"/>
            </a:br>
            <a:endParaRPr lang="en-US" dirty="0"/>
          </a:p>
        </p:txBody>
      </p:sp>
      <p:sp>
        <p:nvSpPr>
          <p:cNvPr id="3" name="Content Placeholder 2"/>
          <p:cNvSpPr>
            <a:spLocks noGrp="1"/>
          </p:cNvSpPr>
          <p:nvPr>
            <p:ph idx="1"/>
          </p:nvPr>
        </p:nvSpPr>
        <p:spPr>
          <a:xfrm>
            <a:off x="838200" y="766917"/>
            <a:ext cx="10515600" cy="5410047"/>
          </a:xfrm>
        </p:spPr>
        <p:txBody>
          <a:bodyPr>
            <a:normAutofit/>
          </a:bodyPr>
          <a:lstStyle/>
          <a:p>
            <a:pPr marL="228605" lvl="2">
              <a:spcBef>
                <a:spcPts val="1000"/>
              </a:spcBef>
            </a:pPr>
            <a:r>
              <a:rPr lang="en-US" sz="2800" b="1" u="sng" dirty="0"/>
              <a:t>Nullptr</a:t>
            </a:r>
          </a:p>
          <a:p>
            <a:pPr lvl="1"/>
            <a:r>
              <a:rPr lang="en-US" dirty="0" smtClean="0"/>
              <a:t>C</a:t>
            </a:r>
            <a:r>
              <a:rPr lang="en-US" dirty="0"/>
              <a:t>++11 introduced the </a:t>
            </a:r>
            <a:r>
              <a:rPr lang="en-US" sz="1400" dirty="0" err="1"/>
              <a:t>nullptr</a:t>
            </a:r>
            <a:r>
              <a:rPr lang="en-US" sz="1400" dirty="0"/>
              <a:t> </a:t>
            </a:r>
            <a:r>
              <a:rPr lang="en-US" dirty="0"/>
              <a:t>keyword, which is specifically used to distinguish null pointers, 0. The type of </a:t>
            </a:r>
            <a:r>
              <a:rPr lang="en-US" sz="1400" dirty="0" err="1"/>
              <a:t>nullptr</a:t>
            </a:r>
            <a:r>
              <a:rPr lang="en-US" sz="1400" dirty="0"/>
              <a:t> </a:t>
            </a:r>
            <a:r>
              <a:rPr lang="en-US" dirty="0"/>
              <a:t>is </a:t>
            </a:r>
            <a:r>
              <a:rPr lang="en-US" sz="1400" dirty="0" err="1"/>
              <a:t>nullptr_t</a:t>
            </a:r>
            <a:r>
              <a:rPr lang="en-US" dirty="0"/>
              <a:t>, which can be implicitly converted to any pointer or member pointer type, and can be compared equally or unequally with them. </a:t>
            </a:r>
          </a:p>
          <a:p>
            <a:r>
              <a:rPr lang="en-US" b="1" u="sng" dirty="0"/>
              <a:t>Constexpr:</a:t>
            </a:r>
            <a:endParaRPr lang="en-US" dirty="0"/>
          </a:p>
          <a:p>
            <a:pPr lvl="1"/>
            <a:r>
              <a:rPr lang="en-US" dirty="0"/>
              <a:t>The constexpr specifier declares that it is possible to evaluate the value of the function or variable at compile time. The main idea is performance improvement of programs by doing computations at compile time rather than run time. Note that once a program is compiled and finalized by developer, it is run multiple times by users. The idea is to spend time in compilation and save time at run time</a:t>
            </a:r>
          </a:p>
          <a:p>
            <a:endParaRPr lang="en-US" dirty="0"/>
          </a:p>
        </p:txBody>
      </p:sp>
    </p:spTree>
    <p:extLst>
      <p:ext uri="{BB962C8B-B14F-4D97-AF65-F5344CB8AC3E}">
        <p14:creationId xmlns:p14="http://schemas.microsoft.com/office/powerpoint/2010/main" val="375968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2064181" cy="4339650"/>
          </a:xfrm>
          <a:prstGeom prst="rect">
            <a:avLst/>
          </a:prstGeom>
        </p:spPr>
        <p:txBody>
          <a:bodyPr wrap="square">
            <a:spAutoFit/>
          </a:bodyPr>
          <a:lstStyle/>
          <a:p>
            <a:r>
              <a:rPr lang="en-US" sz="1909" dirty="0"/>
              <a:t>						</a:t>
            </a:r>
            <a:r>
              <a:rPr lang="en-US" sz="2400" b="1" u="sng" dirty="0">
                <a:solidFill>
                  <a:srgbClr val="00B0F0"/>
                </a:solidFill>
              </a:rPr>
              <a:t>Type aliases</a:t>
            </a:r>
          </a:p>
          <a:p>
            <a:r>
              <a:rPr lang="en-US" sz="2800" dirty="0"/>
              <a:t>Semantically similar to using a typedef however, type aliases with using are easier to read and are compatible with templates.</a:t>
            </a:r>
          </a:p>
          <a:p>
            <a:endParaRPr lang="en-US" sz="2800" dirty="0"/>
          </a:p>
          <a:p>
            <a:r>
              <a:rPr lang="en-US" sz="2800" dirty="0"/>
              <a:t>template &lt;typename T&gt;</a:t>
            </a:r>
          </a:p>
          <a:p>
            <a:r>
              <a:rPr lang="en-US" sz="2800" dirty="0"/>
              <a:t>using </a:t>
            </a:r>
            <a:r>
              <a:rPr lang="en-US" sz="2800" dirty="0" err="1"/>
              <a:t>Vec</a:t>
            </a:r>
            <a:r>
              <a:rPr lang="en-US" sz="2800" dirty="0"/>
              <a:t> = std::vector&lt;T&gt;;</a:t>
            </a:r>
          </a:p>
          <a:p>
            <a:r>
              <a:rPr lang="en-US" sz="2800" dirty="0" err="1"/>
              <a:t>Vec</a:t>
            </a:r>
            <a:r>
              <a:rPr lang="en-US" sz="2800" dirty="0"/>
              <a:t>&lt;int&gt; v; // std::vector&lt;int&gt;</a:t>
            </a:r>
          </a:p>
          <a:p>
            <a:endParaRPr lang="en-US" sz="2800" dirty="0"/>
          </a:p>
          <a:p>
            <a:r>
              <a:rPr lang="en-US" sz="2800" dirty="0"/>
              <a:t>using String = std::string;</a:t>
            </a:r>
          </a:p>
          <a:p>
            <a:r>
              <a:rPr lang="en-US" sz="2800" dirty="0"/>
              <a:t>String s {"foo"};</a:t>
            </a:r>
          </a:p>
        </p:txBody>
      </p:sp>
    </p:spTree>
    <p:extLst>
      <p:ext uri="{BB962C8B-B14F-4D97-AF65-F5344CB8AC3E}">
        <p14:creationId xmlns:p14="http://schemas.microsoft.com/office/powerpoint/2010/main" val="3801973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6" y="557244"/>
            <a:ext cx="11817928" cy="5926109"/>
          </a:xfrm>
          <a:prstGeom prst="rect">
            <a:avLst/>
          </a:prstGeom>
        </p:spPr>
        <p:txBody>
          <a:bodyPr wrap="square">
            <a:spAutoFit/>
          </a:bodyPr>
          <a:lstStyle/>
          <a:p>
            <a:r>
              <a:rPr lang="en-US" sz="1909" dirty="0"/>
              <a:t>					</a:t>
            </a:r>
            <a:r>
              <a:rPr lang="en-US" sz="1909" b="1" u="sng" dirty="0"/>
              <a:t>String Literal example </a:t>
            </a:r>
          </a:p>
          <a:p>
            <a:r>
              <a:rPr lang="en-US" sz="2400" dirty="0"/>
              <a:t>From C++ 11, we can use raw strings in which escape characters (like \n \t or \” ) are not processed.</a:t>
            </a:r>
            <a:endParaRPr lang="en-US" sz="2400" b="1" u="sng" dirty="0"/>
          </a:p>
          <a:p>
            <a:r>
              <a:rPr lang="en-US" sz="2400" dirty="0"/>
              <a:t>// String literals</a:t>
            </a:r>
          </a:p>
          <a:p>
            <a:r>
              <a:rPr lang="en-US" sz="2400" dirty="0"/>
              <a:t>    auto s0 =   "hello"; // </a:t>
            </a:r>
            <a:r>
              <a:rPr lang="en-US" sz="2400" dirty="0" err="1"/>
              <a:t>const</a:t>
            </a:r>
            <a:r>
              <a:rPr lang="en-US" sz="2400" dirty="0"/>
              <a:t> char*</a:t>
            </a:r>
          </a:p>
          <a:p>
            <a:r>
              <a:rPr lang="en-US" sz="2400" dirty="0"/>
              <a:t>    auto s1 = u8"hello"; // </a:t>
            </a:r>
            <a:r>
              <a:rPr lang="en-US" sz="2400" dirty="0" err="1"/>
              <a:t>const</a:t>
            </a:r>
            <a:r>
              <a:rPr lang="en-US" sz="2400" dirty="0"/>
              <a:t> char*, encoded as UTF-8</a:t>
            </a:r>
          </a:p>
          <a:p>
            <a:r>
              <a:rPr lang="en-US" sz="2400" dirty="0"/>
              <a:t>    auto s2 =  </a:t>
            </a:r>
            <a:r>
              <a:rPr lang="en-US" sz="2400" dirty="0" err="1"/>
              <a:t>L"hello</a:t>
            </a:r>
            <a:r>
              <a:rPr lang="en-US" sz="2400" dirty="0"/>
              <a:t>"; // </a:t>
            </a:r>
            <a:r>
              <a:rPr lang="en-US" sz="2400" dirty="0" err="1"/>
              <a:t>const</a:t>
            </a:r>
            <a:r>
              <a:rPr lang="en-US" sz="2400" dirty="0"/>
              <a:t> </a:t>
            </a:r>
            <a:r>
              <a:rPr lang="en-US" sz="2400" dirty="0" err="1"/>
              <a:t>wchar_t</a:t>
            </a:r>
            <a:r>
              <a:rPr lang="en-US" sz="2400" dirty="0"/>
              <a:t>*</a:t>
            </a:r>
          </a:p>
          <a:p>
            <a:r>
              <a:rPr lang="en-US" sz="2400" dirty="0"/>
              <a:t>    auto s3 =  </a:t>
            </a:r>
            <a:r>
              <a:rPr lang="en-US" sz="2400" dirty="0" err="1"/>
              <a:t>u"hello</a:t>
            </a:r>
            <a:r>
              <a:rPr lang="en-US" sz="2400" dirty="0"/>
              <a:t>"; // </a:t>
            </a:r>
            <a:r>
              <a:rPr lang="en-US" sz="2400" dirty="0" err="1"/>
              <a:t>const</a:t>
            </a:r>
            <a:r>
              <a:rPr lang="en-US" sz="2400" dirty="0"/>
              <a:t> char16_t*, encoded as UTF-16</a:t>
            </a:r>
          </a:p>
          <a:p>
            <a:r>
              <a:rPr lang="en-US" sz="2400" dirty="0"/>
              <a:t>    auto s4 =  </a:t>
            </a:r>
            <a:r>
              <a:rPr lang="en-US" sz="2400" dirty="0" err="1"/>
              <a:t>U"hello</a:t>
            </a:r>
            <a:r>
              <a:rPr lang="en-US" sz="2400" dirty="0"/>
              <a:t>"; // </a:t>
            </a:r>
            <a:r>
              <a:rPr lang="en-US" sz="2400" dirty="0" err="1"/>
              <a:t>const</a:t>
            </a:r>
            <a:r>
              <a:rPr lang="en-US" sz="2400" dirty="0"/>
              <a:t> char32_t*, encoded as UTF-32</a:t>
            </a:r>
          </a:p>
          <a:p>
            <a:endParaRPr lang="en-US" sz="2400" dirty="0"/>
          </a:p>
          <a:p>
            <a:r>
              <a:rPr lang="en-US" sz="2400" dirty="0"/>
              <a:t>    // Raw string literals containing </a:t>
            </a:r>
            <a:r>
              <a:rPr lang="en-US" sz="2400" dirty="0" err="1"/>
              <a:t>unescaped</a:t>
            </a:r>
            <a:r>
              <a:rPr lang="en-US" sz="2400" dirty="0"/>
              <a:t> \ and "</a:t>
            </a:r>
          </a:p>
          <a:p>
            <a:r>
              <a:rPr lang="en-US" sz="2400" dirty="0"/>
              <a:t>    auto R0 =   R"("Hello \ world")"; // </a:t>
            </a:r>
            <a:r>
              <a:rPr lang="en-US" sz="2400" dirty="0" err="1"/>
              <a:t>const</a:t>
            </a:r>
            <a:r>
              <a:rPr lang="en-US" sz="2400" dirty="0"/>
              <a:t> char*</a:t>
            </a:r>
          </a:p>
          <a:p>
            <a:r>
              <a:rPr lang="en-US" sz="2400" dirty="0"/>
              <a:t>    auto R1 = u8R"("Hello \ world")"; // </a:t>
            </a:r>
            <a:r>
              <a:rPr lang="en-US" sz="2400" dirty="0" err="1"/>
              <a:t>const</a:t>
            </a:r>
            <a:r>
              <a:rPr lang="en-US" sz="2400" dirty="0"/>
              <a:t> char*, encoded as UTF-8</a:t>
            </a:r>
          </a:p>
          <a:p>
            <a:r>
              <a:rPr lang="en-US" sz="2400" dirty="0"/>
              <a:t>    auto R2 =  LR"("Hello \ world")"; // </a:t>
            </a:r>
            <a:r>
              <a:rPr lang="en-US" sz="2400" dirty="0" err="1"/>
              <a:t>const</a:t>
            </a:r>
            <a:r>
              <a:rPr lang="en-US" sz="2400" dirty="0"/>
              <a:t> </a:t>
            </a:r>
            <a:r>
              <a:rPr lang="en-US" sz="2400" dirty="0" err="1"/>
              <a:t>wchar_t</a:t>
            </a:r>
            <a:r>
              <a:rPr lang="en-US" sz="2400" dirty="0"/>
              <a:t>*</a:t>
            </a:r>
          </a:p>
          <a:p>
            <a:r>
              <a:rPr lang="en-US" sz="2400" dirty="0"/>
              <a:t>    auto R3 =  </a:t>
            </a:r>
            <a:r>
              <a:rPr lang="en-US" sz="2400" dirty="0" err="1"/>
              <a:t>uR</a:t>
            </a:r>
            <a:r>
              <a:rPr lang="en-US" sz="2400" dirty="0"/>
              <a:t>"("Hello \ world")"; // </a:t>
            </a:r>
            <a:r>
              <a:rPr lang="en-US" sz="2400" dirty="0" err="1"/>
              <a:t>const</a:t>
            </a:r>
            <a:r>
              <a:rPr lang="en-US" sz="2400" dirty="0"/>
              <a:t> char16_t*, encoded as UTF-16</a:t>
            </a:r>
          </a:p>
          <a:p>
            <a:r>
              <a:rPr lang="en-US" sz="2400" dirty="0"/>
              <a:t>    auto R4 =  UR"("Hello \ world")"; // </a:t>
            </a:r>
            <a:r>
              <a:rPr lang="en-US" sz="2400" dirty="0" err="1"/>
              <a:t>const</a:t>
            </a:r>
            <a:r>
              <a:rPr lang="en-US" sz="2400" dirty="0"/>
              <a:t> char32_t*, encoded as UTF-32</a:t>
            </a:r>
          </a:p>
        </p:txBody>
      </p:sp>
    </p:spTree>
    <p:extLst>
      <p:ext uri="{BB962C8B-B14F-4D97-AF65-F5344CB8AC3E}">
        <p14:creationId xmlns:p14="http://schemas.microsoft.com/office/powerpoint/2010/main" val="2690026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474345"/>
            <a:ext cx="10210800" cy="5968301"/>
          </a:xfrm>
          <a:prstGeom prst="rect">
            <a:avLst/>
          </a:prstGeom>
        </p:spPr>
        <p:txBody>
          <a:bodyPr wrap="square">
            <a:spAutoFit/>
          </a:bodyPr>
          <a:lstStyle/>
          <a:p>
            <a:r>
              <a:rPr lang="en-US" sz="1909" dirty="0"/>
              <a:t>					// literals (UDLs) </a:t>
            </a:r>
          </a:p>
          <a:p>
            <a:r>
              <a:rPr lang="en-US" sz="1909" dirty="0"/>
              <a:t>#include&lt;</a:t>
            </a:r>
            <a:r>
              <a:rPr lang="en-US" sz="1909" dirty="0" err="1"/>
              <a:t>iostream</a:t>
            </a:r>
            <a:r>
              <a:rPr lang="en-US" sz="1909" dirty="0"/>
              <a:t>&gt; </a:t>
            </a:r>
          </a:p>
          <a:p>
            <a:r>
              <a:rPr lang="en-US" sz="1909" dirty="0"/>
              <a:t>#include&lt;</a:t>
            </a:r>
            <a:r>
              <a:rPr lang="en-US" sz="1909" dirty="0" err="1"/>
              <a:t>iomanip</a:t>
            </a:r>
            <a:r>
              <a:rPr lang="en-US" sz="1909" dirty="0"/>
              <a:t>&gt; </a:t>
            </a:r>
          </a:p>
          <a:p>
            <a:r>
              <a:rPr lang="en-US" sz="1909" dirty="0"/>
              <a:t>using namespace std; </a:t>
            </a:r>
          </a:p>
          <a:p>
            <a:r>
              <a:rPr lang="en-US" sz="1909" dirty="0"/>
              <a:t>  // user defined literals </a:t>
            </a:r>
          </a:p>
          <a:p>
            <a:r>
              <a:rPr lang="en-US" sz="1909" dirty="0"/>
              <a:t>  // </a:t>
            </a:r>
            <a:r>
              <a:rPr lang="en-US" sz="1909" dirty="0" err="1"/>
              <a:t>KiloGram</a:t>
            </a:r>
            <a:r>
              <a:rPr lang="en-US" sz="1909" dirty="0"/>
              <a:t> </a:t>
            </a:r>
          </a:p>
          <a:p>
            <a:r>
              <a:rPr lang="en-US" sz="1909" dirty="0"/>
              <a:t>long double operator"" _kg( long double x ) </a:t>
            </a:r>
          </a:p>
          <a:p>
            <a:r>
              <a:rPr lang="en-US" sz="1909" dirty="0"/>
              <a:t>{ </a:t>
            </a:r>
          </a:p>
          <a:p>
            <a:r>
              <a:rPr lang="en-US" sz="1909" dirty="0"/>
              <a:t>    return x*1000; </a:t>
            </a:r>
          </a:p>
          <a:p>
            <a:r>
              <a:rPr lang="en-US" sz="1909" dirty="0"/>
              <a:t>} </a:t>
            </a:r>
          </a:p>
          <a:p>
            <a:r>
              <a:rPr lang="en-US" sz="1909" dirty="0"/>
              <a:t>  // Driver code </a:t>
            </a:r>
          </a:p>
          <a:p>
            <a:r>
              <a:rPr lang="en-US" sz="1909" dirty="0" err="1"/>
              <a:t>int</a:t>
            </a:r>
            <a:r>
              <a:rPr lang="en-US" sz="1909" dirty="0"/>
              <a:t> main() </a:t>
            </a:r>
          </a:p>
          <a:p>
            <a:r>
              <a:rPr lang="en-US" sz="1909" dirty="0"/>
              <a:t>{ </a:t>
            </a:r>
          </a:p>
          <a:p>
            <a:r>
              <a:rPr lang="en-US" sz="1909" dirty="0"/>
              <a:t>    long double weight = 3.6_kg; </a:t>
            </a:r>
          </a:p>
          <a:p>
            <a:r>
              <a:rPr lang="en-US" sz="1909" dirty="0"/>
              <a:t>    </a:t>
            </a:r>
            <a:r>
              <a:rPr lang="en-US" sz="1909" dirty="0" err="1"/>
              <a:t>cout</a:t>
            </a:r>
            <a:r>
              <a:rPr lang="en-US" sz="1909" dirty="0"/>
              <a:t> &lt;&lt; weight &lt;&lt; endl; </a:t>
            </a:r>
          </a:p>
          <a:p>
            <a:r>
              <a:rPr lang="en-US" sz="1909" dirty="0"/>
              <a:t>    </a:t>
            </a:r>
            <a:r>
              <a:rPr lang="en-US" sz="1909" dirty="0" err="1"/>
              <a:t>cout</a:t>
            </a:r>
            <a:r>
              <a:rPr lang="en-US" sz="1909" dirty="0"/>
              <a:t> &lt;&lt; ( 32.3_mg *2.0_g ) &lt;&lt; endl; </a:t>
            </a:r>
          </a:p>
          <a:p>
            <a:r>
              <a:rPr lang="en-US" sz="1909" dirty="0"/>
              <a:t>    return 0; </a:t>
            </a:r>
          </a:p>
          <a:p>
            <a:r>
              <a:rPr lang="en-US" sz="1909" dirty="0"/>
              <a:t>} </a:t>
            </a:r>
          </a:p>
          <a:p>
            <a:r>
              <a:rPr lang="en-US" sz="1909" b="1" dirty="0"/>
              <a:t>unsigned</a:t>
            </a:r>
            <a:r>
              <a:rPr lang="en-US" sz="1909" dirty="0"/>
              <a:t> </a:t>
            </a:r>
            <a:r>
              <a:rPr lang="en-US" sz="1909" b="1" dirty="0" err="1"/>
              <a:t>int</a:t>
            </a:r>
            <a:r>
              <a:rPr lang="en-US" sz="1909" dirty="0"/>
              <a:t> uint = 25U; </a:t>
            </a:r>
            <a:r>
              <a:rPr lang="en-US" sz="1909" i="1" dirty="0"/>
              <a:t>// for unsigned integer with value 25</a:t>
            </a:r>
          </a:p>
          <a:p>
            <a:r>
              <a:rPr lang="en-US" sz="1909" b="1" dirty="0"/>
              <a:t>auto</a:t>
            </a:r>
            <a:r>
              <a:rPr lang="en-US" sz="1909" dirty="0"/>
              <a:t> </a:t>
            </a:r>
            <a:r>
              <a:rPr lang="en-US" sz="1909" dirty="0" err="1"/>
              <a:t>i</a:t>
            </a:r>
            <a:r>
              <a:rPr lang="en-US" sz="1909" dirty="0"/>
              <a:t> = 0x30; </a:t>
            </a:r>
          </a:p>
        </p:txBody>
      </p:sp>
    </p:spTree>
    <p:extLst>
      <p:ext uri="{BB962C8B-B14F-4D97-AF65-F5344CB8AC3E}">
        <p14:creationId xmlns:p14="http://schemas.microsoft.com/office/powerpoint/2010/main" val="3230372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1873345" cy="5086905"/>
          </a:xfrm>
          <a:prstGeom prst="rect">
            <a:avLst/>
          </a:prstGeom>
        </p:spPr>
        <p:txBody>
          <a:bodyPr wrap="square">
            <a:spAutoFit/>
          </a:bodyPr>
          <a:lstStyle/>
          <a:p>
            <a:r>
              <a:rPr lang="en-US" sz="1909" dirty="0"/>
              <a:t>Attributes are one of the key features of modern C++ which allows the programmer to specify additional information to the compiler </a:t>
            </a:r>
          </a:p>
          <a:p>
            <a:r>
              <a:rPr lang="en-US" sz="1909" dirty="0"/>
              <a:t>to enforce constraints(conditions), optimize certain pieces of code or do some specific code generation.</a:t>
            </a:r>
          </a:p>
          <a:p>
            <a:endParaRPr lang="en-US" sz="1909" dirty="0"/>
          </a:p>
          <a:p>
            <a:r>
              <a:rPr lang="en-US" sz="1909" dirty="0"/>
              <a:t>Attributes represent a standardized alternative to vendor-specific extensions such as </a:t>
            </a:r>
          </a:p>
          <a:p>
            <a:r>
              <a:rPr lang="en-US" sz="1909" dirty="0"/>
              <a:t>#pragma directives, __</a:t>
            </a:r>
            <a:r>
              <a:rPr lang="en-US" sz="1909" dirty="0" err="1"/>
              <a:t>declspec</a:t>
            </a:r>
            <a:r>
              <a:rPr lang="en-US" sz="1909" dirty="0"/>
              <a:t>() (Visual C++), or __attribute__ (GNU). </a:t>
            </a:r>
          </a:p>
          <a:p>
            <a:r>
              <a:rPr lang="en-US" sz="1909" dirty="0"/>
              <a:t>However, you will still need to use the vendor-specific constructs for most purposes. </a:t>
            </a:r>
          </a:p>
          <a:p>
            <a:r>
              <a:rPr lang="en-US" sz="1909" dirty="0"/>
              <a:t>The standard currently specifies the following attributes that a conforming compiler should recognize:</a:t>
            </a:r>
          </a:p>
          <a:p>
            <a:endParaRPr lang="en-US" sz="1909" dirty="0"/>
          </a:p>
          <a:p>
            <a:r>
              <a:rPr lang="en-US" sz="1909" dirty="0"/>
              <a:t>[[noreturn]] Specifies that a function never returns; in other words it always throws an exception. </a:t>
            </a:r>
          </a:p>
          <a:p>
            <a:r>
              <a:rPr lang="en-US" sz="1909" dirty="0"/>
              <a:t>The compiler can adjust its compilation rules for [[noreturn]] entities.</a:t>
            </a:r>
          </a:p>
          <a:p>
            <a:endParaRPr lang="en-US" sz="1909" dirty="0"/>
          </a:p>
          <a:p>
            <a:r>
              <a:rPr lang="en-US" sz="1909" dirty="0"/>
              <a:t>[[carries_dependency]] Specifies that the function propagates data dependency ordering with respect to thread synchronization. </a:t>
            </a:r>
          </a:p>
          <a:p>
            <a:endParaRPr lang="en-US" sz="1909" dirty="0"/>
          </a:p>
          <a:p>
            <a:r>
              <a:rPr lang="en-US" sz="1909" dirty="0"/>
              <a:t>[[deprecated]]  Specifies that a function is not intended to be used, and </a:t>
            </a:r>
          </a:p>
          <a:p>
            <a:r>
              <a:rPr lang="en-US" sz="1909" dirty="0"/>
              <a:t>might not exist in future versions of a library interface. </a:t>
            </a:r>
          </a:p>
        </p:txBody>
      </p:sp>
    </p:spTree>
    <p:extLst>
      <p:ext uri="{BB962C8B-B14F-4D97-AF65-F5344CB8AC3E}">
        <p14:creationId xmlns:p14="http://schemas.microsoft.com/office/powerpoint/2010/main" val="4078915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4" y="197346"/>
            <a:ext cx="11970327" cy="6849696"/>
          </a:xfrm>
          <a:prstGeom prst="rect">
            <a:avLst/>
          </a:prstGeom>
        </p:spPr>
        <p:txBody>
          <a:bodyPr wrap="square">
            <a:spAutoFit/>
          </a:bodyPr>
          <a:lstStyle/>
          <a:p>
            <a:r>
              <a:rPr lang="en-US" sz="1909" dirty="0"/>
              <a:t>#include &lt;</a:t>
            </a:r>
            <a:r>
              <a:rPr lang="en-US" sz="1909" dirty="0" err="1"/>
              <a:t>iostream</a:t>
            </a:r>
            <a:r>
              <a:rPr lang="en-US" sz="1909" dirty="0"/>
              <a:t>&gt; </a:t>
            </a:r>
          </a:p>
          <a:p>
            <a:r>
              <a:rPr lang="en-US" sz="1909" dirty="0"/>
              <a:t>#include &lt;string&gt; </a:t>
            </a:r>
          </a:p>
          <a:p>
            <a:r>
              <a:rPr lang="en-US" sz="1909" dirty="0"/>
              <a:t>  </a:t>
            </a:r>
          </a:p>
          <a:p>
            <a:r>
              <a:rPr lang="en-US" sz="1909" dirty="0"/>
              <a:t>[[</a:t>
            </a:r>
            <a:r>
              <a:rPr lang="en-US" sz="1909" b="1" dirty="0">
                <a:solidFill>
                  <a:srgbClr val="00B0F0"/>
                </a:solidFill>
              </a:rPr>
              <a:t>noreturn</a:t>
            </a:r>
            <a:r>
              <a:rPr lang="en-US" sz="1909" dirty="0"/>
              <a:t>]] void f() </a:t>
            </a:r>
          </a:p>
          <a:p>
            <a:r>
              <a:rPr lang="en-US" sz="1909" dirty="0"/>
              <a:t>{ </a:t>
            </a:r>
          </a:p>
          <a:p>
            <a:r>
              <a:rPr lang="en-US" sz="1909" dirty="0"/>
              <a:t>    // Some code that does not return </a:t>
            </a:r>
          </a:p>
          <a:p>
            <a:r>
              <a:rPr lang="en-US" sz="1909" dirty="0"/>
              <a:t>    // back the control to the caller </a:t>
            </a:r>
          </a:p>
          <a:p>
            <a:r>
              <a:rPr lang="en-US" sz="1909" dirty="0"/>
              <a:t>    // In this case the function returns </a:t>
            </a:r>
          </a:p>
          <a:p>
            <a:r>
              <a:rPr lang="en-US" sz="1909" dirty="0"/>
              <a:t>    // back to the caller without a value </a:t>
            </a:r>
          </a:p>
          <a:p>
            <a:r>
              <a:rPr lang="en-US" sz="1909" dirty="0"/>
              <a:t>    // This is the reason why the </a:t>
            </a:r>
          </a:p>
          <a:p>
            <a:r>
              <a:rPr lang="en-US" sz="1909" dirty="0"/>
              <a:t>    // warning "noreturn' function does return' arises </a:t>
            </a:r>
          </a:p>
          <a:p>
            <a:r>
              <a:rPr lang="en-US" sz="1909" dirty="0"/>
              <a:t>} </a:t>
            </a:r>
          </a:p>
          <a:p>
            <a:r>
              <a:rPr lang="en-US" sz="1909" dirty="0"/>
              <a:t>  </a:t>
            </a:r>
          </a:p>
          <a:p>
            <a:r>
              <a:rPr lang="en-US" sz="1909" dirty="0"/>
              <a:t>void g() </a:t>
            </a:r>
          </a:p>
          <a:p>
            <a:r>
              <a:rPr lang="en-US" sz="1909" dirty="0"/>
              <a:t>{ </a:t>
            </a:r>
          </a:p>
          <a:p>
            <a:r>
              <a:rPr lang="en-US" sz="1909" dirty="0"/>
              <a:t>    std::</a:t>
            </a:r>
            <a:r>
              <a:rPr lang="en-US" sz="1909" dirty="0" err="1"/>
              <a:t>cout</a:t>
            </a:r>
            <a:r>
              <a:rPr lang="en-US" sz="1909" dirty="0"/>
              <a:t> &lt;&lt; "Code is intented to reach here"; </a:t>
            </a:r>
          </a:p>
          <a:p>
            <a:r>
              <a:rPr lang="en-US" sz="1909" dirty="0"/>
              <a:t>} </a:t>
            </a:r>
          </a:p>
          <a:p>
            <a:r>
              <a:rPr lang="en-US" sz="1909" dirty="0"/>
              <a:t>  </a:t>
            </a:r>
          </a:p>
          <a:p>
            <a:r>
              <a:rPr lang="en-US" sz="1909" dirty="0" err="1"/>
              <a:t>int</a:t>
            </a:r>
            <a:r>
              <a:rPr lang="en-US" sz="1909" dirty="0"/>
              <a:t> main() </a:t>
            </a:r>
          </a:p>
          <a:p>
            <a:r>
              <a:rPr lang="en-US" sz="1909" dirty="0"/>
              <a:t>{ </a:t>
            </a:r>
          </a:p>
          <a:p>
            <a:r>
              <a:rPr lang="en-US" sz="1909" dirty="0"/>
              <a:t>    f(); </a:t>
            </a:r>
          </a:p>
          <a:p>
            <a:r>
              <a:rPr lang="en-US" sz="1909" dirty="0"/>
              <a:t>    g(); </a:t>
            </a:r>
          </a:p>
          <a:p>
            <a:r>
              <a:rPr lang="en-US" sz="1909" dirty="0"/>
              <a:t>} </a:t>
            </a:r>
          </a:p>
        </p:txBody>
      </p:sp>
    </p:spTree>
    <p:extLst>
      <p:ext uri="{BB962C8B-B14F-4D97-AF65-F5344CB8AC3E}">
        <p14:creationId xmlns:p14="http://schemas.microsoft.com/office/powerpoint/2010/main" val="14644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849439"/>
          </a:xfrm>
          <a:prstGeom prst="rect">
            <a:avLst/>
          </a:prstGeom>
        </p:spPr>
        <p:txBody>
          <a:bodyPr wrap="square">
            <a:spAutoFit/>
          </a:bodyPr>
          <a:lstStyle/>
          <a:p>
            <a:r>
              <a:rPr lang="en-US" sz="1909" dirty="0"/>
              <a:t>					</a:t>
            </a:r>
            <a:r>
              <a:rPr lang="en-US" sz="1909" b="1" u="sng" dirty="0"/>
              <a:t>Function Object Wrapper</a:t>
            </a:r>
          </a:p>
          <a:p>
            <a:r>
              <a:rPr lang="en-US" sz="2000" dirty="0"/>
              <a:t>Class template std::function is a general-purpose polymorphic function wrapper. </a:t>
            </a:r>
          </a:p>
          <a:p>
            <a:r>
              <a:rPr lang="en-US" sz="2000" dirty="0"/>
              <a:t>Instances of std::function can store, copy, and invoke any Callable target -- functions, lambda expressions, </a:t>
            </a:r>
          </a:p>
          <a:p>
            <a:r>
              <a:rPr lang="en-US" sz="2000" dirty="0"/>
              <a:t>bind expressions, or other function objects, </a:t>
            </a:r>
          </a:p>
          <a:p>
            <a:r>
              <a:rPr lang="en-US" sz="2000" dirty="0"/>
              <a:t>as well as pointers to member functions and pointers to data members.</a:t>
            </a:r>
          </a:p>
          <a:p>
            <a:endParaRPr lang="en-US" sz="2000" dirty="0"/>
          </a:p>
          <a:p>
            <a:r>
              <a:rPr lang="en-US" sz="2000" dirty="0"/>
              <a:t>void </a:t>
            </a:r>
            <a:r>
              <a:rPr lang="en-US" sz="2000" dirty="0" err="1"/>
              <a:t>print_num</a:t>
            </a:r>
            <a:r>
              <a:rPr lang="en-US" sz="2000" dirty="0"/>
              <a:t>(</a:t>
            </a:r>
            <a:r>
              <a:rPr lang="en-US" sz="2000" dirty="0" err="1"/>
              <a:t>int</a:t>
            </a:r>
            <a:r>
              <a:rPr lang="en-US" sz="2000" dirty="0"/>
              <a:t> </a:t>
            </a:r>
            <a:r>
              <a:rPr lang="en-US" sz="2000" dirty="0" err="1"/>
              <a:t>i</a:t>
            </a:r>
            <a:r>
              <a:rPr lang="en-US" sz="2000" dirty="0"/>
              <a:t>)</a:t>
            </a:r>
          </a:p>
          <a:p>
            <a:r>
              <a:rPr lang="en-US" sz="2000" dirty="0"/>
              <a:t>{</a:t>
            </a:r>
          </a:p>
          <a:p>
            <a:r>
              <a:rPr lang="en-US" sz="2000" dirty="0"/>
              <a:t>    std::</a:t>
            </a:r>
            <a:r>
              <a:rPr lang="en-US" sz="2000" dirty="0" err="1"/>
              <a:t>cout</a:t>
            </a:r>
            <a:r>
              <a:rPr lang="en-US" sz="2000" dirty="0"/>
              <a:t> &lt;&lt; </a:t>
            </a:r>
            <a:r>
              <a:rPr lang="en-US" sz="2000" dirty="0" err="1"/>
              <a:t>i</a:t>
            </a:r>
            <a:r>
              <a:rPr lang="en-US" sz="2000" dirty="0"/>
              <a:t> &lt;&lt; '\n';</a:t>
            </a:r>
          </a:p>
          <a:p>
            <a:r>
              <a:rPr lang="en-US" sz="2000" dirty="0"/>
              <a:t>}</a:t>
            </a:r>
          </a:p>
          <a:p>
            <a:r>
              <a:rPr lang="en-US" sz="2000" dirty="0"/>
              <a:t> </a:t>
            </a:r>
          </a:p>
          <a:p>
            <a:r>
              <a:rPr lang="en-US" sz="2000" dirty="0" err="1"/>
              <a:t>int</a:t>
            </a:r>
            <a:r>
              <a:rPr lang="en-US" sz="2000" dirty="0"/>
              <a:t> main()</a:t>
            </a:r>
          </a:p>
          <a:p>
            <a:r>
              <a:rPr lang="en-US" sz="2000" dirty="0"/>
              <a:t>{</a:t>
            </a:r>
          </a:p>
          <a:p>
            <a:r>
              <a:rPr lang="en-US" sz="2000" dirty="0"/>
              <a:t>    // store a free function</a:t>
            </a:r>
          </a:p>
          <a:p>
            <a:r>
              <a:rPr lang="en-US" sz="2000" dirty="0"/>
              <a:t>    std::function&lt;void(</a:t>
            </a:r>
            <a:r>
              <a:rPr lang="en-US" sz="2000" dirty="0" err="1"/>
              <a:t>int</a:t>
            </a:r>
            <a:r>
              <a:rPr lang="en-US" sz="2000" dirty="0"/>
              <a:t>)&gt; </a:t>
            </a:r>
            <a:r>
              <a:rPr lang="en-US" sz="2000" dirty="0" err="1"/>
              <a:t>f_display</a:t>
            </a:r>
            <a:r>
              <a:rPr lang="en-US" sz="2000" dirty="0"/>
              <a:t> = </a:t>
            </a:r>
            <a:r>
              <a:rPr lang="en-US" sz="2000" dirty="0" err="1"/>
              <a:t>print_num</a:t>
            </a:r>
            <a:r>
              <a:rPr lang="en-US" sz="2000" dirty="0"/>
              <a:t>;</a:t>
            </a:r>
          </a:p>
          <a:p>
            <a:r>
              <a:rPr lang="en-US" sz="2000" dirty="0"/>
              <a:t>    </a:t>
            </a:r>
            <a:r>
              <a:rPr lang="en-US" sz="2000" dirty="0" err="1"/>
              <a:t>f_display</a:t>
            </a:r>
            <a:r>
              <a:rPr lang="en-US" sz="2000" dirty="0"/>
              <a:t>(-9);</a:t>
            </a:r>
          </a:p>
          <a:p>
            <a:r>
              <a:rPr lang="en-US" sz="2000" dirty="0"/>
              <a:t> </a:t>
            </a:r>
          </a:p>
          <a:p>
            <a:r>
              <a:rPr lang="en-US" sz="2000" dirty="0"/>
              <a:t>    // store a lambda</a:t>
            </a:r>
          </a:p>
          <a:p>
            <a:r>
              <a:rPr lang="en-US" sz="2000" dirty="0"/>
              <a:t>    std::function&lt;void()&gt; f_display_42 = []() { </a:t>
            </a:r>
            <a:r>
              <a:rPr lang="en-US" sz="2000" dirty="0" err="1"/>
              <a:t>print_num</a:t>
            </a:r>
            <a:r>
              <a:rPr lang="en-US" sz="2000" dirty="0"/>
              <a:t>(42); };</a:t>
            </a:r>
          </a:p>
          <a:p>
            <a:r>
              <a:rPr lang="en-US" sz="2000" dirty="0"/>
              <a:t>    f_display_42();</a:t>
            </a:r>
          </a:p>
          <a:p>
            <a:r>
              <a:rPr lang="en-US" sz="2000" dirty="0"/>
              <a:t>	</a:t>
            </a:r>
          </a:p>
          <a:p>
            <a:r>
              <a:rPr lang="en-US" sz="2000" dirty="0"/>
              <a:t>}</a:t>
            </a:r>
          </a:p>
        </p:txBody>
      </p:sp>
    </p:spTree>
    <p:extLst>
      <p:ext uri="{BB962C8B-B14F-4D97-AF65-F5344CB8AC3E}">
        <p14:creationId xmlns:p14="http://schemas.microsoft.com/office/powerpoint/2010/main" val="3172981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2192000" cy="6740307"/>
          </a:xfrm>
          <a:prstGeom prst="rect">
            <a:avLst/>
          </a:prstGeom>
        </p:spPr>
        <p:txBody>
          <a:bodyPr wrap="square">
            <a:spAutoFit/>
          </a:bodyPr>
          <a:lstStyle/>
          <a:p>
            <a:r>
              <a:rPr lang="en-US" sz="2400" dirty="0"/>
              <a:t>					</a:t>
            </a:r>
            <a:r>
              <a:rPr lang="en-US" sz="2400" b="1" u="sng" dirty="0"/>
              <a:t>Some more example</a:t>
            </a:r>
          </a:p>
          <a:p>
            <a:r>
              <a:rPr lang="en-US" sz="2400" dirty="0"/>
              <a:t># include &lt; functional &gt;</a:t>
            </a:r>
          </a:p>
          <a:p>
            <a:r>
              <a:rPr lang="en-US" sz="2400" dirty="0"/>
              <a:t># include &lt;</a:t>
            </a:r>
            <a:r>
              <a:rPr lang="en-US" sz="2400" dirty="0" err="1"/>
              <a:t>iostream</a:t>
            </a:r>
            <a:r>
              <a:rPr lang="en-US" sz="2400" dirty="0"/>
              <a:t> &gt;</a:t>
            </a:r>
          </a:p>
          <a:p>
            <a:endParaRPr lang="en-US" sz="2400" dirty="0"/>
          </a:p>
          <a:p>
            <a:r>
              <a:rPr lang="en-US" sz="2400" dirty="0" err="1"/>
              <a:t>int</a:t>
            </a:r>
            <a:r>
              <a:rPr lang="en-US" sz="2400" dirty="0"/>
              <a:t> foo( </a:t>
            </a:r>
            <a:r>
              <a:rPr lang="en-US" sz="2400" dirty="0" err="1"/>
              <a:t>int</a:t>
            </a:r>
            <a:r>
              <a:rPr lang="en-US" sz="2400" dirty="0"/>
              <a:t> para) {</a:t>
            </a:r>
          </a:p>
          <a:p>
            <a:r>
              <a:rPr lang="en-US" sz="2400" dirty="0"/>
              <a:t>return para;</a:t>
            </a:r>
          </a:p>
          <a:p>
            <a:r>
              <a:rPr lang="en-US" sz="2400" dirty="0"/>
              <a:t>}</a:t>
            </a:r>
          </a:p>
          <a:p>
            <a:endParaRPr lang="en-US" sz="2400" dirty="0"/>
          </a:p>
          <a:p>
            <a:r>
              <a:rPr lang="en-US" sz="2400" dirty="0" err="1"/>
              <a:t>int</a:t>
            </a:r>
            <a:r>
              <a:rPr lang="en-US" sz="2400" dirty="0"/>
              <a:t> main() {</a:t>
            </a:r>
          </a:p>
          <a:p>
            <a:r>
              <a:rPr lang="en-US" sz="2400" dirty="0"/>
              <a:t>// std:: function wraps a function that take </a:t>
            </a:r>
            <a:r>
              <a:rPr lang="en-US" sz="2400" dirty="0" err="1"/>
              <a:t>int</a:t>
            </a:r>
            <a:r>
              <a:rPr lang="en-US" sz="2400" dirty="0"/>
              <a:t> </a:t>
            </a:r>
            <a:r>
              <a:rPr lang="en-US" sz="2400" dirty="0" err="1"/>
              <a:t>paremeter</a:t>
            </a:r>
            <a:r>
              <a:rPr lang="en-US" sz="2400" dirty="0"/>
              <a:t> and returns </a:t>
            </a:r>
            <a:r>
              <a:rPr lang="en-US" sz="2400" dirty="0" err="1"/>
              <a:t>int</a:t>
            </a:r>
            <a:r>
              <a:rPr lang="en-US" sz="2400" dirty="0"/>
              <a:t> value</a:t>
            </a:r>
          </a:p>
          <a:p>
            <a:r>
              <a:rPr lang="en-US" sz="2400" dirty="0"/>
              <a:t>std:: function &lt; </a:t>
            </a:r>
            <a:r>
              <a:rPr lang="en-US" sz="2400" dirty="0" err="1"/>
              <a:t>int</a:t>
            </a:r>
            <a:r>
              <a:rPr lang="en-US" sz="2400" dirty="0"/>
              <a:t> ( </a:t>
            </a:r>
            <a:r>
              <a:rPr lang="en-US" sz="2400" dirty="0" err="1"/>
              <a:t>int</a:t>
            </a:r>
            <a:r>
              <a:rPr lang="en-US" sz="2400" dirty="0"/>
              <a:t> )&gt; </a:t>
            </a:r>
            <a:r>
              <a:rPr lang="en-US" sz="2400" dirty="0" err="1"/>
              <a:t>func</a:t>
            </a:r>
            <a:r>
              <a:rPr lang="en-US" sz="2400" dirty="0"/>
              <a:t> = foo;</a:t>
            </a:r>
          </a:p>
          <a:p>
            <a:endParaRPr lang="en-US" sz="2400" dirty="0"/>
          </a:p>
          <a:p>
            <a:r>
              <a:rPr lang="en-US" sz="2400" dirty="0" err="1"/>
              <a:t>int</a:t>
            </a:r>
            <a:r>
              <a:rPr lang="en-US" sz="2400" dirty="0"/>
              <a:t> important = 10;</a:t>
            </a:r>
          </a:p>
          <a:p>
            <a:r>
              <a:rPr lang="en-US" sz="2400" dirty="0"/>
              <a:t>std:: function &lt; </a:t>
            </a:r>
            <a:r>
              <a:rPr lang="en-US" sz="2400" dirty="0" err="1"/>
              <a:t>int</a:t>
            </a:r>
            <a:r>
              <a:rPr lang="en-US" sz="2400" dirty="0"/>
              <a:t> ( </a:t>
            </a:r>
            <a:r>
              <a:rPr lang="en-US" sz="2400" dirty="0" err="1"/>
              <a:t>int</a:t>
            </a:r>
            <a:r>
              <a:rPr lang="en-US" sz="2400" dirty="0"/>
              <a:t> )&gt; func2 = [&amp;]( </a:t>
            </a:r>
            <a:r>
              <a:rPr lang="en-US" sz="2400" dirty="0" err="1"/>
              <a:t>int</a:t>
            </a:r>
            <a:r>
              <a:rPr lang="en-US" sz="2400" dirty="0"/>
              <a:t> value) -&gt; </a:t>
            </a:r>
            <a:r>
              <a:rPr lang="en-US" sz="2400" dirty="0" err="1"/>
              <a:t>int</a:t>
            </a:r>
            <a:r>
              <a:rPr lang="en-US" sz="2400" dirty="0"/>
              <a:t> {</a:t>
            </a:r>
          </a:p>
          <a:p>
            <a:r>
              <a:rPr lang="en-US" sz="2400" dirty="0"/>
              <a:t>return 1+ value+ important;</a:t>
            </a:r>
          </a:p>
          <a:p>
            <a:r>
              <a:rPr lang="en-US" sz="2400" dirty="0"/>
              <a:t>};</a:t>
            </a:r>
          </a:p>
          <a:p>
            <a:r>
              <a:rPr lang="en-US" sz="2400" dirty="0"/>
              <a:t>std:: </a:t>
            </a:r>
            <a:r>
              <a:rPr lang="en-US" sz="2400" dirty="0" err="1"/>
              <a:t>cout</a:t>
            </a:r>
            <a:r>
              <a:rPr lang="en-US" sz="2400" dirty="0"/>
              <a:t> &lt;&lt; </a:t>
            </a:r>
            <a:r>
              <a:rPr lang="en-US" sz="2400" dirty="0" err="1"/>
              <a:t>func</a:t>
            </a:r>
            <a:r>
              <a:rPr lang="en-US" sz="2400" dirty="0"/>
              <a:t>(10) &lt;&lt; std:: endl; std:: </a:t>
            </a:r>
            <a:r>
              <a:rPr lang="en-US" sz="2400" dirty="0" err="1"/>
              <a:t>cout</a:t>
            </a:r>
            <a:r>
              <a:rPr lang="en-US" sz="2400" dirty="0"/>
              <a:t> &lt;&lt; func2 (10) &lt;&lt; std:: endl;</a:t>
            </a:r>
          </a:p>
          <a:p>
            <a:r>
              <a:rPr lang="en-US" sz="2400" dirty="0"/>
              <a:t>}</a:t>
            </a:r>
          </a:p>
        </p:txBody>
      </p:sp>
    </p:spTree>
    <p:extLst>
      <p:ext uri="{BB962C8B-B14F-4D97-AF65-F5344CB8AC3E}">
        <p14:creationId xmlns:p14="http://schemas.microsoft.com/office/powerpoint/2010/main" val="224020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925229"/>
          </a:xfrm>
          <a:prstGeom prst="rect">
            <a:avLst/>
          </a:prstGeom>
        </p:spPr>
        <p:txBody>
          <a:bodyPr wrap="square">
            <a:spAutoFit/>
          </a:bodyPr>
          <a:lstStyle/>
          <a:p>
            <a:r>
              <a:rPr lang="en-US" sz="1909" dirty="0"/>
              <a:t>				</a:t>
            </a:r>
            <a:r>
              <a:rPr lang="en-US" sz="2400" b="1" u="sng" dirty="0"/>
              <a:t>std::bind and std::placeholder</a:t>
            </a:r>
          </a:p>
          <a:p>
            <a:r>
              <a:rPr lang="en-US" sz="1909" dirty="0"/>
              <a:t>One of the main use of std::function and std::bind is as more generalized function pointers. </a:t>
            </a:r>
          </a:p>
          <a:p>
            <a:r>
              <a:rPr lang="en-US" sz="1909" dirty="0"/>
              <a:t>You can use it to implement callback mechanism. And std::bind is used to bind the parameters of the function call.</a:t>
            </a:r>
          </a:p>
          <a:p>
            <a:r>
              <a:rPr lang="en-US" sz="1909" dirty="0" err="1"/>
              <a:t>int</a:t>
            </a:r>
            <a:r>
              <a:rPr lang="en-US" sz="1909" dirty="0"/>
              <a:t> foo( </a:t>
            </a:r>
            <a:r>
              <a:rPr lang="en-US" sz="1909" dirty="0" err="1"/>
              <a:t>int</a:t>
            </a:r>
            <a:r>
              <a:rPr lang="en-US" sz="1909" dirty="0"/>
              <a:t> a, </a:t>
            </a:r>
            <a:r>
              <a:rPr lang="en-US" sz="1909" dirty="0" err="1"/>
              <a:t>int</a:t>
            </a:r>
            <a:r>
              <a:rPr lang="en-US" sz="1909" dirty="0"/>
              <a:t> b, </a:t>
            </a:r>
            <a:r>
              <a:rPr lang="en-US" sz="1909" dirty="0" err="1"/>
              <a:t>int</a:t>
            </a:r>
            <a:r>
              <a:rPr lang="en-US" sz="1909" dirty="0"/>
              <a:t> c) {</a:t>
            </a:r>
          </a:p>
          <a:p>
            <a:r>
              <a:rPr lang="en-US" sz="1909" dirty="0" smtClean="0"/>
              <a:t>}</a:t>
            </a:r>
            <a:endParaRPr lang="en-US" sz="1909" dirty="0"/>
          </a:p>
          <a:p>
            <a:r>
              <a:rPr lang="en-US" sz="1909" dirty="0" err="1"/>
              <a:t>struct</a:t>
            </a:r>
            <a:r>
              <a:rPr lang="en-US" sz="1909" dirty="0"/>
              <a:t> Foo {</a:t>
            </a:r>
          </a:p>
          <a:p>
            <a:r>
              <a:rPr lang="en-US" sz="1909" dirty="0"/>
              <a:t>    Foo(</a:t>
            </a:r>
            <a:r>
              <a:rPr lang="en-US" sz="1909" dirty="0" err="1"/>
              <a:t>int</a:t>
            </a:r>
            <a:r>
              <a:rPr lang="en-US" sz="1909" dirty="0"/>
              <a:t> </a:t>
            </a:r>
            <a:r>
              <a:rPr lang="en-US" sz="1909" dirty="0" err="1"/>
              <a:t>num</a:t>
            </a:r>
            <a:r>
              <a:rPr lang="en-US" sz="1909" dirty="0"/>
              <a:t>) : </a:t>
            </a:r>
            <a:r>
              <a:rPr lang="en-US" sz="1909" dirty="0" err="1"/>
              <a:t>num</a:t>
            </a:r>
            <a:r>
              <a:rPr lang="en-US" sz="1909" dirty="0"/>
              <a:t>_(</a:t>
            </a:r>
            <a:r>
              <a:rPr lang="en-US" sz="1909" dirty="0" err="1"/>
              <a:t>num</a:t>
            </a:r>
            <a:r>
              <a:rPr lang="en-US" sz="1909" dirty="0"/>
              <a:t>) {}</a:t>
            </a:r>
          </a:p>
          <a:p>
            <a:r>
              <a:rPr lang="en-US" sz="1909" dirty="0"/>
              <a:t>    void </a:t>
            </a:r>
            <a:r>
              <a:rPr lang="en-US" sz="1909" dirty="0" err="1"/>
              <a:t>print_add</a:t>
            </a:r>
            <a:r>
              <a:rPr lang="en-US" sz="1909" dirty="0"/>
              <a:t>(</a:t>
            </a:r>
            <a:r>
              <a:rPr lang="en-US" sz="1909" dirty="0" err="1"/>
              <a:t>int</a:t>
            </a:r>
            <a:r>
              <a:rPr lang="en-US" sz="1909" dirty="0"/>
              <a:t> </a:t>
            </a:r>
            <a:r>
              <a:rPr lang="en-US" sz="1909" dirty="0" err="1"/>
              <a:t>i</a:t>
            </a:r>
            <a:r>
              <a:rPr lang="en-US" sz="1909" dirty="0"/>
              <a:t>) </a:t>
            </a:r>
            <a:r>
              <a:rPr lang="en-US" sz="1909" dirty="0" err="1"/>
              <a:t>const</a:t>
            </a:r>
            <a:r>
              <a:rPr lang="en-US" sz="1909" dirty="0"/>
              <a:t> { std::</a:t>
            </a:r>
            <a:r>
              <a:rPr lang="en-US" sz="1909" dirty="0" err="1"/>
              <a:t>cout</a:t>
            </a:r>
            <a:r>
              <a:rPr lang="en-US" sz="1909" dirty="0"/>
              <a:t> &lt;&lt; </a:t>
            </a:r>
            <a:r>
              <a:rPr lang="en-US" sz="1909" dirty="0" err="1"/>
              <a:t>num</a:t>
            </a:r>
            <a:r>
              <a:rPr lang="en-US" sz="1909" dirty="0"/>
              <a:t>_+</a:t>
            </a:r>
            <a:r>
              <a:rPr lang="en-US" sz="1909" dirty="0" err="1"/>
              <a:t>i</a:t>
            </a:r>
            <a:r>
              <a:rPr lang="en-US" sz="1909" dirty="0"/>
              <a:t> &lt;&lt; '\n'; }</a:t>
            </a:r>
          </a:p>
          <a:p>
            <a:r>
              <a:rPr lang="en-US" sz="1909" dirty="0"/>
              <a:t>    </a:t>
            </a:r>
            <a:r>
              <a:rPr lang="en-US" sz="1909" dirty="0" err="1"/>
              <a:t>int</a:t>
            </a:r>
            <a:r>
              <a:rPr lang="en-US" sz="1909" dirty="0"/>
              <a:t> </a:t>
            </a:r>
            <a:r>
              <a:rPr lang="en-US" sz="1909" dirty="0" err="1"/>
              <a:t>num</a:t>
            </a:r>
            <a:r>
              <a:rPr lang="en-US" sz="1909" dirty="0"/>
              <a:t>_;</a:t>
            </a:r>
          </a:p>
          <a:p>
            <a:r>
              <a:rPr lang="en-US" sz="1909" dirty="0"/>
              <a:t>};</a:t>
            </a:r>
          </a:p>
          <a:p>
            <a:r>
              <a:rPr lang="en-US" sz="1909" dirty="0" err="1"/>
              <a:t>int</a:t>
            </a:r>
            <a:r>
              <a:rPr lang="en-US" sz="1909" dirty="0"/>
              <a:t> main() {</a:t>
            </a:r>
          </a:p>
          <a:p>
            <a:r>
              <a:rPr lang="en-US" sz="1909" dirty="0"/>
              <a:t>// bind parameter 1, 2 on function foo, and use std:: placeholders::_1 as placeholder</a:t>
            </a:r>
          </a:p>
          <a:p>
            <a:r>
              <a:rPr lang="en-US" sz="1909" dirty="0"/>
              <a:t>// for the first parameter.</a:t>
            </a:r>
          </a:p>
          <a:p>
            <a:r>
              <a:rPr lang="en-US" sz="1909" dirty="0"/>
              <a:t>auto </a:t>
            </a:r>
            <a:r>
              <a:rPr lang="en-US" sz="1909" dirty="0" err="1"/>
              <a:t>bindFoo</a:t>
            </a:r>
            <a:r>
              <a:rPr lang="en-US" sz="1909" dirty="0"/>
              <a:t> = std:: bind(foo , std:: placeholders::_1 , 1 ,2);</a:t>
            </a:r>
          </a:p>
          <a:p>
            <a:r>
              <a:rPr lang="en-US" sz="1909" dirty="0"/>
              <a:t>// when call </a:t>
            </a:r>
            <a:r>
              <a:rPr lang="en-US" sz="1909" dirty="0" err="1"/>
              <a:t>bindFoo</a:t>
            </a:r>
            <a:r>
              <a:rPr lang="en-US" sz="1909" dirty="0"/>
              <a:t> , we only need one </a:t>
            </a:r>
            <a:r>
              <a:rPr lang="en-US" sz="1909" dirty="0" err="1"/>
              <a:t>param</a:t>
            </a:r>
            <a:r>
              <a:rPr lang="en-US" sz="1909" dirty="0"/>
              <a:t> left</a:t>
            </a:r>
          </a:p>
          <a:p>
            <a:r>
              <a:rPr lang="en-US" sz="1909" dirty="0" err="1"/>
              <a:t>bindFoo</a:t>
            </a:r>
            <a:r>
              <a:rPr lang="en-US" sz="1909" dirty="0"/>
              <a:t>(1);</a:t>
            </a:r>
          </a:p>
          <a:p>
            <a:r>
              <a:rPr lang="en-US" sz="1909" dirty="0" err="1"/>
              <a:t>const</a:t>
            </a:r>
            <a:r>
              <a:rPr lang="en-US" sz="1909" dirty="0"/>
              <a:t> Foo foo(314159);</a:t>
            </a:r>
          </a:p>
          <a:p>
            <a:r>
              <a:rPr lang="en-US" sz="1909" dirty="0"/>
              <a:t> </a:t>
            </a:r>
          </a:p>
          <a:p>
            <a:r>
              <a:rPr lang="en-US" sz="1909" dirty="0"/>
              <a:t>// store a call to a member function and object</a:t>
            </a:r>
          </a:p>
          <a:p>
            <a:r>
              <a:rPr lang="en-US" sz="1909" dirty="0"/>
              <a:t>sing std::placeholders::_1;</a:t>
            </a:r>
          </a:p>
          <a:p>
            <a:r>
              <a:rPr lang="en-US" sz="1909" dirty="0"/>
              <a:t> std::function&lt;void(</a:t>
            </a:r>
            <a:r>
              <a:rPr lang="en-US" sz="1909" dirty="0" err="1"/>
              <a:t>int</a:t>
            </a:r>
            <a:r>
              <a:rPr lang="en-US" sz="1909" dirty="0"/>
              <a:t>)&gt; f_add_display2 = std::bind( &amp;Foo::</a:t>
            </a:r>
            <a:r>
              <a:rPr lang="en-US" sz="1909" dirty="0" err="1"/>
              <a:t>print_add</a:t>
            </a:r>
            <a:r>
              <a:rPr lang="en-US" sz="1909" dirty="0"/>
              <a:t>, foo, _1 );</a:t>
            </a:r>
          </a:p>
          <a:p>
            <a:r>
              <a:rPr lang="en-US" sz="1909" dirty="0"/>
              <a:t>   f_add_display2(2);</a:t>
            </a:r>
          </a:p>
          <a:p>
            <a:r>
              <a:rPr lang="en-US" sz="1909" dirty="0"/>
              <a:t>}</a:t>
            </a:r>
          </a:p>
        </p:txBody>
      </p:sp>
    </p:spTree>
    <p:extLst>
      <p:ext uri="{BB962C8B-B14F-4D97-AF65-F5344CB8AC3E}">
        <p14:creationId xmlns:p14="http://schemas.microsoft.com/office/powerpoint/2010/main" val="24313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49696"/>
          </a:xfrm>
          <a:prstGeom prst="rect">
            <a:avLst/>
          </a:prstGeom>
        </p:spPr>
        <p:txBody>
          <a:bodyPr wrap="square">
            <a:spAutoFit/>
          </a:bodyPr>
          <a:lstStyle/>
          <a:p>
            <a:r>
              <a:rPr lang="en-US" sz="1909" b="1" u="sng" dirty="0">
                <a:solidFill>
                  <a:srgbClr val="00B0F0"/>
                </a:solidFill>
              </a:rPr>
              <a:t>Linear Container</a:t>
            </a:r>
          </a:p>
          <a:p>
            <a:r>
              <a:rPr lang="en-US" sz="1909" dirty="0"/>
              <a:t>	</a:t>
            </a:r>
            <a:r>
              <a:rPr lang="en-US" sz="1909" b="1" u="sng" dirty="0"/>
              <a:t>std::array</a:t>
            </a:r>
          </a:p>
          <a:p>
            <a:r>
              <a:rPr lang="en-US" sz="1909" dirty="0"/>
              <a:t>	The array is a container for constant size arrays. This container wraps around fixed size arrays and </a:t>
            </a:r>
          </a:p>
          <a:p>
            <a:r>
              <a:rPr lang="en-US" sz="1909" dirty="0"/>
              <a:t>	also doesn’t loose the information of its length when decayed to a pointer.</a:t>
            </a:r>
          </a:p>
          <a:p>
            <a:r>
              <a:rPr lang="en-US" sz="1909" dirty="0"/>
              <a:t>	std::array&lt;int,10&gt; </a:t>
            </a:r>
            <a:r>
              <a:rPr lang="en-US" sz="1909" dirty="0" err="1"/>
              <a:t>arr</a:t>
            </a:r>
            <a:r>
              <a:rPr lang="en-US" sz="1909" dirty="0"/>
              <a:t>: The 10 elements are not initialized.</a:t>
            </a:r>
          </a:p>
          <a:p>
            <a:r>
              <a:rPr lang="en-US" sz="1909" dirty="0"/>
              <a:t>	std::array&lt;int,10&gt;</a:t>
            </a:r>
            <a:r>
              <a:rPr lang="en-US" sz="1909" dirty="0" err="1"/>
              <a:t>arr</a:t>
            </a:r>
            <a:r>
              <a:rPr lang="en-US" sz="1909" dirty="0"/>
              <a:t>{}. The 10 elements are value-initialized.</a:t>
            </a:r>
          </a:p>
          <a:p>
            <a:r>
              <a:rPr lang="en-US" sz="1909" dirty="0"/>
              <a:t>	std::array&lt;int,10&gt;</a:t>
            </a:r>
            <a:r>
              <a:rPr lang="en-US" sz="1909" dirty="0" err="1"/>
              <a:t>arr</a:t>
            </a:r>
            <a:r>
              <a:rPr lang="en-US" sz="1909" dirty="0"/>
              <a:t>{1,2,3,4): The remaining elements are value-initialized.</a:t>
            </a:r>
          </a:p>
          <a:p>
            <a:r>
              <a:rPr lang="en-US" sz="1909" dirty="0"/>
              <a:t>	</a:t>
            </a:r>
            <a:r>
              <a:rPr lang="en-US" sz="1909" b="1" u="sng" dirty="0"/>
              <a:t>std::forward_list</a:t>
            </a:r>
          </a:p>
          <a:p>
            <a:r>
              <a:rPr lang="en-US" sz="1909" dirty="0"/>
              <a:t>	Forward lists are implemented as singly-linked lists; Singly linked lists can store each of the elements they contain in different 	and unrelated storage locations. The ordering is kept by the association to each element of a link to the next element in the sequence. Provides element insertion of O(1) complexity, does not support fast random access (this is also a feature of linked lists), Forward lists are sequence containers that allow constant time insert and erase operations anywhere within the sequence. </a:t>
            </a:r>
          </a:p>
          <a:p>
            <a:r>
              <a:rPr lang="en-US" sz="1909" dirty="0"/>
              <a:t>It does not provide the size() method</a:t>
            </a:r>
          </a:p>
          <a:p>
            <a:r>
              <a:rPr lang="en-US" sz="1909" b="1" u="sng" dirty="0" smtClean="0">
                <a:solidFill>
                  <a:srgbClr val="00B0F0"/>
                </a:solidFill>
              </a:rPr>
              <a:t>Unordered Container</a:t>
            </a:r>
            <a:r>
              <a:rPr lang="en-US" sz="1909" dirty="0"/>
              <a:t>	In traditional, elements are internally implemented by red-black trees. The average complexity of inserts and searches is O(log(size)). While inserting into  ordered container, the element size is compared according to the &lt; operator &amp; then stored in right place. That is why it is in sorted order or called ordered container. The elements in the unordered container are not sorted, and the internals are implemented by the Hash table. </a:t>
            </a:r>
          </a:p>
          <a:p>
            <a:r>
              <a:rPr lang="en-US" sz="1909" dirty="0" smtClean="0"/>
              <a:t>The </a:t>
            </a:r>
            <a:r>
              <a:rPr lang="en-US" sz="1909" dirty="0"/>
              <a:t>average complexity of inserting and searching for elements is O(constant), Significant performance gains can be achieved without concern for the order of the elements inside the container.	C++11 introduces two sets of unordered containers: std::</a:t>
            </a:r>
            <a:r>
              <a:rPr lang="en-US" sz="1909" dirty="0" err="1"/>
              <a:t>unordered_map</a:t>
            </a:r>
            <a:r>
              <a:rPr lang="en-US" sz="1909" dirty="0"/>
              <a:t>/std::</a:t>
            </a:r>
            <a:r>
              <a:rPr lang="en-US" sz="1909" dirty="0" err="1"/>
              <a:t>unordered_multimap</a:t>
            </a:r>
            <a:r>
              <a:rPr lang="en-US" sz="1909" dirty="0"/>
              <a:t>	and std::</a:t>
            </a:r>
            <a:r>
              <a:rPr lang="en-US" sz="1909" dirty="0" err="1"/>
              <a:t>unordered_set</a:t>
            </a:r>
            <a:r>
              <a:rPr lang="en-US" sz="1909" dirty="0"/>
              <a:t>/std::</a:t>
            </a:r>
            <a:r>
              <a:rPr lang="en-US" sz="1909" dirty="0" err="1" smtClean="0"/>
              <a:t>unordered_multiset.Their</a:t>
            </a:r>
            <a:r>
              <a:rPr lang="en-US" sz="1909" dirty="0" smtClean="0"/>
              <a:t> </a:t>
            </a:r>
            <a:r>
              <a:rPr lang="en-US" sz="1909" dirty="0"/>
              <a:t>usage is basically similar to the original </a:t>
            </a:r>
            <a:r>
              <a:rPr lang="en-US" sz="1909" dirty="0" err="1" smtClean="0"/>
              <a:t>std</a:t>
            </a:r>
            <a:r>
              <a:rPr lang="en-US" sz="1909" dirty="0"/>
              <a:t>::map/std::</a:t>
            </a:r>
            <a:r>
              <a:rPr lang="en-US" sz="1909" dirty="0" err="1"/>
              <a:t>multimap</a:t>
            </a:r>
            <a:r>
              <a:rPr lang="en-US" sz="1909" dirty="0"/>
              <a:t>/std::set/set::multiset </a:t>
            </a:r>
          </a:p>
        </p:txBody>
      </p:sp>
    </p:spTree>
    <p:extLst>
      <p:ext uri="{BB962C8B-B14F-4D97-AF65-F5344CB8AC3E}">
        <p14:creationId xmlns:p14="http://schemas.microsoft.com/office/powerpoint/2010/main" val="1821268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7868"/>
            <a:ext cx="12192000" cy="6001643"/>
          </a:xfrm>
          <a:prstGeom prst="rect">
            <a:avLst/>
          </a:prstGeom>
        </p:spPr>
        <p:txBody>
          <a:bodyPr wrap="square">
            <a:spAutoFit/>
          </a:bodyPr>
          <a:lstStyle/>
          <a:p>
            <a:r>
              <a:rPr lang="en-US" sz="1909" dirty="0"/>
              <a:t> 					</a:t>
            </a:r>
            <a:r>
              <a:rPr lang="en-US" sz="2400" b="1" u="sng" dirty="0">
                <a:solidFill>
                  <a:srgbClr val="00B0F0"/>
                </a:solidFill>
              </a:rPr>
              <a:t>TUPLE</a:t>
            </a:r>
          </a:p>
          <a:p>
            <a:r>
              <a:rPr lang="en-US" sz="2000" dirty="0"/>
              <a:t>std::tuple is a fixed-size collection of heterogeneous values. It is a generalization of std::pair.</a:t>
            </a:r>
          </a:p>
          <a:p>
            <a:endParaRPr lang="en-US" sz="2000" dirty="0"/>
          </a:p>
          <a:p>
            <a:r>
              <a:rPr lang="en-US" sz="2000" dirty="0"/>
              <a:t>    </a:t>
            </a:r>
            <a:r>
              <a:rPr lang="en-US" sz="2000" dirty="0">
                <a:solidFill>
                  <a:srgbClr val="00B0F0"/>
                </a:solidFill>
              </a:rPr>
              <a:t>// Declaring tuple </a:t>
            </a:r>
          </a:p>
          <a:p>
            <a:r>
              <a:rPr lang="en-US" sz="2000" dirty="0"/>
              <a:t>    tuple &lt;char, </a:t>
            </a:r>
            <a:r>
              <a:rPr lang="en-US" sz="2000" dirty="0" err="1"/>
              <a:t>int</a:t>
            </a:r>
            <a:r>
              <a:rPr lang="en-US" sz="2000" dirty="0"/>
              <a:t>, float&gt; geek; </a:t>
            </a:r>
          </a:p>
          <a:p>
            <a:r>
              <a:rPr lang="en-US" sz="2000" dirty="0">
                <a:solidFill>
                  <a:srgbClr val="00B0F0"/>
                </a:solidFill>
              </a:rPr>
              <a:t>    // Initializing 1st tuple </a:t>
            </a:r>
          </a:p>
          <a:p>
            <a:r>
              <a:rPr lang="en-US" sz="2000" dirty="0"/>
              <a:t>    tuple &lt;</a:t>
            </a:r>
            <a:r>
              <a:rPr lang="en-US" sz="2000" dirty="0" err="1"/>
              <a:t>int,char,float</a:t>
            </a:r>
            <a:r>
              <a:rPr lang="en-US" sz="2000" dirty="0"/>
              <a:t>&gt; tup1(20,'g',17.5);</a:t>
            </a:r>
          </a:p>
          <a:p>
            <a:r>
              <a:rPr lang="en-US" sz="2000" dirty="0"/>
              <a:t>	</a:t>
            </a:r>
          </a:p>
          <a:p>
            <a:r>
              <a:rPr lang="en-US" sz="2000" dirty="0"/>
              <a:t>   </a:t>
            </a:r>
            <a:r>
              <a:rPr lang="en-US" sz="2000" dirty="0">
                <a:solidFill>
                  <a:srgbClr val="00B0F0"/>
                </a:solidFill>
              </a:rPr>
              <a:t>// Assigning values to tuple using </a:t>
            </a:r>
            <a:r>
              <a:rPr lang="en-US" sz="2000" dirty="0" err="1">
                <a:solidFill>
                  <a:srgbClr val="00B0F0"/>
                </a:solidFill>
              </a:rPr>
              <a:t>make_tuple</a:t>
            </a:r>
            <a:r>
              <a:rPr lang="en-US" sz="2000" dirty="0">
                <a:solidFill>
                  <a:srgbClr val="00B0F0"/>
                </a:solidFill>
              </a:rPr>
              <a:t>() </a:t>
            </a:r>
          </a:p>
          <a:p>
            <a:r>
              <a:rPr lang="en-US" sz="2000" dirty="0"/>
              <a:t>    geek = </a:t>
            </a:r>
            <a:r>
              <a:rPr lang="en-US" sz="2000" dirty="0" err="1"/>
              <a:t>make_tuple</a:t>
            </a:r>
            <a:r>
              <a:rPr lang="en-US" sz="2000" dirty="0"/>
              <a:t>('a', 10, 15.5); </a:t>
            </a:r>
          </a:p>
          <a:p>
            <a:r>
              <a:rPr lang="en-US" sz="2000" dirty="0">
                <a:solidFill>
                  <a:srgbClr val="00B0F0"/>
                </a:solidFill>
              </a:rPr>
              <a:t>   // Use of size to find </a:t>
            </a:r>
            <a:r>
              <a:rPr lang="en-US" sz="2000" dirty="0" err="1">
                <a:solidFill>
                  <a:srgbClr val="00B0F0"/>
                </a:solidFill>
              </a:rPr>
              <a:t>tuple_size</a:t>
            </a:r>
            <a:r>
              <a:rPr lang="en-US" sz="2000" dirty="0">
                <a:solidFill>
                  <a:srgbClr val="00B0F0"/>
                </a:solidFill>
              </a:rPr>
              <a:t> of tuple</a:t>
            </a:r>
          </a:p>
          <a:p>
            <a:r>
              <a:rPr lang="en-US" sz="2000" dirty="0"/>
              <a:t>    </a:t>
            </a:r>
            <a:r>
              <a:rPr lang="en-US" sz="2000" dirty="0" err="1"/>
              <a:t>cout</a:t>
            </a:r>
            <a:r>
              <a:rPr lang="en-US" sz="2000" dirty="0"/>
              <a:t> &lt;&lt; </a:t>
            </a:r>
            <a:r>
              <a:rPr lang="en-US" sz="2000" dirty="0" err="1"/>
              <a:t>tuple_size</a:t>
            </a:r>
            <a:r>
              <a:rPr lang="en-US" sz="2000" dirty="0"/>
              <a:t>&lt;</a:t>
            </a:r>
            <a:r>
              <a:rPr lang="en-US" sz="2000" dirty="0" err="1"/>
              <a:t>decltype</a:t>
            </a:r>
            <a:r>
              <a:rPr lang="en-US" sz="2000" dirty="0"/>
              <a:t>(geek)&gt;::value &lt;&lt; endl; </a:t>
            </a:r>
          </a:p>
          <a:p>
            <a:endParaRPr lang="en-US" sz="2000" dirty="0"/>
          </a:p>
          <a:p>
            <a:r>
              <a:rPr lang="en-US" sz="2000" dirty="0"/>
              <a:t>    tie() :- The work of tie() is to unpack the tuple values into separate variables</a:t>
            </a:r>
          </a:p>
          <a:p>
            <a:r>
              <a:rPr lang="en-US" sz="2000" dirty="0"/>
              <a:t>    </a:t>
            </a:r>
            <a:r>
              <a:rPr lang="en-US" sz="2000" dirty="0">
                <a:solidFill>
                  <a:srgbClr val="00B0F0"/>
                </a:solidFill>
              </a:rPr>
              <a:t>// Use of tie() without ignore </a:t>
            </a:r>
          </a:p>
          <a:p>
            <a:r>
              <a:rPr lang="en-US" sz="2000" dirty="0"/>
              <a:t>    tie(</a:t>
            </a:r>
            <a:r>
              <a:rPr lang="en-US" sz="2000" dirty="0" err="1"/>
              <a:t>i_val,ch_val,f_val</a:t>
            </a:r>
            <a:r>
              <a:rPr lang="en-US" sz="2000" dirty="0"/>
              <a:t>) = tup1; </a:t>
            </a:r>
          </a:p>
          <a:p>
            <a:r>
              <a:rPr lang="en-US" sz="2000" dirty="0"/>
              <a:t>    </a:t>
            </a:r>
            <a:r>
              <a:rPr lang="en-US" sz="2000" dirty="0" err="1"/>
              <a:t>tuple_cat</a:t>
            </a:r>
            <a:r>
              <a:rPr lang="en-US" sz="2000" dirty="0"/>
              <a:t>() :- This function concatenates two tuples and returns a new tuple.</a:t>
            </a:r>
          </a:p>
          <a:p>
            <a:r>
              <a:rPr lang="en-US" sz="2000" dirty="0"/>
              <a:t>    // Concatenating 2 tuples to return a new tuple </a:t>
            </a:r>
          </a:p>
          <a:p>
            <a:r>
              <a:rPr lang="en-US" sz="2000" dirty="0"/>
              <a:t>    auto tup3 = </a:t>
            </a:r>
            <a:r>
              <a:rPr lang="en-US" sz="2000" dirty="0" err="1"/>
              <a:t>tuple_cat</a:t>
            </a:r>
            <a:r>
              <a:rPr lang="en-US" sz="2000" dirty="0"/>
              <a:t>(tup1,tup2);</a:t>
            </a:r>
          </a:p>
        </p:txBody>
      </p:sp>
    </p:spTree>
    <p:extLst>
      <p:ext uri="{BB962C8B-B14F-4D97-AF65-F5344CB8AC3E}">
        <p14:creationId xmlns:p14="http://schemas.microsoft.com/office/powerpoint/2010/main" val="199702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2521"/>
          </a:xfrm>
        </p:spPr>
        <p:txBody>
          <a:bodyPr>
            <a:normAutofit fontScale="90000"/>
          </a:bodyPr>
          <a:lstStyle/>
          <a:p>
            <a:pPr lvl="1" algn="ctr" rtl="0">
              <a:lnSpc>
                <a:spcPct val="90000"/>
              </a:lnSpc>
              <a:spcBef>
                <a:spcPct val="0"/>
              </a:spcBef>
            </a:pPr>
            <a:r>
              <a:rPr lang="en-US" sz="2200" b="1" dirty="0"/>
              <a:t>Variables and initialization</a:t>
            </a:r>
            <a:r>
              <a:rPr lang="en-US" b="1" dirty="0"/>
              <a:t/>
            </a:r>
            <a:br>
              <a:rPr lang="en-US" b="1" dirty="0"/>
            </a:br>
            <a:r>
              <a:rPr lang="en-US" b="1" dirty="0"/>
              <a:t> </a:t>
            </a:r>
            <a:endParaRPr lang="en-US" dirty="0"/>
          </a:p>
        </p:txBody>
      </p:sp>
      <p:sp>
        <p:nvSpPr>
          <p:cNvPr id="3" name="Content Placeholder 2"/>
          <p:cNvSpPr>
            <a:spLocks noGrp="1"/>
          </p:cNvSpPr>
          <p:nvPr>
            <p:ph idx="1"/>
          </p:nvPr>
        </p:nvSpPr>
        <p:spPr>
          <a:xfrm>
            <a:off x="838200" y="640080"/>
            <a:ext cx="10515600" cy="6035040"/>
          </a:xfrm>
        </p:spPr>
        <p:txBody>
          <a:bodyPr>
            <a:normAutofit fontScale="77500" lnSpcReduction="20000"/>
          </a:bodyPr>
          <a:lstStyle/>
          <a:p>
            <a:r>
              <a:rPr lang="en-US" b="1" dirty="0"/>
              <a:t>Initializer </a:t>
            </a:r>
            <a:r>
              <a:rPr lang="en-US" b="1" dirty="0" smtClean="0"/>
              <a:t>list</a:t>
            </a:r>
          </a:p>
          <a:p>
            <a:pPr marL="457209" lvl="1" indent="0">
              <a:buNone/>
            </a:pPr>
            <a:r>
              <a:rPr lang="es-ES" b="1" dirty="0" err="1" smtClean="0"/>
              <a:t>std</a:t>
            </a:r>
            <a:r>
              <a:rPr lang="es-ES" b="1" dirty="0" smtClean="0"/>
              <a:t>::vector v = { 1, 2, 3, 4 };</a:t>
            </a:r>
          </a:p>
          <a:p>
            <a:pPr marL="457209" lvl="1" indent="0">
              <a:buNone/>
            </a:pPr>
            <a:r>
              <a:rPr lang="en-US" dirty="0"/>
              <a:t>C++11 binds the concept to a template, called std::</a:t>
            </a:r>
            <a:r>
              <a:rPr lang="en-US" dirty="0" err="1"/>
              <a:t>initializer_list</a:t>
            </a:r>
            <a:r>
              <a:rPr lang="en-US" dirty="0"/>
              <a:t>. This allows constructors and other functions to take initializer-lists as parameters:</a:t>
            </a:r>
            <a:endParaRPr lang="en-US" b="1" dirty="0" smtClean="0"/>
          </a:p>
          <a:p>
            <a:pPr marL="457209" lvl="1" indent="0">
              <a:buNone/>
            </a:pPr>
            <a:r>
              <a:rPr lang="en-US" b="1" dirty="0" smtClean="0"/>
              <a:t>class </a:t>
            </a:r>
            <a:r>
              <a:rPr lang="en-US" b="1" dirty="0" err="1" smtClean="0"/>
              <a:t>MyNumber</a:t>
            </a:r>
            <a:endParaRPr lang="en-US" b="1" dirty="0" smtClean="0"/>
          </a:p>
          <a:p>
            <a:pPr marL="457209" lvl="1" indent="0">
              <a:buNone/>
            </a:pPr>
            <a:r>
              <a:rPr lang="en-US" b="1" dirty="0" smtClean="0"/>
              <a:t>{</a:t>
            </a:r>
          </a:p>
          <a:p>
            <a:pPr marL="457209" lvl="1" indent="0">
              <a:buNone/>
            </a:pPr>
            <a:r>
              <a:rPr lang="en-US" b="1" dirty="0" smtClean="0"/>
              <a:t>public:</a:t>
            </a:r>
          </a:p>
          <a:p>
            <a:pPr marL="457209" lvl="1" indent="0">
              <a:buNone/>
            </a:pPr>
            <a:r>
              <a:rPr lang="en-US" b="1" dirty="0" smtClean="0"/>
              <a:t>    </a:t>
            </a:r>
            <a:r>
              <a:rPr lang="en-US" b="1" dirty="0" err="1" smtClean="0"/>
              <a:t>MyNumber</a:t>
            </a:r>
            <a:r>
              <a:rPr lang="en-US" b="1" dirty="0" smtClean="0"/>
              <a:t>(</a:t>
            </a:r>
            <a:r>
              <a:rPr lang="en-US" b="1" dirty="0" err="1" smtClean="0"/>
              <a:t>const</a:t>
            </a:r>
            <a:r>
              <a:rPr lang="en-US" b="1" dirty="0" smtClean="0"/>
              <a:t> std::</a:t>
            </a:r>
            <a:r>
              <a:rPr lang="en-US" b="1" dirty="0" err="1" smtClean="0"/>
              <a:t>initializer_list</a:t>
            </a:r>
            <a:r>
              <a:rPr lang="en-US" b="1" dirty="0" smtClean="0"/>
              <a:t>&lt;int&gt; &amp;v;) {</a:t>
            </a:r>
          </a:p>
          <a:p>
            <a:pPr marL="457209" lvl="1" indent="0">
              <a:buNone/>
            </a:pPr>
            <a:r>
              <a:rPr lang="en-US" b="1" dirty="0" smtClean="0"/>
              <a:t>        for (auto </a:t>
            </a:r>
            <a:r>
              <a:rPr lang="en-US" b="1" dirty="0" err="1" smtClean="0"/>
              <a:t>itm</a:t>
            </a:r>
            <a:r>
              <a:rPr lang="en-US" b="1" dirty="0" smtClean="0"/>
              <a:t> : v) {</a:t>
            </a:r>
          </a:p>
          <a:p>
            <a:pPr marL="457209" lvl="1" indent="0">
              <a:buNone/>
            </a:pPr>
            <a:r>
              <a:rPr lang="en-US" b="1" dirty="0" smtClean="0"/>
              <a:t>            </a:t>
            </a:r>
            <a:r>
              <a:rPr lang="en-US" b="1" dirty="0" err="1" smtClean="0"/>
              <a:t>mVec.push_back</a:t>
            </a:r>
            <a:r>
              <a:rPr lang="en-US" b="1" dirty="0" smtClean="0"/>
              <a:t>(</a:t>
            </a:r>
            <a:r>
              <a:rPr lang="en-US" b="1" dirty="0" err="1" smtClean="0"/>
              <a:t>itm</a:t>
            </a:r>
            <a:r>
              <a:rPr lang="en-US" b="1" dirty="0" smtClean="0"/>
              <a:t>);</a:t>
            </a:r>
          </a:p>
          <a:p>
            <a:pPr marL="457209" lvl="1" indent="0">
              <a:buNone/>
            </a:pPr>
            <a:r>
              <a:rPr lang="en-US" b="1" dirty="0" smtClean="0"/>
              <a:t>        }</a:t>
            </a:r>
          </a:p>
          <a:p>
            <a:pPr marL="457209" lvl="1" indent="0">
              <a:buNone/>
            </a:pPr>
            <a:r>
              <a:rPr lang="en-US" b="1" dirty="0" smtClean="0"/>
              <a:t>    }</a:t>
            </a:r>
          </a:p>
          <a:p>
            <a:pPr marL="457209" lvl="1" indent="0">
              <a:buNone/>
            </a:pPr>
            <a:r>
              <a:rPr lang="en-US" b="1" dirty="0" smtClean="0"/>
              <a:t>private:</a:t>
            </a:r>
          </a:p>
          <a:p>
            <a:pPr marL="457209" lvl="1" indent="0">
              <a:buNone/>
            </a:pPr>
            <a:r>
              <a:rPr lang="en-US" b="1" dirty="0" smtClean="0"/>
              <a:t>    std::vector&lt;int&gt; </a:t>
            </a:r>
            <a:r>
              <a:rPr lang="en-US" b="1" dirty="0" err="1" smtClean="0"/>
              <a:t>mVec</a:t>
            </a:r>
            <a:r>
              <a:rPr lang="en-US" b="1" dirty="0" smtClean="0"/>
              <a:t>;</a:t>
            </a:r>
          </a:p>
          <a:p>
            <a:pPr marL="457209" lvl="1" indent="0">
              <a:buNone/>
            </a:pPr>
            <a:r>
              <a:rPr lang="en-US" b="1" dirty="0" smtClean="0"/>
              <a:t>};</a:t>
            </a:r>
          </a:p>
          <a:p>
            <a:pPr marL="457209" lvl="1" indent="0">
              <a:buNone/>
            </a:pPr>
            <a:r>
              <a:rPr lang="en-US" b="1" dirty="0" smtClean="0"/>
              <a:t>int main()</a:t>
            </a:r>
          </a:p>
          <a:p>
            <a:pPr marL="457209" lvl="1" indent="0">
              <a:buNone/>
            </a:pPr>
            <a:r>
              <a:rPr lang="en-US" b="1" dirty="0" smtClean="0"/>
              <a:t>{</a:t>
            </a:r>
          </a:p>
          <a:p>
            <a:pPr marL="457209" lvl="1" indent="0">
              <a:buNone/>
            </a:pPr>
            <a:r>
              <a:rPr lang="en-US" b="1" dirty="0" smtClean="0"/>
              <a:t>    </a:t>
            </a:r>
            <a:r>
              <a:rPr lang="en-US" b="1" dirty="0" err="1" smtClean="0"/>
              <a:t>MyNumber</a:t>
            </a:r>
            <a:r>
              <a:rPr lang="en-US" b="1" dirty="0" smtClean="0"/>
              <a:t> m = { 1, 2, 3, 4 };</a:t>
            </a:r>
          </a:p>
          <a:p>
            <a:pPr marL="457209" lvl="1" indent="0">
              <a:buNone/>
            </a:pPr>
            <a:r>
              <a:rPr lang="en-US" b="1" dirty="0" smtClean="0"/>
              <a:t>}</a:t>
            </a:r>
          </a:p>
          <a:p>
            <a:pPr marL="457209" lvl="1" indent="0">
              <a:buNone/>
            </a:pPr>
            <a:endParaRPr lang="en-US" b="1" dirty="0" smtClean="0"/>
          </a:p>
          <a:p>
            <a:pPr lvl="1"/>
            <a:r>
              <a:rPr lang="en-US" b="1" dirty="0" smtClean="0"/>
              <a:t>in-class member initializers</a:t>
            </a:r>
          </a:p>
          <a:p>
            <a:pPr marL="457209" lvl="1" indent="0">
              <a:buNone/>
            </a:pPr>
            <a:r>
              <a:rPr lang="en-US" b="1" dirty="0" smtClean="0"/>
              <a:t>Class A{private: string h = "text1"; };</a:t>
            </a:r>
          </a:p>
          <a:p>
            <a:pPr marL="457209" lvl="1" indent="0">
              <a:buNone/>
            </a:pPr>
            <a:endParaRPr lang="en-US" b="1" dirty="0" smtClean="0"/>
          </a:p>
          <a:p>
            <a:pPr marL="457209" lvl="1" indent="0">
              <a:buNone/>
            </a:pPr>
            <a:endParaRPr lang="en-US" b="1" dirty="0"/>
          </a:p>
          <a:p>
            <a:pPr marL="457209" lvl="1" indent="0">
              <a:buNone/>
            </a:pPr>
            <a:endParaRPr lang="en-US" b="1" dirty="0" smtClean="0"/>
          </a:p>
          <a:p>
            <a:pPr marL="457209" lvl="1" indent="0">
              <a:buNone/>
            </a:pPr>
            <a:endParaRPr lang="en-US" b="1" dirty="0"/>
          </a:p>
          <a:p>
            <a:pPr marL="457209" lvl="1" indent="0">
              <a:buNone/>
            </a:pPr>
            <a:endParaRPr lang="en-US" b="1" dirty="0" smtClean="0"/>
          </a:p>
          <a:p>
            <a:pPr marL="457209" lvl="1" indent="0">
              <a:buNone/>
            </a:pPr>
            <a:endParaRPr lang="en-US" b="1" dirty="0"/>
          </a:p>
          <a:p>
            <a:pPr marL="457209" lvl="1" indent="0">
              <a:buNone/>
            </a:pPr>
            <a:endParaRPr lang="en-US" b="1" dirty="0" smtClean="0"/>
          </a:p>
          <a:p>
            <a:pPr marL="457209" lvl="1" indent="0">
              <a:buNone/>
            </a:pPr>
            <a:endParaRPr lang="en-US" b="1" dirty="0"/>
          </a:p>
          <a:p>
            <a:pPr marL="457209" lvl="1" indent="0">
              <a:buNone/>
            </a:pPr>
            <a:endParaRPr lang="en-US" b="1" dirty="0" smtClean="0"/>
          </a:p>
          <a:p>
            <a:pPr marL="457209" lvl="1" indent="0">
              <a:buNone/>
            </a:pPr>
            <a:endParaRPr lang="en-US" b="1" dirty="0"/>
          </a:p>
        </p:txBody>
      </p:sp>
    </p:spTree>
    <p:extLst>
      <p:ext uri="{BB962C8B-B14F-4D97-AF65-F5344CB8AC3E}">
        <p14:creationId xmlns:p14="http://schemas.microsoft.com/office/powerpoint/2010/main" val="2403730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1913"/>
            <a:ext cx="12192000" cy="5750036"/>
          </a:xfrm>
          <a:prstGeom prst="rect">
            <a:avLst/>
          </a:prstGeom>
        </p:spPr>
        <p:txBody>
          <a:bodyPr wrap="square">
            <a:spAutoFit/>
          </a:bodyPr>
          <a:lstStyle/>
          <a:p>
            <a:r>
              <a:rPr lang="en-US" sz="1909" dirty="0"/>
              <a:t>					</a:t>
            </a:r>
            <a:r>
              <a:rPr lang="en-US" sz="2400" b="1" u="sng" dirty="0"/>
              <a:t>Regular expression</a:t>
            </a:r>
          </a:p>
          <a:p>
            <a:r>
              <a:rPr lang="en-US" sz="1909" dirty="0" err="1"/>
              <a:t>regex_match</a:t>
            </a:r>
            <a:r>
              <a:rPr lang="en-US" sz="1909" dirty="0"/>
              <a:t>() -This function return true if the regular expression is a match against the given string otherwise it returns false.</a:t>
            </a:r>
          </a:p>
          <a:p>
            <a:r>
              <a:rPr lang="en-US" sz="1909" dirty="0"/>
              <a:t>string a = "</a:t>
            </a:r>
            <a:r>
              <a:rPr lang="en-US" sz="1909" dirty="0" err="1"/>
              <a:t>GeeksForGeeks</a:t>
            </a:r>
            <a:r>
              <a:rPr lang="en-US" sz="1909" dirty="0"/>
              <a:t>"; </a:t>
            </a:r>
          </a:p>
          <a:p>
            <a:r>
              <a:rPr lang="en-US" sz="1909" dirty="0"/>
              <a:t>  </a:t>
            </a:r>
          </a:p>
          <a:p>
            <a:r>
              <a:rPr lang="en-US" sz="1909" dirty="0"/>
              <a:t>    // Here b is an object of regex (regular expression) </a:t>
            </a:r>
          </a:p>
          <a:p>
            <a:r>
              <a:rPr lang="en-US" sz="1909" dirty="0"/>
              <a:t>    regex b("(Geek)(.*)"); // Geeks followed by any character </a:t>
            </a:r>
          </a:p>
          <a:p>
            <a:r>
              <a:rPr lang="en-US" sz="1909" dirty="0"/>
              <a:t>  </a:t>
            </a:r>
          </a:p>
          <a:p>
            <a:r>
              <a:rPr lang="en-US" sz="1909" dirty="0"/>
              <a:t>    // </a:t>
            </a:r>
            <a:r>
              <a:rPr lang="en-US" sz="1909" dirty="0" err="1"/>
              <a:t>regex_match</a:t>
            </a:r>
            <a:r>
              <a:rPr lang="en-US" sz="1909" dirty="0"/>
              <a:t> function matches string a against regex b </a:t>
            </a:r>
          </a:p>
          <a:p>
            <a:r>
              <a:rPr lang="en-US" sz="1909" dirty="0"/>
              <a:t>    if ( </a:t>
            </a:r>
            <a:r>
              <a:rPr lang="en-US" sz="1909" dirty="0" err="1"/>
              <a:t>regex_match</a:t>
            </a:r>
            <a:r>
              <a:rPr lang="en-US" sz="1909" dirty="0"/>
              <a:t>(a, b) ) </a:t>
            </a:r>
          </a:p>
          <a:p>
            <a:r>
              <a:rPr lang="en-US" sz="1909" dirty="0"/>
              <a:t>        </a:t>
            </a:r>
            <a:r>
              <a:rPr lang="en-US" sz="1909" dirty="0" err="1"/>
              <a:t>cout</a:t>
            </a:r>
            <a:r>
              <a:rPr lang="en-US" sz="1909" dirty="0"/>
              <a:t> &lt;&lt; "String 'a' matches regular expression 'b' \n"; </a:t>
            </a:r>
          </a:p>
          <a:p>
            <a:r>
              <a:rPr lang="en-US" sz="1909" dirty="0"/>
              <a:t>  </a:t>
            </a:r>
          </a:p>
          <a:p>
            <a:r>
              <a:rPr lang="en-US" sz="1909" dirty="0"/>
              <a:t>  </a:t>
            </a:r>
          </a:p>
          <a:p>
            <a:r>
              <a:rPr lang="en-US" sz="1909" dirty="0"/>
              <a:t>   string s = "I am looking for </a:t>
            </a:r>
            <a:r>
              <a:rPr lang="en-US" sz="1909" dirty="0" err="1"/>
              <a:t>GeeksForGeek</a:t>
            </a:r>
            <a:r>
              <a:rPr lang="en-US" sz="1909" dirty="0"/>
              <a:t> \n"; </a:t>
            </a:r>
          </a:p>
          <a:p>
            <a:r>
              <a:rPr lang="en-US" sz="1909" dirty="0"/>
              <a:t>      </a:t>
            </a:r>
          </a:p>
          <a:p>
            <a:r>
              <a:rPr lang="en-US" sz="1909" dirty="0"/>
              <a:t>    // matches words beginning by "Geek" </a:t>
            </a:r>
          </a:p>
          <a:p>
            <a:r>
              <a:rPr lang="en-US" sz="1909" dirty="0"/>
              <a:t>    regex r("Geek[a-</a:t>
            </a:r>
            <a:r>
              <a:rPr lang="en-US" sz="1909" dirty="0" err="1"/>
              <a:t>zA</a:t>
            </a:r>
            <a:r>
              <a:rPr lang="en-US" sz="1909" dirty="0"/>
              <a:t>-z]+"); </a:t>
            </a:r>
          </a:p>
          <a:p>
            <a:r>
              <a:rPr lang="en-US" sz="1909" dirty="0"/>
              <a:t>      </a:t>
            </a:r>
          </a:p>
          <a:p>
            <a:r>
              <a:rPr lang="en-US" sz="1909" dirty="0"/>
              <a:t>    // </a:t>
            </a:r>
            <a:r>
              <a:rPr lang="en-US" sz="1909" dirty="0" err="1"/>
              <a:t>regex_replace</a:t>
            </a:r>
            <a:r>
              <a:rPr lang="en-US" sz="1909" dirty="0"/>
              <a:t>() for replacing the match w</a:t>
            </a:r>
          </a:p>
        </p:txBody>
      </p:sp>
    </p:spTree>
    <p:extLst>
      <p:ext uri="{BB962C8B-B14F-4D97-AF65-F5344CB8AC3E}">
        <p14:creationId xmlns:p14="http://schemas.microsoft.com/office/powerpoint/2010/main" val="263967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95298"/>
            <a:ext cx="12064181" cy="6370975"/>
          </a:xfrm>
          <a:prstGeom prst="rect">
            <a:avLst/>
          </a:prstGeom>
        </p:spPr>
        <p:txBody>
          <a:bodyPr wrap="square">
            <a:spAutoFit/>
          </a:bodyPr>
          <a:lstStyle/>
          <a:p>
            <a:r>
              <a:rPr lang="en-US" sz="2400" dirty="0"/>
              <a:t>std::</a:t>
            </a:r>
            <a:r>
              <a:rPr lang="en-US" sz="2400" dirty="0" err="1"/>
              <a:t>to_string</a:t>
            </a:r>
            <a:endParaRPr lang="en-US" sz="2400" dirty="0"/>
          </a:p>
          <a:p>
            <a:r>
              <a:rPr lang="en-US" sz="2400" dirty="0"/>
              <a:t>--------------</a:t>
            </a:r>
          </a:p>
          <a:p>
            <a:r>
              <a:rPr lang="en-US" sz="2400" dirty="0"/>
              <a:t>Converts a numeric argument to a std::string.</a:t>
            </a:r>
          </a:p>
          <a:p>
            <a:endParaRPr lang="en-US" sz="2400" dirty="0"/>
          </a:p>
          <a:p>
            <a:r>
              <a:rPr lang="en-US" sz="2400" dirty="0"/>
              <a:t>std::</a:t>
            </a:r>
            <a:r>
              <a:rPr lang="en-US" sz="2400" dirty="0" err="1"/>
              <a:t>to_string</a:t>
            </a:r>
            <a:r>
              <a:rPr lang="en-US" sz="2400" dirty="0"/>
              <a:t>(1.2); // == "1.2"</a:t>
            </a:r>
          </a:p>
          <a:p>
            <a:r>
              <a:rPr lang="en-US" sz="2400" dirty="0"/>
              <a:t>std::</a:t>
            </a:r>
            <a:r>
              <a:rPr lang="en-US" sz="2400" dirty="0" err="1"/>
              <a:t>to_string</a:t>
            </a:r>
            <a:r>
              <a:rPr lang="en-US" sz="2400" dirty="0"/>
              <a:t>(123); // == "123"</a:t>
            </a:r>
          </a:p>
          <a:p>
            <a:r>
              <a:rPr lang="en-US" sz="2400" dirty="0"/>
              <a:t>The </a:t>
            </a:r>
            <a:r>
              <a:rPr lang="en-US" sz="2400" dirty="0" err="1"/>
              <a:t>chrono</a:t>
            </a:r>
            <a:r>
              <a:rPr lang="en-US" sz="2400" dirty="0"/>
              <a:t> library contains a set of utility functions and types that deal with durations, clocks, and time points. One use case of this library is benchmarking code:</a:t>
            </a:r>
          </a:p>
          <a:p>
            <a:r>
              <a:rPr lang="en-US" sz="2400" dirty="0"/>
              <a:t>std::</a:t>
            </a:r>
            <a:r>
              <a:rPr lang="en-US" sz="2400" dirty="0" err="1"/>
              <a:t>chrono</a:t>
            </a:r>
            <a:endParaRPr lang="en-US" sz="2400" dirty="0"/>
          </a:p>
          <a:p>
            <a:r>
              <a:rPr lang="en-US" sz="2400" dirty="0"/>
              <a:t>===========</a:t>
            </a:r>
          </a:p>
          <a:p>
            <a:r>
              <a:rPr lang="en-US" sz="2400" dirty="0"/>
              <a:t>std::</a:t>
            </a:r>
            <a:r>
              <a:rPr lang="en-US" sz="2400" dirty="0" err="1"/>
              <a:t>chrono</a:t>
            </a:r>
            <a:r>
              <a:rPr lang="en-US" sz="2400" dirty="0"/>
              <a:t>::</a:t>
            </a:r>
            <a:r>
              <a:rPr lang="en-US" sz="2400" dirty="0" err="1"/>
              <a:t>time_point</a:t>
            </a:r>
            <a:r>
              <a:rPr lang="en-US" sz="2400" dirty="0"/>
              <a:t>&lt;std::</a:t>
            </a:r>
            <a:r>
              <a:rPr lang="en-US" sz="2400" dirty="0" err="1"/>
              <a:t>chrono</a:t>
            </a:r>
            <a:r>
              <a:rPr lang="en-US" sz="2400" dirty="0"/>
              <a:t>::</a:t>
            </a:r>
            <a:r>
              <a:rPr lang="en-US" sz="2400" dirty="0" err="1"/>
              <a:t>steady_clock</a:t>
            </a:r>
            <a:r>
              <a:rPr lang="en-US" sz="2400" dirty="0"/>
              <a:t>&gt; start, end;</a:t>
            </a:r>
          </a:p>
          <a:p>
            <a:r>
              <a:rPr lang="en-US" sz="2400" dirty="0"/>
              <a:t>start = std::</a:t>
            </a:r>
            <a:r>
              <a:rPr lang="en-US" sz="2400" dirty="0" err="1"/>
              <a:t>chrono</a:t>
            </a:r>
            <a:r>
              <a:rPr lang="en-US" sz="2400" dirty="0"/>
              <a:t>::</a:t>
            </a:r>
            <a:r>
              <a:rPr lang="en-US" sz="2400" dirty="0" err="1"/>
              <a:t>steady_clock</a:t>
            </a:r>
            <a:r>
              <a:rPr lang="en-US" sz="2400" dirty="0"/>
              <a:t>::now();</a:t>
            </a:r>
          </a:p>
          <a:p>
            <a:r>
              <a:rPr lang="en-US" sz="2400" dirty="0"/>
              <a:t>// Some computations...</a:t>
            </a:r>
          </a:p>
          <a:p>
            <a:r>
              <a:rPr lang="en-US" sz="2400" dirty="0"/>
              <a:t>end = std::</a:t>
            </a:r>
            <a:r>
              <a:rPr lang="en-US" sz="2400" dirty="0" err="1"/>
              <a:t>chrono</a:t>
            </a:r>
            <a:r>
              <a:rPr lang="en-US" sz="2400" dirty="0"/>
              <a:t>::</a:t>
            </a:r>
            <a:r>
              <a:rPr lang="en-US" sz="2400" dirty="0" err="1"/>
              <a:t>steady_clock</a:t>
            </a:r>
            <a:r>
              <a:rPr lang="en-US" sz="2400" dirty="0"/>
              <a:t>::now();</a:t>
            </a:r>
          </a:p>
          <a:p>
            <a:endParaRPr lang="en-US" sz="2400" dirty="0"/>
          </a:p>
          <a:p>
            <a:r>
              <a:rPr lang="en-US" sz="2400" dirty="0"/>
              <a:t>std::</a:t>
            </a:r>
            <a:r>
              <a:rPr lang="en-US" sz="2400" dirty="0" err="1"/>
              <a:t>chrono</a:t>
            </a:r>
            <a:r>
              <a:rPr lang="en-US" sz="2400" dirty="0"/>
              <a:t>::duration&lt;double&gt; </a:t>
            </a:r>
            <a:r>
              <a:rPr lang="en-US" sz="2400" dirty="0" err="1"/>
              <a:t>elapsed_seconds</a:t>
            </a:r>
            <a:r>
              <a:rPr lang="en-US" sz="2400" dirty="0"/>
              <a:t> = end - start;</a:t>
            </a:r>
          </a:p>
          <a:p>
            <a:r>
              <a:rPr lang="en-US" sz="2400" dirty="0"/>
              <a:t>double t = </a:t>
            </a:r>
            <a:r>
              <a:rPr lang="en-US" sz="2400" dirty="0" err="1"/>
              <a:t>elapsed_seconds.count</a:t>
            </a:r>
            <a:r>
              <a:rPr lang="en-US" sz="2400" dirty="0"/>
              <a:t>(); // t number of seconds, represented as a `double`</a:t>
            </a:r>
          </a:p>
        </p:txBody>
      </p:sp>
    </p:spTree>
    <p:extLst>
      <p:ext uri="{BB962C8B-B14F-4D97-AF65-F5344CB8AC3E}">
        <p14:creationId xmlns:p14="http://schemas.microsoft.com/office/powerpoint/2010/main" val="3902705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238"/>
            <a:ext cx="12192000" cy="6247864"/>
          </a:xfrm>
          <a:prstGeom prst="rect">
            <a:avLst/>
          </a:prstGeom>
        </p:spPr>
        <p:txBody>
          <a:bodyPr wrap="square">
            <a:spAutoFit/>
          </a:bodyPr>
          <a:lstStyle/>
          <a:p>
            <a:r>
              <a:rPr lang="en-US" sz="2000" dirty="0"/>
              <a:t>					</a:t>
            </a:r>
            <a:r>
              <a:rPr lang="en-US" sz="2000" b="1" u="sng" dirty="0"/>
              <a:t>THREADS</a:t>
            </a:r>
          </a:p>
          <a:p>
            <a:r>
              <a:rPr lang="en-US" sz="2000" dirty="0"/>
              <a:t>std::thread is the thread class that represents a single thread in C++.</a:t>
            </a:r>
          </a:p>
          <a:p>
            <a:r>
              <a:rPr lang="en-US" sz="2000" dirty="0"/>
              <a:t> To start a thread we simply need to create a new thread object and pass the executing code to be called (</a:t>
            </a:r>
            <a:r>
              <a:rPr lang="en-US" sz="2000" dirty="0" err="1"/>
              <a:t>i.e</a:t>
            </a:r>
            <a:r>
              <a:rPr lang="en-US" sz="2000" dirty="0"/>
              <a:t>, a callable object) </a:t>
            </a:r>
          </a:p>
          <a:p>
            <a:r>
              <a:rPr lang="en-US" sz="2000" dirty="0"/>
              <a:t> into the constructor of the object. Once the object is created a new thread is launched which will execute the code specified in callable.</a:t>
            </a:r>
          </a:p>
          <a:p>
            <a:endParaRPr lang="en-US" sz="2000" dirty="0"/>
          </a:p>
          <a:p>
            <a:r>
              <a:rPr lang="en-US" sz="2000" dirty="0"/>
              <a:t>A callable can be either of the three</a:t>
            </a:r>
          </a:p>
          <a:p>
            <a:pPr marL="342907" indent="-342907">
              <a:buFont typeface="+mj-lt"/>
              <a:buAutoNum type="arabicPeriod"/>
            </a:pPr>
            <a:r>
              <a:rPr lang="en-US" sz="2000" dirty="0"/>
              <a:t>A function pointer</a:t>
            </a:r>
          </a:p>
          <a:p>
            <a:pPr marL="342907" indent="-342907">
              <a:buFont typeface="+mj-lt"/>
              <a:buAutoNum type="arabicPeriod"/>
            </a:pPr>
            <a:r>
              <a:rPr lang="en-US" sz="2000" dirty="0"/>
              <a:t>A function object</a:t>
            </a:r>
          </a:p>
          <a:p>
            <a:pPr marL="342907" indent="-342907">
              <a:buFont typeface="+mj-lt"/>
              <a:buAutoNum type="arabicPeriod"/>
            </a:pPr>
            <a:r>
              <a:rPr lang="en-US" sz="2000" dirty="0"/>
              <a:t>A lambda expression</a:t>
            </a:r>
          </a:p>
          <a:p>
            <a:pPr marL="342907" indent="-342907">
              <a:buFont typeface="+mj-lt"/>
              <a:buAutoNum type="arabicPeriod"/>
            </a:pPr>
            <a:endParaRPr lang="en-US" sz="2000" dirty="0"/>
          </a:p>
          <a:p>
            <a:endParaRPr lang="en-US" sz="2000" dirty="0"/>
          </a:p>
          <a:p>
            <a:r>
              <a:rPr lang="en-US" sz="2000" b="1" dirty="0"/>
              <a:t>//Using Function</a:t>
            </a:r>
          </a:p>
          <a:p>
            <a:r>
              <a:rPr lang="en-US" sz="2000" dirty="0"/>
              <a:t>void foo(</a:t>
            </a:r>
            <a:r>
              <a:rPr lang="en-US" sz="2000" dirty="0" err="1"/>
              <a:t>param</a:t>
            </a:r>
            <a:r>
              <a:rPr lang="en-US" sz="2000" dirty="0"/>
              <a:t>) </a:t>
            </a:r>
          </a:p>
          <a:p>
            <a:r>
              <a:rPr lang="en-US" sz="2000" dirty="0"/>
              <a:t>{ </a:t>
            </a:r>
          </a:p>
          <a:p>
            <a:r>
              <a:rPr lang="en-US" sz="2000" dirty="0"/>
              <a:t>    // Do something </a:t>
            </a:r>
          </a:p>
          <a:p>
            <a:r>
              <a:rPr lang="en-US" sz="2000" dirty="0"/>
              <a:t>} </a:t>
            </a:r>
          </a:p>
          <a:p>
            <a:r>
              <a:rPr lang="en-US" sz="2000" dirty="0"/>
              <a:t>// The parameters to the function are put after the comma </a:t>
            </a:r>
          </a:p>
          <a:p>
            <a:r>
              <a:rPr lang="en-US" sz="2000" dirty="0"/>
              <a:t>std::thread </a:t>
            </a:r>
            <a:r>
              <a:rPr lang="en-US" sz="2000" dirty="0" err="1"/>
              <a:t>thread_obj</a:t>
            </a:r>
            <a:r>
              <a:rPr lang="en-US" sz="2000" dirty="0"/>
              <a:t>(foo, </a:t>
            </a:r>
            <a:r>
              <a:rPr lang="en-US" sz="2000" dirty="0" err="1"/>
              <a:t>params</a:t>
            </a:r>
            <a:r>
              <a:rPr lang="en-US" sz="2000" dirty="0"/>
              <a:t>); </a:t>
            </a:r>
          </a:p>
        </p:txBody>
      </p:sp>
    </p:spTree>
    <p:extLst>
      <p:ext uri="{BB962C8B-B14F-4D97-AF65-F5344CB8AC3E}">
        <p14:creationId xmlns:p14="http://schemas.microsoft.com/office/powerpoint/2010/main" val="1970770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464992"/>
          </a:xfrm>
          <a:prstGeom prst="rect">
            <a:avLst/>
          </a:prstGeom>
        </p:spPr>
        <p:txBody>
          <a:bodyPr wrap="square">
            <a:spAutoFit/>
          </a:bodyPr>
          <a:lstStyle/>
          <a:p>
            <a:r>
              <a:rPr lang="en-US" sz="1909" dirty="0"/>
              <a:t>					Thread Cont.…</a:t>
            </a:r>
          </a:p>
          <a:p>
            <a:r>
              <a:rPr lang="en-US" sz="2000" dirty="0"/>
              <a:t>// Define a </a:t>
            </a:r>
            <a:r>
              <a:rPr lang="en-US" sz="2000" dirty="0" err="1"/>
              <a:t>lamda</a:t>
            </a:r>
            <a:r>
              <a:rPr lang="en-US" sz="2000" dirty="0"/>
              <a:t> expression </a:t>
            </a:r>
          </a:p>
          <a:p>
            <a:r>
              <a:rPr lang="en-US" sz="2000" dirty="0"/>
              <a:t>auto f = [](</a:t>
            </a:r>
            <a:r>
              <a:rPr lang="en-US" sz="2000" dirty="0" err="1"/>
              <a:t>params</a:t>
            </a:r>
            <a:r>
              <a:rPr lang="en-US" sz="2000" dirty="0"/>
              <a:t>) { </a:t>
            </a:r>
          </a:p>
          <a:p>
            <a:r>
              <a:rPr lang="en-US" sz="2000" dirty="0"/>
              <a:t>    // Do Something </a:t>
            </a:r>
          </a:p>
          <a:p>
            <a:r>
              <a:rPr lang="en-US" sz="2000" dirty="0"/>
              <a:t>}; </a:t>
            </a:r>
          </a:p>
          <a:p>
            <a:r>
              <a:rPr lang="en-US" sz="2000" dirty="0"/>
              <a:t> // Pass f and its parameters to thread   object constructor as below</a:t>
            </a:r>
          </a:p>
          <a:p>
            <a:r>
              <a:rPr lang="en-US" sz="2000" dirty="0"/>
              <a:t>std::thread </a:t>
            </a:r>
            <a:r>
              <a:rPr lang="en-US" sz="2000" dirty="0" err="1"/>
              <a:t>thread_object</a:t>
            </a:r>
            <a:r>
              <a:rPr lang="en-US" sz="2000" dirty="0"/>
              <a:t>(f, </a:t>
            </a:r>
            <a:r>
              <a:rPr lang="en-US" sz="2000" dirty="0" err="1"/>
              <a:t>params</a:t>
            </a:r>
            <a:r>
              <a:rPr lang="en-US" sz="2000" dirty="0"/>
              <a:t>); </a:t>
            </a:r>
          </a:p>
          <a:p>
            <a:r>
              <a:rPr lang="en-US" sz="2000" dirty="0"/>
              <a:t>//We can also pass lambda functions directly to the constructor.</a:t>
            </a:r>
          </a:p>
          <a:p>
            <a:r>
              <a:rPr lang="en-US" sz="2000" dirty="0"/>
              <a:t>std::thread </a:t>
            </a:r>
            <a:r>
              <a:rPr lang="en-US" sz="2000" dirty="0" err="1"/>
              <a:t>thread_object</a:t>
            </a:r>
            <a:r>
              <a:rPr lang="en-US" sz="2000" dirty="0"/>
              <a:t>([](</a:t>
            </a:r>
            <a:r>
              <a:rPr lang="en-US" sz="2000" dirty="0" err="1"/>
              <a:t>params</a:t>
            </a:r>
            <a:r>
              <a:rPr lang="en-US" sz="2000" dirty="0"/>
              <a:t>) { </a:t>
            </a:r>
          </a:p>
          <a:p>
            <a:r>
              <a:rPr lang="en-US" sz="2000" dirty="0"/>
              <a:t>    // Do Something </a:t>
            </a:r>
          </a:p>
          <a:p>
            <a:r>
              <a:rPr lang="en-US" sz="2000" dirty="0"/>
              <a:t>};, </a:t>
            </a:r>
            <a:r>
              <a:rPr lang="en-US" sz="2000" dirty="0" err="1"/>
              <a:t>params</a:t>
            </a:r>
            <a:r>
              <a:rPr lang="en-US" sz="2000" dirty="0"/>
              <a:t>);</a:t>
            </a:r>
          </a:p>
          <a:p>
            <a:endParaRPr lang="en-US" sz="2000" dirty="0"/>
          </a:p>
          <a:p>
            <a:r>
              <a:rPr lang="en-US" sz="2000" dirty="0"/>
              <a:t>// Define the class of function object </a:t>
            </a:r>
          </a:p>
          <a:p>
            <a:r>
              <a:rPr lang="en-US" sz="2000" dirty="0"/>
              <a:t>class </a:t>
            </a:r>
            <a:r>
              <a:rPr lang="en-US" sz="2000" dirty="0" err="1"/>
              <a:t>fn_object_class</a:t>
            </a:r>
            <a:r>
              <a:rPr lang="en-US" sz="2000" dirty="0"/>
              <a:t> { </a:t>
            </a:r>
          </a:p>
          <a:p>
            <a:r>
              <a:rPr lang="en-US" sz="2000" dirty="0"/>
              <a:t>    // Overload () operator </a:t>
            </a:r>
          </a:p>
          <a:p>
            <a:r>
              <a:rPr lang="en-US" sz="2000" dirty="0"/>
              <a:t>    void operator()(</a:t>
            </a:r>
            <a:r>
              <a:rPr lang="en-US" sz="2000" dirty="0" err="1"/>
              <a:t>params</a:t>
            </a:r>
            <a:r>
              <a:rPr lang="en-US" sz="2000" dirty="0"/>
              <a:t>) </a:t>
            </a:r>
          </a:p>
          <a:p>
            <a:r>
              <a:rPr lang="en-US" sz="2000" dirty="0"/>
              <a:t>    { </a:t>
            </a:r>
          </a:p>
          <a:p>
            <a:r>
              <a:rPr lang="en-US" sz="2000" dirty="0"/>
              <a:t>        // Do Something </a:t>
            </a:r>
          </a:p>
          <a:p>
            <a:r>
              <a:rPr lang="en-US" sz="2000" dirty="0"/>
              <a:t>    } </a:t>
            </a:r>
          </a:p>
          <a:p>
            <a:r>
              <a:rPr lang="en-US" sz="2000" dirty="0"/>
              <a:t>} </a:t>
            </a:r>
          </a:p>
          <a:p>
            <a:r>
              <a:rPr lang="en-US" sz="2000" dirty="0"/>
              <a:t>// Create thread object </a:t>
            </a:r>
          </a:p>
          <a:p>
            <a:r>
              <a:rPr lang="en-US" sz="2000" dirty="0"/>
              <a:t>std::thread </a:t>
            </a:r>
            <a:r>
              <a:rPr lang="en-US" sz="2000" dirty="0" err="1"/>
              <a:t>thread_object</a:t>
            </a:r>
            <a:r>
              <a:rPr lang="en-US" sz="2000" dirty="0"/>
              <a:t>(</a:t>
            </a:r>
            <a:r>
              <a:rPr lang="en-US" sz="2000" dirty="0" err="1"/>
              <a:t>fn_class_object</a:t>
            </a:r>
            <a:r>
              <a:rPr lang="en-US" sz="2000" dirty="0"/>
              <a:t>(), </a:t>
            </a:r>
            <a:r>
              <a:rPr lang="en-US" sz="2000" dirty="0" err="1"/>
              <a:t>params</a:t>
            </a:r>
            <a:r>
              <a:rPr lang="en-US" sz="2000" dirty="0"/>
              <a:t>) </a:t>
            </a:r>
          </a:p>
          <a:p>
            <a:endParaRPr lang="en-US" sz="2000" dirty="0"/>
          </a:p>
          <a:p>
            <a:r>
              <a:rPr lang="en-US" sz="2000" dirty="0"/>
              <a:t> </a:t>
            </a:r>
          </a:p>
        </p:txBody>
      </p:sp>
    </p:spTree>
    <p:extLst>
      <p:ext uri="{BB962C8B-B14F-4D97-AF65-F5344CB8AC3E}">
        <p14:creationId xmlns:p14="http://schemas.microsoft.com/office/powerpoint/2010/main" val="3399427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059" y="980877"/>
            <a:ext cx="11960942" cy="4818114"/>
          </a:xfrm>
          <a:prstGeom prst="rect">
            <a:avLst/>
          </a:prstGeom>
        </p:spPr>
        <p:txBody>
          <a:bodyPr wrap="square">
            <a:spAutoFit/>
          </a:bodyPr>
          <a:lstStyle/>
          <a:p>
            <a:r>
              <a:rPr lang="en-US" sz="2400" dirty="0"/>
              <a:t>					Thread Cont.</a:t>
            </a:r>
          </a:p>
          <a:p>
            <a:r>
              <a:rPr lang="en-US" sz="2400" dirty="0" err="1"/>
              <a:t>int</a:t>
            </a:r>
            <a:r>
              <a:rPr lang="en-US" sz="2400" dirty="0"/>
              <a:t> main() </a:t>
            </a:r>
          </a:p>
          <a:p>
            <a:r>
              <a:rPr lang="en-US" sz="2400" dirty="0"/>
              <a:t>{ </a:t>
            </a:r>
          </a:p>
          <a:p>
            <a:r>
              <a:rPr lang="en-US" sz="2400" dirty="0"/>
              <a:t>    // Start thread t1 </a:t>
            </a:r>
          </a:p>
          <a:p>
            <a:r>
              <a:rPr lang="en-US" sz="2400" dirty="0"/>
              <a:t>    std::thread t1(callable); </a:t>
            </a:r>
          </a:p>
          <a:p>
            <a:r>
              <a:rPr lang="en-US" sz="2400" dirty="0"/>
              <a:t>  </a:t>
            </a:r>
          </a:p>
          <a:p>
            <a:r>
              <a:rPr lang="en-US" sz="2400" dirty="0"/>
              <a:t>    // Wait for t1 to finish </a:t>
            </a:r>
          </a:p>
          <a:p>
            <a:r>
              <a:rPr lang="en-US" sz="2400" dirty="0"/>
              <a:t>    t1.join(); </a:t>
            </a:r>
          </a:p>
          <a:p>
            <a:r>
              <a:rPr lang="en-US" sz="2400" dirty="0"/>
              <a:t>  </a:t>
            </a:r>
          </a:p>
          <a:p>
            <a:r>
              <a:rPr lang="en-US" sz="2400" dirty="0"/>
              <a:t>    // t1 has finished do other stuff </a:t>
            </a:r>
          </a:p>
          <a:p>
            <a:r>
              <a:rPr lang="en-US" sz="2400" dirty="0"/>
              <a:t>  </a:t>
            </a:r>
          </a:p>
          <a:p>
            <a:r>
              <a:rPr lang="en-US" sz="2400" dirty="0"/>
              <a:t>    ... </a:t>
            </a:r>
          </a:p>
          <a:p>
            <a:r>
              <a:rPr lang="en-US" sz="1909" dirty="0"/>
              <a:t>} </a:t>
            </a:r>
          </a:p>
        </p:txBody>
      </p:sp>
    </p:spTree>
    <p:extLst>
      <p:ext uri="{BB962C8B-B14F-4D97-AF65-F5344CB8AC3E}">
        <p14:creationId xmlns:p14="http://schemas.microsoft.com/office/powerpoint/2010/main" val="1478933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849696"/>
          </a:xfrm>
          <a:prstGeom prst="rect">
            <a:avLst/>
          </a:prstGeom>
        </p:spPr>
        <p:txBody>
          <a:bodyPr wrap="square">
            <a:spAutoFit/>
          </a:bodyPr>
          <a:lstStyle/>
          <a:p>
            <a:r>
              <a:rPr lang="en-US" sz="1909" dirty="0"/>
              <a:t>					</a:t>
            </a:r>
            <a:r>
              <a:rPr lang="en-US" sz="1909" b="1" u="sng" dirty="0"/>
              <a:t>Joining and Detaching Threads</a:t>
            </a:r>
          </a:p>
          <a:p>
            <a:r>
              <a:rPr lang="en-US" sz="1909" dirty="0" smtClean="0"/>
              <a:t>Once </a:t>
            </a:r>
            <a:r>
              <a:rPr lang="en-US" sz="1909" dirty="0"/>
              <a:t>a thread is started then another thread can wait for this new thread to finish. </a:t>
            </a:r>
          </a:p>
          <a:p>
            <a:r>
              <a:rPr lang="en-US" sz="1909" dirty="0"/>
              <a:t>For this another need to call join() function on the std::thread object.</a:t>
            </a:r>
          </a:p>
          <a:p>
            <a:r>
              <a:rPr lang="en-US" sz="1909" dirty="0"/>
              <a:t>Joining Threads with std::thread::join()</a:t>
            </a:r>
          </a:p>
          <a:p>
            <a:r>
              <a:rPr lang="en-US" sz="1909" dirty="0"/>
              <a:t>example:</a:t>
            </a:r>
          </a:p>
          <a:p>
            <a:r>
              <a:rPr lang="en-US" sz="1909" dirty="0"/>
              <a:t>void thread_function()</a:t>
            </a:r>
          </a:p>
          <a:p>
            <a:r>
              <a:rPr lang="en-US" sz="1909" dirty="0"/>
              <a:t>{</a:t>
            </a:r>
          </a:p>
          <a:p>
            <a:r>
              <a:rPr lang="en-US" sz="1909" dirty="0"/>
              <a:t>    for(</a:t>
            </a:r>
            <a:r>
              <a:rPr lang="en-US" sz="1909" dirty="0" err="1"/>
              <a:t>int</a:t>
            </a:r>
            <a:r>
              <a:rPr lang="en-US" sz="1909" dirty="0"/>
              <a:t> </a:t>
            </a:r>
            <a:r>
              <a:rPr lang="en-US" sz="1909" dirty="0" err="1"/>
              <a:t>i</a:t>
            </a:r>
            <a:r>
              <a:rPr lang="en-US" sz="1909" dirty="0"/>
              <a:t> = 0; </a:t>
            </a:r>
            <a:r>
              <a:rPr lang="en-US" sz="1909" dirty="0" err="1"/>
              <a:t>i</a:t>
            </a:r>
            <a:r>
              <a:rPr lang="en-US" sz="1909" dirty="0"/>
              <a:t> &lt; 10000; </a:t>
            </a:r>
            <a:r>
              <a:rPr lang="en-US" sz="1909" dirty="0" err="1"/>
              <a:t>i</a:t>
            </a:r>
            <a:r>
              <a:rPr lang="en-US" sz="1909" dirty="0"/>
              <a:t>++);</a:t>
            </a:r>
          </a:p>
          <a:p>
            <a:r>
              <a:rPr lang="en-US" sz="1909" dirty="0"/>
              <a:t>        std::</a:t>
            </a:r>
            <a:r>
              <a:rPr lang="en-US" sz="1909" dirty="0" err="1"/>
              <a:t>cout</a:t>
            </a:r>
            <a:r>
              <a:rPr lang="en-US" sz="1909" dirty="0"/>
              <a:t>&lt;&lt;"thread function Executing"&lt;&lt;std::endl;</a:t>
            </a:r>
          </a:p>
          <a:p>
            <a:r>
              <a:rPr lang="en-US" sz="1909" dirty="0"/>
              <a:t>}</a:t>
            </a:r>
          </a:p>
          <a:p>
            <a:r>
              <a:rPr lang="en-US" sz="1909" dirty="0"/>
              <a:t>std::thread th(thread_function);</a:t>
            </a:r>
          </a:p>
          <a:p>
            <a:r>
              <a:rPr lang="en-US" sz="1909" dirty="0"/>
              <a:t>// Some Code</a:t>
            </a:r>
          </a:p>
          <a:p>
            <a:r>
              <a:rPr lang="en-US" sz="1909" dirty="0"/>
              <a:t>th.join();</a:t>
            </a:r>
          </a:p>
          <a:p>
            <a:r>
              <a:rPr lang="en-US" sz="1909" dirty="0"/>
              <a:t>Detaching Threads using std::thread::detach()</a:t>
            </a:r>
          </a:p>
          <a:p>
            <a:r>
              <a:rPr lang="en-US" sz="1909" dirty="0"/>
              <a:t>std::thread th(thread_function);</a:t>
            </a:r>
          </a:p>
          <a:p>
            <a:r>
              <a:rPr lang="en-US" sz="1909" dirty="0"/>
              <a:t>th.detach();</a:t>
            </a:r>
          </a:p>
          <a:p>
            <a:r>
              <a:rPr lang="en-US" sz="1909" dirty="0"/>
              <a:t>Be careful with calling detach() and join() on Thread Handles</a:t>
            </a:r>
          </a:p>
          <a:p>
            <a:r>
              <a:rPr lang="en-US" sz="1909" dirty="0"/>
              <a:t>th.join();</a:t>
            </a:r>
          </a:p>
          <a:p>
            <a:r>
              <a:rPr lang="en-US" sz="1909" dirty="0"/>
              <a:t>th.join(); // this will lead to crash</a:t>
            </a:r>
          </a:p>
          <a:p>
            <a:r>
              <a:rPr lang="en-US" sz="1909" dirty="0"/>
              <a:t>th.detach();</a:t>
            </a:r>
          </a:p>
          <a:p>
            <a:r>
              <a:rPr lang="en-US" sz="1909" dirty="0"/>
              <a:t>th.detach(); // This will lead to crash</a:t>
            </a:r>
          </a:p>
          <a:p>
            <a:r>
              <a:rPr lang="en-US" sz="1909" dirty="0"/>
              <a:t>In case again join() function is called on same object again then it will cause the program to Terminate.</a:t>
            </a:r>
          </a:p>
          <a:p>
            <a:r>
              <a:rPr lang="en-US" sz="1909" dirty="0"/>
              <a:t>same with detach().</a:t>
            </a:r>
          </a:p>
        </p:txBody>
      </p:sp>
    </p:spTree>
    <p:extLst>
      <p:ext uri="{BB962C8B-B14F-4D97-AF65-F5344CB8AC3E}">
        <p14:creationId xmlns:p14="http://schemas.microsoft.com/office/powerpoint/2010/main" val="24498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 y="0"/>
            <a:ext cx="12192000" cy="6262099"/>
          </a:xfrm>
          <a:prstGeom prst="rect">
            <a:avLst/>
          </a:prstGeom>
        </p:spPr>
        <p:txBody>
          <a:bodyPr wrap="square">
            <a:spAutoFit/>
          </a:bodyPr>
          <a:lstStyle/>
          <a:p>
            <a:pPr lvl="8"/>
            <a:r>
              <a:rPr lang="en-US" sz="1909" b="1" u="sng" dirty="0"/>
              <a:t>How to pass argument to threads.</a:t>
            </a:r>
          </a:p>
          <a:p>
            <a:r>
              <a:rPr lang="en-US" sz="1909" dirty="0"/>
              <a:t>class DummyClass {</a:t>
            </a:r>
          </a:p>
          <a:p>
            <a:r>
              <a:rPr lang="en-US" sz="1909" dirty="0"/>
              <a:t>public:</a:t>
            </a:r>
          </a:p>
          <a:p>
            <a:r>
              <a:rPr lang="en-US" sz="1909" dirty="0"/>
              <a:t>    DummyClass() {}</a:t>
            </a:r>
          </a:p>
          <a:p>
            <a:r>
              <a:rPr lang="en-US" sz="1909" dirty="0"/>
              <a:t>    DummyClass(</a:t>
            </a:r>
            <a:r>
              <a:rPr lang="en-US" sz="1909" dirty="0" err="1"/>
              <a:t>const</a:t>
            </a:r>
            <a:r>
              <a:rPr lang="en-US" sz="1909" dirty="0"/>
              <a:t> DummyClass &amp; </a:t>
            </a:r>
            <a:r>
              <a:rPr lang="en-US" sz="1909" dirty="0" err="1"/>
              <a:t>obj</a:t>
            </a:r>
            <a:r>
              <a:rPr lang="en-US" sz="1909" dirty="0"/>
              <a:t>)   {}</a:t>
            </a:r>
          </a:p>
          <a:p>
            <a:r>
              <a:rPr lang="en-US" sz="1909" dirty="0"/>
              <a:t>    void sampleMemberFunction(</a:t>
            </a:r>
            <a:r>
              <a:rPr lang="en-US" sz="1909" dirty="0" err="1"/>
              <a:t>int</a:t>
            </a:r>
            <a:r>
              <a:rPr lang="en-US" sz="1909" dirty="0"/>
              <a:t> x)</a:t>
            </a:r>
          </a:p>
          <a:p>
            <a:r>
              <a:rPr lang="en-US" sz="1909" dirty="0"/>
              <a:t>    {</a:t>
            </a:r>
          </a:p>
          <a:p>
            <a:r>
              <a:rPr lang="en-US" sz="1909" dirty="0"/>
              <a:t>        std::</a:t>
            </a:r>
            <a:r>
              <a:rPr lang="en-US" sz="1909" dirty="0" err="1"/>
              <a:t>cout</a:t>
            </a:r>
            <a:r>
              <a:rPr lang="en-US" sz="1909" dirty="0"/>
              <a:t>&lt;&lt;"Inside sampleMemberFunction "&lt;&lt;x&lt;&lt;std::endl;</a:t>
            </a:r>
          </a:p>
          <a:p>
            <a:r>
              <a:rPr lang="en-US" sz="1909" dirty="0"/>
              <a:t>    }</a:t>
            </a:r>
          </a:p>
          <a:p>
            <a:r>
              <a:rPr lang="en-US" sz="1909" dirty="0"/>
              <a:t>};</a:t>
            </a:r>
          </a:p>
          <a:p>
            <a:r>
              <a:rPr lang="en-US" sz="1909" dirty="0" err="1"/>
              <a:t>int</a:t>
            </a:r>
            <a:r>
              <a:rPr lang="en-US" sz="1909" dirty="0"/>
              <a:t> main() {</a:t>
            </a:r>
          </a:p>
          <a:p>
            <a:r>
              <a:rPr lang="en-US" sz="1909" dirty="0"/>
              <a:t>     DummyClass dummyObj;</a:t>
            </a:r>
          </a:p>
          <a:p>
            <a:r>
              <a:rPr lang="en-US" sz="1909" dirty="0"/>
              <a:t>    </a:t>
            </a:r>
            <a:r>
              <a:rPr lang="en-US" sz="1909" dirty="0" err="1"/>
              <a:t>int</a:t>
            </a:r>
            <a:r>
              <a:rPr lang="en-US" sz="1909" dirty="0"/>
              <a:t> x = 10;</a:t>
            </a:r>
          </a:p>
          <a:p>
            <a:r>
              <a:rPr lang="en-US" sz="1909" dirty="0"/>
              <a:t>    std::thread threadObj(&amp;DummyClass::sampleMemberFunction,&amp;dummyObj, x);</a:t>
            </a:r>
          </a:p>
          <a:p>
            <a:r>
              <a:rPr lang="en-US" sz="1909" dirty="0"/>
              <a:t>    threadObj.join();</a:t>
            </a:r>
          </a:p>
          <a:p>
            <a:r>
              <a:rPr lang="en-US" sz="1909" dirty="0"/>
              <a:t>}</a:t>
            </a:r>
          </a:p>
          <a:p>
            <a:endParaRPr lang="en-US" sz="1909" dirty="0"/>
          </a:p>
          <a:p>
            <a:r>
              <a:rPr lang="en-US" sz="1909" dirty="0"/>
              <a:t>or  if the thread function signature is like below:</a:t>
            </a:r>
          </a:p>
          <a:p>
            <a:r>
              <a:rPr lang="en-US" sz="1909" dirty="0">
                <a:solidFill>
                  <a:srgbClr val="00B0F0"/>
                </a:solidFill>
              </a:rPr>
              <a:t>void threadCallback(</a:t>
            </a:r>
            <a:r>
              <a:rPr lang="en-US" sz="1909" dirty="0" err="1">
                <a:solidFill>
                  <a:srgbClr val="00B0F0"/>
                </a:solidFill>
              </a:rPr>
              <a:t>int</a:t>
            </a:r>
            <a:r>
              <a:rPr lang="en-US" sz="1909" dirty="0">
                <a:solidFill>
                  <a:srgbClr val="00B0F0"/>
                </a:solidFill>
              </a:rPr>
              <a:t> x, std::string </a:t>
            </a:r>
            <a:r>
              <a:rPr lang="en-US" sz="1909" dirty="0" err="1">
                <a:solidFill>
                  <a:srgbClr val="00B0F0"/>
                </a:solidFill>
              </a:rPr>
              <a:t>str</a:t>
            </a:r>
            <a:r>
              <a:rPr lang="en-US" sz="1909" dirty="0">
                <a:solidFill>
                  <a:srgbClr val="00B0F0"/>
                </a:solidFill>
              </a:rPr>
              <a:t>); </a:t>
            </a:r>
            <a:r>
              <a:rPr lang="en-US" sz="1909" dirty="0">
                <a:solidFill>
                  <a:srgbClr val="00B0F0"/>
                </a:solidFill>
                <a:sym typeface="Wingdings" panose="05000000000000000000" pitchFamily="2" charset="2"/>
              </a:rPr>
              <a:t> signature</a:t>
            </a:r>
            <a:endParaRPr lang="en-US" sz="1909" dirty="0">
              <a:solidFill>
                <a:srgbClr val="00B0F0"/>
              </a:solidFill>
            </a:endParaRPr>
          </a:p>
          <a:p>
            <a:r>
              <a:rPr lang="en-US" sz="1909" dirty="0"/>
              <a:t>    </a:t>
            </a:r>
            <a:r>
              <a:rPr lang="en-US" sz="1909" dirty="0" err="1"/>
              <a:t>int</a:t>
            </a:r>
            <a:r>
              <a:rPr lang="en-US" sz="1909" dirty="0"/>
              <a:t> x = 10;   std::string </a:t>
            </a:r>
            <a:r>
              <a:rPr lang="en-US" sz="1909" dirty="0" err="1"/>
              <a:t>str</a:t>
            </a:r>
            <a:r>
              <a:rPr lang="en-US" sz="1909" dirty="0"/>
              <a:t> = "Sample String";</a:t>
            </a:r>
          </a:p>
          <a:p>
            <a:r>
              <a:rPr lang="en-US" sz="1909" b="1" dirty="0">
                <a:solidFill>
                  <a:srgbClr val="00B0F0"/>
                </a:solidFill>
              </a:rPr>
              <a:t>    std::thread </a:t>
            </a:r>
            <a:r>
              <a:rPr lang="en-US" sz="1909" b="1" dirty="0" err="1">
                <a:solidFill>
                  <a:srgbClr val="00B0F0"/>
                </a:solidFill>
              </a:rPr>
              <a:t>threadObj</a:t>
            </a:r>
            <a:r>
              <a:rPr lang="en-US" sz="1909" b="1" dirty="0">
                <a:solidFill>
                  <a:srgbClr val="00B0F0"/>
                </a:solidFill>
              </a:rPr>
              <a:t>(threadCallback, x, </a:t>
            </a:r>
            <a:r>
              <a:rPr lang="en-US" sz="1909" b="1" dirty="0" err="1">
                <a:solidFill>
                  <a:srgbClr val="00B0F0"/>
                </a:solidFill>
              </a:rPr>
              <a:t>str</a:t>
            </a:r>
            <a:r>
              <a:rPr lang="en-US" sz="1909" b="1" dirty="0">
                <a:solidFill>
                  <a:srgbClr val="00B0F0"/>
                </a:solidFill>
              </a:rPr>
              <a:t>); </a:t>
            </a:r>
            <a:r>
              <a:rPr lang="en-US" sz="1909" b="1" dirty="0">
                <a:solidFill>
                  <a:srgbClr val="00B0F0"/>
                </a:solidFill>
                <a:sym typeface="Wingdings" panose="05000000000000000000" pitchFamily="2" charset="2"/>
              </a:rPr>
              <a:t> Call like this</a:t>
            </a:r>
            <a:endParaRPr lang="en-US" sz="1909" b="1" dirty="0">
              <a:solidFill>
                <a:srgbClr val="00B0F0"/>
              </a:solidFill>
            </a:endParaRPr>
          </a:p>
        </p:txBody>
      </p:sp>
    </p:spTree>
    <p:extLst>
      <p:ext uri="{BB962C8B-B14F-4D97-AF65-F5344CB8AC3E}">
        <p14:creationId xmlns:p14="http://schemas.microsoft.com/office/powerpoint/2010/main" val="2445832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925229"/>
          </a:xfrm>
          <a:prstGeom prst="rect">
            <a:avLst/>
          </a:prstGeom>
        </p:spPr>
        <p:txBody>
          <a:bodyPr wrap="square">
            <a:spAutoFit/>
          </a:bodyPr>
          <a:lstStyle/>
          <a:p>
            <a:r>
              <a:rPr lang="en-US" sz="1909" dirty="0"/>
              <a:t>				</a:t>
            </a:r>
            <a:r>
              <a:rPr lang="en-US" sz="2400" b="1" u="sng" dirty="0">
                <a:solidFill>
                  <a:srgbClr val="00B0F0"/>
                </a:solidFill>
              </a:rPr>
              <a:t>Data Sharing and Race Conditions:</a:t>
            </a:r>
          </a:p>
          <a:p>
            <a:r>
              <a:rPr lang="en-US" sz="1909" dirty="0"/>
              <a:t>When two or more threads perform a set of operations in parallel, that access the same memory location.</a:t>
            </a:r>
          </a:p>
          <a:p>
            <a:r>
              <a:rPr lang="en-US" sz="1909" dirty="0"/>
              <a:t>Also, one or more thread out of them modifies the data in that memory location, then this can lead to an unexpected results some times.</a:t>
            </a:r>
          </a:p>
          <a:p>
            <a:r>
              <a:rPr lang="en-US" sz="1909" dirty="0"/>
              <a:t>class Wallet</a:t>
            </a:r>
          </a:p>
          <a:p>
            <a:r>
              <a:rPr lang="en-US" sz="1909" dirty="0"/>
              <a:t>{</a:t>
            </a:r>
          </a:p>
          <a:p>
            <a:r>
              <a:rPr lang="en-US" sz="1909" dirty="0"/>
              <a:t>    </a:t>
            </a:r>
            <a:r>
              <a:rPr lang="en-US" sz="1909" dirty="0" err="1"/>
              <a:t>int</a:t>
            </a:r>
            <a:r>
              <a:rPr lang="en-US" sz="1909" dirty="0"/>
              <a:t> mMoney;</a:t>
            </a:r>
          </a:p>
          <a:p>
            <a:r>
              <a:rPr lang="en-US" sz="1909" dirty="0"/>
              <a:t>public:</a:t>
            </a:r>
          </a:p>
          <a:p>
            <a:r>
              <a:rPr lang="en-US" sz="1909" dirty="0"/>
              <a:t>    Wallet() :mMoney(0){}</a:t>
            </a:r>
          </a:p>
          <a:p>
            <a:r>
              <a:rPr lang="en-US" sz="1909" dirty="0"/>
              <a:t>    </a:t>
            </a:r>
            <a:r>
              <a:rPr lang="en-US" sz="1909" dirty="0" err="1"/>
              <a:t>int</a:t>
            </a:r>
            <a:r>
              <a:rPr lang="en-US" sz="1909" dirty="0"/>
              <a:t> </a:t>
            </a:r>
            <a:r>
              <a:rPr lang="en-US" sz="1909" dirty="0" err="1"/>
              <a:t>getMoney</a:t>
            </a:r>
            <a:r>
              <a:rPr lang="en-US" sz="1909" dirty="0"/>
              <a:t>() { return mMoney; }</a:t>
            </a:r>
          </a:p>
          <a:p>
            <a:r>
              <a:rPr lang="en-US" sz="1909" dirty="0"/>
              <a:t>    void </a:t>
            </a:r>
            <a:r>
              <a:rPr lang="en-US" sz="1909" dirty="0" err="1"/>
              <a:t>addMoney</a:t>
            </a:r>
            <a:r>
              <a:rPr lang="en-US" sz="1909" dirty="0"/>
              <a:t>(</a:t>
            </a:r>
            <a:r>
              <a:rPr lang="en-US" sz="1909" dirty="0" err="1"/>
              <a:t>int</a:t>
            </a:r>
            <a:r>
              <a:rPr lang="en-US" sz="1909" dirty="0"/>
              <a:t> money)</a:t>
            </a:r>
          </a:p>
          <a:p>
            <a:r>
              <a:rPr lang="en-US" sz="1909" dirty="0"/>
              <a:t>    {</a:t>
            </a:r>
          </a:p>
          <a:p>
            <a:r>
              <a:rPr lang="en-US" sz="1909" dirty="0">
                <a:solidFill>
                  <a:srgbClr val="00B0F0"/>
                </a:solidFill>
              </a:rPr>
              <a:t>       for(</a:t>
            </a:r>
            <a:r>
              <a:rPr lang="en-US" sz="1909" dirty="0" err="1">
                <a:solidFill>
                  <a:srgbClr val="00B0F0"/>
                </a:solidFill>
              </a:rPr>
              <a:t>int</a:t>
            </a:r>
            <a:r>
              <a:rPr lang="en-US" sz="1909" dirty="0">
                <a:solidFill>
                  <a:srgbClr val="00B0F0"/>
                </a:solidFill>
              </a:rPr>
              <a:t> </a:t>
            </a:r>
            <a:r>
              <a:rPr lang="en-US" sz="1909" dirty="0" err="1">
                <a:solidFill>
                  <a:srgbClr val="00B0F0"/>
                </a:solidFill>
              </a:rPr>
              <a:t>i</a:t>
            </a:r>
            <a:r>
              <a:rPr lang="en-US" sz="1909" dirty="0">
                <a:solidFill>
                  <a:srgbClr val="00B0F0"/>
                </a:solidFill>
              </a:rPr>
              <a:t> = 0; </a:t>
            </a:r>
            <a:r>
              <a:rPr lang="en-US" sz="1909" dirty="0" err="1">
                <a:solidFill>
                  <a:srgbClr val="00B0F0"/>
                </a:solidFill>
              </a:rPr>
              <a:t>i</a:t>
            </a:r>
            <a:r>
              <a:rPr lang="en-US" sz="1909" dirty="0">
                <a:solidFill>
                  <a:srgbClr val="00B0F0"/>
                </a:solidFill>
              </a:rPr>
              <a:t> &lt; money; ++</a:t>
            </a:r>
            <a:r>
              <a:rPr lang="en-US" sz="1909" dirty="0" err="1">
                <a:solidFill>
                  <a:srgbClr val="00B0F0"/>
                </a:solidFill>
              </a:rPr>
              <a:t>i</a:t>
            </a:r>
            <a:r>
              <a:rPr lang="en-US" sz="1909" dirty="0">
                <a:solidFill>
                  <a:srgbClr val="00B0F0"/>
                </a:solidFill>
              </a:rPr>
              <a:t>)   </a:t>
            </a:r>
            <a:r>
              <a:rPr lang="en-US" sz="1909" dirty="0">
                <a:solidFill>
                  <a:srgbClr val="00B0F0"/>
                </a:solidFill>
                <a:sym typeface="Wingdings" panose="05000000000000000000" pitchFamily="2" charset="2"/>
              </a:rPr>
              <a:t>  in MT ENV, this will lead to problem, will be solved by using Mutex.</a:t>
            </a:r>
            <a:endParaRPr lang="en-US" sz="1909" dirty="0">
              <a:solidFill>
                <a:srgbClr val="00B0F0"/>
              </a:solidFill>
            </a:endParaRPr>
          </a:p>
          <a:p>
            <a:r>
              <a:rPr lang="en-US" sz="1909" dirty="0">
                <a:solidFill>
                  <a:srgbClr val="00B0F0"/>
                </a:solidFill>
              </a:rPr>
              <a:t>       {</a:t>
            </a:r>
          </a:p>
          <a:p>
            <a:r>
              <a:rPr lang="en-US" sz="1909" dirty="0">
                <a:solidFill>
                  <a:srgbClr val="00B0F0"/>
                </a:solidFill>
              </a:rPr>
              <a:t>          mMoney++;</a:t>
            </a:r>
          </a:p>
          <a:p>
            <a:r>
              <a:rPr lang="en-US" sz="1909" dirty="0">
                <a:solidFill>
                  <a:srgbClr val="00B0F0"/>
                </a:solidFill>
              </a:rPr>
              <a:t>       }</a:t>
            </a:r>
          </a:p>
          <a:p>
            <a:r>
              <a:rPr lang="en-US" sz="1909" dirty="0"/>
              <a:t>    }</a:t>
            </a:r>
          </a:p>
          <a:p>
            <a:r>
              <a:rPr lang="en-US" sz="1909" dirty="0"/>
              <a:t>};</a:t>
            </a:r>
          </a:p>
          <a:p>
            <a:r>
              <a:rPr lang="en-US" sz="1909" dirty="0"/>
              <a:t>Now Let’s create </a:t>
            </a:r>
            <a:r>
              <a:rPr lang="en-US" sz="1909" b="1" dirty="0">
                <a:solidFill>
                  <a:srgbClr val="00B0F0"/>
                </a:solidFill>
              </a:rPr>
              <a:t>5 threads </a:t>
            </a:r>
            <a:r>
              <a:rPr lang="en-US" sz="1909" dirty="0"/>
              <a:t>and all these threads will share a same object of class Wallet and add 1000 to internal money using it’s </a:t>
            </a:r>
            <a:r>
              <a:rPr lang="en-US" sz="1909" dirty="0" err="1"/>
              <a:t>addMoney</a:t>
            </a:r>
            <a:r>
              <a:rPr lang="en-US" sz="1909" dirty="0"/>
              <a:t>() member function in parallel. So, if initially money in wallet is 0. Then after completion of all thread’s execution money in Wallet should be 5000. As </a:t>
            </a:r>
            <a:r>
              <a:rPr lang="en-US" sz="1909" dirty="0" err="1"/>
              <a:t>addMoney</a:t>
            </a:r>
            <a:r>
              <a:rPr lang="en-US" sz="1909" dirty="0"/>
              <a:t>() member function of same Wallet class object is executed 5 times hence it’s internal money is expected to be 5000. But as </a:t>
            </a:r>
            <a:r>
              <a:rPr lang="en-US" sz="1909" dirty="0" err="1"/>
              <a:t>addMoney</a:t>
            </a:r>
            <a:r>
              <a:rPr lang="en-US" sz="1909" dirty="0"/>
              <a:t>() member function is executed in parallel hence in some scenarios mMoney will be much lesser than 5000.</a:t>
            </a:r>
          </a:p>
        </p:txBody>
      </p:sp>
    </p:spTree>
    <p:extLst>
      <p:ext uri="{BB962C8B-B14F-4D97-AF65-F5344CB8AC3E}">
        <p14:creationId xmlns:p14="http://schemas.microsoft.com/office/powerpoint/2010/main" val="1632089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8020"/>
            <a:ext cx="12192000" cy="6555897"/>
          </a:xfrm>
          <a:prstGeom prst="rect">
            <a:avLst/>
          </a:prstGeom>
        </p:spPr>
        <p:txBody>
          <a:bodyPr wrap="square">
            <a:spAutoFit/>
          </a:bodyPr>
          <a:lstStyle/>
          <a:p>
            <a:endParaRPr lang="en-US" sz="1909" dirty="0"/>
          </a:p>
          <a:p>
            <a:r>
              <a:rPr lang="en-US" sz="1909" dirty="0"/>
              <a:t>void </a:t>
            </a:r>
            <a:r>
              <a:rPr lang="en-US" sz="1909" dirty="0" err="1"/>
              <a:t>addMoney</a:t>
            </a:r>
            <a:r>
              <a:rPr lang="en-US" sz="1909" dirty="0"/>
              <a:t>(</a:t>
            </a:r>
            <a:r>
              <a:rPr lang="en-US" sz="1909" dirty="0" err="1"/>
              <a:t>int</a:t>
            </a:r>
            <a:r>
              <a:rPr lang="en-US" sz="1909" dirty="0"/>
              <a:t> money)</a:t>
            </a:r>
          </a:p>
          <a:p>
            <a:r>
              <a:rPr lang="en-US" sz="1909" dirty="0"/>
              <a:t>    {</a:t>
            </a:r>
          </a:p>
          <a:p>
            <a:r>
              <a:rPr lang="en-US" sz="1909" dirty="0"/>
              <a:t>	</a:t>
            </a:r>
            <a:r>
              <a:rPr lang="en-US" sz="1909" b="1" dirty="0" err="1">
                <a:solidFill>
                  <a:srgbClr val="00B0F0"/>
                </a:solidFill>
              </a:rPr>
              <a:t>mutex.lock</a:t>
            </a:r>
            <a:r>
              <a:rPr lang="en-US" sz="1909" b="1" dirty="0">
                <a:solidFill>
                  <a:srgbClr val="00B0F0"/>
                </a:solidFill>
              </a:rPr>
              <a:t>();</a:t>
            </a:r>
          </a:p>
          <a:p>
            <a:r>
              <a:rPr lang="en-US" sz="1909" dirty="0"/>
              <a:t>    	for(</a:t>
            </a:r>
            <a:r>
              <a:rPr lang="en-US" sz="1909" dirty="0" err="1"/>
              <a:t>int</a:t>
            </a:r>
            <a:r>
              <a:rPr lang="en-US" sz="1909" dirty="0"/>
              <a:t> </a:t>
            </a:r>
            <a:r>
              <a:rPr lang="en-US" sz="1909" dirty="0" err="1"/>
              <a:t>i</a:t>
            </a:r>
            <a:r>
              <a:rPr lang="en-US" sz="1909" dirty="0"/>
              <a:t> = 0; </a:t>
            </a:r>
            <a:r>
              <a:rPr lang="en-US" sz="1909" dirty="0" err="1"/>
              <a:t>i</a:t>
            </a:r>
            <a:r>
              <a:rPr lang="en-US" sz="1909" dirty="0"/>
              <a:t> &lt; money; ++</a:t>
            </a:r>
            <a:r>
              <a:rPr lang="en-US" sz="1909" dirty="0" err="1"/>
              <a:t>i</a:t>
            </a:r>
            <a:r>
              <a:rPr lang="en-US" sz="1909" dirty="0"/>
              <a:t>)</a:t>
            </a:r>
          </a:p>
          <a:p>
            <a:r>
              <a:rPr lang="en-US" sz="1909" dirty="0"/>
              <a:t>		{</a:t>
            </a:r>
          </a:p>
          <a:p>
            <a:r>
              <a:rPr lang="en-US" sz="1909" dirty="0"/>
              <a:t>			mMoney++;</a:t>
            </a:r>
          </a:p>
          <a:p>
            <a:r>
              <a:rPr lang="en-US" sz="1909" dirty="0"/>
              <a:t>		}</a:t>
            </a:r>
          </a:p>
          <a:p>
            <a:r>
              <a:rPr lang="en-US" sz="1909" dirty="0"/>
              <a:t>	</a:t>
            </a:r>
            <a:r>
              <a:rPr lang="en-US" sz="1909" b="1" dirty="0" err="1">
                <a:solidFill>
                  <a:srgbClr val="00B0F0"/>
                </a:solidFill>
              </a:rPr>
              <a:t>mutex.unlock</a:t>
            </a:r>
            <a:r>
              <a:rPr lang="en-US" sz="1909" b="1" dirty="0">
                <a:solidFill>
                  <a:srgbClr val="00B0F0"/>
                </a:solidFill>
              </a:rPr>
              <a:t>();</a:t>
            </a:r>
          </a:p>
          <a:p>
            <a:r>
              <a:rPr lang="en-US" sz="1909" dirty="0"/>
              <a:t>    }</a:t>
            </a:r>
          </a:p>
          <a:p>
            <a:r>
              <a:rPr lang="en-US" sz="1909" dirty="0"/>
              <a:t>	</a:t>
            </a:r>
          </a:p>
          <a:p>
            <a:r>
              <a:rPr lang="en-US" sz="1909" dirty="0"/>
              <a:t>There are two important methods of mutex:</a:t>
            </a:r>
          </a:p>
          <a:p>
            <a:r>
              <a:rPr lang="en-US" sz="1909" dirty="0"/>
              <a:t>1) lock()</a:t>
            </a:r>
          </a:p>
          <a:p>
            <a:r>
              <a:rPr lang="en-US" sz="1909" dirty="0"/>
              <a:t>2) unlock()</a:t>
            </a:r>
          </a:p>
          <a:p>
            <a:r>
              <a:rPr lang="en-US" sz="1909" dirty="0"/>
              <a:t>It’s guaranteed that it will not found a single scenario where money in wallet is less than 5000.</a:t>
            </a:r>
          </a:p>
          <a:p>
            <a:r>
              <a:rPr lang="en-US" sz="1909" dirty="0"/>
              <a:t>Because mutex lock in </a:t>
            </a:r>
            <a:r>
              <a:rPr lang="en-US" sz="1909" dirty="0" err="1"/>
              <a:t>addMoney</a:t>
            </a:r>
            <a:r>
              <a:rPr lang="en-US" sz="1909" dirty="0"/>
              <a:t>(), makes sure that once one thread finishes the modification of money,</a:t>
            </a:r>
          </a:p>
          <a:p>
            <a:r>
              <a:rPr lang="en-US" sz="1909" dirty="0"/>
              <a:t>then only any other thread modifies the money in Wallet.</a:t>
            </a:r>
          </a:p>
          <a:p>
            <a:endParaRPr lang="en-US" sz="1909" dirty="0"/>
          </a:p>
          <a:p>
            <a:r>
              <a:rPr lang="en-US" sz="1909" dirty="0"/>
              <a:t>But what if we </a:t>
            </a:r>
            <a:r>
              <a:rPr lang="en-US" sz="1909" dirty="0">
                <a:solidFill>
                  <a:srgbClr val="00B0F0"/>
                </a:solidFill>
              </a:rPr>
              <a:t>forgot to unlock the mutex at the end of function</a:t>
            </a:r>
            <a:r>
              <a:rPr lang="en-US" sz="1909" dirty="0"/>
              <a:t>. In such scenario, one thread will exit without releasing the lock and other threads will remain in waiting. This kind of scenario can happen </a:t>
            </a:r>
            <a:r>
              <a:rPr lang="en-US" sz="1909" dirty="0">
                <a:solidFill>
                  <a:srgbClr val="00B0F0"/>
                </a:solidFill>
              </a:rPr>
              <a:t>in case some exception came after locking</a:t>
            </a:r>
            <a:r>
              <a:rPr lang="en-US" sz="1909" dirty="0"/>
              <a:t> the mutex. </a:t>
            </a:r>
          </a:p>
          <a:p>
            <a:r>
              <a:rPr lang="en-US" sz="1909" dirty="0"/>
              <a:t>To avoid such scenarios we should </a:t>
            </a:r>
            <a:r>
              <a:rPr lang="en-US" sz="1909" dirty="0">
                <a:solidFill>
                  <a:srgbClr val="00B0F0"/>
                </a:solidFill>
              </a:rPr>
              <a:t>use std::lock_guard.</a:t>
            </a:r>
          </a:p>
        </p:txBody>
      </p:sp>
    </p:spTree>
    <p:extLst>
      <p:ext uri="{BB962C8B-B14F-4D97-AF65-F5344CB8AC3E}">
        <p14:creationId xmlns:p14="http://schemas.microsoft.com/office/powerpoint/2010/main" val="1209703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304"/>
            <a:ext cx="12192000" cy="6925229"/>
          </a:xfrm>
          <a:prstGeom prst="rect">
            <a:avLst/>
          </a:prstGeom>
        </p:spPr>
        <p:txBody>
          <a:bodyPr wrap="square">
            <a:spAutoFit/>
          </a:bodyPr>
          <a:lstStyle/>
          <a:p>
            <a:r>
              <a:rPr lang="en-US" sz="1909" dirty="0"/>
              <a:t>					</a:t>
            </a:r>
            <a:r>
              <a:rPr lang="en-US" sz="2400" b="1" u="sng" dirty="0">
                <a:solidFill>
                  <a:srgbClr val="00B0F0"/>
                </a:solidFill>
              </a:rPr>
              <a:t>std::lock_guard </a:t>
            </a:r>
          </a:p>
          <a:p>
            <a:r>
              <a:rPr lang="en-US" sz="1909" dirty="0"/>
              <a:t>A lock guard is an object that manages a mutex object by keeping it always locked.</a:t>
            </a:r>
          </a:p>
          <a:p>
            <a:r>
              <a:rPr lang="en-US" sz="1909" dirty="0"/>
              <a:t>On construction, the mutex object is locked by the calling thread, and on destruction, the mutex is unlocked.</a:t>
            </a:r>
          </a:p>
          <a:p>
            <a:r>
              <a:rPr lang="en-US" sz="1909" dirty="0"/>
              <a:t>It guarantees the mutex object is properly unlocked in case an exception is thrown.</a:t>
            </a:r>
          </a:p>
          <a:p>
            <a:endParaRPr lang="en-US" sz="1909" dirty="0"/>
          </a:p>
          <a:p>
            <a:r>
              <a:rPr lang="en-US" sz="1909" dirty="0"/>
              <a:t>std::mutex </a:t>
            </a:r>
            <a:r>
              <a:rPr lang="en-US" sz="1909" dirty="0" err="1"/>
              <a:t>mtx</a:t>
            </a:r>
            <a:r>
              <a:rPr lang="en-US" sz="1909" dirty="0"/>
              <a:t>;</a:t>
            </a:r>
          </a:p>
          <a:p>
            <a:endParaRPr lang="en-US" sz="1909" dirty="0"/>
          </a:p>
          <a:p>
            <a:r>
              <a:rPr lang="en-US" sz="1909" dirty="0"/>
              <a:t>void </a:t>
            </a:r>
            <a:r>
              <a:rPr lang="en-US" sz="1909" dirty="0" err="1"/>
              <a:t>print_even</a:t>
            </a:r>
            <a:r>
              <a:rPr lang="en-US" sz="1909" dirty="0"/>
              <a:t> (</a:t>
            </a:r>
            <a:r>
              <a:rPr lang="en-US" sz="1909" dirty="0" err="1"/>
              <a:t>int</a:t>
            </a:r>
            <a:r>
              <a:rPr lang="en-US" sz="1909" dirty="0"/>
              <a:t> x) {</a:t>
            </a:r>
          </a:p>
          <a:p>
            <a:r>
              <a:rPr lang="en-US" sz="1909" dirty="0"/>
              <a:t>  if (x%2==0) std::</a:t>
            </a:r>
            <a:r>
              <a:rPr lang="en-US" sz="1909" dirty="0" err="1"/>
              <a:t>cout</a:t>
            </a:r>
            <a:r>
              <a:rPr lang="en-US" sz="1909" dirty="0"/>
              <a:t> &lt;&lt; x &lt;&lt; " is even\n";</a:t>
            </a:r>
          </a:p>
          <a:p>
            <a:r>
              <a:rPr lang="en-US" sz="1909" dirty="0"/>
              <a:t>  else throw (std::</a:t>
            </a:r>
            <a:r>
              <a:rPr lang="en-US" sz="1909" dirty="0" err="1"/>
              <a:t>logic_error</a:t>
            </a:r>
            <a:r>
              <a:rPr lang="en-US" sz="1909" dirty="0"/>
              <a:t>("not even"));</a:t>
            </a:r>
          </a:p>
          <a:p>
            <a:r>
              <a:rPr lang="en-US" sz="1909" dirty="0"/>
              <a:t>}</a:t>
            </a:r>
          </a:p>
          <a:p>
            <a:endParaRPr lang="en-US" sz="1909" dirty="0"/>
          </a:p>
          <a:p>
            <a:r>
              <a:rPr lang="en-US" sz="1909" dirty="0"/>
              <a:t>void </a:t>
            </a:r>
            <a:r>
              <a:rPr lang="en-US" sz="1909" dirty="0" err="1"/>
              <a:t>print_thread_id</a:t>
            </a:r>
            <a:r>
              <a:rPr lang="en-US" sz="1909" dirty="0"/>
              <a:t> (</a:t>
            </a:r>
            <a:r>
              <a:rPr lang="en-US" sz="1909" dirty="0" err="1"/>
              <a:t>int</a:t>
            </a:r>
            <a:r>
              <a:rPr lang="en-US" sz="1909" dirty="0"/>
              <a:t> id) {</a:t>
            </a:r>
          </a:p>
          <a:p>
            <a:r>
              <a:rPr lang="en-US" sz="1909" dirty="0"/>
              <a:t>  try {</a:t>
            </a:r>
          </a:p>
          <a:p>
            <a:r>
              <a:rPr lang="en-US" sz="1909" dirty="0"/>
              <a:t>    // using a local lock_guard to lock </a:t>
            </a:r>
            <a:r>
              <a:rPr lang="en-US" sz="1909" dirty="0" err="1"/>
              <a:t>mtx</a:t>
            </a:r>
            <a:r>
              <a:rPr lang="en-US" sz="1909" dirty="0"/>
              <a:t> guarantees unlocking on destruction / exception:</a:t>
            </a:r>
          </a:p>
          <a:p>
            <a:r>
              <a:rPr lang="en-US" sz="1909" dirty="0"/>
              <a:t>    std::</a:t>
            </a:r>
            <a:r>
              <a:rPr lang="en-US" sz="1909" dirty="0" err="1"/>
              <a:t>lock_guard</a:t>
            </a:r>
            <a:r>
              <a:rPr lang="en-US" sz="1909" dirty="0"/>
              <a:t>&lt;std::mutex&gt; </a:t>
            </a:r>
            <a:r>
              <a:rPr lang="en-US" sz="1909" dirty="0" err="1"/>
              <a:t>lck</a:t>
            </a:r>
            <a:r>
              <a:rPr lang="en-US" sz="1909" dirty="0"/>
              <a:t> (</a:t>
            </a:r>
            <a:r>
              <a:rPr lang="en-US" sz="1909" dirty="0" err="1"/>
              <a:t>mtx</a:t>
            </a:r>
            <a:r>
              <a:rPr lang="en-US" sz="1909" dirty="0"/>
              <a:t>);</a:t>
            </a:r>
          </a:p>
          <a:p>
            <a:r>
              <a:rPr lang="en-US" sz="1909" dirty="0"/>
              <a:t>    </a:t>
            </a:r>
            <a:r>
              <a:rPr lang="en-US" sz="1909" dirty="0" err="1"/>
              <a:t>print_even</a:t>
            </a:r>
            <a:r>
              <a:rPr lang="en-US" sz="1909" dirty="0"/>
              <a:t>(id);</a:t>
            </a:r>
          </a:p>
          <a:p>
            <a:r>
              <a:rPr lang="en-US" sz="1909" dirty="0"/>
              <a:t>  }</a:t>
            </a:r>
          </a:p>
          <a:p>
            <a:r>
              <a:rPr lang="en-US" sz="1909" dirty="0"/>
              <a:t>  catch (std::</a:t>
            </a:r>
            <a:r>
              <a:rPr lang="en-US" sz="1909" dirty="0" err="1"/>
              <a:t>logic_error</a:t>
            </a:r>
            <a:r>
              <a:rPr lang="en-US" sz="1909" dirty="0"/>
              <a:t>&amp;) {</a:t>
            </a:r>
          </a:p>
          <a:p>
            <a:r>
              <a:rPr lang="en-US" sz="1909" dirty="0"/>
              <a:t>    std::</a:t>
            </a:r>
            <a:r>
              <a:rPr lang="en-US" sz="1909" dirty="0" err="1"/>
              <a:t>cout</a:t>
            </a:r>
            <a:r>
              <a:rPr lang="en-US" sz="1909" dirty="0"/>
              <a:t> &lt;&lt; "[exception caught]\n";</a:t>
            </a:r>
          </a:p>
          <a:p>
            <a:r>
              <a:rPr lang="en-US" sz="1909" dirty="0"/>
              <a:t>  }</a:t>
            </a:r>
          </a:p>
          <a:p>
            <a:r>
              <a:rPr lang="en-US" sz="1909" dirty="0"/>
              <a:t>}</a:t>
            </a:r>
          </a:p>
          <a:p>
            <a:endParaRPr lang="en-US" sz="1909" dirty="0"/>
          </a:p>
        </p:txBody>
      </p:sp>
    </p:spTree>
    <p:extLst>
      <p:ext uri="{BB962C8B-B14F-4D97-AF65-F5344CB8AC3E}">
        <p14:creationId xmlns:p14="http://schemas.microsoft.com/office/powerpoint/2010/main" val="265989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2521"/>
          </a:xfrm>
        </p:spPr>
        <p:txBody>
          <a:bodyPr>
            <a:normAutofit fontScale="90000"/>
          </a:bodyPr>
          <a:lstStyle/>
          <a:p>
            <a:pPr lvl="1" algn="ctr" rtl="0">
              <a:lnSpc>
                <a:spcPct val="90000"/>
              </a:lnSpc>
              <a:spcBef>
                <a:spcPct val="0"/>
              </a:spcBef>
            </a:pPr>
            <a:r>
              <a:rPr lang="en-US" sz="2200" b="1" dirty="0"/>
              <a:t>Type inference</a:t>
            </a:r>
            <a:r>
              <a:rPr lang="en-US" b="1" dirty="0"/>
              <a:t/>
            </a:r>
            <a:br>
              <a:rPr lang="en-US" b="1" dirty="0"/>
            </a:br>
            <a:endParaRPr lang="en-US" dirty="0"/>
          </a:p>
        </p:txBody>
      </p:sp>
      <p:sp>
        <p:nvSpPr>
          <p:cNvPr id="3" name="Content Placeholder 2"/>
          <p:cNvSpPr>
            <a:spLocks noGrp="1"/>
          </p:cNvSpPr>
          <p:nvPr>
            <p:ph idx="1"/>
          </p:nvPr>
        </p:nvSpPr>
        <p:spPr>
          <a:xfrm>
            <a:off x="838200" y="640080"/>
            <a:ext cx="10515600" cy="5973371"/>
          </a:xfrm>
        </p:spPr>
        <p:txBody>
          <a:bodyPr>
            <a:normAutofit/>
          </a:bodyPr>
          <a:lstStyle/>
          <a:p>
            <a:pPr marL="457209" lvl="1" indent="0">
              <a:buNone/>
            </a:pPr>
            <a:endParaRPr lang="en-US" b="1" dirty="0" smtClean="0"/>
          </a:p>
          <a:p>
            <a:pPr marL="457209" lvl="1" indent="0">
              <a:buNone/>
            </a:pPr>
            <a:r>
              <a:rPr lang="en-US" b="1" dirty="0"/>
              <a:t>auto</a:t>
            </a:r>
          </a:p>
          <a:p>
            <a:pPr marL="457209" lvl="1" indent="0">
              <a:buNone/>
            </a:pPr>
            <a:r>
              <a:rPr lang="en-US" dirty="0"/>
              <a:t>One of the most common and notable examples of type derivation using auto is the </a:t>
            </a:r>
            <a:r>
              <a:rPr lang="en-US" dirty="0" smtClean="0"/>
              <a:t>iterator </a:t>
            </a:r>
            <a:endParaRPr lang="en-US" b="1" dirty="0"/>
          </a:p>
          <a:p>
            <a:pPr marL="457209" lvl="1" indent="0">
              <a:buNone/>
            </a:pPr>
            <a:r>
              <a:rPr lang="en-US" b="1" u="sng" dirty="0" smtClean="0">
                <a:solidFill>
                  <a:srgbClr val="00B0F0"/>
                </a:solidFill>
                <a:effectLst>
                  <a:outerShdw blurRad="38100" dist="38100" dir="2700000" algn="tl">
                    <a:srgbClr val="000000">
                      <a:alpha val="43137"/>
                    </a:srgbClr>
                  </a:outerShdw>
                </a:effectLst>
              </a:rPr>
              <a:t>// before C++11</a:t>
            </a:r>
          </a:p>
          <a:p>
            <a:pPr marL="457209" lvl="1" indent="0">
              <a:buNone/>
            </a:pPr>
            <a:r>
              <a:rPr lang="en-US" b="1" dirty="0" smtClean="0"/>
              <a:t>// </a:t>
            </a:r>
            <a:r>
              <a:rPr lang="en-US" b="1" dirty="0" err="1" smtClean="0"/>
              <a:t>cbegin</a:t>
            </a:r>
            <a:r>
              <a:rPr lang="en-US" b="1" dirty="0" smtClean="0"/>
              <a:t>() returns vector &lt;int &gt;:: </a:t>
            </a:r>
            <a:r>
              <a:rPr lang="en-US" b="1" dirty="0" err="1" smtClean="0"/>
              <a:t>const_iterator</a:t>
            </a:r>
            <a:endParaRPr lang="en-US" b="1" dirty="0" smtClean="0"/>
          </a:p>
          <a:p>
            <a:pPr marL="457209" lvl="1" indent="0">
              <a:buNone/>
            </a:pPr>
            <a:r>
              <a:rPr lang="en-US" b="1" dirty="0" smtClean="0"/>
              <a:t>// and therefore </a:t>
            </a:r>
            <a:r>
              <a:rPr lang="en-US" b="1" dirty="0" err="1" smtClean="0"/>
              <a:t>itr</a:t>
            </a:r>
            <a:r>
              <a:rPr lang="en-US" b="1" dirty="0" smtClean="0"/>
              <a:t> is type vector &lt;int &gt;:: </a:t>
            </a:r>
            <a:r>
              <a:rPr lang="en-US" b="1" dirty="0" err="1" smtClean="0"/>
              <a:t>const_iterator</a:t>
            </a:r>
            <a:endParaRPr lang="en-US" b="1" dirty="0" smtClean="0"/>
          </a:p>
          <a:p>
            <a:pPr marL="457209" lvl="1" indent="0">
              <a:buNone/>
            </a:pPr>
            <a:r>
              <a:rPr lang="en-US" b="1" dirty="0" smtClean="0"/>
              <a:t>for ( vector &lt;int &gt;:: </a:t>
            </a:r>
            <a:r>
              <a:rPr lang="en-US" b="1" dirty="0" err="1" smtClean="0"/>
              <a:t>const_iterator</a:t>
            </a:r>
            <a:r>
              <a:rPr lang="en-US" b="1" dirty="0" smtClean="0"/>
              <a:t> it = </a:t>
            </a:r>
            <a:r>
              <a:rPr lang="en-US" b="1" dirty="0" err="1" smtClean="0"/>
              <a:t>vec</a:t>
            </a:r>
            <a:r>
              <a:rPr lang="en-US" b="1" dirty="0" smtClean="0"/>
              <a:t>. </a:t>
            </a:r>
            <a:r>
              <a:rPr lang="en-US" b="1" dirty="0" err="1" smtClean="0"/>
              <a:t>cbegin</a:t>
            </a:r>
            <a:r>
              <a:rPr lang="en-US" b="1" dirty="0" smtClean="0"/>
              <a:t>(); </a:t>
            </a:r>
            <a:r>
              <a:rPr lang="en-US" b="1" dirty="0" err="1" smtClean="0"/>
              <a:t>itr</a:t>
            </a:r>
            <a:r>
              <a:rPr lang="en-US" b="1" dirty="0" smtClean="0"/>
              <a:t> != </a:t>
            </a:r>
            <a:r>
              <a:rPr lang="en-US" b="1" dirty="0" err="1" smtClean="0"/>
              <a:t>vec</a:t>
            </a:r>
            <a:r>
              <a:rPr lang="en-US" b="1" dirty="0" smtClean="0"/>
              <a:t>. </a:t>
            </a:r>
            <a:r>
              <a:rPr lang="en-US" b="1" dirty="0" err="1" smtClean="0"/>
              <a:t>cend</a:t>
            </a:r>
            <a:r>
              <a:rPr lang="en-US" b="1" dirty="0" smtClean="0"/>
              <a:t>(); ++ it)</a:t>
            </a:r>
          </a:p>
          <a:p>
            <a:pPr marL="457209" lvl="1" indent="0">
              <a:buNone/>
            </a:pPr>
            <a:r>
              <a:rPr lang="en-US" b="1" u="sng" dirty="0" smtClean="0">
                <a:solidFill>
                  <a:srgbClr val="00B0F0"/>
                </a:solidFill>
                <a:effectLst>
                  <a:outerShdw blurRad="38100" dist="38100" dir="2700000" algn="tl">
                    <a:srgbClr val="000000">
                      <a:alpha val="43137"/>
                    </a:srgbClr>
                  </a:outerShdw>
                </a:effectLst>
              </a:rPr>
              <a:t>In C++11:</a:t>
            </a:r>
          </a:p>
          <a:p>
            <a:pPr marL="457209" lvl="1" indent="0">
              <a:buNone/>
            </a:pPr>
            <a:r>
              <a:rPr lang="en-US" b="1" dirty="0" smtClean="0"/>
              <a:t>for ( </a:t>
            </a:r>
            <a:r>
              <a:rPr lang="en-US" b="1" dirty="0" smtClean="0">
                <a:solidFill>
                  <a:srgbClr val="00B0F0"/>
                </a:solidFill>
              </a:rPr>
              <a:t>auto</a:t>
            </a:r>
            <a:r>
              <a:rPr lang="en-US" b="1" dirty="0" smtClean="0"/>
              <a:t> it = </a:t>
            </a:r>
            <a:r>
              <a:rPr lang="en-US" b="1" dirty="0" err="1" smtClean="0"/>
              <a:t>vec</a:t>
            </a:r>
            <a:r>
              <a:rPr lang="en-US" b="1" dirty="0" smtClean="0"/>
              <a:t>. </a:t>
            </a:r>
            <a:r>
              <a:rPr lang="en-US" b="1" dirty="0" err="1" smtClean="0"/>
              <a:t>cbegin</a:t>
            </a:r>
            <a:r>
              <a:rPr lang="en-US" b="1" dirty="0" smtClean="0"/>
              <a:t>(); </a:t>
            </a:r>
            <a:r>
              <a:rPr lang="en-US" b="1" dirty="0" err="1" smtClean="0"/>
              <a:t>itr</a:t>
            </a:r>
            <a:r>
              <a:rPr lang="en-US" b="1" dirty="0" smtClean="0"/>
              <a:t> != </a:t>
            </a:r>
            <a:r>
              <a:rPr lang="en-US" b="1" dirty="0" err="1" smtClean="0"/>
              <a:t>vec</a:t>
            </a:r>
            <a:r>
              <a:rPr lang="en-US" b="1" dirty="0" smtClean="0"/>
              <a:t>. </a:t>
            </a:r>
            <a:r>
              <a:rPr lang="en-US" b="1" dirty="0" err="1" smtClean="0"/>
              <a:t>cend</a:t>
            </a:r>
            <a:r>
              <a:rPr lang="en-US" b="1" dirty="0" smtClean="0"/>
              <a:t>(); ++ it)</a:t>
            </a:r>
          </a:p>
          <a:p>
            <a:pPr marL="457209" lvl="1" indent="0">
              <a:buNone/>
            </a:pPr>
            <a:r>
              <a:rPr lang="en-US" b="1" dirty="0" smtClean="0"/>
              <a:t> auto </a:t>
            </a:r>
            <a:r>
              <a:rPr lang="en-US" b="1" dirty="0" err="1" smtClean="0"/>
              <a:t>i</a:t>
            </a:r>
            <a:r>
              <a:rPr lang="en-US" b="1" dirty="0" smtClean="0"/>
              <a:t> = 5; // </a:t>
            </a:r>
            <a:r>
              <a:rPr lang="en-US" b="1" dirty="0" err="1" smtClean="0"/>
              <a:t>i</a:t>
            </a:r>
            <a:r>
              <a:rPr lang="en-US" b="1" dirty="0" smtClean="0"/>
              <a:t> as int 2 </a:t>
            </a:r>
          </a:p>
          <a:p>
            <a:pPr marL="457209" lvl="1" indent="0">
              <a:buNone/>
            </a:pPr>
            <a:r>
              <a:rPr lang="en-US" b="1" dirty="0" smtClean="0"/>
              <a:t>auto </a:t>
            </a:r>
            <a:r>
              <a:rPr lang="en-US" b="1" dirty="0" err="1" smtClean="0"/>
              <a:t>arr</a:t>
            </a:r>
            <a:r>
              <a:rPr lang="en-US" b="1" dirty="0" smtClean="0"/>
              <a:t> = new auto(10); // </a:t>
            </a:r>
            <a:r>
              <a:rPr lang="en-US" b="1" dirty="0" err="1" smtClean="0"/>
              <a:t>arr</a:t>
            </a:r>
            <a:r>
              <a:rPr lang="en-US" b="1" dirty="0" smtClean="0"/>
              <a:t> as int *</a:t>
            </a:r>
          </a:p>
          <a:p>
            <a:pPr marL="457209" lvl="1" indent="0">
              <a:buNone/>
            </a:pPr>
            <a:r>
              <a:rPr lang="en-US" b="1" dirty="0" smtClean="0">
                <a:solidFill>
                  <a:srgbClr val="00B0F0"/>
                </a:solidFill>
              </a:rPr>
              <a:t>Note: auto cannot be used for function arguments &amp;auto cannot be used to derive array types:</a:t>
            </a:r>
            <a:endParaRPr lang="en-US" b="1" dirty="0">
              <a:solidFill>
                <a:srgbClr val="00B0F0"/>
              </a:solidFill>
            </a:endParaRPr>
          </a:p>
          <a:p>
            <a:pPr marL="457209" lvl="1" indent="0">
              <a:buNone/>
            </a:pPr>
            <a:r>
              <a:rPr lang="en-US" b="1" dirty="0" smtClean="0"/>
              <a:t> auto auto_arr2[10] = </a:t>
            </a:r>
            <a:r>
              <a:rPr lang="en-US" b="1" dirty="0" err="1" smtClean="0"/>
              <a:t>arr</a:t>
            </a:r>
            <a:r>
              <a:rPr lang="en-US" b="1" dirty="0" smtClean="0"/>
              <a:t>; // illegal, can't infer array type</a:t>
            </a:r>
          </a:p>
          <a:p>
            <a:pPr marL="457209" lvl="1" indent="0">
              <a:buNone/>
            </a:pPr>
            <a:endParaRPr lang="en-US" b="1" dirty="0"/>
          </a:p>
          <a:p>
            <a:pPr marL="457209" lvl="1" indent="0">
              <a:buNone/>
            </a:pPr>
            <a:endParaRPr lang="en-US" b="1" dirty="0" smtClean="0"/>
          </a:p>
          <a:p>
            <a:pPr marL="457209" lvl="1" indent="0">
              <a:buNone/>
            </a:pPr>
            <a:endParaRPr lang="en-US" b="1" dirty="0"/>
          </a:p>
          <a:p>
            <a:pPr marL="457209" lvl="1" indent="0">
              <a:buNone/>
            </a:pPr>
            <a:endParaRPr lang="en-US" b="1" dirty="0" smtClean="0"/>
          </a:p>
          <a:p>
            <a:pPr marL="457209" lvl="1" indent="0">
              <a:buNone/>
            </a:pPr>
            <a:endParaRPr lang="en-US" b="1" dirty="0"/>
          </a:p>
        </p:txBody>
      </p:sp>
    </p:spTree>
    <p:extLst>
      <p:ext uri="{BB962C8B-B14F-4D97-AF65-F5344CB8AC3E}">
        <p14:creationId xmlns:p14="http://schemas.microsoft.com/office/powerpoint/2010/main" val="1641264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5930"/>
            <a:ext cx="12192000" cy="6555897"/>
          </a:xfrm>
          <a:prstGeom prst="rect">
            <a:avLst/>
          </a:prstGeom>
        </p:spPr>
        <p:txBody>
          <a:bodyPr wrap="square">
            <a:spAutoFit/>
          </a:bodyPr>
          <a:lstStyle/>
          <a:p>
            <a:r>
              <a:rPr lang="en-US" sz="1909" dirty="0" err="1"/>
              <a:t>int</a:t>
            </a:r>
            <a:r>
              <a:rPr lang="en-US" sz="1909" dirty="0"/>
              <a:t> main ()</a:t>
            </a:r>
          </a:p>
          <a:p>
            <a:r>
              <a:rPr lang="en-US" sz="1909" dirty="0"/>
              <a:t>{</a:t>
            </a:r>
          </a:p>
          <a:p>
            <a:r>
              <a:rPr lang="en-US" sz="1909" dirty="0"/>
              <a:t>  std::thread threads[10];</a:t>
            </a:r>
          </a:p>
          <a:p>
            <a:r>
              <a:rPr lang="en-US" sz="1909" dirty="0"/>
              <a:t>  // spawn 10 threads:</a:t>
            </a:r>
          </a:p>
          <a:p>
            <a:r>
              <a:rPr lang="en-US" sz="1909" dirty="0"/>
              <a:t>  for (</a:t>
            </a:r>
            <a:r>
              <a:rPr lang="en-US" sz="1909" dirty="0" err="1"/>
              <a:t>int</a:t>
            </a:r>
            <a:r>
              <a:rPr lang="en-US" sz="1909" dirty="0"/>
              <a:t> </a:t>
            </a:r>
            <a:r>
              <a:rPr lang="en-US" sz="1909" dirty="0" err="1"/>
              <a:t>i</a:t>
            </a:r>
            <a:r>
              <a:rPr lang="en-US" sz="1909" dirty="0"/>
              <a:t>=0; </a:t>
            </a:r>
            <a:r>
              <a:rPr lang="en-US" sz="1909" dirty="0" err="1"/>
              <a:t>i</a:t>
            </a:r>
            <a:r>
              <a:rPr lang="en-US" sz="1909" dirty="0"/>
              <a:t>&lt;10; ++</a:t>
            </a:r>
            <a:r>
              <a:rPr lang="en-US" sz="1909" dirty="0" err="1"/>
              <a:t>i</a:t>
            </a:r>
            <a:r>
              <a:rPr lang="en-US" sz="1909" dirty="0"/>
              <a:t>)</a:t>
            </a:r>
          </a:p>
          <a:p>
            <a:r>
              <a:rPr lang="en-US" sz="1909" dirty="0"/>
              <a:t>    threads[</a:t>
            </a:r>
            <a:r>
              <a:rPr lang="en-US" sz="1909" dirty="0" err="1"/>
              <a:t>i</a:t>
            </a:r>
            <a:r>
              <a:rPr lang="en-US" sz="1909" dirty="0"/>
              <a:t>] = std::thread(print_thread_id,i+1);</a:t>
            </a:r>
          </a:p>
          <a:p>
            <a:endParaRPr lang="en-US" sz="1909" dirty="0"/>
          </a:p>
          <a:p>
            <a:r>
              <a:rPr lang="en-US" sz="1909" dirty="0"/>
              <a:t>  for (auto&amp; th : threads) th.join();</a:t>
            </a:r>
          </a:p>
          <a:p>
            <a:endParaRPr lang="en-US" sz="1909" dirty="0"/>
          </a:p>
          <a:p>
            <a:r>
              <a:rPr lang="en-US" sz="1909" dirty="0"/>
              <a:t>  return 0;</a:t>
            </a:r>
          </a:p>
          <a:p>
            <a:r>
              <a:rPr lang="en-US" sz="1909" dirty="0"/>
              <a:t>}</a:t>
            </a:r>
          </a:p>
          <a:p>
            <a:endParaRPr lang="en-US" sz="1909" dirty="0"/>
          </a:p>
          <a:p>
            <a:r>
              <a:rPr lang="en-US" sz="1909" dirty="0"/>
              <a:t>			</a:t>
            </a:r>
            <a:r>
              <a:rPr lang="en-US" sz="1909" b="1" u="sng" dirty="0">
                <a:solidFill>
                  <a:srgbClr val="00B0F0"/>
                </a:solidFill>
              </a:rPr>
              <a:t>Difference between std::lock_guard and std::</a:t>
            </a:r>
            <a:r>
              <a:rPr lang="en-US" sz="1909" b="1" u="sng" dirty="0" err="1">
                <a:solidFill>
                  <a:srgbClr val="00B0F0"/>
                </a:solidFill>
              </a:rPr>
              <a:t>unique_lock</a:t>
            </a:r>
            <a:endParaRPr lang="en-US" sz="1909" b="1" u="sng" dirty="0">
              <a:solidFill>
                <a:srgbClr val="00B0F0"/>
              </a:solidFill>
            </a:endParaRPr>
          </a:p>
          <a:p>
            <a:endParaRPr lang="en-US" sz="1909" dirty="0"/>
          </a:p>
          <a:p>
            <a:r>
              <a:rPr lang="en-US" sz="1909" dirty="0" smtClean="0"/>
              <a:t>One </a:t>
            </a:r>
            <a:r>
              <a:rPr lang="en-US" sz="1909" dirty="0"/>
              <a:t>of the differences between std::lock_guard and std::</a:t>
            </a:r>
            <a:r>
              <a:rPr lang="en-US" sz="1909" dirty="0" err="1"/>
              <a:t>unique_lock</a:t>
            </a:r>
            <a:r>
              <a:rPr lang="en-US" sz="1909" dirty="0"/>
              <a:t> is that the programmer is able to unlock std::</a:t>
            </a:r>
            <a:r>
              <a:rPr lang="en-US" sz="1909" dirty="0" err="1"/>
              <a:t>unique_lock</a:t>
            </a:r>
            <a:r>
              <a:rPr lang="en-US" sz="1909" dirty="0"/>
              <a:t>, </a:t>
            </a:r>
          </a:p>
          <a:p>
            <a:r>
              <a:rPr lang="en-US" sz="1909" dirty="0"/>
              <a:t>but she/he is not able to unlock std::lock_guard.</a:t>
            </a:r>
          </a:p>
          <a:p>
            <a:r>
              <a:rPr lang="en-US" sz="1909" dirty="0"/>
              <a:t>std::lock_guard guard1(mutex);</a:t>
            </a:r>
          </a:p>
          <a:p>
            <a:r>
              <a:rPr lang="en-US" sz="1909" dirty="0"/>
              <a:t>Then the constructor of guard1 locks the mutex. At the end of guard1’s life, the destructor unlocks the mutex. </a:t>
            </a:r>
          </a:p>
          <a:p>
            <a:r>
              <a:rPr lang="en-US" sz="1909" dirty="0"/>
              <a:t>There is no other possibility to unlock it &amp; also it does not have any other function too.</a:t>
            </a:r>
          </a:p>
          <a:p>
            <a:endParaRPr lang="en-US" sz="1909" dirty="0"/>
          </a:p>
          <a:p>
            <a:r>
              <a:rPr lang="en-US" sz="1909" dirty="0"/>
              <a:t>On the other hand, we have an object of std::</a:t>
            </a:r>
            <a:r>
              <a:rPr lang="en-US" sz="1909" dirty="0" err="1"/>
              <a:t>unique_lock</a:t>
            </a:r>
            <a:r>
              <a:rPr lang="en-US" sz="1909" dirty="0"/>
              <a:t>. It has guard2.unlock();  &amp; guard2.lock();</a:t>
            </a:r>
          </a:p>
        </p:txBody>
      </p:sp>
    </p:spTree>
    <p:extLst>
      <p:ext uri="{BB962C8B-B14F-4D97-AF65-F5344CB8AC3E}">
        <p14:creationId xmlns:p14="http://schemas.microsoft.com/office/powerpoint/2010/main" val="580969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555897"/>
          </a:xfrm>
          <a:prstGeom prst="rect">
            <a:avLst/>
          </a:prstGeom>
        </p:spPr>
        <p:txBody>
          <a:bodyPr wrap="square">
            <a:spAutoFit/>
          </a:bodyPr>
          <a:lstStyle/>
          <a:p>
            <a:r>
              <a:rPr lang="en-US" sz="1909" dirty="0" smtClean="0"/>
              <a:t>					</a:t>
            </a:r>
            <a:r>
              <a:rPr lang="en-US" sz="1909" b="1" u="sng" dirty="0" smtClean="0"/>
              <a:t>CONDITION VARIABLE</a:t>
            </a:r>
          </a:p>
          <a:p>
            <a:endParaRPr lang="en-US" sz="1909" dirty="0"/>
          </a:p>
          <a:p>
            <a:r>
              <a:rPr lang="en-US" sz="1909" dirty="0" smtClean="0"/>
              <a:t>The </a:t>
            </a:r>
            <a:r>
              <a:rPr lang="en-US" sz="1909" dirty="0"/>
              <a:t>condition_variable class is a synchronization primitive that can be used to block a thread, </a:t>
            </a:r>
          </a:p>
          <a:p>
            <a:r>
              <a:rPr lang="en-US" sz="1909" dirty="0"/>
              <a:t>or multiple threads at the same time, until another thread both modifies a shared variable (the condition), </a:t>
            </a:r>
          </a:p>
          <a:p>
            <a:r>
              <a:rPr lang="en-US" sz="1909" dirty="0"/>
              <a:t>and notifies the condition_variable. </a:t>
            </a:r>
          </a:p>
          <a:p>
            <a:endParaRPr lang="en-US" sz="1909" dirty="0"/>
          </a:p>
          <a:p>
            <a:r>
              <a:rPr lang="en-US" sz="1909" dirty="0"/>
              <a:t>Condition variables allow us to synchronize threads via notifications. So, you can implement workflows like sender/receiver or producer/consumer. In such a workflow, the receiver is waiting for the sender's notification. If the receiver gets the notification, it continues its </a:t>
            </a:r>
            <a:r>
              <a:rPr lang="en-US" sz="1909" dirty="0" smtClean="0"/>
              <a:t>work. The </a:t>
            </a:r>
            <a:r>
              <a:rPr lang="en-US" sz="1909" dirty="0"/>
              <a:t>thread that intends to modify the variable has </a:t>
            </a:r>
            <a:r>
              <a:rPr lang="en-US" sz="1909" dirty="0" smtClean="0"/>
              <a:t>to acquire </a:t>
            </a:r>
            <a:r>
              <a:rPr lang="en-US" sz="1909" dirty="0"/>
              <a:t>a std::mutex (typically via std::lock_guard) perform the modification while the lock is </a:t>
            </a:r>
            <a:r>
              <a:rPr lang="en-US" sz="1909" dirty="0" smtClean="0"/>
              <a:t>held execute </a:t>
            </a:r>
            <a:r>
              <a:rPr lang="en-US" sz="1909" dirty="0" err="1"/>
              <a:t>notify_one</a:t>
            </a:r>
            <a:r>
              <a:rPr lang="en-US" sz="1909" dirty="0"/>
              <a:t> or </a:t>
            </a:r>
            <a:r>
              <a:rPr lang="en-US" sz="1909" dirty="0" err="1"/>
              <a:t>notify_all</a:t>
            </a:r>
            <a:r>
              <a:rPr lang="en-US" sz="1909" dirty="0"/>
              <a:t> on the std::condition_variable (the lock does not need to be held for notification</a:t>
            </a:r>
            <a:r>
              <a:rPr lang="en-US" sz="1909" dirty="0" smtClean="0"/>
              <a:t>).</a:t>
            </a:r>
          </a:p>
          <a:p>
            <a:endParaRPr lang="en-US" sz="1909" dirty="0" smtClean="0"/>
          </a:p>
          <a:p>
            <a:r>
              <a:rPr lang="en-US" sz="1909" dirty="0"/>
              <a:t>Condition variables allow one to atomically release a held mutex and put the thread to sleep. </a:t>
            </a:r>
          </a:p>
          <a:p>
            <a:r>
              <a:rPr lang="en-US" sz="1909" dirty="0"/>
              <a:t>Then, after being signaled, atomically re-acquire the mutex and wake up.</a:t>
            </a:r>
          </a:p>
          <a:p>
            <a:r>
              <a:rPr lang="en-US" sz="1909" dirty="0"/>
              <a:t>condition variables always take a mutex. The mutex must be held when wait is called. You should always verify that the desired condition </a:t>
            </a:r>
            <a:r>
              <a:rPr lang="en-US" sz="1909" dirty="0" smtClean="0"/>
              <a:t>is </a:t>
            </a:r>
            <a:r>
              <a:rPr lang="en-US" sz="1909" dirty="0"/>
              <a:t>still true after returning from wait. The mutex protects the shared state. The condition lets you block until </a:t>
            </a:r>
            <a:r>
              <a:rPr lang="en-US" sz="1909" dirty="0" smtClean="0"/>
              <a:t>signaled. Uunique_lock </a:t>
            </a:r>
            <a:r>
              <a:rPr lang="en-US" sz="1909" dirty="0"/>
              <a:t>is an RAII (Resource Acquisition Is Initialization) wrapper for locking and unlocking the given </a:t>
            </a:r>
            <a:r>
              <a:rPr lang="en-US" sz="1909" dirty="0" err="1" smtClean="0"/>
              <a:t>mutex</a:t>
            </a:r>
            <a:r>
              <a:rPr lang="en-US" sz="1909" dirty="0" smtClean="0"/>
              <a:t>.</a:t>
            </a:r>
          </a:p>
          <a:p>
            <a:endParaRPr lang="en-US" sz="1909" dirty="0" smtClean="0"/>
          </a:p>
          <a:p>
            <a:r>
              <a:rPr lang="en-US" sz="1909" dirty="0" err="1"/>
              <a:t>condition_variable</a:t>
            </a:r>
            <a:r>
              <a:rPr lang="en-US" sz="1909" dirty="0"/>
              <a:t> </a:t>
            </a:r>
            <a:r>
              <a:rPr lang="en-US" sz="1909" dirty="0" smtClean="0"/>
              <a:t> which is </a:t>
            </a:r>
            <a:r>
              <a:rPr lang="en-US" sz="1909" dirty="0"/>
              <a:t>shared by threads. </a:t>
            </a:r>
          </a:p>
          <a:p>
            <a:r>
              <a:rPr lang="en-US" sz="1909" dirty="0" err="1"/>
              <a:t>condition_variable</a:t>
            </a:r>
            <a:r>
              <a:rPr lang="en-US" sz="1909" dirty="0"/>
              <a:t> </a:t>
            </a:r>
            <a:r>
              <a:rPr lang="en-US" sz="1909" dirty="0" smtClean="0"/>
              <a:t>.wait</a:t>
            </a:r>
            <a:r>
              <a:rPr lang="en-US" sz="1909" dirty="0"/>
              <a:t>() function releases this </a:t>
            </a:r>
            <a:r>
              <a:rPr lang="en-US" sz="1909" dirty="0" err="1"/>
              <a:t>mutex</a:t>
            </a:r>
            <a:r>
              <a:rPr lang="en-US" sz="1909" dirty="0"/>
              <a:t> before suspending the thread and obtains it again </a:t>
            </a:r>
            <a:r>
              <a:rPr lang="en-US" sz="1909" dirty="0" smtClean="0"/>
              <a:t>before returning. </a:t>
            </a:r>
            <a:r>
              <a:rPr lang="en-US" sz="1909" dirty="0" err="1"/>
              <a:t>condition_variable</a:t>
            </a:r>
            <a:r>
              <a:rPr lang="en-US" sz="1909" dirty="0"/>
              <a:t> </a:t>
            </a:r>
            <a:r>
              <a:rPr lang="en-US" sz="1909" dirty="0" smtClean="0"/>
              <a:t>.wait</a:t>
            </a:r>
            <a:r>
              <a:rPr lang="en-US" sz="1909" dirty="0"/>
              <a:t>() function waits until a </a:t>
            </a:r>
            <a:r>
              <a:rPr lang="en-US" sz="1909" dirty="0" err="1"/>
              <a:t>notify_one</a:t>
            </a:r>
            <a:r>
              <a:rPr lang="en-US" sz="1909" dirty="0"/>
              <a:t> or </a:t>
            </a:r>
            <a:r>
              <a:rPr lang="en-US" sz="1909" dirty="0" err="1"/>
              <a:t>notify_all</a:t>
            </a:r>
            <a:r>
              <a:rPr lang="en-US" sz="1909" dirty="0"/>
              <a:t> </a:t>
            </a:r>
            <a:r>
              <a:rPr lang="en-US" sz="1909" dirty="0" smtClean="0"/>
              <a:t>is </a:t>
            </a:r>
            <a:r>
              <a:rPr lang="en-US" sz="1909" dirty="0"/>
              <a:t>received</a:t>
            </a:r>
            <a:r>
              <a:rPr lang="en-US" sz="1909" dirty="0" smtClean="0"/>
              <a:t>. </a:t>
            </a:r>
            <a:endParaRPr lang="en-US" sz="1909" dirty="0"/>
          </a:p>
        </p:txBody>
      </p:sp>
    </p:spTree>
    <p:extLst>
      <p:ext uri="{BB962C8B-B14F-4D97-AF65-F5344CB8AC3E}">
        <p14:creationId xmlns:p14="http://schemas.microsoft.com/office/powerpoint/2010/main" val="439071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49696"/>
          </a:xfrm>
          <a:prstGeom prst="rect">
            <a:avLst/>
          </a:prstGeom>
        </p:spPr>
        <p:txBody>
          <a:bodyPr wrap="square">
            <a:spAutoFit/>
          </a:bodyPr>
          <a:lstStyle/>
          <a:p>
            <a:r>
              <a:rPr lang="en-US" sz="1909" dirty="0"/>
              <a:t>				</a:t>
            </a:r>
            <a:r>
              <a:rPr lang="en-US" sz="1909" dirty="0" smtClean="0"/>
              <a:t>                 </a:t>
            </a:r>
            <a:r>
              <a:rPr lang="en-US" sz="1909" b="1" u="sng" dirty="0" smtClean="0"/>
              <a:t> </a:t>
            </a:r>
            <a:r>
              <a:rPr lang="en-US" sz="1909" b="1" u="sng" dirty="0"/>
              <a:t>conditionVariable.cpp</a:t>
            </a:r>
          </a:p>
          <a:p>
            <a:r>
              <a:rPr lang="en-US" sz="1909" dirty="0"/>
              <a:t>std::mutex </a:t>
            </a:r>
            <a:r>
              <a:rPr lang="en-US" sz="1909" dirty="0" err="1"/>
              <a:t>mutex</a:t>
            </a:r>
            <a:r>
              <a:rPr lang="en-US" sz="1909" dirty="0"/>
              <a:t>_;</a:t>
            </a:r>
          </a:p>
          <a:p>
            <a:r>
              <a:rPr lang="en-US" sz="1909" dirty="0"/>
              <a:t>std::condition_variable </a:t>
            </a:r>
            <a:r>
              <a:rPr lang="en-US" sz="1909" dirty="0" err="1"/>
              <a:t>condVar</a:t>
            </a:r>
            <a:r>
              <a:rPr lang="en-US" sz="1909" dirty="0"/>
              <a:t>;</a:t>
            </a:r>
          </a:p>
          <a:p>
            <a:r>
              <a:rPr lang="en-US" sz="1909" dirty="0"/>
              <a:t>void </a:t>
            </a:r>
            <a:r>
              <a:rPr lang="en-US" sz="1909" dirty="0" err="1"/>
              <a:t>doTheWork</a:t>
            </a:r>
            <a:r>
              <a:rPr lang="en-US" sz="1909" dirty="0"/>
              <a:t>(){</a:t>
            </a:r>
          </a:p>
          <a:p>
            <a:r>
              <a:rPr lang="en-US" sz="1909" dirty="0"/>
              <a:t>  std::</a:t>
            </a:r>
            <a:r>
              <a:rPr lang="en-US" sz="1909" dirty="0" err="1"/>
              <a:t>cout</a:t>
            </a:r>
            <a:r>
              <a:rPr lang="en-US" sz="1909" dirty="0"/>
              <a:t> &lt;&lt; "Processing shared data." &lt;&lt; std::endl;</a:t>
            </a:r>
          </a:p>
          <a:p>
            <a:r>
              <a:rPr lang="en-US" sz="1909" dirty="0"/>
              <a:t>}</a:t>
            </a:r>
          </a:p>
          <a:p>
            <a:r>
              <a:rPr lang="en-US" sz="1909" dirty="0"/>
              <a:t>void waitingForWork(){</a:t>
            </a:r>
          </a:p>
          <a:p>
            <a:r>
              <a:rPr lang="en-US" sz="1909" dirty="0"/>
              <a:t>    std::</a:t>
            </a:r>
            <a:r>
              <a:rPr lang="en-US" sz="1909" dirty="0" err="1"/>
              <a:t>cout</a:t>
            </a:r>
            <a:r>
              <a:rPr lang="en-US" sz="1909" dirty="0"/>
              <a:t> &lt;&lt; "Worker: Waiting for work." &lt;&lt; std::endl;</a:t>
            </a:r>
          </a:p>
          <a:p>
            <a:r>
              <a:rPr lang="en-US" sz="1909" dirty="0"/>
              <a:t>    std::</a:t>
            </a:r>
            <a:r>
              <a:rPr lang="en-US" sz="1909" dirty="0" err="1"/>
              <a:t>unique_lock</a:t>
            </a:r>
            <a:r>
              <a:rPr lang="en-US" sz="1909" dirty="0"/>
              <a:t>&lt;std::mutex&gt; </a:t>
            </a:r>
            <a:r>
              <a:rPr lang="en-US" sz="1909" dirty="0" err="1"/>
              <a:t>lck</a:t>
            </a:r>
            <a:r>
              <a:rPr lang="en-US" sz="1909" dirty="0"/>
              <a:t>(mutex_);</a:t>
            </a:r>
          </a:p>
          <a:p>
            <a:r>
              <a:rPr lang="en-US" sz="1909" dirty="0"/>
              <a:t>    </a:t>
            </a:r>
            <a:r>
              <a:rPr lang="en-US" sz="1909" dirty="0" err="1"/>
              <a:t>condVar.wait</a:t>
            </a:r>
            <a:r>
              <a:rPr lang="en-US" sz="1909" dirty="0"/>
              <a:t>(</a:t>
            </a:r>
            <a:r>
              <a:rPr lang="en-US" sz="1909" dirty="0" err="1"/>
              <a:t>lck</a:t>
            </a:r>
            <a:r>
              <a:rPr lang="en-US" sz="1909" dirty="0"/>
              <a:t>);</a:t>
            </a:r>
          </a:p>
          <a:p>
            <a:r>
              <a:rPr lang="en-US" sz="1909" dirty="0"/>
              <a:t>    </a:t>
            </a:r>
            <a:r>
              <a:rPr lang="en-US" sz="1909" dirty="0" err="1"/>
              <a:t>doTheWork</a:t>
            </a:r>
            <a:r>
              <a:rPr lang="en-US" sz="1909" dirty="0"/>
              <a:t>();</a:t>
            </a:r>
          </a:p>
          <a:p>
            <a:r>
              <a:rPr lang="en-US" sz="1909" dirty="0"/>
              <a:t>    std::</a:t>
            </a:r>
            <a:r>
              <a:rPr lang="en-US" sz="1909" dirty="0" err="1"/>
              <a:t>cout</a:t>
            </a:r>
            <a:r>
              <a:rPr lang="en-US" sz="1909" dirty="0"/>
              <a:t> &lt;&lt; "Work done." &lt;&lt; std::endl;</a:t>
            </a:r>
          </a:p>
          <a:p>
            <a:r>
              <a:rPr lang="en-US" sz="1909" dirty="0"/>
              <a:t>}</a:t>
            </a:r>
          </a:p>
          <a:p>
            <a:r>
              <a:rPr lang="en-US" sz="1909" dirty="0"/>
              <a:t>void setDataReady(){</a:t>
            </a:r>
          </a:p>
          <a:p>
            <a:r>
              <a:rPr lang="en-US" sz="1909" dirty="0"/>
              <a:t>    std::</a:t>
            </a:r>
            <a:r>
              <a:rPr lang="en-US" sz="1909" dirty="0" err="1"/>
              <a:t>cout</a:t>
            </a:r>
            <a:r>
              <a:rPr lang="en-US" sz="1909" dirty="0"/>
              <a:t> &lt;&lt; "Sender: Data is ready."  &lt;&lt; std::endl;</a:t>
            </a:r>
          </a:p>
          <a:p>
            <a:r>
              <a:rPr lang="en-US" sz="1909" dirty="0"/>
              <a:t>    condVar.notify_one();</a:t>
            </a:r>
          </a:p>
          <a:p>
            <a:r>
              <a:rPr lang="en-US" sz="1909" dirty="0"/>
              <a:t>}</a:t>
            </a:r>
          </a:p>
          <a:p>
            <a:r>
              <a:rPr lang="en-US" sz="1909" dirty="0" err="1"/>
              <a:t>int</a:t>
            </a:r>
            <a:r>
              <a:rPr lang="en-US" sz="1909" dirty="0"/>
              <a:t> main(){</a:t>
            </a:r>
          </a:p>
          <a:p>
            <a:r>
              <a:rPr lang="en-US" sz="1909" dirty="0" err="1" smtClean="0"/>
              <a:t>std</a:t>
            </a:r>
            <a:r>
              <a:rPr lang="en-US" sz="1909" dirty="0"/>
              <a:t>::thread t1(</a:t>
            </a:r>
            <a:r>
              <a:rPr lang="en-US" sz="1909" dirty="0" err="1"/>
              <a:t>waitingForWork</a:t>
            </a:r>
            <a:r>
              <a:rPr lang="en-US" sz="1909" dirty="0"/>
              <a:t>);</a:t>
            </a:r>
          </a:p>
          <a:p>
            <a:r>
              <a:rPr lang="en-US" sz="1909" dirty="0"/>
              <a:t>  std::thread t2(</a:t>
            </a:r>
            <a:r>
              <a:rPr lang="en-US" sz="1909" dirty="0" err="1"/>
              <a:t>setDataReady</a:t>
            </a:r>
            <a:r>
              <a:rPr lang="en-US" sz="1909" dirty="0"/>
              <a:t>);</a:t>
            </a:r>
          </a:p>
          <a:p>
            <a:r>
              <a:rPr lang="en-US" sz="1909" dirty="0"/>
              <a:t>  t1.join</a:t>
            </a:r>
            <a:r>
              <a:rPr lang="en-US" sz="1909" dirty="0" smtClean="0"/>
              <a:t>();  </a:t>
            </a:r>
            <a:r>
              <a:rPr lang="en-US" sz="1909" dirty="0"/>
              <a:t>t2.join();</a:t>
            </a:r>
          </a:p>
          <a:p>
            <a:r>
              <a:rPr lang="en-US" sz="1909" dirty="0"/>
              <a:t>  std::</a:t>
            </a:r>
            <a:r>
              <a:rPr lang="en-US" sz="1909" dirty="0" err="1"/>
              <a:t>cout</a:t>
            </a:r>
            <a:r>
              <a:rPr lang="en-US" sz="1909" dirty="0"/>
              <a:t> &lt;&lt; std::endl;</a:t>
            </a:r>
          </a:p>
          <a:p>
            <a:r>
              <a:rPr lang="en-US" sz="1909" dirty="0"/>
              <a:t>  }</a:t>
            </a:r>
          </a:p>
        </p:txBody>
      </p:sp>
    </p:spTree>
    <p:extLst>
      <p:ext uri="{BB962C8B-B14F-4D97-AF65-F5344CB8AC3E}">
        <p14:creationId xmlns:p14="http://schemas.microsoft.com/office/powerpoint/2010/main" val="250976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05287" y="619125"/>
            <a:ext cx="3781425" cy="5619750"/>
          </a:xfrm>
          <a:prstGeom prst="rect">
            <a:avLst/>
          </a:prstGeom>
        </p:spPr>
      </p:pic>
    </p:spTree>
    <p:extLst>
      <p:ext uri="{BB962C8B-B14F-4D97-AF65-F5344CB8AC3E}">
        <p14:creationId xmlns:p14="http://schemas.microsoft.com/office/powerpoint/2010/main" val="2533011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737229"/>
          </a:xfrm>
          <a:prstGeom prst="rect">
            <a:avLst/>
          </a:prstGeom>
        </p:spPr>
        <p:txBody>
          <a:bodyPr wrap="square">
            <a:spAutoFit/>
          </a:bodyPr>
          <a:lstStyle/>
          <a:p>
            <a:r>
              <a:rPr lang="en-US" dirty="0" smtClean="0"/>
              <a:t>					</a:t>
            </a:r>
            <a:r>
              <a:rPr lang="en-US" b="1" u="sng" dirty="0" err="1" smtClean="0"/>
              <a:t>std</a:t>
            </a:r>
            <a:r>
              <a:rPr lang="en-US" b="1" u="sng" dirty="0" smtClean="0"/>
              <a:t>::future &amp; </a:t>
            </a:r>
            <a:r>
              <a:rPr lang="en-US" b="1" u="sng" dirty="0" err="1" smtClean="0"/>
              <a:t>std</a:t>
            </a:r>
            <a:r>
              <a:rPr lang="en-US" b="1" u="sng" dirty="0" smtClean="0"/>
              <a:t>::promise</a:t>
            </a:r>
          </a:p>
          <a:p>
            <a:r>
              <a:rPr lang="en-US" dirty="0"/>
              <a:t>Actually a </a:t>
            </a:r>
            <a:r>
              <a:rPr lang="en-US" b="1" dirty="0" err="1"/>
              <a:t>std</a:t>
            </a:r>
            <a:r>
              <a:rPr lang="en-US" b="1" dirty="0"/>
              <a:t>::future</a:t>
            </a:r>
            <a:r>
              <a:rPr lang="en-US" dirty="0"/>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t>
            </a:r>
            <a:r>
              <a:rPr lang="en-US" dirty="0" smtClean="0"/>
              <a:t>available.</a:t>
            </a:r>
          </a:p>
          <a:p>
            <a:endParaRPr lang="en-US" b="1" u="sng" dirty="0" smtClean="0"/>
          </a:p>
          <a:p>
            <a:r>
              <a:rPr lang="en-US" dirty="0" smtClean="0"/>
              <a:t>Every </a:t>
            </a:r>
            <a:r>
              <a:rPr lang="en-US" dirty="0" err="1"/>
              <a:t>std</a:t>
            </a:r>
            <a:r>
              <a:rPr lang="en-US" dirty="0"/>
              <a:t>::promise object has an associated </a:t>
            </a:r>
            <a:r>
              <a:rPr lang="en-US" dirty="0" err="1"/>
              <a:t>std</a:t>
            </a:r>
            <a:r>
              <a:rPr lang="en-US" dirty="0"/>
              <a:t>::future object, through which others can fetch the value set by promise.</a:t>
            </a:r>
          </a:p>
          <a:p>
            <a:r>
              <a:rPr lang="en-US" dirty="0"/>
              <a:t>So, Thread 1 will create the </a:t>
            </a:r>
            <a:r>
              <a:rPr lang="en-US" dirty="0" err="1"/>
              <a:t>std</a:t>
            </a:r>
            <a:r>
              <a:rPr lang="en-US" dirty="0"/>
              <a:t>::promise object and then fetch the </a:t>
            </a:r>
            <a:r>
              <a:rPr lang="en-US" dirty="0" err="1"/>
              <a:t>std</a:t>
            </a:r>
            <a:r>
              <a:rPr lang="en-US" dirty="0"/>
              <a:t>::future object from it before passing the </a:t>
            </a:r>
            <a:r>
              <a:rPr lang="en-US" dirty="0" err="1"/>
              <a:t>std</a:t>
            </a:r>
            <a:r>
              <a:rPr lang="en-US" dirty="0"/>
              <a:t>””promise object to thread 2 i.e.</a:t>
            </a:r>
          </a:p>
          <a:p>
            <a:pPr fontAlgn="base"/>
            <a:r>
              <a:rPr lang="en-US" b="1" dirty="0" err="1"/>
              <a:t>std</a:t>
            </a:r>
            <a:r>
              <a:rPr lang="en-US" b="1" dirty="0"/>
              <a:t>::promise</a:t>
            </a:r>
            <a:r>
              <a:rPr lang="en-US" dirty="0"/>
              <a:t> is also a class template and its object promises to set the value in future. Each </a:t>
            </a:r>
            <a:r>
              <a:rPr lang="en-US" dirty="0" err="1"/>
              <a:t>std</a:t>
            </a:r>
            <a:r>
              <a:rPr lang="en-US" dirty="0"/>
              <a:t>::promise object has an associated </a:t>
            </a:r>
            <a:r>
              <a:rPr lang="en-US" dirty="0" err="1"/>
              <a:t>std</a:t>
            </a:r>
            <a:r>
              <a:rPr lang="en-US" dirty="0"/>
              <a:t>::future object that will give the value once set by the </a:t>
            </a:r>
            <a:r>
              <a:rPr lang="en-US" dirty="0" err="1"/>
              <a:t>std</a:t>
            </a:r>
            <a:r>
              <a:rPr lang="en-US" dirty="0"/>
              <a:t>::promise object.</a:t>
            </a:r>
          </a:p>
          <a:p>
            <a:pPr fontAlgn="base"/>
            <a:r>
              <a:rPr lang="en-US" dirty="0"/>
              <a:t>A </a:t>
            </a:r>
            <a:r>
              <a:rPr lang="en-US" b="1" dirty="0" err="1"/>
              <a:t>std</a:t>
            </a:r>
            <a:r>
              <a:rPr lang="en-US" b="1" dirty="0"/>
              <a:t>::promise</a:t>
            </a:r>
            <a:r>
              <a:rPr lang="en-US" dirty="0"/>
              <a:t> object shares data with its associated </a:t>
            </a:r>
            <a:r>
              <a:rPr lang="en-US" b="1" dirty="0" err="1"/>
              <a:t>std</a:t>
            </a:r>
            <a:r>
              <a:rPr lang="en-US" b="1" dirty="0"/>
              <a:t>::future</a:t>
            </a:r>
            <a:r>
              <a:rPr lang="en-US" dirty="0"/>
              <a:t> object.</a:t>
            </a:r>
          </a:p>
          <a:p>
            <a:endParaRPr lang="en-US" dirty="0"/>
          </a:p>
          <a:p>
            <a:r>
              <a:rPr lang="en-US" dirty="0" err="1"/>
              <a:t>std</a:t>
            </a:r>
            <a:r>
              <a:rPr lang="en-US" dirty="0"/>
              <a:t>::future&lt;</a:t>
            </a:r>
            <a:r>
              <a:rPr lang="en-US" dirty="0" err="1"/>
              <a:t>int</a:t>
            </a:r>
            <a:r>
              <a:rPr lang="en-US" dirty="0"/>
              <a:t>&gt; </a:t>
            </a:r>
            <a:r>
              <a:rPr lang="en-US" dirty="0" err="1"/>
              <a:t>futureObj</a:t>
            </a:r>
            <a:r>
              <a:rPr lang="en-US" dirty="0"/>
              <a:t> = </a:t>
            </a:r>
            <a:r>
              <a:rPr lang="en-US" dirty="0" err="1"/>
              <a:t>promiseObj.get_future</a:t>
            </a:r>
            <a:r>
              <a:rPr lang="en-US" dirty="0"/>
              <a:t>();</a:t>
            </a:r>
          </a:p>
          <a:p>
            <a:endParaRPr lang="en-US" dirty="0"/>
          </a:p>
          <a:p>
            <a:r>
              <a:rPr lang="en-US" dirty="0"/>
              <a:t> Now Thread 1 will pass the </a:t>
            </a:r>
            <a:r>
              <a:rPr lang="en-US" dirty="0" err="1"/>
              <a:t>promiseObj</a:t>
            </a:r>
            <a:r>
              <a:rPr lang="en-US" dirty="0"/>
              <a:t> to Thread 2.</a:t>
            </a:r>
          </a:p>
          <a:p>
            <a:endParaRPr lang="en-US" dirty="0"/>
          </a:p>
          <a:p>
            <a:r>
              <a:rPr lang="en-US" dirty="0"/>
              <a:t>Then Thread 1 will fetch the value set by Thread 2 in </a:t>
            </a:r>
            <a:r>
              <a:rPr lang="en-US" dirty="0" err="1"/>
              <a:t>std</a:t>
            </a:r>
            <a:r>
              <a:rPr lang="en-US" dirty="0"/>
              <a:t>::promise through </a:t>
            </a:r>
            <a:r>
              <a:rPr lang="en-US" dirty="0" err="1"/>
              <a:t>std</a:t>
            </a:r>
            <a:r>
              <a:rPr lang="en-US" dirty="0"/>
              <a:t>::future’s get function,</a:t>
            </a:r>
          </a:p>
          <a:p>
            <a:endParaRPr lang="en-US" dirty="0"/>
          </a:p>
          <a:p>
            <a:r>
              <a:rPr lang="en-US" dirty="0"/>
              <a:t>  </a:t>
            </a:r>
            <a:r>
              <a:rPr lang="en-US" dirty="0" err="1"/>
              <a:t>int</a:t>
            </a:r>
            <a:r>
              <a:rPr lang="en-US" dirty="0"/>
              <a:t> </a:t>
            </a:r>
            <a:r>
              <a:rPr lang="en-US" dirty="0" err="1"/>
              <a:t>val</a:t>
            </a:r>
            <a:r>
              <a:rPr lang="en-US" dirty="0"/>
              <a:t> = </a:t>
            </a:r>
            <a:r>
              <a:rPr lang="en-US" dirty="0" err="1"/>
              <a:t>futureObj.get</a:t>
            </a:r>
            <a:r>
              <a:rPr lang="en-US" dirty="0"/>
              <a:t>();</a:t>
            </a:r>
          </a:p>
          <a:p>
            <a:endParaRPr lang="en-US" dirty="0"/>
          </a:p>
          <a:p>
            <a:endParaRPr lang="en-US" dirty="0"/>
          </a:p>
          <a:p>
            <a:r>
              <a:rPr lang="en-US" dirty="0"/>
              <a:t>But if value is not yet set by thread 2 then this call will get blocked until thread 2 sets the value in promise object i.e.</a:t>
            </a:r>
          </a:p>
          <a:p>
            <a:endParaRPr lang="en-US" dirty="0"/>
          </a:p>
          <a:p>
            <a:r>
              <a:rPr lang="en-US" dirty="0"/>
              <a:t>  </a:t>
            </a:r>
            <a:r>
              <a:rPr lang="en-US" dirty="0" err="1"/>
              <a:t>promiseObj.set_value</a:t>
            </a:r>
            <a:r>
              <a:rPr lang="en-US" dirty="0"/>
              <a:t>(45);</a:t>
            </a:r>
          </a:p>
        </p:txBody>
      </p:sp>
    </p:spTree>
    <p:extLst>
      <p:ext uri="{BB962C8B-B14F-4D97-AF65-F5344CB8AC3E}">
        <p14:creationId xmlns:p14="http://schemas.microsoft.com/office/powerpoint/2010/main" val="2454026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737229"/>
          </a:xfrm>
          <a:prstGeom prst="rect">
            <a:avLst/>
          </a:prstGeom>
        </p:spPr>
        <p:txBody>
          <a:bodyPr wrap="square">
            <a:spAutoFit/>
          </a:bodyPr>
          <a:lstStyle/>
          <a:p>
            <a:r>
              <a:rPr lang="en-US" dirty="0" smtClean="0"/>
              <a:t>					</a:t>
            </a:r>
            <a:r>
              <a:rPr lang="en-US" b="1" u="sng" dirty="0" err="1" smtClean="0"/>
              <a:t>std</a:t>
            </a:r>
            <a:r>
              <a:rPr lang="en-US" b="1" u="sng" dirty="0" smtClean="0"/>
              <a:t>::future &amp; </a:t>
            </a:r>
            <a:r>
              <a:rPr lang="en-US" b="1" u="sng" dirty="0" err="1" smtClean="0"/>
              <a:t>std</a:t>
            </a:r>
            <a:r>
              <a:rPr lang="en-US" b="1" u="sng" dirty="0" smtClean="0"/>
              <a:t>::promise</a:t>
            </a:r>
          </a:p>
          <a:p>
            <a:r>
              <a:rPr lang="en-US" dirty="0"/>
              <a:t>Actually a </a:t>
            </a:r>
            <a:r>
              <a:rPr lang="en-US" b="1" dirty="0" err="1"/>
              <a:t>std</a:t>
            </a:r>
            <a:r>
              <a:rPr lang="en-US" b="1" dirty="0"/>
              <a:t>::future</a:t>
            </a:r>
            <a:r>
              <a:rPr lang="en-US" dirty="0"/>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t>
            </a:r>
            <a:r>
              <a:rPr lang="en-US" dirty="0" smtClean="0"/>
              <a:t>available.</a:t>
            </a:r>
          </a:p>
          <a:p>
            <a:endParaRPr lang="en-US" b="1" u="sng" dirty="0" smtClean="0"/>
          </a:p>
          <a:p>
            <a:r>
              <a:rPr lang="en-US" dirty="0" smtClean="0"/>
              <a:t>Every </a:t>
            </a:r>
            <a:r>
              <a:rPr lang="en-US" dirty="0" err="1"/>
              <a:t>std</a:t>
            </a:r>
            <a:r>
              <a:rPr lang="en-US" dirty="0"/>
              <a:t>::promise object has an associated </a:t>
            </a:r>
            <a:r>
              <a:rPr lang="en-US" dirty="0" err="1"/>
              <a:t>std</a:t>
            </a:r>
            <a:r>
              <a:rPr lang="en-US" dirty="0"/>
              <a:t>::future object, through which others can fetch the value set by promise.</a:t>
            </a:r>
          </a:p>
          <a:p>
            <a:r>
              <a:rPr lang="en-US" dirty="0"/>
              <a:t>So, Thread 1 will create the </a:t>
            </a:r>
            <a:r>
              <a:rPr lang="en-US" dirty="0" err="1"/>
              <a:t>std</a:t>
            </a:r>
            <a:r>
              <a:rPr lang="en-US" dirty="0"/>
              <a:t>::promise object and then fetch the </a:t>
            </a:r>
            <a:r>
              <a:rPr lang="en-US" dirty="0" err="1"/>
              <a:t>std</a:t>
            </a:r>
            <a:r>
              <a:rPr lang="en-US" dirty="0"/>
              <a:t>::future object from it before passing the </a:t>
            </a:r>
            <a:r>
              <a:rPr lang="en-US" dirty="0" err="1"/>
              <a:t>std</a:t>
            </a:r>
            <a:r>
              <a:rPr lang="en-US" dirty="0"/>
              <a:t>””promise object to thread 2 i.e.</a:t>
            </a:r>
          </a:p>
          <a:p>
            <a:pPr fontAlgn="base"/>
            <a:r>
              <a:rPr lang="en-US" b="1" dirty="0" err="1"/>
              <a:t>std</a:t>
            </a:r>
            <a:r>
              <a:rPr lang="en-US" b="1" dirty="0"/>
              <a:t>::promise</a:t>
            </a:r>
            <a:r>
              <a:rPr lang="en-US" dirty="0"/>
              <a:t> is also a class template and its object promises to set the value in future. Each </a:t>
            </a:r>
            <a:r>
              <a:rPr lang="en-US" dirty="0" err="1"/>
              <a:t>std</a:t>
            </a:r>
            <a:r>
              <a:rPr lang="en-US" dirty="0"/>
              <a:t>::promise object has an associated </a:t>
            </a:r>
            <a:r>
              <a:rPr lang="en-US" dirty="0" err="1"/>
              <a:t>std</a:t>
            </a:r>
            <a:r>
              <a:rPr lang="en-US" dirty="0"/>
              <a:t>::future object that will give the value once set by the </a:t>
            </a:r>
            <a:r>
              <a:rPr lang="en-US" dirty="0" err="1"/>
              <a:t>std</a:t>
            </a:r>
            <a:r>
              <a:rPr lang="en-US" dirty="0"/>
              <a:t>::promise object.</a:t>
            </a:r>
          </a:p>
          <a:p>
            <a:pPr fontAlgn="base"/>
            <a:r>
              <a:rPr lang="en-US" dirty="0"/>
              <a:t>A </a:t>
            </a:r>
            <a:r>
              <a:rPr lang="en-US" b="1" dirty="0" err="1"/>
              <a:t>std</a:t>
            </a:r>
            <a:r>
              <a:rPr lang="en-US" b="1" dirty="0"/>
              <a:t>::promise</a:t>
            </a:r>
            <a:r>
              <a:rPr lang="en-US" dirty="0"/>
              <a:t> object shares data with its associated </a:t>
            </a:r>
            <a:r>
              <a:rPr lang="en-US" b="1" dirty="0" err="1"/>
              <a:t>std</a:t>
            </a:r>
            <a:r>
              <a:rPr lang="en-US" b="1" dirty="0"/>
              <a:t>::future</a:t>
            </a:r>
            <a:r>
              <a:rPr lang="en-US" dirty="0"/>
              <a:t> object.</a:t>
            </a:r>
          </a:p>
          <a:p>
            <a:endParaRPr lang="en-US" dirty="0"/>
          </a:p>
          <a:p>
            <a:r>
              <a:rPr lang="en-US" dirty="0" err="1"/>
              <a:t>std</a:t>
            </a:r>
            <a:r>
              <a:rPr lang="en-US" dirty="0"/>
              <a:t>::future&lt;</a:t>
            </a:r>
            <a:r>
              <a:rPr lang="en-US" dirty="0" err="1"/>
              <a:t>int</a:t>
            </a:r>
            <a:r>
              <a:rPr lang="en-US" dirty="0"/>
              <a:t>&gt; </a:t>
            </a:r>
            <a:r>
              <a:rPr lang="en-US" dirty="0" err="1"/>
              <a:t>futureObj</a:t>
            </a:r>
            <a:r>
              <a:rPr lang="en-US" dirty="0"/>
              <a:t> = </a:t>
            </a:r>
            <a:r>
              <a:rPr lang="en-US" dirty="0" err="1"/>
              <a:t>promiseObj.get_future</a:t>
            </a:r>
            <a:r>
              <a:rPr lang="en-US" dirty="0"/>
              <a:t>();</a:t>
            </a:r>
          </a:p>
          <a:p>
            <a:endParaRPr lang="en-US" dirty="0"/>
          </a:p>
          <a:p>
            <a:r>
              <a:rPr lang="en-US" dirty="0"/>
              <a:t> Now Thread 1 will pass the </a:t>
            </a:r>
            <a:r>
              <a:rPr lang="en-US" dirty="0" err="1"/>
              <a:t>promiseObj</a:t>
            </a:r>
            <a:r>
              <a:rPr lang="en-US" dirty="0"/>
              <a:t> to Thread 2.</a:t>
            </a:r>
          </a:p>
          <a:p>
            <a:endParaRPr lang="en-US" dirty="0"/>
          </a:p>
          <a:p>
            <a:r>
              <a:rPr lang="en-US" dirty="0"/>
              <a:t>Then Thread 1 will fetch the value set by Thread 2 in </a:t>
            </a:r>
            <a:r>
              <a:rPr lang="en-US" dirty="0" err="1"/>
              <a:t>std</a:t>
            </a:r>
            <a:r>
              <a:rPr lang="en-US" dirty="0"/>
              <a:t>::promise through </a:t>
            </a:r>
            <a:r>
              <a:rPr lang="en-US" dirty="0" err="1"/>
              <a:t>std</a:t>
            </a:r>
            <a:r>
              <a:rPr lang="en-US" dirty="0"/>
              <a:t>::future’s get function,</a:t>
            </a:r>
          </a:p>
          <a:p>
            <a:endParaRPr lang="en-US" dirty="0"/>
          </a:p>
          <a:p>
            <a:r>
              <a:rPr lang="en-US" dirty="0"/>
              <a:t>  </a:t>
            </a:r>
            <a:r>
              <a:rPr lang="en-US" dirty="0" err="1"/>
              <a:t>int</a:t>
            </a:r>
            <a:r>
              <a:rPr lang="en-US" dirty="0"/>
              <a:t> </a:t>
            </a:r>
            <a:r>
              <a:rPr lang="en-US" dirty="0" err="1"/>
              <a:t>val</a:t>
            </a:r>
            <a:r>
              <a:rPr lang="en-US" dirty="0"/>
              <a:t> = </a:t>
            </a:r>
            <a:r>
              <a:rPr lang="en-US" dirty="0" err="1"/>
              <a:t>futureObj.get</a:t>
            </a:r>
            <a:r>
              <a:rPr lang="en-US" dirty="0"/>
              <a:t>();</a:t>
            </a:r>
          </a:p>
          <a:p>
            <a:endParaRPr lang="en-US" dirty="0"/>
          </a:p>
          <a:p>
            <a:endParaRPr lang="en-US" dirty="0"/>
          </a:p>
          <a:p>
            <a:r>
              <a:rPr lang="en-US" dirty="0"/>
              <a:t>But if value is not yet set by thread 2 then this call will get blocked until thread 2 sets the value in promise object i.e.</a:t>
            </a:r>
          </a:p>
          <a:p>
            <a:endParaRPr lang="en-US" dirty="0"/>
          </a:p>
          <a:p>
            <a:r>
              <a:rPr lang="en-US" dirty="0"/>
              <a:t>  </a:t>
            </a:r>
            <a:r>
              <a:rPr lang="en-US" dirty="0" err="1"/>
              <a:t>promiseObj.set_value</a:t>
            </a:r>
            <a:r>
              <a:rPr lang="en-US" dirty="0"/>
              <a:t>(45);</a:t>
            </a:r>
          </a:p>
        </p:txBody>
      </p:sp>
    </p:spTree>
    <p:extLst>
      <p:ext uri="{BB962C8B-B14F-4D97-AF65-F5344CB8AC3E}">
        <p14:creationId xmlns:p14="http://schemas.microsoft.com/office/powerpoint/2010/main" val="2746453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183488"/>
          </a:xfrm>
          <a:prstGeom prst="rect">
            <a:avLst/>
          </a:prstGeom>
        </p:spPr>
        <p:txBody>
          <a:bodyPr wrap="square">
            <a:spAutoFit/>
          </a:bodyPr>
          <a:lstStyle/>
          <a:p>
            <a:r>
              <a:rPr lang="en-US" dirty="0" smtClean="0"/>
              <a:t>					</a:t>
            </a:r>
            <a:r>
              <a:rPr lang="en-US" b="1" u="sng" dirty="0" err="1" smtClean="0"/>
              <a:t>std</a:t>
            </a:r>
            <a:r>
              <a:rPr lang="en-US" b="1" u="sng" dirty="0" smtClean="0"/>
              <a:t>::future &amp; </a:t>
            </a:r>
            <a:r>
              <a:rPr lang="en-US" b="1" u="sng" dirty="0" err="1" smtClean="0"/>
              <a:t>std</a:t>
            </a:r>
            <a:r>
              <a:rPr lang="en-US" b="1" u="sng" dirty="0" smtClean="0"/>
              <a:t>::promise:</a:t>
            </a:r>
          </a:p>
          <a:p>
            <a:pPr fontAlgn="base"/>
            <a:r>
              <a:rPr lang="en-US" dirty="0"/>
              <a:t>#include &lt;thread&gt;</a:t>
            </a:r>
          </a:p>
          <a:p>
            <a:pPr fontAlgn="base"/>
            <a:r>
              <a:rPr lang="en-US" dirty="0"/>
              <a:t>#include &lt;future&gt;</a:t>
            </a:r>
          </a:p>
          <a:p>
            <a:pPr fontAlgn="base"/>
            <a:r>
              <a:rPr lang="en-US" b="1" dirty="0" smtClean="0"/>
              <a:t>void</a:t>
            </a:r>
            <a:r>
              <a:rPr lang="en-US" dirty="0" smtClean="0"/>
              <a:t> </a:t>
            </a:r>
            <a:r>
              <a:rPr lang="en-US" dirty="0" err="1"/>
              <a:t>initiazer</a:t>
            </a:r>
            <a:r>
              <a:rPr lang="en-US" dirty="0"/>
              <a:t>(</a:t>
            </a:r>
            <a:r>
              <a:rPr lang="en-US" dirty="0" err="1"/>
              <a:t>std</a:t>
            </a:r>
            <a:r>
              <a:rPr lang="en-US" dirty="0"/>
              <a:t>::promise&lt;</a:t>
            </a:r>
            <a:r>
              <a:rPr lang="en-US" b="1" dirty="0" err="1"/>
              <a:t>int</a:t>
            </a:r>
            <a:r>
              <a:rPr lang="en-US" dirty="0"/>
              <a:t>&gt; * </a:t>
            </a:r>
            <a:r>
              <a:rPr lang="en-US" dirty="0" err="1"/>
              <a:t>promObj</a:t>
            </a:r>
            <a:r>
              <a:rPr lang="en-US" dirty="0"/>
              <a:t>)</a:t>
            </a:r>
          </a:p>
          <a:p>
            <a:pPr fontAlgn="base"/>
            <a:r>
              <a:rPr lang="en-US" dirty="0"/>
              <a:t>{</a:t>
            </a:r>
          </a:p>
          <a:p>
            <a:pPr fontAlgn="base"/>
            <a:r>
              <a:rPr lang="en-US" dirty="0"/>
              <a:t>    </a:t>
            </a:r>
            <a:r>
              <a:rPr lang="en-US" dirty="0" err="1"/>
              <a:t>std</a:t>
            </a:r>
            <a:r>
              <a:rPr lang="en-US" dirty="0"/>
              <a:t>::</a:t>
            </a:r>
            <a:r>
              <a:rPr lang="en-US" b="1" dirty="0" err="1"/>
              <a:t>cout</a:t>
            </a:r>
            <a:r>
              <a:rPr lang="en-US" dirty="0"/>
              <a:t>&lt;&lt;"Inside Thread"&lt;&lt;</a:t>
            </a:r>
            <a:r>
              <a:rPr lang="en-US" dirty="0" err="1"/>
              <a:t>std</a:t>
            </a:r>
            <a:r>
              <a:rPr lang="en-US" dirty="0"/>
              <a:t>::</a:t>
            </a:r>
            <a:r>
              <a:rPr lang="en-US" dirty="0" err="1"/>
              <a:t>endl</a:t>
            </a:r>
            <a:r>
              <a:rPr lang="en-US" dirty="0"/>
              <a:t>;     </a:t>
            </a:r>
            <a:r>
              <a:rPr lang="en-US" dirty="0" err="1"/>
              <a:t>promObj</a:t>
            </a:r>
            <a:r>
              <a:rPr lang="en-US" dirty="0"/>
              <a:t>-&gt;</a:t>
            </a:r>
            <a:r>
              <a:rPr lang="en-US" dirty="0" err="1"/>
              <a:t>set_value</a:t>
            </a:r>
            <a:r>
              <a:rPr lang="en-US" dirty="0"/>
              <a:t>(35);</a:t>
            </a:r>
          </a:p>
          <a:p>
            <a:pPr fontAlgn="base"/>
            <a:r>
              <a:rPr lang="en-US" dirty="0" smtClean="0"/>
              <a:t>}</a:t>
            </a:r>
            <a:endParaRPr lang="en-US" dirty="0"/>
          </a:p>
          <a:p>
            <a:pPr fontAlgn="base"/>
            <a:r>
              <a:rPr lang="en-US" b="1" dirty="0" err="1"/>
              <a:t>int</a:t>
            </a:r>
            <a:r>
              <a:rPr lang="en-US" dirty="0"/>
              <a:t> main()</a:t>
            </a:r>
          </a:p>
          <a:p>
            <a:pPr fontAlgn="base"/>
            <a:r>
              <a:rPr lang="en-US" dirty="0" smtClean="0"/>
              <a:t>{</a:t>
            </a:r>
          </a:p>
          <a:p>
            <a:pPr fontAlgn="base"/>
            <a:r>
              <a:rPr lang="en-US" dirty="0" smtClean="0"/>
              <a:t>//As </a:t>
            </a:r>
            <a:r>
              <a:rPr lang="en-US" dirty="0"/>
              <a:t>of now this promise object doesn’t have any associated value. But it gives a promise that somebody will surely set the value </a:t>
            </a:r>
            <a:r>
              <a:rPr lang="en-US" dirty="0" smtClean="0"/>
              <a:t>//in </a:t>
            </a:r>
            <a:r>
              <a:rPr lang="en-US" dirty="0"/>
              <a:t>it </a:t>
            </a:r>
            <a:r>
              <a:rPr lang="en-US" dirty="0" smtClean="0"/>
              <a:t>and once </a:t>
            </a:r>
            <a:r>
              <a:rPr lang="en-US" dirty="0"/>
              <a:t>its set then you can get that value through associated </a:t>
            </a:r>
            <a:r>
              <a:rPr lang="en-US" dirty="0" err="1"/>
              <a:t>std</a:t>
            </a:r>
            <a:r>
              <a:rPr lang="en-US" dirty="0"/>
              <a:t>::future object.</a:t>
            </a:r>
            <a:endParaRPr lang="en-US" dirty="0" smtClean="0"/>
          </a:p>
          <a:p>
            <a:pPr fontAlgn="base"/>
            <a:r>
              <a:rPr lang="en-US" dirty="0" smtClean="0"/>
              <a:t>   </a:t>
            </a:r>
            <a:r>
              <a:rPr lang="en-US" dirty="0"/>
              <a:t> </a:t>
            </a:r>
            <a:r>
              <a:rPr lang="en-US" dirty="0" err="1"/>
              <a:t>std</a:t>
            </a:r>
            <a:r>
              <a:rPr lang="en-US" dirty="0"/>
              <a:t>::promise&lt;</a:t>
            </a:r>
            <a:r>
              <a:rPr lang="en-US" b="1" dirty="0" err="1"/>
              <a:t>int</a:t>
            </a:r>
            <a:r>
              <a:rPr lang="en-US" dirty="0"/>
              <a:t>&gt; </a:t>
            </a:r>
            <a:r>
              <a:rPr lang="en-US" dirty="0" err="1"/>
              <a:t>promiseObj</a:t>
            </a:r>
            <a:r>
              <a:rPr lang="en-US" dirty="0"/>
              <a:t>;</a:t>
            </a:r>
          </a:p>
          <a:p>
            <a:pPr fontAlgn="base"/>
            <a:r>
              <a:rPr lang="en-US" dirty="0"/>
              <a:t>    </a:t>
            </a:r>
            <a:r>
              <a:rPr lang="en-US" dirty="0" err="1"/>
              <a:t>std</a:t>
            </a:r>
            <a:r>
              <a:rPr lang="en-US" dirty="0"/>
              <a:t>::future&lt;</a:t>
            </a:r>
            <a:r>
              <a:rPr lang="en-US" b="1" dirty="0" err="1"/>
              <a:t>int</a:t>
            </a:r>
            <a:r>
              <a:rPr lang="en-US" dirty="0"/>
              <a:t>&gt; </a:t>
            </a:r>
            <a:r>
              <a:rPr lang="en-US" dirty="0" err="1"/>
              <a:t>futureObj</a:t>
            </a:r>
            <a:r>
              <a:rPr lang="en-US" dirty="0"/>
              <a:t> = </a:t>
            </a:r>
            <a:r>
              <a:rPr lang="en-US" dirty="0" err="1"/>
              <a:t>promiseObj.get_future</a:t>
            </a:r>
            <a:r>
              <a:rPr lang="en-US" dirty="0"/>
              <a:t>();</a:t>
            </a:r>
          </a:p>
          <a:p>
            <a:pPr fontAlgn="base"/>
            <a:r>
              <a:rPr lang="en-US" dirty="0"/>
              <a:t>    </a:t>
            </a:r>
            <a:r>
              <a:rPr lang="en-US" dirty="0" err="1"/>
              <a:t>std</a:t>
            </a:r>
            <a:r>
              <a:rPr lang="en-US" dirty="0"/>
              <a:t>::</a:t>
            </a:r>
            <a:r>
              <a:rPr lang="en-US" b="1" dirty="0"/>
              <a:t>thread</a:t>
            </a:r>
            <a:r>
              <a:rPr lang="en-US" dirty="0"/>
              <a:t> </a:t>
            </a:r>
            <a:r>
              <a:rPr lang="en-US" dirty="0" err="1"/>
              <a:t>th</a:t>
            </a:r>
            <a:r>
              <a:rPr lang="en-US" dirty="0"/>
              <a:t>(</a:t>
            </a:r>
            <a:r>
              <a:rPr lang="en-US" dirty="0" err="1"/>
              <a:t>initiazer</a:t>
            </a:r>
            <a:r>
              <a:rPr lang="en-US" dirty="0"/>
              <a:t>, &amp;</a:t>
            </a:r>
            <a:r>
              <a:rPr lang="en-US" dirty="0" err="1"/>
              <a:t>promiseObj</a:t>
            </a:r>
            <a:r>
              <a:rPr lang="en-US" dirty="0"/>
              <a:t>);</a:t>
            </a:r>
          </a:p>
          <a:p>
            <a:pPr fontAlgn="base"/>
            <a:r>
              <a:rPr lang="en-US" dirty="0"/>
              <a:t>    </a:t>
            </a:r>
            <a:r>
              <a:rPr lang="en-US" dirty="0" err="1"/>
              <a:t>std</a:t>
            </a:r>
            <a:r>
              <a:rPr lang="en-US" dirty="0"/>
              <a:t>::</a:t>
            </a:r>
            <a:r>
              <a:rPr lang="en-US" b="1" dirty="0" err="1"/>
              <a:t>cout</a:t>
            </a:r>
            <a:r>
              <a:rPr lang="en-US" dirty="0"/>
              <a:t>&lt;&lt;</a:t>
            </a:r>
            <a:r>
              <a:rPr lang="en-US" dirty="0" err="1"/>
              <a:t>futureObj.get</a:t>
            </a:r>
            <a:r>
              <a:rPr lang="en-US" dirty="0"/>
              <a:t>()&lt;&lt;</a:t>
            </a:r>
            <a:r>
              <a:rPr lang="en-US" dirty="0" err="1"/>
              <a:t>std</a:t>
            </a:r>
            <a:r>
              <a:rPr lang="en-US" dirty="0"/>
              <a:t>::</a:t>
            </a:r>
            <a:r>
              <a:rPr lang="en-US" dirty="0" err="1"/>
              <a:t>endl</a:t>
            </a:r>
            <a:r>
              <a:rPr lang="en-US" dirty="0"/>
              <a:t>;</a:t>
            </a:r>
          </a:p>
          <a:p>
            <a:pPr fontAlgn="base"/>
            <a:r>
              <a:rPr lang="en-US" dirty="0"/>
              <a:t>    </a:t>
            </a:r>
            <a:r>
              <a:rPr lang="en-US" dirty="0" err="1"/>
              <a:t>th.join</a:t>
            </a:r>
            <a:r>
              <a:rPr lang="en-US" dirty="0"/>
              <a:t>();</a:t>
            </a:r>
          </a:p>
          <a:p>
            <a:pPr fontAlgn="base"/>
            <a:r>
              <a:rPr lang="en-US" dirty="0"/>
              <a:t>    </a:t>
            </a:r>
            <a:r>
              <a:rPr lang="en-US" b="1" dirty="0"/>
              <a:t>return</a:t>
            </a:r>
            <a:r>
              <a:rPr lang="en-US" dirty="0"/>
              <a:t> 0;</a:t>
            </a:r>
          </a:p>
          <a:p>
            <a:pPr fontAlgn="base"/>
            <a:r>
              <a:rPr lang="en-US" dirty="0" smtClean="0"/>
              <a:t>}</a:t>
            </a:r>
          </a:p>
          <a:p>
            <a:pPr fontAlgn="base"/>
            <a:r>
              <a:rPr lang="en-US" dirty="0"/>
              <a:t>If </a:t>
            </a:r>
            <a:r>
              <a:rPr lang="en-US" dirty="0" err="1"/>
              <a:t>std</a:t>
            </a:r>
            <a:r>
              <a:rPr lang="en-US" dirty="0"/>
              <a:t>::promise object is destroyed before setting the value the calling get() function on associated </a:t>
            </a:r>
            <a:r>
              <a:rPr lang="en-US" dirty="0" err="1"/>
              <a:t>std</a:t>
            </a:r>
            <a:r>
              <a:rPr lang="en-US" dirty="0"/>
              <a:t>::future object will throw </a:t>
            </a:r>
            <a:r>
              <a:rPr lang="en-US" dirty="0" smtClean="0"/>
              <a:t>exception. A </a:t>
            </a:r>
            <a:r>
              <a:rPr lang="en-US" dirty="0"/>
              <a:t>part from this, if you want your thread to return multiple values at different point of time then just pass multiple </a:t>
            </a:r>
            <a:r>
              <a:rPr lang="en-US" dirty="0" err="1"/>
              <a:t>std</a:t>
            </a:r>
            <a:r>
              <a:rPr lang="en-US" dirty="0"/>
              <a:t>::promise objects in thread and fetch multiple return values from </a:t>
            </a:r>
            <a:r>
              <a:rPr lang="en-US" dirty="0" err="1"/>
              <a:t>thier</a:t>
            </a:r>
            <a:r>
              <a:rPr lang="en-US" dirty="0"/>
              <a:t> associated multiple </a:t>
            </a:r>
            <a:r>
              <a:rPr lang="en-US" dirty="0" err="1"/>
              <a:t>std</a:t>
            </a:r>
            <a:r>
              <a:rPr lang="en-US" dirty="0"/>
              <a:t>::future objects.</a:t>
            </a:r>
          </a:p>
          <a:p>
            <a:endParaRPr lang="en-US" b="1" u="sng" dirty="0" smtClean="0"/>
          </a:p>
        </p:txBody>
      </p:sp>
    </p:spTree>
    <p:extLst>
      <p:ext uri="{BB962C8B-B14F-4D97-AF65-F5344CB8AC3E}">
        <p14:creationId xmlns:p14="http://schemas.microsoft.com/office/powerpoint/2010/main" val="197863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591671"/>
          </a:xfrm>
        </p:spPr>
        <p:txBody>
          <a:bodyPr>
            <a:normAutofit/>
          </a:bodyPr>
          <a:lstStyle/>
          <a:p>
            <a:r>
              <a:rPr lang="en-US" sz="3200" b="1" dirty="0"/>
              <a:t>decltype</a:t>
            </a:r>
          </a:p>
        </p:txBody>
      </p:sp>
      <p:sp>
        <p:nvSpPr>
          <p:cNvPr id="3" name="Subtitle 2"/>
          <p:cNvSpPr>
            <a:spLocks noGrp="1"/>
          </p:cNvSpPr>
          <p:nvPr>
            <p:ph type="subTitle" idx="1"/>
          </p:nvPr>
        </p:nvSpPr>
        <p:spPr>
          <a:xfrm>
            <a:off x="-1" y="591671"/>
            <a:ext cx="11977142" cy="6391020"/>
          </a:xfrm>
        </p:spPr>
        <p:txBody>
          <a:bodyPr>
            <a:normAutofit fontScale="92500" lnSpcReduction="20000"/>
          </a:bodyPr>
          <a:lstStyle/>
          <a:p>
            <a:pPr algn="l">
              <a:spcBef>
                <a:spcPts val="0"/>
              </a:spcBef>
            </a:pPr>
            <a:r>
              <a:rPr lang="en-US" dirty="0" smtClean="0"/>
              <a:t>decltype is a keyword used to query the type of an expression.</a:t>
            </a:r>
          </a:p>
          <a:p>
            <a:pPr algn="l">
              <a:spcBef>
                <a:spcPts val="0"/>
              </a:spcBef>
            </a:pPr>
            <a:r>
              <a:rPr lang="en-US" dirty="0"/>
              <a:t>decltype is an operator which returns the declared type of an expression passed to it. </a:t>
            </a:r>
          </a:p>
          <a:p>
            <a:pPr algn="l">
              <a:spcBef>
                <a:spcPts val="0"/>
              </a:spcBef>
            </a:pPr>
            <a:r>
              <a:rPr lang="en-US" dirty="0"/>
              <a:t>cv-qualifiers and references are maintained if they are part of the expression</a:t>
            </a:r>
            <a:r>
              <a:rPr lang="en-US" dirty="0" smtClean="0"/>
              <a:t>.</a:t>
            </a:r>
          </a:p>
          <a:p>
            <a:pPr algn="l">
              <a:spcBef>
                <a:spcPts val="0"/>
              </a:spcBef>
            </a:pPr>
            <a:endParaRPr lang="en-US" dirty="0" smtClean="0"/>
          </a:p>
          <a:p>
            <a:pPr algn="l">
              <a:spcBef>
                <a:spcPts val="0"/>
              </a:spcBef>
            </a:pPr>
            <a:r>
              <a:rPr lang="en-US" dirty="0"/>
              <a:t>int a = 1; // `a` is declared as type `int`</a:t>
            </a:r>
          </a:p>
          <a:p>
            <a:pPr algn="l">
              <a:spcBef>
                <a:spcPts val="0"/>
              </a:spcBef>
            </a:pPr>
            <a:r>
              <a:rPr lang="en-US" dirty="0"/>
              <a:t>decltype(a) b = a; // `decltype(a)` is `int`</a:t>
            </a:r>
          </a:p>
          <a:p>
            <a:pPr algn="l">
              <a:spcBef>
                <a:spcPts val="0"/>
              </a:spcBef>
            </a:pPr>
            <a:r>
              <a:rPr lang="en-US" dirty="0"/>
              <a:t>const int&amp; c = a; // `c` is declared as type `const int&amp;`</a:t>
            </a:r>
          </a:p>
          <a:p>
            <a:pPr algn="l">
              <a:spcBef>
                <a:spcPts val="0"/>
              </a:spcBef>
            </a:pPr>
            <a:r>
              <a:rPr lang="en-US" dirty="0"/>
              <a:t>decltype(c) d = a; // `decltype(c)` is `const int&amp;`</a:t>
            </a:r>
          </a:p>
          <a:p>
            <a:pPr algn="l">
              <a:spcBef>
                <a:spcPts val="0"/>
              </a:spcBef>
            </a:pPr>
            <a:r>
              <a:rPr lang="en-US" dirty="0"/>
              <a:t>decltype(123) e = 123; // `decltype(123)` is `int`</a:t>
            </a:r>
          </a:p>
          <a:p>
            <a:pPr algn="l">
              <a:spcBef>
                <a:spcPts val="0"/>
              </a:spcBef>
            </a:pPr>
            <a:r>
              <a:rPr lang="en-US" dirty="0"/>
              <a:t>int&amp;&amp; f = 1; // `f` is declared as type `int&amp;&amp;`</a:t>
            </a:r>
          </a:p>
          <a:p>
            <a:pPr algn="l">
              <a:spcBef>
                <a:spcPts val="0"/>
              </a:spcBef>
            </a:pPr>
            <a:r>
              <a:rPr lang="en-US" dirty="0"/>
              <a:t>decltype(f) g = 1; // `decltype(f) is `int&amp;&amp;`</a:t>
            </a:r>
          </a:p>
          <a:p>
            <a:pPr algn="l">
              <a:spcBef>
                <a:spcPts val="0"/>
              </a:spcBef>
            </a:pPr>
            <a:r>
              <a:rPr lang="en-US" dirty="0"/>
              <a:t>decltype((a)) h = g; // `decltype((a))` is int&amp;</a:t>
            </a:r>
          </a:p>
          <a:p>
            <a:pPr algn="l">
              <a:spcBef>
                <a:spcPts val="0"/>
              </a:spcBef>
            </a:pPr>
            <a:endParaRPr lang="en-US" dirty="0"/>
          </a:p>
          <a:p>
            <a:pPr algn="l">
              <a:spcBef>
                <a:spcPts val="0"/>
              </a:spcBef>
            </a:pPr>
            <a:r>
              <a:rPr lang="en-US" dirty="0"/>
              <a:t>template &lt;typename X, typename Y&gt;</a:t>
            </a:r>
          </a:p>
          <a:p>
            <a:pPr algn="l">
              <a:spcBef>
                <a:spcPts val="0"/>
              </a:spcBef>
            </a:pPr>
            <a:r>
              <a:rPr lang="en-US" dirty="0"/>
              <a:t>auto add(X </a:t>
            </a:r>
            <a:r>
              <a:rPr lang="en-US" dirty="0" err="1"/>
              <a:t>x</a:t>
            </a:r>
            <a:r>
              <a:rPr lang="en-US" dirty="0"/>
              <a:t>, Y y) -&gt; decltype(x + y) {</a:t>
            </a:r>
          </a:p>
          <a:p>
            <a:pPr algn="l">
              <a:spcBef>
                <a:spcPts val="0"/>
              </a:spcBef>
            </a:pPr>
            <a:r>
              <a:rPr lang="en-US" dirty="0"/>
              <a:t>  return x + y;</a:t>
            </a:r>
          </a:p>
          <a:p>
            <a:pPr algn="l">
              <a:spcBef>
                <a:spcPts val="0"/>
              </a:spcBef>
            </a:pPr>
            <a:r>
              <a:rPr lang="en-US" dirty="0"/>
              <a:t>}</a:t>
            </a:r>
          </a:p>
          <a:p>
            <a:pPr algn="l">
              <a:spcBef>
                <a:spcPts val="0"/>
              </a:spcBef>
            </a:pPr>
            <a:r>
              <a:rPr lang="en-US" dirty="0">
                <a:solidFill>
                  <a:srgbClr val="00B0F0"/>
                </a:solidFill>
              </a:rPr>
              <a:t>add(1</a:t>
            </a:r>
            <a:r>
              <a:rPr lang="en-US" dirty="0"/>
              <a:t>, 2.0); // </a:t>
            </a:r>
            <a:r>
              <a:rPr lang="en-US" b="1" dirty="0">
                <a:solidFill>
                  <a:srgbClr val="00B0F0"/>
                </a:solidFill>
              </a:rPr>
              <a:t>`decltype(x + y)` =&gt; `decltype(3.0)` =&gt; `double`</a:t>
            </a:r>
          </a:p>
          <a:p>
            <a:pPr algn="l">
              <a:spcBef>
                <a:spcPts val="0"/>
              </a:spcBef>
            </a:pPr>
            <a:r>
              <a:rPr lang="en-US" dirty="0" smtClean="0"/>
              <a:t>template &lt; typename R, typename T, typename U&gt; </a:t>
            </a:r>
          </a:p>
          <a:p>
            <a:pPr algn="l">
              <a:spcBef>
                <a:spcPts val="0"/>
              </a:spcBef>
            </a:pPr>
            <a:r>
              <a:rPr lang="en-US" dirty="0" smtClean="0"/>
              <a:t>R add(T x, U y) {</a:t>
            </a:r>
          </a:p>
          <a:p>
            <a:pPr algn="l">
              <a:spcBef>
                <a:spcPts val="0"/>
              </a:spcBef>
            </a:pPr>
            <a:r>
              <a:rPr lang="en-US" dirty="0" smtClean="0"/>
              <a:t>return </a:t>
            </a:r>
            <a:r>
              <a:rPr lang="en-US" dirty="0" err="1" smtClean="0"/>
              <a:t>x+y</a:t>
            </a:r>
            <a:endParaRPr lang="en-US" dirty="0" smtClean="0"/>
          </a:p>
          <a:p>
            <a:pPr algn="l">
              <a:spcBef>
                <a:spcPts val="0"/>
              </a:spcBef>
            </a:pPr>
            <a:r>
              <a:rPr lang="en-US" dirty="0" smtClean="0"/>
              <a:t>}</a:t>
            </a:r>
          </a:p>
          <a:p>
            <a:pPr algn="l"/>
            <a:r>
              <a:rPr lang="en-US" dirty="0" smtClean="0"/>
              <a:t>using decltype to derive the type of </a:t>
            </a:r>
            <a:r>
              <a:rPr lang="en-US" dirty="0" err="1" smtClean="0"/>
              <a:t>x+y</a:t>
            </a:r>
            <a:r>
              <a:rPr lang="en-US" dirty="0" smtClean="0"/>
              <a:t>, write something like this:</a:t>
            </a:r>
          </a:p>
          <a:p>
            <a:pPr algn="l"/>
            <a:r>
              <a:rPr lang="en-US" dirty="0" smtClean="0"/>
              <a:t>decltype(</a:t>
            </a:r>
            <a:r>
              <a:rPr lang="en-US" dirty="0" err="1" smtClean="0"/>
              <a:t>x+y</a:t>
            </a:r>
            <a:r>
              <a:rPr lang="en-US" dirty="0" smtClean="0"/>
              <a:t>) add(T x, U y)</a:t>
            </a:r>
          </a:p>
          <a:p>
            <a:pPr algn="l"/>
            <a:endParaRPr lang="en-US" dirty="0"/>
          </a:p>
        </p:txBody>
      </p:sp>
      <p:sp>
        <p:nvSpPr>
          <p:cNvPr id="5" name="Rectangle 4"/>
          <p:cNvSpPr/>
          <p:nvPr/>
        </p:nvSpPr>
        <p:spPr>
          <a:xfrm>
            <a:off x="-629587" y="3042099"/>
            <a:ext cx="9773587" cy="904863"/>
          </a:xfrm>
          <a:prstGeom prst="rect">
            <a:avLst/>
          </a:prstGeom>
        </p:spPr>
        <p:txBody>
          <a:bodyPr wrap="square">
            <a:spAutoFit/>
          </a:bodyPr>
          <a:lstStyle/>
          <a:p>
            <a:pPr marL="317506" marR="151133" indent="252736">
              <a:lnSpc>
                <a:spcPct val="123000"/>
              </a:lnSpc>
              <a:spcBef>
                <a:spcPts val="720"/>
              </a:spcBef>
            </a:pPr>
            <a:endParaRPr lang="en-US" sz="1909" dirty="0">
              <a:latin typeface="Palatino Linotype" panose="02040502050505030304" pitchFamily="18" charset="0"/>
              <a:ea typeface="Palatino Linotype" panose="02040502050505030304" pitchFamily="18" charset="0"/>
              <a:cs typeface="Palatino Linotype" panose="02040502050505030304" pitchFamily="18" charset="0"/>
            </a:endParaRPr>
          </a:p>
          <a:p>
            <a:pPr marL="317506" marR="151133" indent="252736" algn="just">
              <a:lnSpc>
                <a:spcPct val="123000"/>
              </a:lnSpc>
              <a:spcBef>
                <a:spcPts val="720"/>
              </a:spcBef>
            </a:pPr>
            <a:endParaRPr lang="en-US" sz="1909" dirty="0">
              <a:latin typeface="Palatino Linotype" panose="02040502050505030304" pitchFamily="18" charset="0"/>
              <a:ea typeface="Palatino Linotype" panose="02040502050505030304" pitchFamily="18" charset="0"/>
              <a:cs typeface="Palatino Linotype" panose="02040502050505030304" pitchFamily="18" charset="0"/>
            </a:endParaRPr>
          </a:p>
        </p:txBody>
      </p:sp>
    </p:spTree>
    <p:extLst>
      <p:ext uri="{BB962C8B-B14F-4D97-AF65-F5344CB8AC3E}">
        <p14:creationId xmlns:p14="http://schemas.microsoft.com/office/powerpoint/2010/main" val="2021950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9295"/>
          </a:xfrm>
        </p:spPr>
        <p:txBody>
          <a:bodyPr>
            <a:normAutofit fontScale="90000"/>
          </a:bodyPr>
          <a:lstStyle/>
          <a:p>
            <a:pPr algn="ctr"/>
            <a:r>
              <a:rPr lang="en-US" b="1" dirty="0"/>
              <a:t>decltype(auto)</a:t>
            </a:r>
            <a:endParaRPr lang="en-US" dirty="0"/>
          </a:p>
        </p:txBody>
      </p:sp>
      <p:sp>
        <p:nvSpPr>
          <p:cNvPr id="3" name="Content Placeholder 2"/>
          <p:cNvSpPr>
            <a:spLocks noGrp="1"/>
          </p:cNvSpPr>
          <p:nvPr>
            <p:ph idx="1"/>
          </p:nvPr>
        </p:nvSpPr>
        <p:spPr>
          <a:xfrm>
            <a:off x="0" y="519295"/>
            <a:ext cx="12192000" cy="6338705"/>
          </a:xfrm>
        </p:spPr>
        <p:txBody>
          <a:bodyPr/>
          <a:lstStyle/>
          <a:p>
            <a:pPr marL="0" indent="0">
              <a:spcBef>
                <a:spcPts val="0"/>
              </a:spcBef>
              <a:buNone/>
            </a:pPr>
            <a:r>
              <a:rPr lang="en-US" dirty="0"/>
              <a:t>The decltype(auto) type-specifier also deduces a type like auto does. However, it </a:t>
            </a:r>
            <a:r>
              <a:rPr lang="en-US" sz="2400" dirty="0"/>
              <a:t>deduces</a:t>
            </a:r>
            <a:r>
              <a:rPr lang="en-US" dirty="0"/>
              <a:t> return types </a:t>
            </a:r>
            <a:r>
              <a:rPr lang="en-US" dirty="0" smtClean="0"/>
              <a:t>while </a:t>
            </a:r>
            <a:r>
              <a:rPr lang="en-US" dirty="0"/>
              <a:t>keeping their references and cv-qualifiers, while auto will not</a:t>
            </a:r>
            <a:r>
              <a:rPr lang="en-US" dirty="0" smtClean="0"/>
              <a:t>.</a:t>
            </a:r>
          </a:p>
          <a:p>
            <a:pPr marL="0" indent="0">
              <a:spcBef>
                <a:spcPts val="0"/>
              </a:spcBef>
              <a:buNone/>
            </a:pPr>
            <a:r>
              <a:rPr lang="en-US" dirty="0"/>
              <a:t>const int x = 0;</a:t>
            </a:r>
          </a:p>
          <a:p>
            <a:pPr marL="0" indent="0">
              <a:spcBef>
                <a:spcPts val="0"/>
              </a:spcBef>
              <a:buNone/>
            </a:pPr>
            <a:r>
              <a:rPr lang="en-US" dirty="0">
                <a:solidFill>
                  <a:srgbClr val="00B0F0"/>
                </a:solidFill>
              </a:rPr>
              <a:t>auto x1 = x; // int</a:t>
            </a:r>
          </a:p>
          <a:p>
            <a:pPr marL="0" indent="0">
              <a:spcBef>
                <a:spcPts val="0"/>
              </a:spcBef>
              <a:buNone/>
            </a:pPr>
            <a:r>
              <a:rPr lang="en-US" dirty="0">
                <a:solidFill>
                  <a:srgbClr val="00B050"/>
                </a:solidFill>
              </a:rPr>
              <a:t>decltype(auto) x2 = x; // const int</a:t>
            </a:r>
          </a:p>
          <a:p>
            <a:pPr marL="0" indent="0">
              <a:spcBef>
                <a:spcPts val="0"/>
              </a:spcBef>
              <a:buNone/>
            </a:pPr>
            <a:r>
              <a:rPr lang="en-US" dirty="0"/>
              <a:t>int y = 0;</a:t>
            </a:r>
          </a:p>
          <a:p>
            <a:pPr marL="0" indent="0">
              <a:spcBef>
                <a:spcPts val="0"/>
              </a:spcBef>
              <a:buNone/>
            </a:pPr>
            <a:r>
              <a:rPr lang="en-US" dirty="0"/>
              <a:t>int&amp; y1 = y;</a:t>
            </a:r>
          </a:p>
          <a:p>
            <a:pPr marL="0" indent="0">
              <a:spcBef>
                <a:spcPts val="0"/>
              </a:spcBef>
              <a:buNone/>
            </a:pPr>
            <a:r>
              <a:rPr lang="en-US" dirty="0">
                <a:solidFill>
                  <a:srgbClr val="00B0F0"/>
                </a:solidFill>
              </a:rPr>
              <a:t>auto y2 = y1; // int</a:t>
            </a:r>
          </a:p>
          <a:p>
            <a:pPr marL="0" indent="0">
              <a:spcBef>
                <a:spcPts val="0"/>
              </a:spcBef>
              <a:buNone/>
            </a:pPr>
            <a:r>
              <a:rPr lang="en-US" dirty="0">
                <a:solidFill>
                  <a:srgbClr val="00B050"/>
                </a:solidFill>
              </a:rPr>
              <a:t>decltype(auto) y3 = y1; // </a:t>
            </a:r>
            <a:r>
              <a:rPr lang="en-US" dirty="0"/>
              <a:t>int&amp;</a:t>
            </a:r>
          </a:p>
          <a:p>
            <a:pPr marL="0" indent="0">
              <a:spcBef>
                <a:spcPts val="0"/>
              </a:spcBef>
              <a:buNone/>
            </a:pPr>
            <a:r>
              <a:rPr lang="en-US" dirty="0"/>
              <a:t>int&amp;&amp; z = 0;</a:t>
            </a:r>
          </a:p>
          <a:p>
            <a:pPr marL="0" indent="0">
              <a:spcBef>
                <a:spcPts val="0"/>
              </a:spcBef>
              <a:buNone/>
            </a:pPr>
            <a:r>
              <a:rPr lang="en-US" dirty="0" smtClean="0">
                <a:solidFill>
                  <a:srgbClr val="00B0F0"/>
                </a:solidFill>
              </a:rPr>
              <a:t>auto z1 = std::move(z); // int</a:t>
            </a:r>
          </a:p>
          <a:p>
            <a:pPr marL="0" indent="0">
              <a:spcBef>
                <a:spcPts val="0"/>
              </a:spcBef>
              <a:buNone/>
            </a:pPr>
            <a:r>
              <a:rPr lang="en-US" dirty="0" smtClean="0">
                <a:solidFill>
                  <a:srgbClr val="00B050"/>
                </a:solidFill>
              </a:rPr>
              <a:t>decltype(auto) z2 = std::move(z); // int&amp;&amp;</a:t>
            </a:r>
            <a:endParaRPr lang="en-US" dirty="0">
              <a:solidFill>
                <a:srgbClr val="00B050"/>
              </a:solidFill>
            </a:endParaRPr>
          </a:p>
        </p:txBody>
      </p:sp>
    </p:spTree>
    <p:extLst>
      <p:ext uri="{BB962C8B-B14F-4D97-AF65-F5344CB8AC3E}">
        <p14:creationId xmlns:p14="http://schemas.microsoft.com/office/powerpoint/2010/main" val="1853193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17"/>
            <a:ext cx="10515600" cy="701675"/>
          </a:xfrm>
        </p:spPr>
        <p:txBody>
          <a:bodyPr>
            <a:normAutofit fontScale="90000"/>
          </a:bodyPr>
          <a:lstStyle/>
          <a:p>
            <a:pPr algn="ctr"/>
            <a:r>
              <a:rPr lang="en-US" b="1" dirty="0"/>
              <a:t>decltype(auto)</a:t>
            </a:r>
            <a:br>
              <a:rPr lang="en-US" b="1" dirty="0"/>
            </a:br>
            <a:endParaRPr lang="en-US" dirty="0"/>
          </a:p>
        </p:txBody>
      </p:sp>
      <p:sp>
        <p:nvSpPr>
          <p:cNvPr id="3" name="Content Placeholder 2"/>
          <p:cNvSpPr>
            <a:spLocks noGrp="1"/>
          </p:cNvSpPr>
          <p:nvPr>
            <p:ph idx="1"/>
          </p:nvPr>
        </p:nvSpPr>
        <p:spPr>
          <a:xfrm>
            <a:off x="838200" y="554183"/>
            <a:ext cx="10515600" cy="5622781"/>
          </a:xfrm>
        </p:spPr>
        <p:txBody>
          <a:bodyPr>
            <a:normAutofit/>
          </a:bodyPr>
          <a:lstStyle/>
          <a:p>
            <a:pPr marL="0" indent="0">
              <a:spcBef>
                <a:spcPts val="0"/>
              </a:spcBef>
              <a:buNone/>
            </a:pPr>
            <a:r>
              <a:rPr lang="en-US" sz="2400" dirty="0">
                <a:solidFill>
                  <a:srgbClr val="00B0F0"/>
                </a:solidFill>
              </a:rPr>
              <a:t>// decltype of a parenthesized variable is always a reference</a:t>
            </a:r>
          </a:p>
          <a:p>
            <a:pPr marL="0" indent="0">
              <a:spcBef>
                <a:spcPts val="0"/>
              </a:spcBef>
              <a:buNone/>
            </a:pPr>
            <a:r>
              <a:rPr lang="en-US" sz="2400" dirty="0"/>
              <a:t>decltype((</a:t>
            </a:r>
            <a:r>
              <a:rPr lang="en-US" sz="2400" dirty="0" err="1"/>
              <a:t>i</a:t>
            </a:r>
            <a:r>
              <a:rPr lang="en-US" sz="2400" dirty="0"/>
              <a:t>)) d; // error: d is int&amp; and must be initialized</a:t>
            </a:r>
          </a:p>
          <a:p>
            <a:pPr marL="0" indent="0">
              <a:spcBef>
                <a:spcPts val="0"/>
              </a:spcBef>
              <a:buNone/>
            </a:pPr>
            <a:r>
              <a:rPr lang="en-US" sz="2400" dirty="0"/>
              <a:t>decltype(</a:t>
            </a:r>
            <a:r>
              <a:rPr lang="en-US" sz="2400" dirty="0" err="1"/>
              <a:t>i</a:t>
            </a:r>
            <a:r>
              <a:rPr lang="en-US" sz="2400" dirty="0"/>
              <a:t>) e;   // ok: e is an (uninitialized) int</a:t>
            </a:r>
          </a:p>
          <a:p>
            <a:pPr marL="0" indent="0">
              <a:spcBef>
                <a:spcPts val="0"/>
              </a:spcBef>
              <a:buNone/>
            </a:pPr>
            <a:endParaRPr lang="en-US" sz="2400" dirty="0"/>
          </a:p>
          <a:p>
            <a:pPr marL="0" indent="0">
              <a:spcBef>
                <a:spcPts val="0"/>
              </a:spcBef>
              <a:buNone/>
            </a:pPr>
            <a:endParaRPr lang="en-US" sz="2400" dirty="0"/>
          </a:p>
          <a:p>
            <a:pPr marL="0" indent="0">
              <a:spcBef>
                <a:spcPts val="0"/>
              </a:spcBef>
              <a:buNone/>
            </a:pPr>
            <a:r>
              <a:rPr lang="en-US" sz="2400" dirty="0"/>
              <a:t>// Return type is `int`.</a:t>
            </a:r>
          </a:p>
          <a:p>
            <a:pPr marL="0" indent="0">
              <a:spcBef>
                <a:spcPts val="0"/>
              </a:spcBef>
              <a:buNone/>
            </a:pPr>
            <a:r>
              <a:rPr lang="en-US" sz="2400" dirty="0"/>
              <a:t>auto f(const int&amp; </a:t>
            </a:r>
            <a:r>
              <a:rPr lang="en-US" sz="2400" dirty="0" err="1"/>
              <a:t>i</a:t>
            </a:r>
            <a:r>
              <a:rPr lang="en-US" sz="2400" dirty="0"/>
              <a:t>) {</a:t>
            </a:r>
          </a:p>
          <a:p>
            <a:pPr marL="0" indent="0">
              <a:spcBef>
                <a:spcPts val="0"/>
              </a:spcBef>
              <a:buNone/>
            </a:pPr>
            <a:r>
              <a:rPr lang="en-US" sz="2400" dirty="0"/>
              <a:t> return </a:t>
            </a:r>
            <a:r>
              <a:rPr lang="en-US" sz="2400" dirty="0" err="1"/>
              <a:t>i</a:t>
            </a:r>
            <a:r>
              <a:rPr lang="en-US" sz="2400" dirty="0"/>
              <a:t>;</a:t>
            </a:r>
          </a:p>
          <a:p>
            <a:pPr marL="0" indent="0">
              <a:spcBef>
                <a:spcPts val="0"/>
              </a:spcBef>
              <a:buNone/>
            </a:pPr>
            <a:r>
              <a:rPr lang="en-US" sz="2400" dirty="0"/>
              <a:t>}</a:t>
            </a:r>
          </a:p>
          <a:p>
            <a:pPr marL="0" indent="0">
              <a:spcBef>
                <a:spcPts val="0"/>
              </a:spcBef>
              <a:buNone/>
            </a:pPr>
            <a:endParaRPr lang="en-US" sz="2400" dirty="0"/>
          </a:p>
          <a:p>
            <a:pPr marL="0" indent="0">
              <a:spcBef>
                <a:spcPts val="0"/>
              </a:spcBef>
              <a:buNone/>
            </a:pPr>
            <a:r>
              <a:rPr lang="en-US" sz="2400" dirty="0"/>
              <a:t>// Return type is `const int&amp;`.</a:t>
            </a:r>
          </a:p>
          <a:p>
            <a:pPr marL="0" indent="0">
              <a:spcBef>
                <a:spcPts val="0"/>
              </a:spcBef>
              <a:buNone/>
            </a:pPr>
            <a:r>
              <a:rPr lang="en-US" sz="2400" dirty="0"/>
              <a:t>decltype(auto) g(const int&amp; </a:t>
            </a:r>
            <a:r>
              <a:rPr lang="en-US" sz="2400" dirty="0" err="1"/>
              <a:t>i</a:t>
            </a:r>
            <a:r>
              <a:rPr lang="en-US" sz="2400" dirty="0"/>
              <a:t>) {</a:t>
            </a:r>
          </a:p>
          <a:p>
            <a:pPr marL="0" indent="0">
              <a:spcBef>
                <a:spcPts val="0"/>
              </a:spcBef>
              <a:buNone/>
            </a:pPr>
            <a:r>
              <a:rPr lang="en-US" sz="2400" dirty="0"/>
              <a:t> return </a:t>
            </a:r>
            <a:r>
              <a:rPr lang="en-US" sz="2400" dirty="0" err="1"/>
              <a:t>i</a:t>
            </a:r>
            <a:r>
              <a:rPr lang="en-US" sz="2400" dirty="0"/>
              <a:t>;</a:t>
            </a:r>
          </a:p>
          <a:p>
            <a:pPr marL="0" indent="0">
              <a:spcBef>
                <a:spcPts val="0"/>
              </a:spcBef>
              <a:buNone/>
            </a:pPr>
            <a:r>
              <a:rPr lang="en-US" sz="2400" dirty="0"/>
              <a:t>}</a:t>
            </a:r>
          </a:p>
        </p:txBody>
      </p:sp>
    </p:spTree>
    <p:extLst>
      <p:ext uri="{BB962C8B-B14F-4D97-AF65-F5344CB8AC3E}">
        <p14:creationId xmlns:p14="http://schemas.microsoft.com/office/powerpoint/2010/main" val="202925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344"/>
          </a:xfrm>
        </p:spPr>
        <p:txBody>
          <a:bodyPr>
            <a:normAutofit/>
          </a:bodyPr>
          <a:lstStyle/>
          <a:p>
            <a:pPr algn="ctr"/>
            <a:r>
              <a:rPr lang="en-US" sz="2000" b="1" dirty="0"/>
              <a:t>Range-based for loop</a:t>
            </a:r>
          </a:p>
        </p:txBody>
      </p:sp>
      <p:sp>
        <p:nvSpPr>
          <p:cNvPr id="3" name="Content Placeholder 2"/>
          <p:cNvSpPr>
            <a:spLocks noGrp="1"/>
          </p:cNvSpPr>
          <p:nvPr>
            <p:ph idx="1"/>
          </p:nvPr>
        </p:nvSpPr>
        <p:spPr>
          <a:xfrm>
            <a:off x="838200" y="809471"/>
            <a:ext cx="10515600" cy="5367493"/>
          </a:xfrm>
        </p:spPr>
        <p:txBody>
          <a:bodyPr/>
          <a:lstStyle/>
          <a:p>
            <a:pPr marL="0" indent="0">
              <a:buNone/>
            </a:pPr>
            <a:r>
              <a:rPr lang="en-US" dirty="0"/>
              <a:t>Range-based for loop in C++ is added since C++ 11. It executes a for loop over a range. Used as a more readable equivalent to the traditional for loop operating over a range of values, such as all elements in a container</a:t>
            </a:r>
            <a:r>
              <a:rPr lang="en-US" dirty="0" smtClean="0"/>
              <a:t>.</a:t>
            </a:r>
          </a:p>
          <a:p>
            <a:pPr marL="0" indent="0">
              <a:buNone/>
            </a:pPr>
            <a:endParaRPr lang="en-US" dirty="0"/>
          </a:p>
          <a:p>
            <a:pPr marL="0" indent="0">
              <a:buNone/>
            </a:pPr>
            <a:r>
              <a:rPr lang="en-US" dirty="0" smtClean="0"/>
              <a:t>// Iterating over whole array </a:t>
            </a:r>
          </a:p>
          <a:p>
            <a:pPr marL="0" indent="0">
              <a:buNone/>
            </a:pPr>
            <a:r>
              <a:rPr lang="en-US" dirty="0" smtClean="0"/>
              <a:t>    std::vector&lt;int&gt; v = {0, 1, 2, 3, 4, 5}; </a:t>
            </a:r>
          </a:p>
          <a:p>
            <a:pPr marL="0" indent="0">
              <a:buNone/>
            </a:pPr>
            <a:r>
              <a:rPr lang="en-US" dirty="0" smtClean="0"/>
              <a:t>    for (auto </a:t>
            </a:r>
            <a:r>
              <a:rPr lang="en-US" dirty="0" err="1" smtClean="0"/>
              <a:t>i</a:t>
            </a:r>
            <a:r>
              <a:rPr lang="en-US" dirty="0" smtClean="0"/>
              <a:t> : v)</a:t>
            </a:r>
            <a:endParaRPr lang="en-US" dirty="0"/>
          </a:p>
        </p:txBody>
      </p:sp>
    </p:spTree>
    <p:extLst>
      <p:ext uri="{BB962C8B-B14F-4D97-AF65-F5344CB8AC3E}">
        <p14:creationId xmlns:p14="http://schemas.microsoft.com/office/powerpoint/2010/main" val="3419394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4091</TotalTime>
  <Words>4551</Words>
  <Application>Microsoft Office PowerPoint</Application>
  <PresentationFormat>Widescreen</PresentationFormat>
  <Paragraphs>1337</Paragraphs>
  <Slides>56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Palatino Linotype</vt:lpstr>
      <vt:lpstr>Times New Roman</vt:lpstr>
      <vt:lpstr>Wingdings</vt:lpstr>
      <vt:lpstr>Office Theme</vt:lpstr>
      <vt:lpstr>C++11 New Features</vt:lpstr>
      <vt:lpstr>    New  Language  Features</vt:lpstr>
      <vt:lpstr>Language Usability Enhancements </vt:lpstr>
      <vt:lpstr>Variables and initialization  </vt:lpstr>
      <vt:lpstr>Type inference </vt:lpstr>
      <vt:lpstr>decltype</vt:lpstr>
      <vt:lpstr>decltype(auto)</vt:lpstr>
      <vt:lpstr>decltype(auto) </vt:lpstr>
      <vt:lpstr>Range-based for loop</vt:lpstr>
      <vt:lpstr>Templates </vt:lpstr>
      <vt:lpstr>The “&gt;” </vt:lpstr>
      <vt:lpstr>Template</vt:lpstr>
      <vt:lpstr>PowerPoint Presentation</vt:lpstr>
      <vt:lpstr>Default template parameters </vt:lpstr>
      <vt:lpstr>Variadic templates </vt:lpstr>
      <vt:lpstr>Continue Variadic Template</vt:lpstr>
      <vt:lpstr>Object-oriented </vt:lpstr>
      <vt:lpstr>Inheritance constructor </vt:lpstr>
      <vt:lpstr>PowerPoint Presentation</vt:lpstr>
      <vt:lpstr>Explicit overrides and final </vt:lpstr>
      <vt:lpstr>PowerPoint Presentation</vt:lpstr>
      <vt:lpstr>PowerPoint Presentation</vt:lpstr>
      <vt:lpstr>Explicit delete default function </vt:lpstr>
      <vt:lpstr>PowerPoint Presentation</vt:lpstr>
      <vt:lpstr>Strongly typed enumerations </vt:lpstr>
      <vt:lpstr>Language Runtime Enhancements</vt:lpstr>
      <vt:lpstr>PowerPoint Presentation</vt:lpstr>
      <vt:lpstr>PowerPoint Presentation</vt:lpstr>
      <vt:lpstr>Unrestricted unions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 New Features</dc:title>
  <dc:creator>Haramohan Sahu</dc:creator>
  <cp:lastModifiedBy>Haramohan Sahu</cp:lastModifiedBy>
  <cp:revision>121</cp:revision>
  <dcterms:created xsi:type="dcterms:W3CDTF">2020-05-01T14:31:23Z</dcterms:created>
  <dcterms:modified xsi:type="dcterms:W3CDTF">2020-06-17T16:56:33Z</dcterms:modified>
</cp:coreProperties>
</file>