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71" r:id="rId7"/>
    <p:sldId id="270" r:id="rId8"/>
    <p:sldId id="265" r:id="rId9"/>
    <p:sldId id="273" r:id="rId10"/>
    <p:sldId id="269" r:id="rId11"/>
    <p:sldId id="276" r:id="rId12"/>
    <p:sldId id="275" r:id="rId13"/>
    <p:sldId id="266" r:id="rId14"/>
    <p:sldId id="272" r:id="rId15"/>
    <p:sldId id="267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381D02-9E89-694B-9CCD-85247D04325E}">
          <p14:sldIdLst>
            <p14:sldId id="256"/>
            <p14:sldId id="258"/>
            <p14:sldId id="257"/>
            <p14:sldId id="259"/>
            <p14:sldId id="260"/>
            <p14:sldId id="271"/>
            <p14:sldId id="270"/>
          </p14:sldIdLst>
        </p14:section>
        <p14:section name="Untitled Section" id="{CC9B26F0-BA02-1445-92EB-4A8547D53E33}">
          <p14:sldIdLst>
            <p14:sldId id="265"/>
            <p14:sldId id="273"/>
            <p14:sldId id="269"/>
            <p14:sldId id="276"/>
            <p14:sldId id="275"/>
            <p14:sldId id="266"/>
            <p14:sldId id="272"/>
            <p14:sldId id="26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7" autoAdjust="0"/>
    <p:restoredTop sz="93729"/>
  </p:normalViewPr>
  <p:slideViewPr>
    <p:cSldViewPr snapToGrid="0" snapToObjects="1">
      <p:cViewPr varScale="1">
        <p:scale>
          <a:sx n="88" d="100"/>
          <a:sy n="88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8BF1A-F214-4041-B227-EF045931CFDF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47343-8E9C-6045-B961-7D03B11B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baseline="0" dirty="0" smtClean="0"/>
              <a:t> is a very good web site who cleans all the public proprietary sources in order to be ready for exploration and assumption.</a:t>
            </a:r>
          </a:p>
          <a:p>
            <a:r>
              <a:rPr lang="en-US" baseline="0" dirty="0" smtClean="0"/>
              <a:t>Full of interesting features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47343-8E9C-6045-B961-7D03B11B20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years?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47343-8E9C-6045-B961-7D03B11B20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baseline="0" dirty="0" smtClean="0"/>
              <a:t> to get result in order to have information about a specific county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47343-8E9C-6045-B961-7D03B11B20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3658B20-DAE9-CF43-B42C-67543F34472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9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3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03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29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7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44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88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3658B20-DAE9-CF43-B42C-67543F34472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32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3658B20-DAE9-CF43-B42C-67543F34472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5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6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7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0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2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3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2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8B20-DAE9-CF43-B42C-67543F34472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2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3658B20-DAE9-CF43-B42C-67543F34472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DD2DB2E-AFA8-F540-927B-39EAB807D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8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001/Class_Project/blob/master/Schools_DataFrame.ipynb" TargetMode="External"/><Relationship Id="rId2" Type="http://schemas.openxmlformats.org/officeDocument/2006/relationships/hyperlink" Target="https://github.com/Priti001/Class_Project/blob/master/Zillow_Explore_avl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illow/zec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de.ca.gov/ds/si/ds/pubschls.a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PROJECT</a:t>
            </a:r>
            <a:br>
              <a:rPr lang="en-US" dirty="0" smtClean="0"/>
            </a:br>
            <a:r>
              <a:rPr lang="en-US" sz="4400" b="1" i="1" dirty="0" smtClean="0"/>
              <a:t>Do you really want to buy an house in the Bay </a:t>
            </a:r>
            <a:r>
              <a:rPr lang="en-US" sz="4400" b="1" i="1" dirty="0"/>
              <a:t>A</a:t>
            </a:r>
            <a:r>
              <a:rPr lang="en-US" sz="4400" b="1" i="1" dirty="0" smtClean="0"/>
              <a:t>rea?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1400" dirty="0" smtClean="0"/>
              <a:t>Alexander Lam</a:t>
            </a:r>
          </a:p>
          <a:p>
            <a:pPr algn="r"/>
            <a:r>
              <a:rPr lang="en-US" sz="1400" dirty="0" smtClean="0"/>
              <a:t>Allegra </a:t>
            </a:r>
            <a:r>
              <a:rPr lang="en-US" sz="1400" dirty="0" err="1" smtClean="0"/>
              <a:t>Adinolfi</a:t>
            </a:r>
            <a:endParaRPr lang="en-US" sz="1400" dirty="0" smtClean="0"/>
          </a:p>
          <a:p>
            <a:pPr algn="r"/>
            <a:r>
              <a:rPr lang="en-US" sz="1400" dirty="0" err="1" smtClean="0"/>
              <a:t>Priti</a:t>
            </a:r>
            <a:r>
              <a:rPr lang="en-US" sz="1400" dirty="0" smtClean="0"/>
              <a:t> </a:t>
            </a:r>
            <a:r>
              <a:rPr lang="en-US" sz="1400" dirty="0" err="1" smtClean="0"/>
              <a:t>Dhere</a:t>
            </a:r>
            <a:r>
              <a:rPr lang="en-US" sz="1400" dirty="0" smtClean="0"/>
              <a:t> </a:t>
            </a:r>
          </a:p>
          <a:p>
            <a:pPr algn="r"/>
            <a:r>
              <a:rPr lang="en-US" sz="1400" dirty="0" smtClean="0"/>
              <a:t>Owen Lawrence</a:t>
            </a:r>
          </a:p>
        </p:txBody>
      </p:sp>
    </p:spTree>
    <p:extLst>
      <p:ext uri="{BB962C8B-B14F-4D97-AF65-F5344CB8AC3E}">
        <p14:creationId xmlns:p14="http://schemas.microsoft.com/office/powerpoint/2010/main" val="12912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4" y="1413164"/>
            <a:ext cx="11777753" cy="371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25939"/>
            <a:ext cx="9149445" cy="3229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73" y="3842238"/>
            <a:ext cx="4385470" cy="247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9" y="1821176"/>
            <a:ext cx="5832124" cy="3163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39" y="1780899"/>
            <a:ext cx="5406575" cy="324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0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based on the Analysis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Counties exhibit similar trend during the years. </a:t>
            </a:r>
          </a:p>
          <a:p>
            <a:r>
              <a:rPr lang="en-US" dirty="0" smtClean="0"/>
              <a:t>School rating scores have some correlation with the house prices but not that high which we were expecting. </a:t>
            </a:r>
          </a:p>
          <a:p>
            <a:r>
              <a:rPr lang="en-US" dirty="0" smtClean="0"/>
              <a:t>The most expensive city is Hillsborough </a:t>
            </a:r>
          </a:p>
          <a:p>
            <a:r>
              <a:rPr lang="en-US" dirty="0" smtClean="0"/>
              <a:t>The cheapest one is East Palo Alto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Investigation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through the crime data and see if there is any correlation </a:t>
            </a:r>
          </a:p>
          <a:p>
            <a:r>
              <a:rPr lang="en-US" dirty="0" smtClean="0"/>
              <a:t>Where is more convenient buy a house and where to rent?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to get result in order to have information about a specific County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/Priti001/</a:t>
            </a:r>
            <a:r>
              <a:rPr lang="en-US" dirty="0" err="1" smtClean="0"/>
              <a:t>Class_Project</a:t>
            </a:r>
            <a:r>
              <a:rPr lang="en-US" dirty="0" smtClean="0"/>
              <a:t>/blob/master/</a:t>
            </a:r>
            <a:r>
              <a:rPr lang="en-US" dirty="0" err="1" smtClean="0"/>
              <a:t>housing_utilities.py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Our Project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Housing data manipulation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https://github.com/Priti001/Class_Project/blob/master/Zillow_Explore_avl.ipynb</a:t>
            </a:r>
            <a:endParaRPr lang="en-US" dirty="0" smtClean="0"/>
          </a:p>
          <a:p>
            <a:r>
              <a:rPr lang="en-US" dirty="0" smtClean="0"/>
              <a:t>School data manipulation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https://github.com/Priti001/Class_Project/blob/master/Schools_DataFrame.ipynb</a:t>
            </a:r>
            <a:endParaRPr lang="en-US" dirty="0" smtClean="0"/>
          </a:p>
          <a:p>
            <a:r>
              <a:rPr lang="en-US" dirty="0" smtClean="0"/>
              <a:t>Overall investigation </a:t>
            </a:r>
          </a:p>
          <a:p>
            <a:pPr marL="0" indent="0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/Priti001/</a:t>
            </a:r>
            <a:r>
              <a:rPr lang="en-US" dirty="0" err="1" smtClean="0"/>
              <a:t>Class_Project</a:t>
            </a:r>
            <a:r>
              <a:rPr lang="en-US" dirty="0" smtClean="0"/>
              <a:t>/tree/</a:t>
            </a:r>
            <a:r>
              <a:rPr lang="en-US" dirty="0" err="1" smtClean="0"/>
              <a:t>correlation_analysis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0040" y="1062990"/>
            <a:ext cx="10515600" cy="617696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/>
              <a:t>INTRODUCTION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Project aims to assist those who are looking to buy a House in order to have an overview on the housing market place and make the best decision.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/>
              <a:t>PROPOSAL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Our Project want to analyze the correlation between school rate scores and median sold price.</a:t>
            </a:r>
            <a:endParaRPr lang="en-US" sz="40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search combined House Price and School rating score since having a good school close to our house is one of the first goals of people but also the main reason why the price are higher.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 you want to buy an house?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County - how is the houses sale trend?</a:t>
            </a:r>
          </a:p>
          <a:p>
            <a:r>
              <a:rPr lang="en-US" dirty="0" smtClean="0"/>
              <a:t>Does the school rating has correlation with the price of the houses?</a:t>
            </a:r>
          </a:p>
          <a:p>
            <a:r>
              <a:rPr lang="en-US" dirty="0" smtClean="0"/>
              <a:t>Is the trend changes year by year?</a:t>
            </a:r>
          </a:p>
          <a:p>
            <a:r>
              <a:rPr lang="en-US" dirty="0" smtClean="0"/>
              <a:t>What is the median sold price?</a:t>
            </a:r>
          </a:p>
        </p:txBody>
      </p:sp>
    </p:spTree>
    <p:extLst>
      <p:ext uri="{BB962C8B-B14F-4D97-AF65-F5344CB8AC3E}">
        <p14:creationId xmlns:p14="http://schemas.microsoft.com/office/powerpoint/2010/main" val="197459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Datasets resource: </a:t>
            </a:r>
            <a:r>
              <a:rPr lang="en-US" dirty="0" err="1" smtClean="0"/>
              <a:t>KAGGLE.com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Housing data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www.kaggle.com/zillow/zecon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Schools in </a:t>
            </a:r>
            <a:r>
              <a:rPr lang="en-US" dirty="0" smtClean="0"/>
              <a:t>CA: Public </a:t>
            </a:r>
            <a:r>
              <a:rPr lang="en-US" dirty="0"/>
              <a:t>Schools and Districts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www.cde.ca.gov/ds/si/ds/pubschls.asp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3200" b="1" dirty="0" smtClean="0"/>
              <a:t>STRUCTURE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200" i="1" dirty="0" smtClean="0">
                <a:latin typeface="+mn-lt"/>
              </a:rPr>
              <a:t>As starting point of our analysis we have first cleaned and then worked with the 2 dataset separately, only after this process we have merged the data to get our output.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83555" y="2461986"/>
            <a:ext cx="4825157" cy="576262"/>
          </a:xfrm>
        </p:spPr>
        <p:txBody>
          <a:bodyPr/>
          <a:lstStyle/>
          <a:p>
            <a:pPr lvl="0" algn="ctr"/>
            <a:endParaRPr lang="en-US" dirty="0" smtClean="0"/>
          </a:p>
          <a:p>
            <a:endParaRPr lang="en-US" dirty="0" smtClean="0"/>
          </a:p>
          <a:p>
            <a:r>
              <a:rPr lang="en-US" sz="1800" b="1" dirty="0" smtClean="0"/>
              <a:t>Housing Data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Download the data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Import all the dependencies needed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Clean the data, dropping inconsistent or not interesting columns and rows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Choose the County of interest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Choose the Date of interest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First Graph: Total Sold Price in relation with Years for the County of interest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charset="2"/>
              <a:buChar char="ü"/>
            </a:pPr>
            <a:r>
              <a:rPr lang="en-US" dirty="0" smtClean="0"/>
              <a:t>Second Graph: Median Sold Price per </a:t>
            </a:r>
            <a:r>
              <a:rPr lang="en-US" dirty="0" err="1" smtClean="0"/>
              <a:t>Sqr</a:t>
            </a:r>
            <a:r>
              <a:rPr lang="en-US" dirty="0" smtClean="0"/>
              <a:t> Ft in relation with Years for each region of the County of interest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1226" y="2461986"/>
            <a:ext cx="4825159" cy="576262"/>
          </a:xfrm>
        </p:spPr>
        <p:txBody>
          <a:bodyPr>
            <a:normAutofit fontScale="25000" lnSpcReduction="20000"/>
          </a:bodyPr>
          <a:lstStyle/>
          <a:p>
            <a:endParaRPr lang="en-US" sz="3300" b="1" dirty="0" smtClean="0"/>
          </a:p>
          <a:p>
            <a:r>
              <a:rPr lang="en-US" sz="7200" b="1" dirty="0" smtClean="0"/>
              <a:t>Schools </a:t>
            </a:r>
            <a:r>
              <a:rPr lang="en-US" sz="7200" b="1" dirty="0" smtClean="0"/>
              <a:t>and Districts Data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ü"/>
            </a:pPr>
            <a:r>
              <a:rPr lang="en-US" sz="2000" dirty="0" smtClean="0"/>
              <a:t>Download the data 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Import all the dependencies needed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Clean the data, dropping inconsistent or not interesting columns and rows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Merge last 3 years datasets in order to give consistence to our analysis </a:t>
            </a:r>
          </a:p>
          <a:p>
            <a:pPr>
              <a:buFont typeface="Wingdings" charset="2"/>
              <a:buChar char="ü"/>
            </a:pPr>
            <a:r>
              <a:rPr lang="en-US" sz="2000" dirty="0" smtClean="0"/>
              <a:t>Create csv file containing County details and score</a:t>
            </a:r>
          </a:p>
          <a:p>
            <a:pPr>
              <a:buFont typeface="Wingdings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County of San Mateo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Median Sold Price vs Median Price per </a:t>
            </a:r>
            <a:r>
              <a:rPr lang="en-US" sz="2400" dirty="0" err="1" smtClean="0"/>
              <a:t>Sq</a:t>
            </a:r>
            <a:r>
              <a:rPr lang="en-US" sz="2400" dirty="0" smtClean="0"/>
              <a:t> Ft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8" y="2564718"/>
            <a:ext cx="5722381" cy="278766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87" y="2353836"/>
            <a:ext cx="5661170" cy="2830585"/>
          </a:xfrm>
        </p:spPr>
      </p:pic>
    </p:spTree>
    <p:extLst>
      <p:ext uri="{BB962C8B-B14F-4D97-AF65-F5344CB8AC3E}">
        <p14:creationId xmlns:p14="http://schemas.microsoft.com/office/powerpoint/2010/main" val="14726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 smtClean="0"/>
              <a:t>Median Sold Price vs Median Price per </a:t>
            </a:r>
            <a:r>
              <a:rPr lang="en-US" sz="3600" b="1" dirty="0" err="1" smtClean="0"/>
              <a:t>Sq</a:t>
            </a:r>
            <a:r>
              <a:rPr lang="en-US" sz="3600" b="1" dirty="0" smtClean="0"/>
              <a:t> Ft by cities </a:t>
            </a:r>
            <a:endParaRPr lang="en-US" sz="3600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886257"/>
            <a:ext cx="8824913" cy="2850785"/>
          </a:xfrm>
        </p:spPr>
      </p:pic>
    </p:spTree>
    <p:extLst>
      <p:ext uri="{BB962C8B-B14F-4D97-AF65-F5344CB8AC3E}">
        <p14:creationId xmlns:p14="http://schemas.microsoft.com/office/powerpoint/2010/main" val="9282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County of San Mateo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Total sold price in relation to the school rating score for each region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2" y="2449954"/>
            <a:ext cx="11683207" cy="3259998"/>
          </a:xfrm>
        </p:spPr>
      </p:pic>
    </p:spTree>
    <p:extLst>
      <p:ext uri="{BB962C8B-B14F-4D97-AF65-F5344CB8AC3E}">
        <p14:creationId xmlns:p14="http://schemas.microsoft.com/office/powerpoint/2010/main" val="199998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750"/>
            <a:ext cx="10515600" cy="361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7592</TotalTime>
  <Words>451</Words>
  <Application>Microsoft Office PowerPoint</Application>
  <PresentationFormat>Widescreen</PresentationFormat>
  <Paragraphs>72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Ion Boardroom</vt:lpstr>
      <vt:lpstr>CLASS PROJECT Do you really want to buy an house in the Bay Area?</vt:lpstr>
      <vt:lpstr>PowerPoint Presentation</vt:lpstr>
      <vt:lpstr>Do you want to buy an house?</vt:lpstr>
      <vt:lpstr>DATASET</vt:lpstr>
      <vt:lpstr>STRUCTURE As starting point of our analysis we have first cleaned and then worked with the 2 dataset separately, only after this process we have merged the data to get our output. </vt:lpstr>
      <vt:lpstr>County of San Mateo  Median Sold Price vs Median Price per Sq Ft</vt:lpstr>
      <vt:lpstr>Median Sold Price vs Median Price per Sq Ft by cities </vt:lpstr>
      <vt:lpstr>County of San Mateo  Total sold price in relation to the school rating score for each region </vt:lpstr>
      <vt:lpstr>PowerPoint Presentation</vt:lpstr>
      <vt:lpstr>PowerPoint Presentation</vt:lpstr>
      <vt:lpstr>PowerPoint Presentation</vt:lpstr>
      <vt:lpstr>PowerPoint Presentation</vt:lpstr>
      <vt:lpstr>Conclusion based on the Analysis </vt:lpstr>
      <vt:lpstr>Future Investigation </vt:lpstr>
      <vt:lpstr>Functions </vt:lpstr>
      <vt:lpstr>Our Project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PROJECT</dc:title>
  <dc:creator>Allegra Adinolfi</dc:creator>
  <cp:lastModifiedBy>Priti Dhere</cp:lastModifiedBy>
  <cp:revision>43</cp:revision>
  <dcterms:created xsi:type="dcterms:W3CDTF">2018-01-15T01:08:51Z</dcterms:created>
  <dcterms:modified xsi:type="dcterms:W3CDTF">2018-01-20T19:04:12Z</dcterms:modified>
</cp:coreProperties>
</file>