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6" r:id="rId4"/>
    <p:sldId id="275" r:id="rId5"/>
    <p:sldId id="267" r:id="rId6"/>
    <p:sldId id="268" r:id="rId7"/>
    <p:sldId id="269" r:id="rId8"/>
    <p:sldId id="270" r:id="rId9"/>
    <p:sldId id="264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6752" autoAdjust="0"/>
  </p:normalViewPr>
  <p:slideViewPr>
    <p:cSldViewPr snapToGrid="0">
      <p:cViewPr varScale="1">
        <p:scale>
          <a:sx n="79" d="100"/>
          <a:sy n="79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0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Priti</a:t>
            </a:r>
            <a:r>
              <a:rPr lang="en-US" dirty="0"/>
              <a:t> –Will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 title="intersecting circles">
            <a:extLst>
              <a:ext uri="{FF2B5EF4-FFF2-40B4-BE49-F238E27FC236}">
                <a16:creationId xmlns:a16="http://schemas.microsoft.com/office/drawing/2014/main" xmlns="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xmlns="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xmlns="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 title="ribbon">
            <a:extLst>
              <a:ext uri="{FF2B5EF4-FFF2-40B4-BE49-F238E27FC236}">
                <a16:creationId xmlns:a16="http://schemas.microsoft.com/office/drawing/2014/main" xmlns="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Sales Analytics Software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(Mini CRM)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NJRM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92196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54EF76-235B-429C-985B-C1C5CA84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- MySQL 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842CA6-CC9F-4C9D-AFAD-8ACCCCD3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Prep,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&gt;pip install mysql-connector </a:t>
            </a:r>
          </a:p>
          <a:p>
            <a:r>
              <a:rPr lang="en-US" dirty="0"/>
              <a:t>DB Connect,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&gt;from mysql.connector import (connection)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&gt;cnx = connection.MySQLConnection(user='root', password='*****',                               host='localhost',  database='prosaleData’)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&gt;print(cnx)</a:t>
            </a:r>
          </a:p>
          <a:p>
            <a:pPr marL="457200" lvl="1" indent="0">
              <a:buNone/>
            </a:pPr>
            <a:r>
              <a:rPr lang="en-US" i="1" dirty="0"/>
              <a:t># you must create a Cursor object. It will let you execute all the queries you need,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&gt;cur = db.cursor()</a:t>
            </a:r>
          </a:p>
          <a:p>
            <a:pPr marL="457200" lvl="1" indent="0">
              <a:buNone/>
            </a:pPr>
            <a:r>
              <a:rPr lang="en-US" i="1" dirty="0"/>
              <a:t># Use all the SQL you like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&gt;cur.execute("SELECT * FROM salestran")</a:t>
            </a:r>
          </a:p>
          <a:p>
            <a:pPr marL="457200" lvl="1" indent="0">
              <a:buNone/>
            </a:pPr>
            <a:r>
              <a:rPr lang="en-US" i="1" dirty="0"/>
              <a:t># print all the first cell of all the rows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&gt;for row in cur.fetchall():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 print(row)</a:t>
            </a:r>
          </a:p>
        </p:txBody>
      </p:sp>
    </p:spTree>
    <p:extLst>
      <p:ext uri="{BB962C8B-B14F-4D97-AF65-F5344CB8AC3E}">
        <p14:creationId xmlns:p14="http://schemas.microsoft.com/office/powerpoint/2010/main" val="72962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DB1EF-096B-4602-8E23-ADAD76A0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2CDD34-B81F-4883-99FE-FCF661FE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Pivottable.js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D3.js</a:t>
            </a:r>
          </a:p>
          <a:p>
            <a:r>
              <a:rPr lang="en-US" dirty="0"/>
              <a:t>Dc.js (JS lib) </a:t>
            </a:r>
          </a:p>
          <a:p>
            <a:pPr lvl="1"/>
            <a:r>
              <a:rPr lang="en-US" dirty="0"/>
              <a:t>Used for Dimensional charting</a:t>
            </a:r>
          </a:p>
          <a:p>
            <a:pPr lvl="1"/>
            <a:r>
              <a:rPr lang="en-US" dirty="0"/>
              <a:t>Good for Dashboards</a:t>
            </a:r>
          </a:p>
          <a:p>
            <a:r>
              <a:rPr lang="en-US" dirty="0"/>
              <a:t>Crossfilter.js ( JS lib) </a:t>
            </a:r>
          </a:p>
          <a:p>
            <a:pPr lvl="1"/>
            <a:r>
              <a:rPr lang="en-US" dirty="0"/>
              <a:t>Used for exploring large multivariate datasets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Supports interaction with coordinated views with large datasets containing million of records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xmlns="" id="{2BC057C1-0223-45AD-B8ED-1621F132EB7D}"/>
              </a:ext>
            </a:extLst>
          </p:cNvPr>
          <p:cNvSpPr/>
          <p:nvPr/>
        </p:nvSpPr>
        <p:spPr>
          <a:xfrm>
            <a:off x="914401" y="1922490"/>
            <a:ext cx="178230" cy="193728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ar: 12 Points 4">
            <a:extLst>
              <a:ext uri="{FF2B5EF4-FFF2-40B4-BE49-F238E27FC236}">
                <a16:creationId xmlns:a16="http://schemas.microsoft.com/office/drawing/2014/main" xmlns="" id="{680D21AD-9ABB-415B-B5CE-C15891D7D33F}"/>
              </a:ext>
            </a:extLst>
          </p:cNvPr>
          <p:cNvSpPr/>
          <p:nvPr/>
        </p:nvSpPr>
        <p:spPr>
          <a:xfrm>
            <a:off x="920860" y="2942795"/>
            <a:ext cx="178230" cy="193728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xmlns="" id="{CFD296F0-0EFA-483F-B8D5-33A8D5274014}"/>
              </a:ext>
            </a:extLst>
          </p:cNvPr>
          <p:cNvSpPr/>
          <p:nvPr/>
        </p:nvSpPr>
        <p:spPr>
          <a:xfrm>
            <a:off x="861448" y="4284194"/>
            <a:ext cx="178230" cy="193728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5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E1B2ED-507E-4616-B02F-21F6875F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741F24-C42C-49BD-BDDC-83792F52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69104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BE730-88F1-4C2B-ABF5-F7CC2B6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F8A83E-228B-4C0A-A205-D540A846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Sales analytics using </a:t>
            </a:r>
          </a:p>
          <a:p>
            <a:pPr lvl="1"/>
            <a:r>
              <a:rPr lang="en-US"/>
              <a:t>ML and AI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7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Our Story (almost True)….</a:t>
            </a:r>
          </a:p>
          <a:p>
            <a:pPr lvl="1"/>
            <a:r>
              <a:rPr lang="en-US" sz="2000" dirty="0"/>
              <a:t>Business Challenge</a:t>
            </a:r>
          </a:p>
          <a:p>
            <a:pPr lvl="1"/>
            <a:r>
              <a:rPr lang="en-US" sz="2000" dirty="0"/>
              <a:t>Our Approach</a:t>
            </a:r>
          </a:p>
          <a:p>
            <a:pPr lvl="1"/>
            <a:r>
              <a:rPr lang="en-US" sz="2000" dirty="0"/>
              <a:t>Our innovation</a:t>
            </a:r>
          </a:p>
          <a:p>
            <a:r>
              <a:rPr lang="en-US" sz="2400" dirty="0"/>
              <a:t>Demo 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3087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DACC8-B89B-4ADA-B0AB-4C95E0F7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Story…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BA7E0D-8FAF-43CE-83DE-5A32FF4A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Profile </a:t>
            </a:r>
          </a:p>
          <a:p>
            <a:pPr lvl="1"/>
            <a:r>
              <a:rPr lang="en-US" dirty="0"/>
              <a:t>Orox, a CPG (Consumer Packaged Goods) customer ($6B in sales)</a:t>
            </a:r>
          </a:p>
          <a:p>
            <a:pPr lvl="1"/>
            <a:r>
              <a:rPr lang="en-US" dirty="0"/>
              <a:t> Manufactures bleaches and cleaning products (approx. 1000 SKUs products)</a:t>
            </a:r>
          </a:p>
          <a:p>
            <a:pPr lvl="1"/>
            <a:r>
              <a:rPr lang="en-US" dirty="0"/>
              <a:t> Different Business Units/Markets – Healthcare, JanSan &amp; Food Services</a:t>
            </a:r>
          </a:p>
          <a:p>
            <a:pPr lvl="1"/>
            <a:r>
              <a:rPr lang="en-US" dirty="0"/>
              <a:t>Sales channel </a:t>
            </a:r>
          </a:p>
          <a:p>
            <a:pPr lvl="2"/>
            <a:r>
              <a:rPr lang="en-US" dirty="0"/>
              <a:t>Direct Sales – direct selling to End consumers</a:t>
            </a:r>
          </a:p>
          <a:p>
            <a:pPr lvl="2"/>
            <a:r>
              <a:rPr lang="en-US" dirty="0"/>
              <a:t>In-Direct Sales (Trace Sales) – indirect selling to End consumers via Distribution Channel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5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5AEDE698-7D86-4AAE-9B41-78D3F3A8D8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10" y="872479"/>
            <a:ext cx="5238315" cy="496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F3F2B2-5C78-4BBF-9A0C-31F30CC835BD}"/>
              </a:ext>
            </a:extLst>
          </p:cNvPr>
          <p:cNvSpPr txBox="1"/>
          <p:nvPr/>
        </p:nvSpPr>
        <p:spPr>
          <a:xfrm>
            <a:off x="7423687" y="5921024"/>
            <a:ext cx="423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Orox Kitchen Floral Scent Cleaner…..</a:t>
            </a:r>
          </a:p>
        </p:txBody>
      </p:sp>
    </p:spTree>
    <p:extLst>
      <p:ext uri="{BB962C8B-B14F-4D97-AF65-F5344CB8AC3E}">
        <p14:creationId xmlns:p14="http://schemas.microsoft.com/office/powerpoint/2010/main" val="240200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0DB4E-8AD4-4309-B876-AEDDA364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71A528-50F5-412E-920C-5CD52896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In-direct sales challenges,</a:t>
            </a:r>
          </a:p>
          <a:p>
            <a:pPr lvl="1"/>
            <a:r>
              <a:rPr lang="en-US" dirty="0"/>
              <a:t>Sales lack visibility into sales data - cannot do upsell/cross sell</a:t>
            </a:r>
          </a:p>
          <a:p>
            <a:pPr lvl="1"/>
            <a:r>
              <a:rPr lang="en-US" dirty="0"/>
              <a:t>Execs don’t have visibility into Business performance</a:t>
            </a:r>
          </a:p>
          <a:p>
            <a:pPr lvl="1"/>
            <a:r>
              <a:rPr lang="en-US" dirty="0"/>
              <a:t>Marketing missing data in terms of their marketing focus </a:t>
            </a:r>
          </a:p>
          <a:p>
            <a:pPr lvl="2"/>
            <a:r>
              <a:rPr lang="en-US" dirty="0"/>
              <a:t>What product is selling most and what price?</a:t>
            </a:r>
          </a:p>
          <a:p>
            <a:pPr lvl="2"/>
            <a:r>
              <a:rPr lang="en-US" dirty="0"/>
              <a:t>What should be our marketing strategy to help sales &amp; distributors sell more ?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0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BABCA-9DE4-40BF-93B7-4DC6F3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2EE1D8-5555-47DC-9D43-1FF2033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Difficult to answer simple questions,</a:t>
            </a:r>
          </a:p>
          <a:p>
            <a:pPr marL="0" indent="0">
              <a:buNone/>
            </a:pPr>
            <a:r>
              <a:rPr lang="en-US" dirty="0"/>
              <a:t>Q1. What are my top selling products?</a:t>
            </a:r>
          </a:p>
          <a:p>
            <a:pPr marL="0" indent="0">
              <a:buNone/>
            </a:pPr>
            <a:r>
              <a:rPr lang="en-US" dirty="0"/>
              <a:t>Q2. How can we sell more?</a:t>
            </a:r>
          </a:p>
          <a:p>
            <a:pPr marL="0" indent="0">
              <a:buNone/>
            </a:pPr>
            <a:r>
              <a:rPr lang="en-US" dirty="0"/>
              <a:t>Q3. What should be our marketing and sales strategy to uplift sales?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6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6CB54-8766-4067-9B95-B31A9A26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83FF30-2972-4A1A-89F1-BA44C4B8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Data</a:t>
            </a:r>
          </a:p>
          <a:p>
            <a:r>
              <a:rPr lang="en-US" dirty="0"/>
              <a:t>Define Data Visualization Reports</a:t>
            </a:r>
          </a:p>
          <a:p>
            <a:r>
              <a:rPr lang="en-US" dirty="0"/>
              <a:t>Define ETL process</a:t>
            </a:r>
          </a:p>
          <a:p>
            <a:r>
              <a:rPr lang="en-US" dirty="0"/>
              <a:t>Define Architecture</a:t>
            </a:r>
          </a:p>
          <a:p>
            <a:r>
              <a:rPr lang="en-US" dirty="0"/>
              <a:t>Design a MVP – scalable and sellable</a:t>
            </a:r>
          </a:p>
          <a:p>
            <a:pPr lvl="1"/>
            <a:r>
              <a:rPr lang="en-US" dirty="0"/>
              <a:t>Gather Data</a:t>
            </a:r>
          </a:p>
          <a:p>
            <a:pPr lvl="1"/>
            <a:r>
              <a:rPr lang="en-US" dirty="0"/>
              <a:t>Store that data in Database</a:t>
            </a:r>
          </a:p>
          <a:p>
            <a:pPr lvl="1"/>
            <a:r>
              <a:rPr lang="en-US" dirty="0"/>
              <a:t>Design Cloud based reporting analytics solution</a:t>
            </a:r>
          </a:p>
          <a:p>
            <a:pPr lvl="1"/>
            <a:r>
              <a:rPr lang="en-US" dirty="0"/>
              <a:t>Present Data Visualization Reports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6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7C4F83-7168-4B54-B7E2-4BEAB596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 - Star Schema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AFD2320-7195-42BA-9A34-F6A8E168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119" y="3008043"/>
            <a:ext cx="1979908" cy="3057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4DC33AD-0488-449C-B13F-E32A24F41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64" y="1575824"/>
            <a:ext cx="2434895" cy="2464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91A32-DCE4-4D45-8C03-162194220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111" y="1488726"/>
            <a:ext cx="2562225" cy="26384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B56274D-F912-48BD-8A08-370CFC44D2D2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625359" y="2807940"/>
            <a:ext cx="1004760" cy="1728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1087846-F358-4399-93F2-C479A393AAE5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610027" y="2807939"/>
            <a:ext cx="1240084" cy="1728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D71A993-0770-47D8-865E-85D348B18A07}"/>
              </a:ext>
            </a:extLst>
          </p:cNvPr>
          <p:cNvSpPr txBox="1"/>
          <p:nvPr/>
        </p:nvSpPr>
        <p:spPr>
          <a:xfrm>
            <a:off x="7780149" y="4536649"/>
            <a:ext cx="29756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Keys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Sales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Product Code</a:t>
            </a:r>
          </a:p>
        </p:txBody>
      </p:sp>
    </p:spTree>
    <p:extLst>
      <p:ext uri="{BB962C8B-B14F-4D97-AF65-F5344CB8AC3E}">
        <p14:creationId xmlns:p14="http://schemas.microsoft.com/office/powerpoint/2010/main" val="313728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E5437-2A46-46CA-9ACA-CF139ACC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Client – Server using REST APIs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CF7AA4D-E8E3-4BF1-9632-954DC83CCC61}"/>
              </a:ext>
            </a:extLst>
          </p:cNvPr>
          <p:cNvSpPr/>
          <p:nvPr/>
        </p:nvSpPr>
        <p:spPr>
          <a:xfrm>
            <a:off x="3037115" y="21444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8AB15E2-A26E-4C6F-B05F-7D06769A5568}"/>
              </a:ext>
            </a:extLst>
          </p:cNvPr>
          <p:cNvSpPr/>
          <p:nvPr/>
        </p:nvSpPr>
        <p:spPr>
          <a:xfrm>
            <a:off x="7783287" y="2144486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5B3C7DC-87C0-4F3C-A0AA-45B5EAABAB41}"/>
              </a:ext>
            </a:extLst>
          </p:cNvPr>
          <p:cNvCxnSpPr>
            <a:stCxn id="4" idx="3"/>
          </p:cNvCxnSpPr>
          <p:nvPr/>
        </p:nvCxnSpPr>
        <p:spPr>
          <a:xfrm>
            <a:off x="3951515" y="2601686"/>
            <a:ext cx="367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44844E0-8506-49A3-8F68-C08FB8789C67}"/>
              </a:ext>
            </a:extLst>
          </p:cNvPr>
          <p:cNvCxnSpPr/>
          <p:nvPr/>
        </p:nvCxnSpPr>
        <p:spPr>
          <a:xfrm flipH="1">
            <a:off x="4082143" y="2852057"/>
            <a:ext cx="3701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6B1750-221C-4AB3-A77B-A8344CAAD4C4}"/>
              </a:ext>
            </a:extLst>
          </p:cNvPr>
          <p:cNvSpPr txBox="1"/>
          <p:nvPr/>
        </p:nvSpPr>
        <p:spPr>
          <a:xfrm>
            <a:off x="4735286" y="2275119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0FA4523-4829-4F10-9563-ACABE1E59F57}"/>
              </a:ext>
            </a:extLst>
          </p:cNvPr>
          <p:cNvSpPr txBox="1"/>
          <p:nvPr/>
        </p:nvSpPr>
        <p:spPr>
          <a:xfrm>
            <a:off x="4844143" y="289482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9F6DFA-98A3-476E-B866-CCE3255B801E}"/>
              </a:ext>
            </a:extLst>
          </p:cNvPr>
          <p:cNvSpPr txBox="1"/>
          <p:nvPr/>
        </p:nvSpPr>
        <p:spPr>
          <a:xfrm>
            <a:off x="2253343" y="3102428"/>
            <a:ext cx="231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Web UI - will receive data and render Dashboards and Reports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F45B02-1D37-48EC-9F12-372C646A0CE3}"/>
              </a:ext>
            </a:extLst>
          </p:cNvPr>
          <p:cNvSpPr txBox="1"/>
          <p:nvPr/>
        </p:nvSpPr>
        <p:spPr>
          <a:xfrm>
            <a:off x="7184571" y="3159467"/>
            <a:ext cx="231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 API will present reports to clients on request 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xmlns="" id="{B50A25A9-D82E-485A-AC8B-9E51DE19B92F}"/>
              </a:ext>
            </a:extLst>
          </p:cNvPr>
          <p:cNvSpPr/>
          <p:nvPr/>
        </p:nvSpPr>
        <p:spPr>
          <a:xfrm>
            <a:off x="9503228" y="2335375"/>
            <a:ext cx="544286" cy="5326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213148D-503A-4F4F-9E2D-FE46419D4983}"/>
              </a:ext>
            </a:extLst>
          </p:cNvPr>
          <p:cNvCxnSpPr>
            <a:cxnSpLocks/>
            <a:stCxn id="5" idx="3"/>
            <a:endCxn id="14" idx="2"/>
          </p:cNvCxnSpPr>
          <p:nvPr/>
        </p:nvCxnSpPr>
        <p:spPr>
          <a:xfrm>
            <a:off x="8697687" y="2601686"/>
            <a:ext cx="805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800289E-934C-4563-A87E-E0D6A262454D}"/>
              </a:ext>
            </a:extLst>
          </p:cNvPr>
          <p:cNvSpPr txBox="1"/>
          <p:nvPr/>
        </p:nvSpPr>
        <p:spPr>
          <a:xfrm>
            <a:off x="10047514" y="2867996"/>
            <a:ext cx="119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Database , loads csv sales data</a:t>
            </a:r>
          </a:p>
        </p:txBody>
      </p:sp>
    </p:spTree>
    <p:extLst>
      <p:ext uri="{BB962C8B-B14F-4D97-AF65-F5344CB8AC3E}">
        <p14:creationId xmlns:p14="http://schemas.microsoft.com/office/powerpoint/2010/main" val="426310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WebE2FB</Template>
  <TotalTime>242</TotalTime>
  <Words>434</Words>
  <Application>Microsoft Office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Sales Analytics Software (Mini CRM) </vt:lpstr>
      <vt:lpstr>Contents</vt:lpstr>
      <vt:lpstr>Our Story…</vt:lpstr>
      <vt:lpstr>PowerPoint Presentation</vt:lpstr>
      <vt:lpstr>Business Challenges</vt:lpstr>
      <vt:lpstr>Questions </vt:lpstr>
      <vt:lpstr>Our Approach</vt:lpstr>
      <vt:lpstr>Data Model  - Star Schema Design</vt:lpstr>
      <vt:lpstr>Architecture – Client – Server using REST APIs</vt:lpstr>
      <vt:lpstr>ETL - MySQL DB </vt:lpstr>
      <vt:lpstr>JS libraries</vt:lpstr>
      <vt:lpstr>Demo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analysis</dc:title>
  <dc:creator>Rajat Kaura</dc:creator>
  <cp:lastModifiedBy>Priti Dhere</cp:lastModifiedBy>
  <cp:revision>24</cp:revision>
  <dcterms:created xsi:type="dcterms:W3CDTF">2018-03-24T15:46:50Z</dcterms:created>
  <dcterms:modified xsi:type="dcterms:W3CDTF">2018-04-03T02:20:23Z</dcterms:modified>
</cp:coreProperties>
</file>