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Corben"/>
      <p:regular r:id="rId13"/>
    </p:embeddedFont>
    <p:embeddedFont>
      <p:font typeface="Corben"/>
      <p:regular r:id="rId14"/>
    </p:embeddedFont>
    <p:embeddedFont>
      <p:font typeface="Nobile"/>
      <p:regular r:id="rId15"/>
    </p:embeddedFont>
    <p:embeddedFont>
      <p:font typeface="Nobile"/>
      <p:regular r:id="rId16"/>
    </p:embeddedFont>
    <p:embeddedFont>
      <p:font typeface="Nobile"/>
      <p:regular r:id="rId17"/>
    </p:embeddedFont>
    <p:embeddedFont>
      <p:font typeface="Nobile"/>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Blinkit is a fast-growing e-commerce platform that offers quick delivery of everyday essentials and groceries
The vibrant colors and bustling marketplace in the image represent the rapid growth and expansion of Blinkit's business
The large magnifying glass symbolizes the detailed analysis we'll be conducting on Blinkit's performance and growth strategies
We'll dive into Blinkit's key metrics, customer trends, and competitive landscape to uncover opportunities for further expansion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D933">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D933">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D933">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D933">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D933">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pritips7/" TargetMode="External"/><Relationship Id="rId3" Type="http://schemas.openxmlformats.org/officeDocument/2006/relationships/hyperlink" Target="https://github.com/Priti1110" TargetMode="External"/><Relationship Id="rId1"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481739"/>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Corben" pitchFamily="34" charset="0"/>
                <a:ea typeface="Corben" pitchFamily="34" charset="-122"/>
                <a:cs typeface="Corben" pitchFamily="34" charset="-120"/>
              </a:rPr>
              <a:t>Blink</a:t>
            </a:r>
            <a:pPr indent="0" marL="0">
              <a:lnSpc>
                <a:spcPts val="5550"/>
              </a:lnSpc>
              <a:buNone/>
            </a:pPr>
            <a:r>
              <a:rPr lang="en-US" sz="4450" dirty="0">
                <a:solidFill>
                  <a:srgbClr val="1F7135"/>
                </a:solidFill>
                <a:latin typeface="Corben" pitchFamily="34" charset="0"/>
                <a:ea typeface="Corben" pitchFamily="34" charset="-122"/>
                <a:cs typeface="Corben" pitchFamily="34" charset="-120"/>
              </a:rPr>
              <a:t>it</a:t>
            </a:r>
            <a:pPr indent="0" marL="0">
              <a:lnSpc>
                <a:spcPts val="5550"/>
              </a:lnSpc>
              <a:buNone/>
            </a:pPr>
            <a:r>
              <a:rPr lang="en-US" sz="4450" dirty="0">
                <a:solidFill>
                  <a:srgbClr val="1B1B27"/>
                </a:solidFill>
                <a:latin typeface="Corben" pitchFamily="34" charset="0"/>
                <a:ea typeface="Corben" pitchFamily="34" charset="-122"/>
                <a:cs typeface="Corben" pitchFamily="34" charset="-120"/>
              </a:rPr>
              <a:t>  Analysis</a:t>
            </a:r>
            <a:endParaRPr lang="en-US" sz="4450" dirty="0"/>
          </a:p>
        </p:txBody>
      </p:sp>
      <p:sp>
        <p:nvSpPr>
          <p:cNvPr id="4" name="Text 1"/>
          <p:cNvSpPr/>
          <p:nvPr/>
        </p:nvSpPr>
        <p:spPr>
          <a:xfrm>
            <a:off x="793790" y="3530679"/>
            <a:ext cx="7556421" cy="362903"/>
          </a:xfrm>
          <a:prstGeom prst="rect">
            <a:avLst/>
          </a:prstGeom>
          <a:noFill/>
          <a:ln/>
        </p:spPr>
        <p:txBody>
          <a:bodyPr wrap="none" lIns="0" tIns="0" rIns="0" bIns="0" rtlCol="0" anchor="t"/>
          <a:lstStyle/>
          <a:p>
            <a:pPr indent="0" marL="0">
              <a:lnSpc>
                <a:spcPts val="2850"/>
              </a:lnSpc>
              <a:buNone/>
            </a:pPr>
            <a:r>
              <a:rPr lang="en-US" sz="1750" b="1" dirty="0">
                <a:solidFill>
                  <a:srgbClr val="404155"/>
                </a:solidFill>
                <a:latin typeface="Nobile" pitchFamily="34" charset="0"/>
                <a:ea typeface="Nobile" pitchFamily="34" charset="-122"/>
                <a:cs typeface="Nobile" pitchFamily="34" charset="-120"/>
              </a:rPr>
              <a:t>PRITI PRIYA SAHU</a:t>
            </a:r>
            <a:endParaRPr lang="en-US" sz="1750" dirty="0"/>
          </a:p>
        </p:txBody>
      </p:sp>
      <p:sp>
        <p:nvSpPr>
          <p:cNvPr id="5" name="Text 2"/>
          <p:cNvSpPr/>
          <p:nvPr/>
        </p:nvSpPr>
        <p:spPr>
          <a:xfrm>
            <a:off x="793790" y="4148733"/>
            <a:ext cx="7556421" cy="362903"/>
          </a:xfrm>
          <a:prstGeom prst="rect">
            <a:avLst/>
          </a:prstGeom>
          <a:noFill/>
          <a:ln/>
        </p:spPr>
        <p:txBody>
          <a:bodyPr wrap="none" lIns="0" tIns="0" rIns="0" bIns="0" rtlCol="0" anchor="t"/>
          <a:lstStyle/>
          <a:p>
            <a:pPr indent="0" marL="0">
              <a:lnSpc>
                <a:spcPts val="2850"/>
              </a:lnSpc>
              <a:buNone/>
            </a:pPr>
            <a:r>
              <a:rPr lang="en-US" sz="1750" dirty="0">
                <a:solidFill>
                  <a:srgbClr val="404155"/>
                </a:solidFill>
                <a:latin typeface="Nobile" pitchFamily="34" charset="0"/>
                <a:ea typeface="Nobile" pitchFamily="34" charset="-122"/>
                <a:cs typeface="Nobile" pitchFamily="34" charset="-120"/>
              </a:rPr>
              <a:t>LINKIDIN ID </a:t>
            </a:r>
            <a:pPr indent="0" marL="0">
              <a:lnSpc>
                <a:spcPts val="2850"/>
              </a:lnSpc>
              <a:buNone/>
            </a:pPr>
            <a:r>
              <a:rPr lang="en-US" sz="1750" u="sng" dirty="0">
                <a:solidFill>
                  <a:srgbClr val="1634B6"/>
                </a:solidFill>
                <a:latin typeface="Nobile" pitchFamily="34" charset="0"/>
                <a:ea typeface="Nobile" pitchFamily="34" charset="-122"/>
                <a:cs typeface="Nobile"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https://www.linkedin.com/in/pritips7/</a:t>
            </a:r>
            <a:endParaRPr lang="en-US" sz="1750" dirty="0"/>
          </a:p>
        </p:txBody>
      </p:sp>
      <p:sp>
        <p:nvSpPr>
          <p:cNvPr id="6" name="Text 3"/>
          <p:cNvSpPr/>
          <p:nvPr/>
        </p:nvSpPr>
        <p:spPr>
          <a:xfrm>
            <a:off x="793790" y="4766786"/>
            <a:ext cx="7556421" cy="362903"/>
          </a:xfrm>
          <a:prstGeom prst="rect">
            <a:avLst/>
          </a:prstGeom>
          <a:noFill/>
          <a:ln/>
        </p:spPr>
        <p:txBody>
          <a:bodyPr wrap="none" lIns="0" tIns="0" rIns="0" bIns="0" rtlCol="0" anchor="t"/>
          <a:lstStyle/>
          <a:p>
            <a:pPr indent="0" marL="0">
              <a:lnSpc>
                <a:spcPts val="2850"/>
              </a:lnSpc>
              <a:buNone/>
            </a:pPr>
            <a:r>
              <a:rPr lang="en-US" sz="1750" dirty="0">
                <a:solidFill>
                  <a:srgbClr val="404155"/>
                </a:solidFill>
                <a:latin typeface="Nobile" pitchFamily="34" charset="0"/>
                <a:ea typeface="Nobile" pitchFamily="34" charset="-122"/>
                <a:cs typeface="Nobile" pitchFamily="34" charset="-120"/>
              </a:rPr>
              <a:t>GITHUB ID  </a:t>
            </a:r>
            <a:pPr indent="0" marL="0">
              <a:lnSpc>
                <a:spcPts val="2850"/>
              </a:lnSpc>
              <a:buNone/>
            </a:pPr>
            <a:r>
              <a:rPr lang="en-US" sz="1750" u="sng" dirty="0">
                <a:solidFill>
                  <a:srgbClr val="1634B6"/>
                </a:solidFill>
                <a:latin typeface="Nobile" pitchFamily="34" charset="0"/>
                <a:ea typeface="Nobile" pitchFamily="34" charset="-122"/>
                <a:cs typeface="Nobile"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https://github.com/Priti1110</a:t>
            </a:r>
            <a:endParaRPr lang="en-US" sz="1750" dirty="0"/>
          </a:p>
        </p:txBody>
      </p:sp>
      <p:sp>
        <p:nvSpPr>
          <p:cNvPr id="7" name="Text 4"/>
          <p:cNvSpPr/>
          <p:nvPr/>
        </p:nvSpPr>
        <p:spPr>
          <a:xfrm>
            <a:off x="793790" y="5384840"/>
            <a:ext cx="7556421" cy="362903"/>
          </a:xfrm>
          <a:prstGeom prst="rect">
            <a:avLst/>
          </a:prstGeom>
          <a:noFill/>
          <a:ln/>
        </p:spPr>
        <p:txBody>
          <a:bodyPr wrap="none" lIns="0" tIns="0" rIns="0" bIns="0" rtlCol="0" anchor="t"/>
          <a:lstStyle/>
          <a:p>
            <a:pPr indent="0" marL="0">
              <a:lnSpc>
                <a:spcPts val="2850"/>
              </a:lnSpc>
              <a:buNone/>
            </a:pPr>
            <a:r>
              <a:rPr lang="en-US" sz="1750" dirty="0">
                <a:solidFill>
                  <a:srgbClr val="404155"/>
                </a:solidFill>
                <a:latin typeface="Nobile" pitchFamily="34" charset="0"/>
                <a:ea typeface="Nobile" pitchFamily="34" charset="-122"/>
                <a:cs typeface="Nobile" pitchFamily="34" charset="-120"/>
              </a:rPr>
              <a:t>Email ID  : pritiip110@gmail.com</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807732"/>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Corben" pitchFamily="34" charset="0"/>
                <a:ea typeface="Corben" pitchFamily="34" charset="-122"/>
                <a:cs typeface="Corben" pitchFamily="34" charset="-120"/>
              </a:rPr>
              <a:t>INTRODUCTION</a:t>
            </a:r>
            <a:endParaRPr lang="en-US" sz="4450" dirty="0"/>
          </a:p>
        </p:txBody>
      </p:sp>
      <p:sp>
        <p:nvSpPr>
          <p:cNvPr id="3" name="Text 1"/>
          <p:cNvSpPr/>
          <p:nvPr/>
        </p:nvSpPr>
        <p:spPr>
          <a:xfrm>
            <a:off x="793790" y="3970139"/>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404155"/>
                </a:solidFill>
                <a:latin typeface="Nobile" pitchFamily="34" charset="0"/>
                <a:ea typeface="Nobile" pitchFamily="34" charset="-122"/>
                <a:cs typeface="Nobile" pitchFamily="34" charset="-120"/>
              </a:rPr>
              <a:t>Blink</a:t>
            </a:r>
            <a:pPr indent="0" marL="0">
              <a:lnSpc>
                <a:spcPts val="2850"/>
              </a:lnSpc>
              <a:buNone/>
            </a:pPr>
            <a:r>
              <a:rPr lang="en-US" sz="1750" dirty="0">
                <a:solidFill>
                  <a:srgbClr val="1F7135"/>
                </a:solidFill>
                <a:latin typeface="Nobile" pitchFamily="34" charset="0"/>
                <a:ea typeface="Nobile" pitchFamily="34" charset="-122"/>
                <a:cs typeface="Nobile" pitchFamily="34" charset="-120"/>
              </a:rPr>
              <a:t>it</a:t>
            </a:r>
            <a:pPr indent="0" marL="0">
              <a:lnSpc>
                <a:spcPts val="2850"/>
              </a:lnSpc>
              <a:buNone/>
            </a:pPr>
            <a:r>
              <a:rPr lang="en-US" sz="1750" dirty="0">
                <a:solidFill>
                  <a:srgbClr val="404155"/>
                </a:solidFill>
                <a:latin typeface="Nobile" pitchFamily="34" charset="0"/>
                <a:ea typeface="Nobile" pitchFamily="34" charset="-122"/>
                <a:cs typeface="Nobile" pitchFamily="34" charset="-120"/>
              </a:rPr>
              <a:t> (formerly Grofers) is an Indian quick-commerce platform that delivers groceries and essentials within minutes. Founded in 2013 by Albinder Dhindsa and Saurabh Kumar, it operates through a network of dark stores to ensure rapid delivery. In 2022, Zomato acquired Blinkit, integrating it into its ecosystem. Blink</a:t>
            </a:r>
            <a:pPr indent="0" marL="0">
              <a:lnSpc>
                <a:spcPts val="2850"/>
              </a:lnSpc>
              <a:buNone/>
            </a:pPr>
            <a:r>
              <a:rPr lang="en-US" sz="1750" dirty="0">
                <a:solidFill>
                  <a:srgbClr val="1F7135"/>
                </a:solidFill>
                <a:latin typeface="Nobile" pitchFamily="34" charset="0"/>
                <a:ea typeface="Nobile" pitchFamily="34" charset="-122"/>
                <a:cs typeface="Nobile" pitchFamily="34" charset="-120"/>
              </a:rPr>
              <a:t>it</a:t>
            </a:r>
            <a:pPr indent="0" marL="0">
              <a:lnSpc>
                <a:spcPts val="2850"/>
              </a:lnSpc>
              <a:buNone/>
            </a:pPr>
            <a:r>
              <a:rPr lang="en-US" sz="1750" dirty="0">
                <a:solidFill>
                  <a:srgbClr val="404155"/>
                </a:solidFill>
                <a:latin typeface="Nobile" pitchFamily="34" charset="0"/>
                <a:ea typeface="Nobile" pitchFamily="34" charset="-122"/>
                <a:cs typeface="Nobile" pitchFamily="34" charset="-120"/>
              </a:rPr>
              <a:t> focuses on hyperlocal logistics, offering a seamless shopping experience via its app.</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9727" y="561975"/>
            <a:ext cx="4783693" cy="597932"/>
          </a:xfrm>
          <a:prstGeom prst="rect">
            <a:avLst/>
          </a:prstGeom>
          <a:noFill/>
          <a:ln/>
        </p:spPr>
        <p:txBody>
          <a:bodyPr wrap="none" lIns="0" tIns="0" rIns="0" bIns="0" rtlCol="0" anchor="t"/>
          <a:lstStyle/>
          <a:p>
            <a:pPr indent="0" marL="0">
              <a:lnSpc>
                <a:spcPts val="4700"/>
              </a:lnSpc>
              <a:buNone/>
            </a:pPr>
            <a:r>
              <a:rPr lang="en-US" sz="3750" dirty="0">
                <a:solidFill>
                  <a:srgbClr val="1B1B27"/>
                </a:solidFill>
                <a:latin typeface="Corben" pitchFamily="34" charset="0"/>
                <a:ea typeface="Corben" pitchFamily="34" charset="-122"/>
                <a:cs typeface="Corben" pitchFamily="34" charset="-120"/>
              </a:rPr>
              <a:t>BLINK</a:t>
            </a:r>
            <a:pPr indent="0" marL="0">
              <a:lnSpc>
                <a:spcPts val="4700"/>
              </a:lnSpc>
              <a:buNone/>
            </a:pPr>
            <a:r>
              <a:rPr lang="en-US" sz="3750" dirty="0">
                <a:solidFill>
                  <a:srgbClr val="1F7135"/>
                </a:solidFill>
                <a:latin typeface="Corben" pitchFamily="34" charset="0"/>
                <a:ea typeface="Corben" pitchFamily="34" charset="-122"/>
                <a:cs typeface="Corben" pitchFamily="34" charset="-120"/>
              </a:rPr>
              <a:t>IT</a:t>
            </a:r>
            <a:pPr indent="0" marL="0">
              <a:lnSpc>
                <a:spcPts val="4700"/>
              </a:lnSpc>
              <a:buNone/>
            </a:pPr>
            <a:r>
              <a:rPr lang="en-US" sz="3750" dirty="0">
                <a:solidFill>
                  <a:srgbClr val="1B1B27"/>
                </a:solidFill>
                <a:latin typeface="Corben" pitchFamily="34" charset="0"/>
                <a:ea typeface="Corben" pitchFamily="34" charset="-122"/>
                <a:cs typeface="Corben" pitchFamily="34" charset="-120"/>
              </a:rPr>
              <a:t> </a:t>
            </a:r>
            <a:pPr indent="0" marL="0">
              <a:lnSpc>
                <a:spcPts val="4700"/>
              </a:lnSpc>
              <a:buNone/>
            </a:pPr>
            <a:r>
              <a:rPr lang="en-US" sz="3750" dirty="0">
                <a:solidFill>
                  <a:srgbClr val="204C8E"/>
                </a:solidFill>
                <a:latin typeface="Corben" pitchFamily="34" charset="0"/>
                <a:ea typeface="Corben" pitchFamily="34" charset="-122"/>
                <a:cs typeface="Corben" pitchFamily="34" charset="-120"/>
              </a:rPr>
              <a:t>ANALYSIS</a:t>
            </a:r>
            <a:endParaRPr lang="en-US" sz="3750" dirty="0"/>
          </a:p>
        </p:txBody>
      </p:sp>
      <p:sp>
        <p:nvSpPr>
          <p:cNvPr id="3" name="Text 1"/>
          <p:cNvSpPr/>
          <p:nvPr/>
        </p:nvSpPr>
        <p:spPr>
          <a:xfrm>
            <a:off x="669727" y="1542574"/>
            <a:ext cx="13290947" cy="306110"/>
          </a:xfrm>
          <a:prstGeom prst="rect">
            <a:avLst/>
          </a:prstGeom>
          <a:noFill/>
          <a:ln/>
        </p:spPr>
        <p:txBody>
          <a:bodyPr wrap="none" lIns="0" tIns="0" rIns="0" bIns="0" rtlCol="0" anchor="t"/>
          <a:lstStyle/>
          <a:p>
            <a:pPr indent="0" marL="0">
              <a:lnSpc>
                <a:spcPts val="2400"/>
              </a:lnSpc>
              <a:buNone/>
            </a:pPr>
            <a:r>
              <a:rPr lang="en-US" sz="1500" b="1" dirty="0">
                <a:solidFill>
                  <a:srgbClr val="000000"/>
                </a:solidFill>
                <a:latin typeface="Nobile" pitchFamily="34" charset="0"/>
                <a:ea typeface="Nobile" pitchFamily="34" charset="-122"/>
                <a:cs typeface="Nobile" pitchFamily="34" charset="-120"/>
              </a:rPr>
              <a:t>STEP IN PROJECT </a:t>
            </a:r>
            <a:endParaRPr lang="en-US" sz="1500" dirty="0"/>
          </a:p>
        </p:txBody>
      </p:sp>
      <p:sp>
        <p:nvSpPr>
          <p:cNvPr id="4" name="Text 2"/>
          <p:cNvSpPr/>
          <p:nvPr/>
        </p:nvSpPr>
        <p:spPr>
          <a:xfrm>
            <a:off x="669727" y="2063948"/>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Requirement Gathering/ Business Requirements </a:t>
            </a:r>
            <a:endParaRPr lang="en-US" sz="1500" dirty="0"/>
          </a:p>
        </p:txBody>
      </p:sp>
      <p:sp>
        <p:nvSpPr>
          <p:cNvPr id="5" name="Text 3"/>
          <p:cNvSpPr/>
          <p:nvPr/>
        </p:nvSpPr>
        <p:spPr>
          <a:xfrm>
            <a:off x="669727" y="2592943"/>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Data Walkthrough</a:t>
            </a:r>
            <a:endParaRPr lang="en-US" sz="1500" dirty="0"/>
          </a:p>
        </p:txBody>
      </p:sp>
      <p:sp>
        <p:nvSpPr>
          <p:cNvPr id="6" name="Text 4"/>
          <p:cNvSpPr/>
          <p:nvPr/>
        </p:nvSpPr>
        <p:spPr>
          <a:xfrm>
            <a:off x="669727" y="3121938"/>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404155"/>
                </a:solidFill>
                <a:latin typeface="Nobile" pitchFamily="34" charset="0"/>
                <a:ea typeface="Nobile" pitchFamily="34" charset="-122"/>
                <a:cs typeface="Nobile" pitchFamily="34" charset="-120"/>
              </a:rPr>
              <a:t> </a:t>
            </a:r>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Data Connection </a:t>
            </a:r>
            <a:endParaRPr lang="en-US" sz="1500" dirty="0"/>
          </a:p>
        </p:txBody>
      </p:sp>
      <p:sp>
        <p:nvSpPr>
          <p:cNvPr id="7" name="Text 5"/>
          <p:cNvSpPr/>
          <p:nvPr/>
        </p:nvSpPr>
        <p:spPr>
          <a:xfrm>
            <a:off x="669727" y="3650933"/>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Data Cleaning / Quality Check </a:t>
            </a:r>
            <a:endParaRPr lang="en-US" sz="1500" dirty="0"/>
          </a:p>
        </p:txBody>
      </p:sp>
      <p:sp>
        <p:nvSpPr>
          <p:cNvPr id="8" name="Text 6"/>
          <p:cNvSpPr/>
          <p:nvPr/>
        </p:nvSpPr>
        <p:spPr>
          <a:xfrm>
            <a:off x="669727" y="4179927"/>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Data Modeling</a:t>
            </a:r>
            <a:endParaRPr lang="en-US" sz="1500" dirty="0"/>
          </a:p>
        </p:txBody>
      </p:sp>
      <p:sp>
        <p:nvSpPr>
          <p:cNvPr id="9" name="Text 7"/>
          <p:cNvSpPr/>
          <p:nvPr/>
        </p:nvSpPr>
        <p:spPr>
          <a:xfrm>
            <a:off x="669727" y="4708922"/>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404155"/>
                </a:solidFill>
                <a:latin typeface="Nobile" pitchFamily="34" charset="0"/>
                <a:ea typeface="Nobile" pitchFamily="34" charset="-122"/>
                <a:cs typeface="Nobile" pitchFamily="34" charset="-120"/>
              </a:rPr>
              <a:t> </a:t>
            </a:r>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Data Processing</a:t>
            </a:r>
            <a:endParaRPr lang="en-US" sz="1500" dirty="0"/>
          </a:p>
        </p:txBody>
      </p:sp>
      <p:sp>
        <p:nvSpPr>
          <p:cNvPr id="10" name="Text 8"/>
          <p:cNvSpPr/>
          <p:nvPr/>
        </p:nvSpPr>
        <p:spPr>
          <a:xfrm>
            <a:off x="669727" y="5237917"/>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404155"/>
                </a:solidFill>
                <a:latin typeface="Nobile" pitchFamily="34" charset="0"/>
                <a:ea typeface="Nobile" pitchFamily="34" charset="-122"/>
                <a:cs typeface="Nobile" pitchFamily="34" charset="-120"/>
              </a:rPr>
              <a:t> </a:t>
            </a:r>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DAX Calculations </a:t>
            </a:r>
            <a:endParaRPr lang="en-US" sz="1500" dirty="0"/>
          </a:p>
        </p:txBody>
      </p:sp>
      <p:sp>
        <p:nvSpPr>
          <p:cNvPr id="11" name="Text 9"/>
          <p:cNvSpPr/>
          <p:nvPr/>
        </p:nvSpPr>
        <p:spPr>
          <a:xfrm>
            <a:off x="669727" y="5766911"/>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Dashboard Lay outing </a:t>
            </a:r>
            <a:endParaRPr lang="en-US" sz="1500" dirty="0"/>
          </a:p>
        </p:txBody>
      </p:sp>
      <p:sp>
        <p:nvSpPr>
          <p:cNvPr id="12" name="Text 10"/>
          <p:cNvSpPr/>
          <p:nvPr/>
        </p:nvSpPr>
        <p:spPr>
          <a:xfrm>
            <a:off x="669727" y="6295906"/>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Charts Development and Formatting </a:t>
            </a:r>
            <a:endParaRPr lang="en-US" sz="1500" dirty="0"/>
          </a:p>
        </p:txBody>
      </p:sp>
      <p:sp>
        <p:nvSpPr>
          <p:cNvPr id="13" name="Text 11"/>
          <p:cNvSpPr/>
          <p:nvPr/>
        </p:nvSpPr>
        <p:spPr>
          <a:xfrm>
            <a:off x="669727" y="6824901"/>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Dashboard / Report Development </a:t>
            </a:r>
            <a:endParaRPr lang="en-US" sz="1500" dirty="0"/>
          </a:p>
        </p:txBody>
      </p:sp>
      <p:sp>
        <p:nvSpPr>
          <p:cNvPr id="14" name="Text 12"/>
          <p:cNvSpPr/>
          <p:nvPr/>
        </p:nvSpPr>
        <p:spPr>
          <a:xfrm>
            <a:off x="669727" y="7353895"/>
            <a:ext cx="13290947" cy="313730"/>
          </a:xfrm>
          <a:prstGeom prst="rect">
            <a:avLst/>
          </a:prstGeom>
          <a:noFill/>
          <a:ln/>
        </p:spPr>
        <p:txBody>
          <a:bodyPr wrap="none" lIns="0" tIns="0" rIns="0" bIns="0" rtlCol="0" anchor="t"/>
          <a:lstStyle/>
          <a:p>
            <a:pPr indent="0" marL="0">
              <a:lnSpc>
                <a:spcPts val="2400"/>
              </a:lnSpc>
              <a:buNone/>
            </a:pPr>
            <a:r>
              <a:rPr lang="en-US" sz="1500" dirty="0">
                <a:solidFill>
                  <a:srgbClr val="000000"/>
                </a:solidFill>
                <a:latin typeface="Nobile" pitchFamily="34" charset="0"/>
                <a:ea typeface="Nobile" pitchFamily="34" charset="-122"/>
                <a:cs typeface="Nobile" pitchFamily="34" charset="-120"/>
              </a:rPr>
              <a:t>✔</a:t>
            </a:r>
            <a:pPr indent="0" marL="0">
              <a:lnSpc>
                <a:spcPts val="2400"/>
              </a:lnSpc>
              <a:buNone/>
            </a:pPr>
            <a:r>
              <a:rPr lang="en-US" sz="1500" dirty="0">
                <a:solidFill>
                  <a:srgbClr val="404155"/>
                </a:solidFill>
                <a:latin typeface="Nobile" pitchFamily="34" charset="0"/>
                <a:ea typeface="Nobile" pitchFamily="34" charset="-122"/>
                <a:cs typeface="Nobile" pitchFamily="34" charset="-120"/>
              </a:rPr>
              <a:t> Insights Generation</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89284"/>
            <a:ext cx="7789069" cy="708779"/>
          </a:xfrm>
          <a:prstGeom prst="rect">
            <a:avLst/>
          </a:prstGeom>
          <a:noFill/>
          <a:ln/>
        </p:spPr>
        <p:txBody>
          <a:bodyPr wrap="none" lIns="0" tIns="0" rIns="0" bIns="0" rtlCol="0" anchor="t"/>
          <a:lstStyle/>
          <a:p>
            <a:pPr indent="0" marL="0">
              <a:lnSpc>
                <a:spcPts val="5550"/>
              </a:lnSpc>
              <a:buNone/>
            </a:pPr>
            <a:r>
              <a:rPr lang="en-US" sz="4450" dirty="0">
                <a:solidFill>
                  <a:srgbClr val="4967E9"/>
                </a:solidFill>
                <a:latin typeface="Corben" pitchFamily="34" charset="0"/>
                <a:ea typeface="Corben" pitchFamily="34" charset="-122"/>
                <a:cs typeface="Corben" pitchFamily="34" charset="-120"/>
              </a:rPr>
              <a:t>BUSINESS REQUIREMENT</a:t>
            </a:r>
            <a:endParaRPr lang="en-US" sz="4450" dirty="0"/>
          </a:p>
        </p:txBody>
      </p:sp>
      <p:sp>
        <p:nvSpPr>
          <p:cNvPr id="3" name="Text 1"/>
          <p:cNvSpPr/>
          <p:nvPr/>
        </p:nvSpPr>
        <p:spPr>
          <a:xfrm>
            <a:off x="793790" y="3051691"/>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404155"/>
                </a:solidFill>
                <a:latin typeface="Nobile" pitchFamily="34" charset="0"/>
                <a:ea typeface="Nobile" pitchFamily="34" charset="-122"/>
                <a:cs typeface="Nobile" pitchFamily="34" charset="-120"/>
              </a:rPr>
              <a:t>To conduct a comprehensive analysis of Blinkit's sales performance, customer satisfaction, and inventory distribution to identify key insights and opportunities for optimization using various KPIs and visualizations in Power BI.</a:t>
            </a:r>
            <a:endParaRPr lang="en-US" sz="1750" dirty="0"/>
          </a:p>
        </p:txBody>
      </p:sp>
      <p:sp>
        <p:nvSpPr>
          <p:cNvPr id="4" name="Text 2"/>
          <p:cNvSpPr/>
          <p:nvPr/>
        </p:nvSpPr>
        <p:spPr>
          <a:xfrm>
            <a:off x="793790" y="4032647"/>
            <a:ext cx="13042821" cy="362903"/>
          </a:xfrm>
          <a:prstGeom prst="rect">
            <a:avLst/>
          </a:prstGeom>
          <a:noFill/>
          <a:ln/>
        </p:spPr>
        <p:txBody>
          <a:bodyPr wrap="none" lIns="0" tIns="0" rIns="0" bIns="0" rtlCol="0" anchor="t"/>
          <a:lstStyle/>
          <a:p>
            <a:pPr indent="0" marL="0">
              <a:lnSpc>
                <a:spcPts val="2850"/>
              </a:lnSpc>
              <a:buNone/>
            </a:pPr>
            <a:r>
              <a:rPr lang="en-US" sz="1750" b="1" u="sng" dirty="0">
                <a:solidFill>
                  <a:srgbClr val="1B1B27"/>
                </a:solidFill>
                <a:latin typeface="Nobile" pitchFamily="34" charset="0"/>
                <a:ea typeface="Nobile" pitchFamily="34" charset="-122"/>
                <a:cs typeface="Nobile" pitchFamily="34" charset="-120"/>
              </a:rPr>
              <a:t>KPI’s Requirements</a:t>
            </a:r>
            <a:endParaRPr lang="en-US" sz="1750" dirty="0"/>
          </a:p>
        </p:txBody>
      </p:sp>
      <p:sp>
        <p:nvSpPr>
          <p:cNvPr id="5" name="Text 3"/>
          <p:cNvSpPr/>
          <p:nvPr/>
        </p:nvSpPr>
        <p:spPr>
          <a:xfrm>
            <a:off x="793790" y="4650700"/>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1"/>
            </a:pPr>
            <a:r>
              <a:rPr lang="en-US" sz="1750" dirty="0">
                <a:solidFill>
                  <a:srgbClr val="404155"/>
                </a:solidFill>
                <a:latin typeface="Nobile" pitchFamily="34" charset="0"/>
                <a:ea typeface="Nobile" pitchFamily="34" charset="-122"/>
                <a:cs typeface="Nobile" pitchFamily="34" charset="-120"/>
              </a:rPr>
              <a:t>Total Sales: The overall revenue generated from all items sold.</a:t>
            </a:r>
            <a:endParaRPr lang="en-US" sz="1750" dirty="0"/>
          </a:p>
        </p:txBody>
      </p:sp>
      <p:sp>
        <p:nvSpPr>
          <p:cNvPr id="6" name="Text 4"/>
          <p:cNvSpPr/>
          <p:nvPr/>
        </p:nvSpPr>
        <p:spPr>
          <a:xfrm>
            <a:off x="793790" y="5092898"/>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2"/>
            </a:pPr>
            <a:r>
              <a:rPr lang="en-US" sz="1750" dirty="0">
                <a:solidFill>
                  <a:srgbClr val="404155"/>
                </a:solidFill>
                <a:latin typeface="Nobile" pitchFamily="34" charset="0"/>
                <a:ea typeface="Nobile" pitchFamily="34" charset="-122"/>
                <a:cs typeface="Nobile" pitchFamily="34" charset="-120"/>
              </a:rPr>
              <a:t>Average Sales: The average revenue per sale.</a:t>
            </a:r>
            <a:endParaRPr lang="en-US" sz="1750" dirty="0"/>
          </a:p>
        </p:txBody>
      </p:sp>
      <p:sp>
        <p:nvSpPr>
          <p:cNvPr id="7" name="Text 5"/>
          <p:cNvSpPr/>
          <p:nvPr/>
        </p:nvSpPr>
        <p:spPr>
          <a:xfrm>
            <a:off x="793790" y="5535097"/>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3"/>
            </a:pPr>
            <a:r>
              <a:rPr lang="en-US" sz="1750" dirty="0">
                <a:solidFill>
                  <a:srgbClr val="404155"/>
                </a:solidFill>
                <a:latin typeface="Nobile" pitchFamily="34" charset="0"/>
                <a:ea typeface="Nobile" pitchFamily="34" charset="-122"/>
                <a:cs typeface="Nobile" pitchFamily="34" charset="-120"/>
              </a:rPr>
              <a:t>Number of Items: The total count of different items sold.</a:t>
            </a:r>
            <a:endParaRPr lang="en-US" sz="1750" dirty="0"/>
          </a:p>
        </p:txBody>
      </p:sp>
      <p:sp>
        <p:nvSpPr>
          <p:cNvPr id="8" name="Text 6"/>
          <p:cNvSpPr/>
          <p:nvPr/>
        </p:nvSpPr>
        <p:spPr>
          <a:xfrm>
            <a:off x="793790" y="5977295"/>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4"/>
            </a:pPr>
            <a:r>
              <a:rPr lang="en-US" sz="1750" dirty="0">
                <a:solidFill>
                  <a:srgbClr val="404155"/>
                </a:solidFill>
                <a:latin typeface="Nobile" pitchFamily="34" charset="0"/>
                <a:ea typeface="Nobile" pitchFamily="34" charset="-122"/>
                <a:cs typeface="Nobile" pitchFamily="34" charset="-120"/>
              </a:rPr>
              <a:t>Average Rating: The average customer rating for items sold.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96835" y="311825"/>
            <a:ext cx="3694033"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Corben" pitchFamily="34" charset="0"/>
                <a:ea typeface="Corben" pitchFamily="34" charset="-122"/>
                <a:cs typeface="Corben" pitchFamily="34" charset="-120"/>
              </a:rPr>
              <a:t>BUSINESS REQUIRMENT</a:t>
            </a:r>
            <a:endParaRPr lang="en-US" sz="2200" dirty="0"/>
          </a:p>
        </p:txBody>
      </p:sp>
      <p:sp>
        <p:nvSpPr>
          <p:cNvPr id="3" name="Text 1"/>
          <p:cNvSpPr/>
          <p:nvPr/>
        </p:nvSpPr>
        <p:spPr>
          <a:xfrm>
            <a:off x="396835" y="892969"/>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000000"/>
                </a:solidFill>
                <a:latin typeface="Nobile" pitchFamily="34" charset="0"/>
                <a:ea typeface="Nobile" pitchFamily="34" charset="-122"/>
                <a:cs typeface="Nobile" pitchFamily="34" charset="-120"/>
              </a:rPr>
              <a:t>Chart's Requirements</a:t>
            </a:r>
            <a:endParaRPr lang="en-US" sz="850" dirty="0"/>
          </a:p>
        </p:txBody>
      </p:sp>
      <p:sp>
        <p:nvSpPr>
          <p:cNvPr id="4" name="Text 2"/>
          <p:cNvSpPr/>
          <p:nvPr/>
        </p:nvSpPr>
        <p:spPr>
          <a:xfrm>
            <a:off x="396835" y="1201936"/>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1 Total Sales by Fat Content:</a:t>
            </a:r>
            <a:endParaRPr lang="en-US" sz="850" dirty="0"/>
          </a:p>
        </p:txBody>
      </p:sp>
      <p:sp>
        <p:nvSpPr>
          <p:cNvPr id="5" name="Text 3"/>
          <p:cNvSpPr/>
          <p:nvPr/>
        </p:nvSpPr>
        <p:spPr>
          <a:xfrm>
            <a:off x="396835" y="1510903"/>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Objective: Analyze the impact of fat content on total sales.</a:t>
            </a:r>
            <a:endParaRPr lang="en-US" sz="850" dirty="0"/>
          </a:p>
        </p:txBody>
      </p:sp>
      <p:sp>
        <p:nvSpPr>
          <p:cNvPr id="6" name="Text 4"/>
          <p:cNvSpPr/>
          <p:nvPr/>
        </p:nvSpPr>
        <p:spPr>
          <a:xfrm>
            <a:off x="396835" y="1819870"/>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Additional KPI Metrics: Assess how other KPIs (Average Sales, Number of Items, Average Rating) vary with fat content.</a:t>
            </a:r>
            <a:endParaRPr lang="en-US" sz="850" dirty="0"/>
          </a:p>
        </p:txBody>
      </p:sp>
      <p:sp>
        <p:nvSpPr>
          <p:cNvPr id="7" name="Text 5"/>
          <p:cNvSpPr/>
          <p:nvPr/>
        </p:nvSpPr>
        <p:spPr>
          <a:xfrm>
            <a:off x="396835" y="2128838"/>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Chart Type: Donut Chart.</a:t>
            </a:r>
            <a:endParaRPr lang="en-US" sz="850" dirty="0"/>
          </a:p>
        </p:txBody>
      </p:sp>
      <p:sp>
        <p:nvSpPr>
          <p:cNvPr id="8" name="Text 6"/>
          <p:cNvSpPr/>
          <p:nvPr/>
        </p:nvSpPr>
        <p:spPr>
          <a:xfrm>
            <a:off x="396835" y="2437805"/>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2.Total Sales by Item Type:</a:t>
            </a:r>
            <a:endParaRPr lang="en-US" sz="850" dirty="0"/>
          </a:p>
        </p:txBody>
      </p:sp>
      <p:sp>
        <p:nvSpPr>
          <p:cNvPr id="9" name="Text 7"/>
          <p:cNvSpPr/>
          <p:nvPr/>
        </p:nvSpPr>
        <p:spPr>
          <a:xfrm>
            <a:off x="396835" y="2746772"/>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Objective: Identify the performance of different item types in terms of total sales.</a:t>
            </a:r>
            <a:endParaRPr lang="en-US" sz="850" dirty="0"/>
          </a:p>
        </p:txBody>
      </p:sp>
      <p:sp>
        <p:nvSpPr>
          <p:cNvPr id="10" name="Text 8"/>
          <p:cNvSpPr/>
          <p:nvPr/>
        </p:nvSpPr>
        <p:spPr>
          <a:xfrm>
            <a:off x="396835" y="3055739"/>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Additional KPI Metrics: Assess how other KPIs (Average Sales, Number of Items, Average Rating) vary with fat content.</a:t>
            </a:r>
            <a:endParaRPr lang="en-US" sz="850" dirty="0"/>
          </a:p>
        </p:txBody>
      </p:sp>
      <p:sp>
        <p:nvSpPr>
          <p:cNvPr id="11" name="Text 9"/>
          <p:cNvSpPr/>
          <p:nvPr/>
        </p:nvSpPr>
        <p:spPr>
          <a:xfrm>
            <a:off x="396835" y="3364706"/>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Chart Type: Bar Chart.</a:t>
            </a:r>
            <a:endParaRPr lang="en-US" sz="850" dirty="0"/>
          </a:p>
        </p:txBody>
      </p:sp>
      <p:sp>
        <p:nvSpPr>
          <p:cNvPr id="12" name="Text 10"/>
          <p:cNvSpPr/>
          <p:nvPr/>
        </p:nvSpPr>
        <p:spPr>
          <a:xfrm>
            <a:off x="396835" y="3673673"/>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3.Fat Content by Outlet for Total Sales:</a:t>
            </a:r>
            <a:endParaRPr lang="en-US" sz="850" dirty="0"/>
          </a:p>
        </p:txBody>
      </p:sp>
      <p:sp>
        <p:nvSpPr>
          <p:cNvPr id="13" name="Text 11"/>
          <p:cNvSpPr/>
          <p:nvPr/>
        </p:nvSpPr>
        <p:spPr>
          <a:xfrm>
            <a:off x="396835" y="3982641"/>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Objective: Compare total sales across different outlets segmented by fat content.</a:t>
            </a:r>
            <a:endParaRPr lang="en-US" sz="850" dirty="0"/>
          </a:p>
        </p:txBody>
      </p:sp>
      <p:sp>
        <p:nvSpPr>
          <p:cNvPr id="14" name="Text 12"/>
          <p:cNvSpPr/>
          <p:nvPr/>
        </p:nvSpPr>
        <p:spPr>
          <a:xfrm>
            <a:off x="396835" y="4291608"/>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Additional KPI Metrics: Assess how other KPIs (Average Sales, Number of Items, Average Rating) vary with fat content.</a:t>
            </a:r>
            <a:endParaRPr lang="en-US" sz="850" dirty="0"/>
          </a:p>
        </p:txBody>
      </p:sp>
      <p:sp>
        <p:nvSpPr>
          <p:cNvPr id="15" name="Text 13"/>
          <p:cNvSpPr/>
          <p:nvPr/>
        </p:nvSpPr>
        <p:spPr>
          <a:xfrm>
            <a:off x="396835" y="4600575"/>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Chart Type: Stacked Column Chart.</a:t>
            </a:r>
            <a:endParaRPr lang="en-US" sz="850" dirty="0"/>
          </a:p>
        </p:txBody>
      </p:sp>
      <p:sp>
        <p:nvSpPr>
          <p:cNvPr id="16" name="Text 14"/>
          <p:cNvSpPr/>
          <p:nvPr/>
        </p:nvSpPr>
        <p:spPr>
          <a:xfrm>
            <a:off x="396835" y="4909542"/>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4. Total Sales by Outlet Establishment:</a:t>
            </a:r>
            <a:endParaRPr lang="en-US" sz="850" dirty="0"/>
          </a:p>
        </p:txBody>
      </p:sp>
      <p:sp>
        <p:nvSpPr>
          <p:cNvPr id="17" name="Text 15"/>
          <p:cNvSpPr/>
          <p:nvPr/>
        </p:nvSpPr>
        <p:spPr>
          <a:xfrm>
            <a:off x="396835" y="5218509"/>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Objective: Evaluate how the age or type of outlet establishment influences total sales.</a:t>
            </a:r>
            <a:endParaRPr lang="en-US" sz="850" dirty="0"/>
          </a:p>
        </p:txBody>
      </p:sp>
      <p:sp>
        <p:nvSpPr>
          <p:cNvPr id="18" name="Text 16"/>
          <p:cNvSpPr/>
          <p:nvPr/>
        </p:nvSpPr>
        <p:spPr>
          <a:xfrm>
            <a:off x="396835" y="5527477"/>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Chart Type: Line Chart.</a:t>
            </a:r>
            <a:endParaRPr lang="en-US" sz="850" dirty="0"/>
          </a:p>
        </p:txBody>
      </p:sp>
      <p:sp>
        <p:nvSpPr>
          <p:cNvPr id="19" name="Text 17"/>
          <p:cNvSpPr/>
          <p:nvPr/>
        </p:nvSpPr>
        <p:spPr>
          <a:xfrm>
            <a:off x="396835" y="5836444"/>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5. Sales by outlet size:</a:t>
            </a:r>
            <a:endParaRPr lang="en-US" sz="850" dirty="0"/>
          </a:p>
        </p:txBody>
      </p:sp>
      <p:sp>
        <p:nvSpPr>
          <p:cNvPr id="20" name="Text 18"/>
          <p:cNvSpPr/>
          <p:nvPr/>
        </p:nvSpPr>
        <p:spPr>
          <a:xfrm>
            <a:off x="396835" y="6145411"/>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objective: Analyze the correlation between outlet size and total sales </a:t>
            </a:r>
            <a:endParaRPr lang="en-US" sz="850" dirty="0"/>
          </a:p>
        </p:txBody>
      </p:sp>
      <p:sp>
        <p:nvSpPr>
          <p:cNvPr id="21" name="Text 19"/>
          <p:cNvSpPr/>
          <p:nvPr/>
        </p:nvSpPr>
        <p:spPr>
          <a:xfrm>
            <a:off x="396835" y="6454378"/>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chart Type : Dount / Pie Chart</a:t>
            </a:r>
            <a:endParaRPr lang="en-US" sz="850" dirty="0"/>
          </a:p>
        </p:txBody>
      </p:sp>
      <p:sp>
        <p:nvSpPr>
          <p:cNvPr id="22" name="Text 20"/>
          <p:cNvSpPr/>
          <p:nvPr/>
        </p:nvSpPr>
        <p:spPr>
          <a:xfrm>
            <a:off x="396835" y="6763345"/>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6. Sales by Outlet Location:</a:t>
            </a:r>
            <a:endParaRPr lang="en-US" sz="850" dirty="0"/>
          </a:p>
        </p:txBody>
      </p:sp>
      <p:sp>
        <p:nvSpPr>
          <p:cNvPr id="23" name="Text 21"/>
          <p:cNvSpPr/>
          <p:nvPr/>
        </p:nvSpPr>
        <p:spPr>
          <a:xfrm>
            <a:off x="396835" y="7072313"/>
            <a:ext cx="13836729" cy="181451"/>
          </a:xfrm>
          <a:prstGeom prst="rect">
            <a:avLst/>
          </a:prstGeom>
          <a:noFill/>
          <a:ln/>
        </p:spPr>
        <p:txBody>
          <a:bodyPr wrap="none" lIns="0" tIns="0" rIns="0" bIns="0" rtlCol="0" anchor="t"/>
          <a:lstStyle/>
          <a:p>
            <a:pPr indent="0" marL="0">
              <a:lnSpc>
                <a:spcPts val="1400"/>
              </a:lnSpc>
              <a:buNone/>
            </a:pPr>
            <a:r>
              <a:rPr lang="en-US" sz="850" dirty="0">
                <a:solidFill>
                  <a:srgbClr val="404155"/>
                </a:solidFill>
                <a:latin typeface="Nobile" pitchFamily="34" charset="0"/>
                <a:ea typeface="Nobile" pitchFamily="34" charset="-122"/>
                <a:cs typeface="Nobile" pitchFamily="34" charset="-120"/>
              </a:rPr>
              <a:t> Objective: Assess the geographic distribution of sales across different locations. Chart Type: Funnel Map.</a:t>
            </a:r>
            <a:endParaRPr lang="en-US" sz="850" dirty="0"/>
          </a:p>
        </p:txBody>
      </p:sp>
      <p:sp>
        <p:nvSpPr>
          <p:cNvPr id="24" name="Text 22"/>
          <p:cNvSpPr/>
          <p:nvPr/>
        </p:nvSpPr>
        <p:spPr>
          <a:xfrm>
            <a:off x="396835" y="7381280"/>
            <a:ext cx="13836729" cy="181451"/>
          </a:xfrm>
          <a:prstGeom prst="rect">
            <a:avLst/>
          </a:prstGeom>
          <a:noFill/>
          <a:ln/>
        </p:spPr>
        <p:txBody>
          <a:bodyPr wrap="none" lIns="0" tIns="0" rIns="0" bIns="0" rtlCol="0" anchor="t"/>
          <a:lstStyle/>
          <a:p>
            <a:pPr indent="0" marL="0">
              <a:lnSpc>
                <a:spcPts val="1400"/>
              </a:lnSpc>
              <a:buNone/>
            </a:pPr>
            <a:r>
              <a:rPr lang="en-US" sz="850" b="1" dirty="0">
                <a:solidFill>
                  <a:srgbClr val="1B1B27"/>
                </a:solidFill>
                <a:latin typeface="Nobile" pitchFamily="34" charset="0"/>
                <a:ea typeface="Nobile" pitchFamily="34" charset="-122"/>
                <a:cs typeface="Nobile" pitchFamily="34" charset="-120"/>
              </a:rPr>
              <a:t>7.All Metrics by Outlet Type: </a:t>
            </a:r>
            <a:endParaRPr lang="en-US" sz="850" dirty="0"/>
          </a:p>
        </p:txBody>
      </p:sp>
      <p:sp>
        <p:nvSpPr>
          <p:cNvPr id="25" name="Text 23"/>
          <p:cNvSpPr/>
          <p:nvPr/>
        </p:nvSpPr>
        <p:spPr>
          <a:xfrm>
            <a:off x="396835" y="7690247"/>
            <a:ext cx="13836729" cy="181451"/>
          </a:xfrm>
          <a:prstGeom prst="rect">
            <a:avLst/>
          </a:prstGeom>
          <a:noFill/>
          <a:ln/>
        </p:spPr>
        <p:txBody>
          <a:bodyPr wrap="none" lIns="0" tIns="0" rIns="0" bIns="0" rtlCol="0" anchor="t"/>
          <a:lstStyle/>
          <a:p>
            <a:pPr marL="342900" indent="-342900">
              <a:lnSpc>
                <a:spcPts val="1400"/>
              </a:lnSpc>
              <a:buSzPct val="100000"/>
              <a:buFont typeface="+mj-lt"/>
              <a:buAutoNum type="arabicPeriod" startAt="1"/>
            </a:pPr>
            <a:r>
              <a:rPr lang="en-US" sz="850" dirty="0">
                <a:solidFill>
                  <a:srgbClr val="404155"/>
                </a:solidFill>
                <a:latin typeface="Nobile" pitchFamily="34" charset="0"/>
                <a:ea typeface="Nobile" pitchFamily="34" charset="-122"/>
                <a:cs typeface="Nobile" pitchFamily="34" charset="-120"/>
              </a:rPr>
              <a:t>Objective: Provide a comprehensive view of all key metrics (Total Sales, Average Sales, Number of Items, Average Rating) broken down by different outlet types. Chart Type: Matrix Card.</a:t>
            </a:r>
            <a:endParaRPr lang="en-US" sz="850" dirty="0"/>
          </a:p>
        </p:txBody>
      </p:sp>
      <p:sp>
        <p:nvSpPr>
          <p:cNvPr id="26" name="Text 24"/>
          <p:cNvSpPr/>
          <p:nvPr/>
        </p:nvSpPr>
        <p:spPr>
          <a:xfrm>
            <a:off x="396835" y="7999214"/>
            <a:ext cx="13836729" cy="181451"/>
          </a:xfrm>
          <a:prstGeom prst="rect">
            <a:avLst/>
          </a:prstGeom>
          <a:noFill/>
          <a:ln/>
        </p:spPr>
        <p:txBody>
          <a:bodyPr wrap="none" lIns="0" tIns="0" rIns="0" bIns="0" rtlCol="0" anchor="t"/>
          <a:lstStyle/>
          <a:p>
            <a:pPr indent="0" marL="0">
              <a:lnSpc>
                <a:spcPts val="1400"/>
              </a:lnSpc>
              <a:buNone/>
            </a:pPr>
            <a:endParaRPr lang="en-US" sz="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93790" y="1102281"/>
            <a:ext cx="10326172" cy="4975979"/>
          </a:xfrm>
          <a:prstGeom prst="rect">
            <a:avLst/>
          </a:prstGeom>
        </p:spPr>
      </p:pic>
      <p:sp>
        <p:nvSpPr>
          <p:cNvPr id="3" name="Text 0"/>
          <p:cNvSpPr/>
          <p:nvPr/>
        </p:nvSpPr>
        <p:spPr>
          <a:xfrm>
            <a:off x="793790" y="6418421"/>
            <a:ext cx="5670590" cy="708779"/>
          </a:xfrm>
          <a:prstGeom prst="rect">
            <a:avLst/>
          </a:prstGeom>
          <a:noFill/>
          <a:ln/>
        </p:spPr>
        <p:txBody>
          <a:bodyPr wrap="none" lIns="0" tIns="0" rIns="0" bIns="0" rtlCol="0" anchor="t"/>
          <a:lstStyle/>
          <a:p>
            <a:pPr indent="0" marL="0">
              <a:lnSpc>
                <a:spcPts val="5550"/>
              </a:lnSpc>
              <a:buNone/>
            </a:pPr>
            <a:endParaRPr lang="en-US" sz="4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2025-02-04T15:07:57Z</dcterms:created>
  <dcterms:modified xsi:type="dcterms:W3CDTF">2025-02-04T15:07:57Z</dcterms:modified>
</cp:coreProperties>
</file>