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1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33A54-1BCA-4AEC-A944-91BCCFC7A052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7EB6D-D928-44C4-A83E-B39B2D550A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706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33A54-1BCA-4AEC-A944-91BCCFC7A052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7EB6D-D928-44C4-A83E-B39B2D550A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4144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33A54-1BCA-4AEC-A944-91BCCFC7A052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7EB6D-D928-44C4-A83E-B39B2D550A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4074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33A54-1BCA-4AEC-A944-91BCCFC7A052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7EB6D-D928-44C4-A83E-B39B2D550A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8820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33A54-1BCA-4AEC-A944-91BCCFC7A052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7EB6D-D928-44C4-A83E-B39B2D550A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8727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33A54-1BCA-4AEC-A944-91BCCFC7A052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7EB6D-D928-44C4-A83E-B39B2D550A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0995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33A54-1BCA-4AEC-A944-91BCCFC7A052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7EB6D-D928-44C4-A83E-B39B2D550A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6651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33A54-1BCA-4AEC-A944-91BCCFC7A052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7EB6D-D928-44C4-A83E-B39B2D550A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9074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33A54-1BCA-4AEC-A944-91BCCFC7A052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7EB6D-D928-44C4-A83E-B39B2D550A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1814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33A54-1BCA-4AEC-A944-91BCCFC7A052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7EB6D-D928-44C4-A83E-B39B2D550A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0209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33A54-1BCA-4AEC-A944-91BCCFC7A052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7EB6D-D928-44C4-A83E-B39B2D550A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7603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200"/>
            </a:gs>
            <a:gs pos="100000">
              <a:srgbClr val="FFC000"/>
            </a:gs>
            <a:gs pos="100000">
              <a:srgbClr val="FF0300"/>
            </a:gs>
            <a:gs pos="100000">
              <a:srgbClr val="4D0808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933A54-1BCA-4AEC-A944-91BCCFC7A052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7EB6D-D928-44C4-A83E-B39B2D550A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74434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116632"/>
            <a:ext cx="7772400" cy="794519"/>
          </a:xfrm>
        </p:spPr>
        <p:txBody>
          <a:bodyPr/>
          <a:lstStyle/>
          <a:p>
            <a:r>
              <a:rPr lang="en-US" b="1" dirty="0" err="1" smtClean="0">
                <a:solidFill>
                  <a:schemeClr val="bg1"/>
                </a:solidFill>
              </a:rPr>
              <a:t>blink</a:t>
            </a:r>
            <a:r>
              <a:rPr lang="en-US" b="1" dirty="0" err="1" smtClean="0">
                <a:solidFill>
                  <a:srgbClr val="00B050"/>
                </a:solidFill>
              </a:rPr>
              <a:t>it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smtClean="0">
                <a:solidFill>
                  <a:schemeClr val="bg2"/>
                </a:solidFill>
              </a:rPr>
              <a:t>Analysis</a:t>
            </a:r>
            <a:endParaRPr lang="en-IN" b="1" dirty="0">
              <a:solidFill>
                <a:schemeClr val="bg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268760"/>
            <a:ext cx="8352928" cy="4896544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 smtClean="0">
                <a:solidFill>
                  <a:schemeClr val="bg2">
                    <a:lumMod val="75000"/>
                  </a:schemeClr>
                </a:solidFill>
              </a:rPr>
              <a:t>STEPS IN PROJECT</a:t>
            </a:r>
          </a:p>
          <a:p>
            <a:pPr marL="914400" lvl="1" indent="-457200" algn="l">
              <a:buFont typeface="Wingdings" pitchFamily="2" charset="2"/>
              <a:buChar char="ü"/>
            </a:pPr>
            <a:r>
              <a:rPr lang="en-US" sz="2000" b="1" dirty="0" smtClean="0">
                <a:solidFill>
                  <a:schemeClr val="bg2">
                    <a:lumMod val="75000"/>
                  </a:schemeClr>
                </a:solidFill>
              </a:rPr>
              <a:t>Requirements Gathering Business Requirements</a:t>
            </a:r>
          </a:p>
          <a:p>
            <a:pPr marL="914400" lvl="1" indent="-457200" algn="l">
              <a:buFont typeface="Wingdings" pitchFamily="2" charset="2"/>
              <a:buChar char="ü"/>
            </a:pPr>
            <a:r>
              <a:rPr lang="en-US" sz="2000" b="1" dirty="0" smtClean="0">
                <a:solidFill>
                  <a:schemeClr val="bg2">
                    <a:lumMod val="75000"/>
                  </a:schemeClr>
                </a:solidFill>
              </a:rPr>
              <a:t>Data Walkthrough</a:t>
            </a:r>
          </a:p>
          <a:p>
            <a:pPr marL="914400" lvl="1" indent="-457200" algn="l">
              <a:buFont typeface="Wingdings" pitchFamily="2" charset="2"/>
              <a:buChar char="ü"/>
            </a:pPr>
            <a:r>
              <a:rPr lang="en-US" sz="2000" b="1" dirty="0" smtClean="0">
                <a:solidFill>
                  <a:schemeClr val="bg2">
                    <a:lumMod val="75000"/>
                  </a:schemeClr>
                </a:solidFill>
              </a:rPr>
              <a:t>Data Connection</a:t>
            </a:r>
          </a:p>
          <a:p>
            <a:pPr marL="914400" lvl="1" indent="-457200" algn="l">
              <a:buFont typeface="Wingdings" pitchFamily="2" charset="2"/>
              <a:buChar char="ü"/>
            </a:pPr>
            <a:r>
              <a:rPr lang="en-US" sz="2000" b="1" dirty="0" smtClean="0">
                <a:solidFill>
                  <a:schemeClr val="bg2">
                    <a:lumMod val="75000"/>
                  </a:schemeClr>
                </a:solidFill>
              </a:rPr>
              <a:t>Data Cleaning/Quality Check</a:t>
            </a:r>
          </a:p>
          <a:p>
            <a:pPr marL="914400" lvl="1" indent="-457200" algn="l">
              <a:buFont typeface="Wingdings" pitchFamily="2" charset="2"/>
              <a:buChar char="ü"/>
            </a:pPr>
            <a:r>
              <a:rPr lang="en-US" sz="2000" b="1" dirty="0" smtClean="0">
                <a:solidFill>
                  <a:schemeClr val="bg2">
                    <a:lumMod val="75000"/>
                  </a:schemeClr>
                </a:solidFill>
              </a:rPr>
              <a:t>Data Modeling</a:t>
            </a:r>
          </a:p>
          <a:p>
            <a:pPr marL="914400" lvl="1" indent="-457200" algn="l">
              <a:buFont typeface="Wingdings" pitchFamily="2" charset="2"/>
              <a:buChar char="ü"/>
            </a:pPr>
            <a:r>
              <a:rPr lang="en-US" sz="2000" b="1" dirty="0" smtClean="0">
                <a:solidFill>
                  <a:schemeClr val="bg2">
                    <a:lumMod val="75000"/>
                  </a:schemeClr>
                </a:solidFill>
              </a:rPr>
              <a:t>Data Processing</a:t>
            </a:r>
          </a:p>
          <a:p>
            <a:pPr marL="914400" lvl="1" indent="-457200" algn="l">
              <a:buFont typeface="Wingdings" pitchFamily="2" charset="2"/>
              <a:buChar char="ü"/>
            </a:pPr>
            <a:r>
              <a:rPr lang="en-US" sz="2000" b="1" dirty="0" smtClean="0">
                <a:solidFill>
                  <a:schemeClr val="bg2">
                    <a:lumMod val="75000"/>
                  </a:schemeClr>
                </a:solidFill>
              </a:rPr>
              <a:t>DAX Calculations</a:t>
            </a:r>
          </a:p>
          <a:p>
            <a:pPr marL="914400" lvl="1" indent="-457200" algn="l">
              <a:buFont typeface="Wingdings" pitchFamily="2" charset="2"/>
              <a:buChar char="ü"/>
            </a:pPr>
            <a:r>
              <a:rPr lang="en-US" sz="2000" b="1" dirty="0" smtClean="0">
                <a:solidFill>
                  <a:schemeClr val="bg2">
                    <a:lumMod val="75000"/>
                  </a:schemeClr>
                </a:solidFill>
              </a:rPr>
              <a:t>Dashboard Lay outing</a:t>
            </a:r>
          </a:p>
          <a:p>
            <a:pPr marL="914400" lvl="1" indent="-457200" algn="l">
              <a:buFont typeface="Wingdings" pitchFamily="2" charset="2"/>
              <a:buChar char="ü"/>
            </a:pPr>
            <a:r>
              <a:rPr lang="en-US" sz="2000" b="1" dirty="0" smtClean="0">
                <a:solidFill>
                  <a:schemeClr val="bg2">
                    <a:lumMod val="75000"/>
                  </a:schemeClr>
                </a:solidFill>
              </a:rPr>
              <a:t>Charts Development And Formatting</a:t>
            </a:r>
          </a:p>
          <a:p>
            <a:pPr marL="914400" lvl="1" indent="-457200" algn="l">
              <a:buFont typeface="Wingdings" pitchFamily="2" charset="2"/>
              <a:buChar char="ü"/>
            </a:pPr>
            <a:r>
              <a:rPr lang="en-US" sz="2000" b="1" dirty="0" smtClean="0">
                <a:solidFill>
                  <a:schemeClr val="bg2">
                    <a:lumMod val="75000"/>
                  </a:schemeClr>
                </a:solidFill>
              </a:rPr>
              <a:t>Dashboard/Report Development</a:t>
            </a:r>
          </a:p>
          <a:p>
            <a:pPr marL="914400" lvl="1" indent="-457200" algn="l">
              <a:buFont typeface="Wingdings" pitchFamily="2" charset="2"/>
              <a:buChar char="ü"/>
            </a:pPr>
            <a:r>
              <a:rPr lang="en-US" sz="2000" b="1" dirty="0" smtClean="0">
                <a:solidFill>
                  <a:schemeClr val="bg2">
                    <a:lumMod val="75000"/>
                  </a:schemeClr>
                </a:solidFill>
              </a:rPr>
              <a:t>Insights Generation</a:t>
            </a:r>
            <a:endParaRPr lang="en-IN" sz="2000" b="1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203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US" b="1" dirty="0" err="1" smtClean="0">
                <a:solidFill>
                  <a:schemeClr val="bg1"/>
                </a:solidFill>
              </a:rPr>
              <a:t>blink</a:t>
            </a:r>
            <a:r>
              <a:rPr lang="en-US" b="1" dirty="0" err="1" smtClean="0">
                <a:solidFill>
                  <a:srgbClr val="00B050"/>
                </a:solidFill>
              </a:rPr>
              <a:t>it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smtClean="0">
                <a:solidFill>
                  <a:schemeClr val="bg2"/>
                </a:solidFill>
              </a:rPr>
              <a:t>Analysis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323528" y="2780928"/>
            <a:ext cx="1944216" cy="21602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196752"/>
            <a:ext cx="8640960" cy="39604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 smtClean="0">
                <a:solidFill>
                  <a:schemeClr val="bg2"/>
                </a:solidFill>
              </a:rPr>
              <a:t>BUSINESS REQUIREMENT</a:t>
            </a:r>
          </a:p>
          <a:p>
            <a:pPr marL="0" indent="0" algn="just">
              <a:buNone/>
            </a:pPr>
            <a:r>
              <a:rPr lang="en-US" sz="1600" dirty="0" smtClean="0">
                <a:solidFill>
                  <a:schemeClr val="bg2"/>
                </a:solidFill>
              </a:rPr>
              <a:t>To conduct a comprehensive analysis of </a:t>
            </a:r>
            <a:r>
              <a:rPr lang="en-US" sz="1600" dirty="0" err="1" smtClean="0">
                <a:solidFill>
                  <a:schemeClr val="bg2"/>
                </a:solidFill>
              </a:rPr>
              <a:t>Blinkit’s</a:t>
            </a:r>
            <a:r>
              <a:rPr lang="en-US" sz="1600" dirty="0" smtClean="0">
                <a:solidFill>
                  <a:schemeClr val="bg2"/>
                </a:solidFill>
              </a:rPr>
              <a:t> sales </a:t>
            </a:r>
            <a:r>
              <a:rPr lang="en-US" sz="1600" dirty="0" err="1" smtClean="0">
                <a:solidFill>
                  <a:schemeClr val="bg2"/>
                </a:solidFill>
              </a:rPr>
              <a:t>performance,customer</a:t>
            </a:r>
            <a:r>
              <a:rPr lang="en-US" sz="1600" dirty="0" smtClean="0">
                <a:solidFill>
                  <a:schemeClr val="bg2"/>
                </a:solidFill>
              </a:rPr>
              <a:t> </a:t>
            </a:r>
            <a:r>
              <a:rPr lang="en-US" sz="1600" dirty="0" err="1" smtClean="0">
                <a:solidFill>
                  <a:schemeClr val="bg2"/>
                </a:solidFill>
              </a:rPr>
              <a:t>satisfaction,and</a:t>
            </a:r>
            <a:r>
              <a:rPr lang="en-US" sz="1600" dirty="0" smtClean="0">
                <a:solidFill>
                  <a:schemeClr val="bg2"/>
                </a:solidFill>
              </a:rPr>
              <a:t> inventory distribution to identify key insights and opportunities for optimization using various KPIs and visualization in Power BI.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chemeClr val="bg2"/>
                </a:solidFill>
              </a:rPr>
              <a:t/>
            </a:r>
            <a:br>
              <a:rPr lang="en-US" sz="1600" b="1" dirty="0" smtClean="0">
                <a:solidFill>
                  <a:schemeClr val="bg2"/>
                </a:solidFill>
              </a:rPr>
            </a:br>
            <a:r>
              <a:rPr lang="en-US" sz="1600" b="1" dirty="0" smtClean="0"/>
              <a:t>KPI’S REQUIREMENTS</a:t>
            </a:r>
          </a:p>
          <a:p>
            <a:pPr marL="0" indent="0">
              <a:buNone/>
            </a:pPr>
            <a:endParaRPr lang="en-US" sz="1600" b="1" dirty="0" smtClean="0"/>
          </a:p>
          <a:p>
            <a:pPr>
              <a:buAutoNum type="arabicPeriod"/>
            </a:pPr>
            <a:r>
              <a:rPr lang="en-US" sz="1600" b="1" dirty="0" smtClean="0">
                <a:solidFill>
                  <a:schemeClr val="bg2"/>
                </a:solidFill>
              </a:rPr>
              <a:t>Total Sales: </a:t>
            </a:r>
            <a:r>
              <a:rPr lang="en-US" sz="1600" dirty="0" smtClean="0">
                <a:solidFill>
                  <a:schemeClr val="bg2"/>
                </a:solidFill>
              </a:rPr>
              <a:t>The overall revenue generated from all items sold</a:t>
            </a:r>
          </a:p>
          <a:p>
            <a:pPr>
              <a:buAutoNum type="arabicPeriod"/>
            </a:pPr>
            <a:r>
              <a:rPr lang="en-US" sz="1600" b="1" dirty="0" smtClean="0">
                <a:solidFill>
                  <a:schemeClr val="bg2"/>
                </a:solidFill>
              </a:rPr>
              <a:t>Average Sales:  </a:t>
            </a:r>
            <a:r>
              <a:rPr lang="en-US" sz="1600" dirty="0" smtClean="0">
                <a:solidFill>
                  <a:schemeClr val="bg2"/>
                </a:solidFill>
              </a:rPr>
              <a:t>The average revenue per sale</a:t>
            </a:r>
          </a:p>
          <a:p>
            <a:pPr>
              <a:buAutoNum type="arabicPeriod"/>
            </a:pPr>
            <a:r>
              <a:rPr lang="en-US" sz="1600" b="1" dirty="0" smtClean="0">
                <a:solidFill>
                  <a:schemeClr val="bg2"/>
                </a:solidFill>
              </a:rPr>
              <a:t>Number of items</a:t>
            </a:r>
            <a:r>
              <a:rPr lang="en-US" sz="1600" dirty="0" smtClean="0">
                <a:solidFill>
                  <a:schemeClr val="bg2"/>
                </a:solidFill>
              </a:rPr>
              <a:t>: The total count of different items sold</a:t>
            </a:r>
          </a:p>
          <a:p>
            <a:pPr>
              <a:buAutoNum type="arabicPeriod"/>
            </a:pPr>
            <a:r>
              <a:rPr lang="en-US" sz="1600" b="1" dirty="0" smtClean="0">
                <a:solidFill>
                  <a:schemeClr val="bg2"/>
                </a:solidFill>
              </a:rPr>
              <a:t>Average Rating: </a:t>
            </a:r>
            <a:r>
              <a:rPr lang="en-US" sz="1600" dirty="0" smtClean="0">
                <a:solidFill>
                  <a:schemeClr val="bg2"/>
                </a:solidFill>
              </a:rPr>
              <a:t>The average customer rating for items sold</a:t>
            </a:r>
            <a:endParaRPr lang="en-IN" sz="16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4986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/>
          <a:lstStyle/>
          <a:p>
            <a:r>
              <a:rPr lang="en-US" b="1" dirty="0" err="1" smtClean="0">
                <a:solidFill>
                  <a:schemeClr val="bg1"/>
                </a:solidFill>
              </a:rPr>
              <a:t>blink</a:t>
            </a:r>
            <a:r>
              <a:rPr lang="en-US" b="1" dirty="0" err="1" smtClean="0">
                <a:solidFill>
                  <a:srgbClr val="00B050"/>
                </a:solidFill>
              </a:rPr>
              <a:t>it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smtClean="0">
                <a:solidFill>
                  <a:schemeClr val="bg2"/>
                </a:solidFill>
              </a:rPr>
              <a:t>Analysis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467544" y="1988840"/>
            <a:ext cx="2592288" cy="2880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fontScale="77500" lnSpcReduction="20000"/>
          </a:bodyPr>
          <a:lstStyle/>
          <a:p>
            <a:pPr marL="0" lvl="0" indent="0">
              <a:buNone/>
            </a:pPr>
            <a:r>
              <a:rPr lang="en-US" b="1" dirty="0">
                <a:solidFill>
                  <a:srgbClr val="1F497D"/>
                </a:solidFill>
              </a:rPr>
              <a:t>BUSINESS REQUIREMENT</a:t>
            </a:r>
            <a:endParaRPr lang="en-US" b="1" dirty="0">
              <a:solidFill>
                <a:srgbClr val="1F497D">
                  <a:lumMod val="75000"/>
                </a:srgbClr>
              </a:solidFill>
            </a:endParaRPr>
          </a:p>
          <a:p>
            <a:pPr marL="0" lvl="0" indent="0">
              <a:buNone/>
            </a:pPr>
            <a:r>
              <a:rPr lang="en-US" sz="2800" b="1" dirty="0">
                <a:solidFill>
                  <a:prstClr val="white"/>
                </a:solidFill>
              </a:rPr>
              <a:t>Charts Requirements</a:t>
            </a:r>
          </a:p>
          <a:p>
            <a:pPr marL="0" indent="0">
              <a:buNone/>
            </a:pPr>
            <a:endParaRPr lang="en-US" sz="1600" b="1" dirty="0" smtClean="0">
              <a:solidFill>
                <a:schemeClr val="bg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2100" b="1" dirty="0" smtClean="0">
                <a:solidFill>
                  <a:schemeClr val="bg2">
                    <a:lumMod val="75000"/>
                  </a:schemeClr>
                </a:solidFill>
              </a:rPr>
              <a:t>1.Total Sales by Fat columns:</a:t>
            </a:r>
          </a:p>
          <a:p>
            <a:pPr marL="0" indent="0">
              <a:buNone/>
            </a:pPr>
            <a:r>
              <a:rPr lang="en-US" sz="2100" b="1" dirty="0" smtClean="0">
                <a:solidFill>
                  <a:schemeClr val="bg2">
                    <a:lumMod val="75000"/>
                  </a:schemeClr>
                </a:solidFill>
              </a:rPr>
              <a:t>	</a:t>
            </a:r>
            <a:r>
              <a:rPr lang="en-US" sz="2100" dirty="0" smtClean="0">
                <a:solidFill>
                  <a:schemeClr val="bg2">
                    <a:lumMod val="75000"/>
                  </a:schemeClr>
                </a:solidFill>
              </a:rPr>
              <a:t>Objective: Analyze the impact of fat content on total sales.</a:t>
            </a:r>
          </a:p>
          <a:p>
            <a:pPr marL="0" indent="0">
              <a:buNone/>
            </a:pPr>
            <a:r>
              <a:rPr lang="en-US" sz="2100" b="1" dirty="0" smtClean="0">
                <a:solidFill>
                  <a:schemeClr val="bg2">
                    <a:lumMod val="75000"/>
                  </a:schemeClr>
                </a:solidFill>
              </a:rPr>
              <a:t>	</a:t>
            </a:r>
            <a:r>
              <a:rPr lang="en-US" sz="2100" dirty="0" smtClean="0">
                <a:solidFill>
                  <a:schemeClr val="bg2">
                    <a:lumMod val="75000"/>
                  </a:schemeClr>
                </a:solidFill>
              </a:rPr>
              <a:t>Additional KPI </a:t>
            </a:r>
            <a:r>
              <a:rPr lang="en-US" sz="2100" dirty="0" err="1" smtClean="0">
                <a:solidFill>
                  <a:schemeClr val="bg2">
                    <a:lumMod val="75000"/>
                  </a:schemeClr>
                </a:solidFill>
              </a:rPr>
              <a:t>Metrics:Assess</a:t>
            </a:r>
            <a:r>
              <a:rPr lang="en-US" sz="2100" dirty="0" smtClean="0">
                <a:solidFill>
                  <a:schemeClr val="bg2">
                    <a:lumMod val="75000"/>
                  </a:schemeClr>
                </a:solidFill>
              </a:rPr>
              <a:t> how other </a:t>
            </a:r>
            <a:r>
              <a:rPr lang="en-US" sz="2100" dirty="0" err="1" smtClean="0">
                <a:solidFill>
                  <a:schemeClr val="bg2">
                    <a:lumMod val="75000"/>
                  </a:schemeClr>
                </a:solidFill>
              </a:rPr>
              <a:t>KPIsI</a:t>
            </a:r>
            <a:r>
              <a:rPr lang="en-US" sz="2100" dirty="0" smtClean="0">
                <a:solidFill>
                  <a:schemeClr val="bg2">
                    <a:lumMod val="75000"/>
                  </a:schemeClr>
                </a:solidFill>
              </a:rPr>
              <a:t>(Average </a:t>
            </a:r>
            <a:r>
              <a:rPr lang="en-US" sz="2100" dirty="0" err="1" smtClean="0">
                <a:solidFill>
                  <a:schemeClr val="bg2">
                    <a:lumMod val="75000"/>
                  </a:schemeClr>
                </a:solidFill>
              </a:rPr>
              <a:t>Sales,Number</a:t>
            </a:r>
            <a:r>
              <a:rPr lang="en-US" sz="2100" dirty="0" smtClean="0">
                <a:solidFill>
                  <a:schemeClr val="bg2">
                    <a:lumMod val="75000"/>
                  </a:schemeClr>
                </a:solidFill>
              </a:rPr>
              <a:t> of  	</a:t>
            </a:r>
            <a:r>
              <a:rPr lang="en-US" sz="2100" dirty="0" err="1" smtClean="0">
                <a:solidFill>
                  <a:schemeClr val="bg2">
                    <a:lumMod val="75000"/>
                  </a:schemeClr>
                </a:solidFill>
              </a:rPr>
              <a:t>Items,Average</a:t>
            </a:r>
            <a:r>
              <a:rPr lang="en-US" sz="2100" dirty="0" smtClean="0">
                <a:solidFill>
                  <a:schemeClr val="bg2">
                    <a:lumMod val="75000"/>
                  </a:schemeClr>
                </a:solidFill>
              </a:rPr>
              <a:t> 	Rating) vary with fat content</a:t>
            </a:r>
          </a:p>
          <a:p>
            <a:pPr marL="0" indent="0">
              <a:buNone/>
            </a:pPr>
            <a:r>
              <a:rPr lang="en-US" sz="2100" dirty="0" smtClean="0">
                <a:solidFill>
                  <a:schemeClr val="bg2">
                    <a:lumMod val="75000"/>
                  </a:schemeClr>
                </a:solidFill>
              </a:rPr>
              <a:t>	Chart </a:t>
            </a:r>
            <a:r>
              <a:rPr lang="en-US" sz="2100" dirty="0" err="1" smtClean="0">
                <a:solidFill>
                  <a:schemeClr val="bg2">
                    <a:lumMod val="75000"/>
                  </a:schemeClr>
                </a:solidFill>
              </a:rPr>
              <a:t>type:Donut</a:t>
            </a:r>
            <a:r>
              <a:rPr lang="en-US" sz="2100" dirty="0" smtClean="0">
                <a:solidFill>
                  <a:schemeClr val="bg2">
                    <a:lumMod val="75000"/>
                  </a:schemeClr>
                </a:solidFill>
              </a:rPr>
              <a:t> Chart.</a:t>
            </a:r>
          </a:p>
          <a:p>
            <a:pPr marL="0" indent="0">
              <a:buNone/>
            </a:pPr>
            <a:r>
              <a:rPr lang="en-US" sz="2100" b="1" dirty="0" smtClean="0">
                <a:solidFill>
                  <a:schemeClr val="bg2">
                    <a:lumMod val="75000"/>
                  </a:schemeClr>
                </a:solidFill>
              </a:rPr>
              <a:t>2.Total sales by Item Type:</a:t>
            </a:r>
          </a:p>
          <a:p>
            <a:pPr marL="0" indent="0">
              <a:buNone/>
            </a:pPr>
            <a:r>
              <a:rPr lang="en-US" sz="2100" b="1" dirty="0" smtClean="0">
                <a:solidFill>
                  <a:schemeClr val="bg2">
                    <a:lumMod val="75000"/>
                  </a:schemeClr>
                </a:solidFill>
              </a:rPr>
              <a:t>	</a:t>
            </a:r>
            <a:r>
              <a:rPr lang="en-US" sz="2100" dirty="0" smtClean="0">
                <a:solidFill>
                  <a:schemeClr val="bg2">
                    <a:lumMod val="75000"/>
                  </a:schemeClr>
                </a:solidFill>
              </a:rPr>
              <a:t>Objective: Identify the performance of different item types in terms of total sales.</a:t>
            </a:r>
          </a:p>
          <a:p>
            <a:pPr marL="0" indent="0">
              <a:buNone/>
            </a:pPr>
            <a:r>
              <a:rPr lang="en-US" sz="2100" b="1" dirty="0" smtClean="0">
                <a:solidFill>
                  <a:schemeClr val="bg2">
                    <a:lumMod val="75000"/>
                  </a:schemeClr>
                </a:solidFill>
              </a:rPr>
              <a:t>	</a:t>
            </a:r>
            <a:r>
              <a:rPr lang="en-US" sz="2100" dirty="0" smtClean="0">
                <a:solidFill>
                  <a:schemeClr val="bg2">
                    <a:lumMod val="75000"/>
                  </a:schemeClr>
                </a:solidFill>
              </a:rPr>
              <a:t>Additional KPI  Metrics: Assess how other KPIs </a:t>
            </a:r>
            <a:r>
              <a:rPr lang="en-US" sz="2100" dirty="0" err="1" smtClean="0">
                <a:solidFill>
                  <a:schemeClr val="bg2">
                    <a:lumMod val="75000"/>
                  </a:schemeClr>
                </a:solidFill>
              </a:rPr>
              <a:t>KPIsI</a:t>
            </a:r>
            <a:r>
              <a:rPr lang="en-US" sz="2100" dirty="0" smtClean="0">
                <a:solidFill>
                  <a:schemeClr val="bg2">
                    <a:lumMod val="75000"/>
                  </a:schemeClr>
                </a:solidFill>
              </a:rPr>
              <a:t>(Average </a:t>
            </a:r>
            <a:r>
              <a:rPr lang="en-US" sz="2100" dirty="0" err="1" smtClean="0">
                <a:solidFill>
                  <a:schemeClr val="bg2">
                    <a:lumMod val="75000"/>
                  </a:schemeClr>
                </a:solidFill>
              </a:rPr>
              <a:t>Sales,Number</a:t>
            </a:r>
            <a:r>
              <a:rPr lang="en-US" sz="2100" dirty="0" smtClean="0">
                <a:solidFill>
                  <a:schemeClr val="bg2">
                    <a:lumMod val="75000"/>
                  </a:schemeClr>
                </a:solidFill>
              </a:rPr>
              <a:t> of  	</a:t>
            </a:r>
            <a:r>
              <a:rPr lang="en-US" sz="2100" dirty="0" err="1" smtClean="0">
                <a:solidFill>
                  <a:schemeClr val="bg2">
                    <a:lumMod val="75000"/>
                  </a:schemeClr>
                </a:solidFill>
              </a:rPr>
              <a:t>Items,Average</a:t>
            </a:r>
            <a:r>
              <a:rPr lang="en-US" sz="2100" dirty="0" smtClean="0">
                <a:solidFill>
                  <a:schemeClr val="bg2">
                    <a:lumMod val="75000"/>
                  </a:schemeClr>
                </a:solidFill>
              </a:rPr>
              <a:t> Rating) vary with fat content.</a:t>
            </a:r>
          </a:p>
          <a:p>
            <a:pPr marL="0" indent="0">
              <a:buNone/>
            </a:pPr>
            <a:r>
              <a:rPr lang="en-US" sz="2100" dirty="0" smtClean="0">
                <a:solidFill>
                  <a:schemeClr val="bg2">
                    <a:lumMod val="75000"/>
                  </a:schemeClr>
                </a:solidFill>
              </a:rPr>
              <a:t>	chart </a:t>
            </a:r>
            <a:r>
              <a:rPr lang="en-US" sz="2100" dirty="0" err="1" smtClean="0">
                <a:solidFill>
                  <a:schemeClr val="bg2">
                    <a:lumMod val="75000"/>
                  </a:schemeClr>
                </a:solidFill>
              </a:rPr>
              <a:t>type:Bar</a:t>
            </a:r>
            <a:r>
              <a:rPr lang="en-US" sz="2100" dirty="0" smtClean="0">
                <a:solidFill>
                  <a:schemeClr val="bg2">
                    <a:lumMod val="75000"/>
                  </a:schemeClr>
                </a:solidFill>
              </a:rPr>
              <a:t> chart</a:t>
            </a:r>
          </a:p>
          <a:p>
            <a:pPr marL="0" indent="0">
              <a:buNone/>
            </a:pPr>
            <a:r>
              <a:rPr lang="en-US" sz="2100" b="1" dirty="0" smtClean="0">
                <a:solidFill>
                  <a:schemeClr val="bg2">
                    <a:lumMod val="75000"/>
                  </a:schemeClr>
                </a:solidFill>
              </a:rPr>
              <a:t>3. Fat Content by Outlet for Total Sales:</a:t>
            </a:r>
          </a:p>
          <a:p>
            <a:pPr marL="0" indent="0">
              <a:buNone/>
            </a:pPr>
            <a:r>
              <a:rPr lang="en-US" sz="2100" b="1" dirty="0" smtClean="0">
                <a:solidFill>
                  <a:schemeClr val="bg2">
                    <a:lumMod val="75000"/>
                  </a:schemeClr>
                </a:solidFill>
              </a:rPr>
              <a:t>	</a:t>
            </a:r>
            <a:r>
              <a:rPr lang="en-US" sz="2100" dirty="0" err="1" smtClean="0">
                <a:solidFill>
                  <a:schemeClr val="bg2">
                    <a:lumMod val="75000"/>
                  </a:schemeClr>
                </a:solidFill>
              </a:rPr>
              <a:t>Objective:Compare</a:t>
            </a:r>
            <a:r>
              <a:rPr lang="en-US" sz="2100" dirty="0" smtClean="0">
                <a:solidFill>
                  <a:schemeClr val="bg2">
                    <a:lumMod val="75000"/>
                  </a:schemeClr>
                </a:solidFill>
              </a:rPr>
              <a:t> total sales across different outlets segmented by fat content</a:t>
            </a:r>
          </a:p>
          <a:p>
            <a:pPr marL="0" indent="0">
              <a:buNone/>
            </a:pPr>
            <a:r>
              <a:rPr lang="en-US" sz="2100" b="1" dirty="0" smtClean="0">
                <a:solidFill>
                  <a:schemeClr val="bg2">
                    <a:lumMod val="75000"/>
                  </a:schemeClr>
                </a:solidFill>
              </a:rPr>
              <a:t>	</a:t>
            </a:r>
            <a:r>
              <a:rPr lang="en-US" sz="2100" dirty="0" smtClean="0">
                <a:solidFill>
                  <a:schemeClr val="bg2">
                    <a:lumMod val="75000"/>
                  </a:schemeClr>
                </a:solidFill>
              </a:rPr>
              <a:t>Additional KPI  Metrics: Assess how other KPIs </a:t>
            </a:r>
            <a:r>
              <a:rPr lang="en-US" sz="2100" dirty="0" err="1" smtClean="0">
                <a:solidFill>
                  <a:schemeClr val="bg2">
                    <a:lumMod val="75000"/>
                  </a:schemeClr>
                </a:solidFill>
              </a:rPr>
              <a:t>KPIsI</a:t>
            </a:r>
            <a:r>
              <a:rPr lang="en-US" sz="2100" dirty="0" smtClean="0">
                <a:solidFill>
                  <a:schemeClr val="bg2">
                    <a:lumMod val="75000"/>
                  </a:schemeClr>
                </a:solidFill>
              </a:rPr>
              <a:t>(Average </a:t>
            </a:r>
            <a:r>
              <a:rPr lang="en-US" sz="2100" dirty="0" err="1" smtClean="0">
                <a:solidFill>
                  <a:schemeClr val="bg2">
                    <a:lumMod val="75000"/>
                  </a:schemeClr>
                </a:solidFill>
              </a:rPr>
              <a:t>Sales,Number</a:t>
            </a:r>
            <a:r>
              <a:rPr lang="en-US" sz="2100" dirty="0" smtClean="0">
                <a:solidFill>
                  <a:schemeClr val="bg2">
                    <a:lumMod val="75000"/>
                  </a:schemeClr>
                </a:solidFill>
              </a:rPr>
              <a:t> of  	</a:t>
            </a:r>
            <a:r>
              <a:rPr lang="en-US" sz="2100" dirty="0" err="1" smtClean="0">
                <a:solidFill>
                  <a:schemeClr val="bg2">
                    <a:lumMod val="75000"/>
                  </a:schemeClr>
                </a:solidFill>
              </a:rPr>
              <a:t>Items,Average</a:t>
            </a:r>
            <a:r>
              <a:rPr lang="en-US" sz="2100" dirty="0" smtClean="0">
                <a:solidFill>
                  <a:schemeClr val="bg2">
                    <a:lumMod val="75000"/>
                  </a:schemeClr>
                </a:solidFill>
              </a:rPr>
              <a:t>  Rating) vary with fat content.</a:t>
            </a:r>
          </a:p>
          <a:p>
            <a:pPr marL="0" indent="0">
              <a:buNone/>
            </a:pPr>
            <a:r>
              <a:rPr lang="en-US" sz="2100" b="1" dirty="0" smtClean="0">
                <a:solidFill>
                  <a:schemeClr val="bg2">
                    <a:lumMod val="75000"/>
                  </a:schemeClr>
                </a:solidFill>
              </a:rPr>
              <a:t>4.Total sales by Outlet Establishment:</a:t>
            </a:r>
          </a:p>
          <a:p>
            <a:pPr marL="0" indent="0">
              <a:buNone/>
            </a:pPr>
            <a:r>
              <a:rPr lang="en-US" sz="2100" b="1" dirty="0" smtClean="0">
                <a:solidFill>
                  <a:schemeClr val="bg2">
                    <a:lumMod val="75000"/>
                  </a:schemeClr>
                </a:solidFill>
              </a:rPr>
              <a:t>	</a:t>
            </a:r>
            <a:r>
              <a:rPr lang="en-US" sz="2100" dirty="0" err="1" smtClean="0">
                <a:solidFill>
                  <a:schemeClr val="bg2">
                    <a:lumMod val="75000"/>
                  </a:schemeClr>
                </a:solidFill>
              </a:rPr>
              <a:t>Objective:Evaluate</a:t>
            </a:r>
            <a:r>
              <a:rPr lang="en-US" sz="2100" dirty="0" smtClean="0">
                <a:solidFill>
                  <a:schemeClr val="bg2">
                    <a:lumMod val="75000"/>
                  </a:schemeClr>
                </a:solidFill>
              </a:rPr>
              <a:t> how the age or type of outlet establishment influences total sales.</a:t>
            </a:r>
          </a:p>
          <a:p>
            <a:pPr marL="0" indent="0">
              <a:buNone/>
            </a:pPr>
            <a:r>
              <a:rPr lang="en-US" sz="2100" dirty="0" smtClean="0">
                <a:solidFill>
                  <a:schemeClr val="bg2">
                    <a:lumMod val="75000"/>
                  </a:schemeClr>
                </a:solidFill>
              </a:rPr>
              <a:t>	Chart </a:t>
            </a:r>
            <a:r>
              <a:rPr lang="en-US" sz="2100" dirty="0" err="1" smtClean="0">
                <a:solidFill>
                  <a:schemeClr val="bg2">
                    <a:lumMod val="75000"/>
                  </a:schemeClr>
                </a:solidFill>
              </a:rPr>
              <a:t>type:Line</a:t>
            </a:r>
            <a:r>
              <a:rPr lang="en-US" sz="2100" dirty="0" smtClean="0">
                <a:solidFill>
                  <a:schemeClr val="bg2">
                    <a:lumMod val="75000"/>
                  </a:schemeClr>
                </a:solidFill>
              </a:rPr>
              <a:t> chart</a:t>
            </a:r>
          </a:p>
          <a:p>
            <a:endParaRPr lang="en-IN" sz="1600" dirty="0" smtClean="0"/>
          </a:p>
          <a:p>
            <a:pPr marL="0" indent="0">
              <a:buNone/>
            </a:pP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739690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chemeClr val="bg1"/>
                </a:solidFill>
              </a:rPr>
              <a:t>blink</a:t>
            </a:r>
            <a:r>
              <a:rPr lang="en-US" b="1" dirty="0" err="1" smtClean="0">
                <a:solidFill>
                  <a:srgbClr val="00B050"/>
                </a:solidFill>
              </a:rPr>
              <a:t>it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smtClean="0">
                <a:solidFill>
                  <a:schemeClr val="bg2"/>
                </a:solidFill>
              </a:rPr>
              <a:t>Analysis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576358" y="2250976"/>
            <a:ext cx="2664296" cy="2880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chemeClr val="bg2"/>
                </a:solidFill>
              </a:rPr>
              <a:t>BUSINESS REQUIREMENT</a:t>
            </a:r>
            <a:endParaRPr lang="en-US" b="1" dirty="0" smtClean="0">
              <a:solidFill>
                <a:schemeClr val="bg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2400" b="1" dirty="0" smtClean="0"/>
              <a:t>Charts Requirements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chemeClr val="bg2"/>
                </a:solidFill>
              </a:rPr>
              <a:t>5.Sales by Outlet Size: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bg2"/>
                </a:solidFill>
              </a:rPr>
              <a:t>	</a:t>
            </a:r>
            <a:r>
              <a:rPr lang="en-US" sz="1600" dirty="0" err="1" smtClean="0">
                <a:solidFill>
                  <a:schemeClr val="bg2"/>
                </a:solidFill>
              </a:rPr>
              <a:t>Objective:Analyze</a:t>
            </a:r>
            <a:r>
              <a:rPr lang="en-US" sz="1600" dirty="0" smtClean="0">
                <a:solidFill>
                  <a:schemeClr val="bg2"/>
                </a:solidFill>
              </a:rPr>
              <a:t> the correlation between outlet size and total sales.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bg2"/>
                </a:solidFill>
              </a:rPr>
              <a:t>	</a:t>
            </a:r>
            <a:r>
              <a:rPr lang="en-US" sz="1600" dirty="0" smtClean="0">
                <a:solidFill>
                  <a:schemeClr val="bg2"/>
                </a:solidFill>
              </a:rPr>
              <a:t>Chart Type: Donut/Pie Chart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chemeClr val="bg2"/>
                </a:solidFill>
              </a:rPr>
              <a:t>6.Sales by Outlet  Location: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bg2"/>
                </a:solidFill>
              </a:rPr>
              <a:t>	</a:t>
            </a:r>
            <a:r>
              <a:rPr lang="en-US" sz="1600" dirty="0" smtClean="0">
                <a:solidFill>
                  <a:schemeClr val="bg2"/>
                </a:solidFill>
              </a:rPr>
              <a:t>Objective: Assess the geographic distribution of sales across different locations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2"/>
                </a:solidFill>
              </a:rPr>
              <a:t>	</a:t>
            </a:r>
            <a:r>
              <a:rPr lang="en-US" sz="1600" dirty="0" smtClean="0">
                <a:solidFill>
                  <a:schemeClr val="bg2"/>
                </a:solidFill>
              </a:rPr>
              <a:t>Chart </a:t>
            </a:r>
            <a:r>
              <a:rPr lang="en-US" sz="1600" dirty="0" err="1" smtClean="0">
                <a:solidFill>
                  <a:schemeClr val="bg2"/>
                </a:solidFill>
              </a:rPr>
              <a:t>type:Funnel</a:t>
            </a:r>
            <a:r>
              <a:rPr lang="en-US" sz="1600" dirty="0" smtClean="0">
                <a:solidFill>
                  <a:schemeClr val="bg2"/>
                </a:solidFill>
              </a:rPr>
              <a:t> Map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chemeClr val="bg2"/>
                </a:solidFill>
              </a:rPr>
              <a:t>7.All Metrics  by Outlet Type: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bg2"/>
                </a:solidFill>
              </a:rPr>
              <a:t>	</a:t>
            </a:r>
            <a:r>
              <a:rPr lang="en-US" sz="1600" dirty="0" smtClean="0">
                <a:solidFill>
                  <a:schemeClr val="bg2"/>
                </a:solidFill>
              </a:rPr>
              <a:t>Objective: Provide a comprehensive view of all key metrics(Total Sales, Average  	</a:t>
            </a:r>
            <a:r>
              <a:rPr lang="en-US" sz="1600" dirty="0" err="1" smtClean="0">
                <a:solidFill>
                  <a:schemeClr val="bg2"/>
                </a:solidFill>
              </a:rPr>
              <a:t>Sales,Number</a:t>
            </a:r>
            <a:r>
              <a:rPr lang="en-US" sz="1600" dirty="0" smtClean="0">
                <a:solidFill>
                  <a:schemeClr val="bg2"/>
                </a:solidFill>
              </a:rPr>
              <a:t> of items, Average Rating) broken down by different outlet types.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bg2"/>
                </a:solidFill>
              </a:rPr>
              <a:t>	</a:t>
            </a:r>
            <a:r>
              <a:rPr lang="en-US" sz="1600" dirty="0" smtClean="0">
                <a:solidFill>
                  <a:schemeClr val="bg2"/>
                </a:solidFill>
              </a:rPr>
              <a:t>Chart Type: Matrix Card</a:t>
            </a:r>
          </a:p>
          <a:p>
            <a:pPr marL="0" indent="0">
              <a:buNone/>
            </a:pP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5596564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FC00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89</Words>
  <Application>Microsoft Office PowerPoint</Application>
  <PresentationFormat>On-screen Show (4:3)</PresentationFormat>
  <Paragraphs>52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blinkit Analysis</vt:lpstr>
      <vt:lpstr>blinkit Analysis</vt:lpstr>
      <vt:lpstr>blinkit Analysis</vt:lpstr>
      <vt:lpstr>blinkit Analysis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Blinkit Analysis</dc:title>
  <dc:creator>admin</dc:creator>
  <cp:lastModifiedBy>admin</cp:lastModifiedBy>
  <cp:revision>8</cp:revision>
  <dcterms:created xsi:type="dcterms:W3CDTF">2025-02-20T15:39:17Z</dcterms:created>
  <dcterms:modified xsi:type="dcterms:W3CDTF">2025-02-20T17:29:50Z</dcterms:modified>
</cp:coreProperties>
</file>