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4EA34B-1C7A-7FD4-761E-E7CC3EF72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C6AEA8-7668-AAB6-18E6-174231625C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36BF4-3F50-484D-8455-23D65C02862D}" type="datetimeFigureOut">
              <a:rPr lang="en-IN" smtClean="0"/>
              <a:t>13-08-2023</a:t>
            </a:fld>
            <a:endParaRPr lang="en-IN"/>
          </a:p>
        </p:txBody>
      </p:sp>
      <p:sp>
        <p:nvSpPr>
          <p:cNvPr id="4" name="Footer Placeholder 3">
            <a:extLst>
              <a:ext uri="{FF2B5EF4-FFF2-40B4-BE49-F238E27FC236}">
                <a16:creationId xmlns:a16="http://schemas.microsoft.com/office/drawing/2014/main" id="{54E7A4F9-BE69-6492-72ED-7CBCFEAF8D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Priti Ghorpade</a:t>
            </a:r>
          </a:p>
        </p:txBody>
      </p:sp>
      <p:sp>
        <p:nvSpPr>
          <p:cNvPr id="5" name="Slide Number Placeholder 4">
            <a:extLst>
              <a:ext uri="{FF2B5EF4-FFF2-40B4-BE49-F238E27FC236}">
                <a16:creationId xmlns:a16="http://schemas.microsoft.com/office/drawing/2014/main" id="{98D3494C-CC04-4599-8680-19C6DAC147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B79C96-7E5B-4AE0-B18B-A7689F2CC51A}" type="slidenum">
              <a:rPr lang="en-IN" smtClean="0"/>
              <a:t>‹#›</a:t>
            </a:fld>
            <a:endParaRPr lang="en-IN"/>
          </a:p>
        </p:txBody>
      </p:sp>
    </p:spTree>
    <p:extLst>
      <p:ext uri="{BB962C8B-B14F-4D97-AF65-F5344CB8AC3E}">
        <p14:creationId xmlns:p14="http://schemas.microsoft.com/office/powerpoint/2010/main" val="15923436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FE975-F3F9-4270-BACC-9F1FFE89C6A2}" type="datetimeFigureOut">
              <a:rPr lang="en-IN" smtClean="0"/>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Priti Ghorpade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3DCD5-8C89-4045-B2F3-2B1A2F8C09FF}" type="slidenum">
              <a:rPr lang="en-IN" smtClean="0"/>
              <a:t>‹#›</a:t>
            </a:fld>
            <a:endParaRPr lang="en-IN"/>
          </a:p>
        </p:txBody>
      </p:sp>
    </p:spTree>
    <p:extLst>
      <p:ext uri="{BB962C8B-B14F-4D97-AF65-F5344CB8AC3E}">
        <p14:creationId xmlns:p14="http://schemas.microsoft.com/office/powerpoint/2010/main" val="319413274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F691-ED5D-F3F0-CC58-452C9E573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2D4E1A-0B1F-D903-269A-9ACB59657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423151-DBB8-BDC6-DBA4-DF6E7D99E353}"/>
              </a:ext>
            </a:extLst>
          </p:cNvPr>
          <p:cNvSpPr>
            <a:spLocks noGrp="1"/>
          </p:cNvSpPr>
          <p:nvPr>
            <p:ph type="dt" sz="half" idx="10"/>
          </p:nvPr>
        </p:nvSpPr>
        <p:spPr/>
        <p:txBody>
          <a:bodyPr/>
          <a:lstStyle/>
          <a:p>
            <a:fld id="{31CA8E91-7E96-4C40-A00F-9A4FE456ABBC}" type="datetime1">
              <a:rPr lang="en-IN" smtClean="0"/>
              <a:t>13-08-2023</a:t>
            </a:fld>
            <a:endParaRPr lang="en-IN"/>
          </a:p>
        </p:txBody>
      </p:sp>
      <p:sp>
        <p:nvSpPr>
          <p:cNvPr id="5" name="Footer Placeholder 4">
            <a:extLst>
              <a:ext uri="{FF2B5EF4-FFF2-40B4-BE49-F238E27FC236}">
                <a16:creationId xmlns:a16="http://schemas.microsoft.com/office/drawing/2014/main" id="{324B739C-E274-8212-79B0-79E5CBDEC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256CCB-37AE-1B46-88DF-D707AB2DB45F}"/>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1548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2564-A894-7894-038C-AAC8A87E0A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C47C9-2678-C90C-F071-960EA278D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D0885-1886-C198-2CDD-2FBC911013F3}"/>
              </a:ext>
            </a:extLst>
          </p:cNvPr>
          <p:cNvSpPr>
            <a:spLocks noGrp="1"/>
          </p:cNvSpPr>
          <p:nvPr>
            <p:ph type="dt" sz="half" idx="10"/>
          </p:nvPr>
        </p:nvSpPr>
        <p:spPr/>
        <p:txBody>
          <a:bodyPr/>
          <a:lstStyle/>
          <a:p>
            <a:fld id="{27457BEB-3FB6-41B9-A928-1031777918DB}" type="datetime1">
              <a:rPr lang="en-IN" smtClean="0"/>
              <a:t>13-08-2023</a:t>
            </a:fld>
            <a:endParaRPr lang="en-IN"/>
          </a:p>
        </p:txBody>
      </p:sp>
      <p:sp>
        <p:nvSpPr>
          <p:cNvPr id="5" name="Footer Placeholder 4">
            <a:extLst>
              <a:ext uri="{FF2B5EF4-FFF2-40B4-BE49-F238E27FC236}">
                <a16:creationId xmlns:a16="http://schemas.microsoft.com/office/drawing/2014/main" id="{77BC51A6-4AEA-087F-9DB9-160D0B4E5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9A7AC-34D3-E1C1-DB3A-2F7CB05B92F2}"/>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48157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0A67D-08CD-ECB2-BA65-5F323730CE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B117A4-FF39-BE70-438C-B00872A5A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87633-570C-C49A-123D-AD0992A1E1A3}"/>
              </a:ext>
            </a:extLst>
          </p:cNvPr>
          <p:cNvSpPr>
            <a:spLocks noGrp="1"/>
          </p:cNvSpPr>
          <p:nvPr>
            <p:ph type="dt" sz="half" idx="10"/>
          </p:nvPr>
        </p:nvSpPr>
        <p:spPr/>
        <p:txBody>
          <a:bodyPr/>
          <a:lstStyle/>
          <a:p>
            <a:fld id="{5D0E13F2-15C1-42D7-91B6-4FFA77238032}" type="datetime1">
              <a:rPr lang="en-IN" smtClean="0"/>
              <a:t>13-08-2023</a:t>
            </a:fld>
            <a:endParaRPr lang="en-IN"/>
          </a:p>
        </p:txBody>
      </p:sp>
      <p:sp>
        <p:nvSpPr>
          <p:cNvPr id="5" name="Footer Placeholder 4">
            <a:extLst>
              <a:ext uri="{FF2B5EF4-FFF2-40B4-BE49-F238E27FC236}">
                <a16:creationId xmlns:a16="http://schemas.microsoft.com/office/drawing/2014/main" id="{37BA184E-205B-E725-8A95-8B6E6C8FF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8A1B1-8B9C-99ED-ACA5-94AEBCB6DB8A}"/>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89171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652E-7FE9-B543-399D-484DF9512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A149DD-4AB6-5682-A978-8B3A0D77A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70EAC-2C5B-92A3-CC4E-A16C8FCF0767}"/>
              </a:ext>
            </a:extLst>
          </p:cNvPr>
          <p:cNvSpPr>
            <a:spLocks noGrp="1"/>
          </p:cNvSpPr>
          <p:nvPr>
            <p:ph type="dt" sz="half" idx="10"/>
          </p:nvPr>
        </p:nvSpPr>
        <p:spPr/>
        <p:txBody>
          <a:bodyPr/>
          <a:lstStyle/>
          <a:p>
            <a:fld id="{5AD52F9D-9D05-4F27-A566-9D48453FE160}" type="datetime1">
              <a:rPr lang="en-IN" smtClean="0"/>
              <a:t>13-08-2023</a:t>
            </a:fld>
            <a:endParaRPr lang="en-IN"/>
          </a:p>
        </p:txBody>
      </p:sp>
      <p:sp>
        <p:nvSpPr>
          <p:cNvPr id="5" name="Footer Placeholder 4">
            <a:extLst>
              <a:ext uri="{FF2B5EF4-FFF2-40B4-BE49-F238E27FC236}">
                <a16:creationId xmlns:a16="http://schemas.microsoft.com/office/drawing/2014/main" id="{A317E2F1-3E0C-4BA3-C59F-8D9573473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FFA17-1397-7077-718B-6C18E0FE23B7}"/>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7407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F88E-DB9A-F707-095C-9F8172A4C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2F8B13-DF7D-4345-2E81-0F6731696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C4D98-65A8-3DA5-E0DB-8D0BE354EA92}"/>
              </a:ext>
            </a:extLst>
          </p:cNvPr>
          <p:cNvSpPr>
            <a:spLocks noGrp="1"/>
          </p:cNvSpPr>
          <p:nvPr>
            <p:ph type="dt" sz="half" idx="10"/>
          </p:nvPr>
        </p:nvSpPr>
        <p:spPr/>
        <p:txBody>
          <a:bodyPr/>
          <a:lstStyle/>
          <a:p>
            <a:fld id="{DC779919-34CD-4035-88EF-4FB3882D2673}" type="datetime1">
              <a:rPr lang="en-IN" smtClean="0"/>
              <a:t>13-08-2023</a:t>
            </a:fld>
            <a:endParaRPr lang="en-IN"/>
          </a:p>
        </p:txBody>
      </p:sp>
      <p:sp>
        <p:nvSpPr>
          <p:cNvPr id="5" name="Footer Placeholder 4">
            <a:extLst>
              <a:ext uri="{FF2B5EF4-FFF2-40B4-BE49-F238E27FC236}">
                <a16:creationId xmlns:a16="http://schemas.microsoft.com/office/drawing/2014/main" id="{801080C1-5501-037C-F4B6-5C2D9A793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EDDD2-A95A-2156-6A15-68F0036B7723}"/>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95299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33F4-C5A3-AC10-D276-F808835035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D88B9F-672D-94BA-9DB0-8A6C48D04E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9B7B46-D23F-F077-3AAC-F793D7019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63C5DF-F0C6-8C3F-9409-B6199931E81F}"/>
              </a:ext>
            </a:extLst>
          </p:cNvPr>
          <p:cNvSpPr>
            <a:spLocks noGrp="1"/>
          </p:cNvSpPr>
          <p:nvPr>
            <p:ph type="dt" sz="half" idx="10"/>
          </p:nvPr>
        </p:nvSpPr>
        <p:spPr/>
        <p:txBody>
          <a:bodyPr/>
          <a:lstStyle/>
          <a:p>
            <a:fld id="{421711F3-E4E6-4D49-B5A9-BD0DCAD0E80E}" type="datetime1">
              <a:rPr lang="en-IN" smtClean="0"/>
              <a:t>13-08-2023</a:t>
            </a:fld>
            <a:endParaRPr lang="en-IN"/>
          </a:p>
        </p:txBody>
      </p:sp>
      <p:sp>
        <p:nvSpPr>
          <p:cNvPr id="6" name="Footer Placeholder 5">
            <a:extLst>
              <a:ext uri="{FF2B5EF4-FFF2-40B4-BE49-F238E27FC236}">
                <a16:creationId xmlns:a16="http://schemas.microsoft.com/office/drawing/2014/main" id="{C02AA535-31EB-844A-A77D-71E2021D9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28CB8-31DD-78F3-DCB2-721D20303A97}"/>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12767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1CD6-6619-292C-84D9-2426B3275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6841B2-3CB5-4A33-ED99-2308CA259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3C612-4F8E-F0A9-458F-9B0D2CE92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65A232-0686-0DA8-AE1D-BFD07F824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0D6CF-891C-8F91-E386-2381998D81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3892A3-9056-A30C-2834-60468F70A67C}"/>
              </a:ext>
            </a:extLst>
          </p:cNvPr>
          <p:cNvSpPr>
            <a:spLocks noGrp="1"/>
          </p:cNvSpPr>
          <p:nvPr>
            <p:ph type="dt" sz="half" idx="10"/>
          </p:nvPr>
        </p:nvSpPr>
        <p:spPr/>
        <p:txBody>
          <a:bodyPr/>
          <a:lstStyle/>
          <a:p>
            <a:fld id="{849CB433-FDF7-441F-A7CB-5D633459C464}" type="datetime1">
              <a:rPr lang="en-IN" smtClean="0"/>
              <a:t>13-08-2023</a:t>
            </a:fld>
            <a:endParaRPr lang="en-IN"/>
          </a:p>
        </p:txBody>
      </p:sp>
      <p:sp>
        <p:nvSpPr>
          <p:cNvPr id="8" name="Footer Placeholder 7">
            <a:extLst>
              <a:ext uri="{FF2B5EF4-FFF2-40B4-BE49-F238E27FC236}">
                <a16:creationId xmlns:a16="http://schemas.microsoft.com/office/drawing/2014/main" id="{F36BC394-0A81-C306-FD7B-DAA71FC19D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A50F2A-766A-BFA7-F7DA-39BFF74C2479}"/>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59587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2014-0537-B98A-71EF-F9C6293268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CF4EE-E5EE-6DBE-3363-328E9F675A3E}"/>
              </a:ext>
            </a:extLst>
          </p:cNvPr>
          <p:cNvSpPr>
            <a:spLocks noGrp="1"/>
          </p:cNvSpPr>
          <p:nvPr>
            <p:ph type="dt" sz="half" idx="10"/>
          </p:nvPr>
        </p:nvSpPr>
        <p:spPr/>
        <p:txBody>
          <a:bodyPr/>
          <a:lstStyle/>
          <a:p>
            <a:fld id="{326A16BB-AD5C-4049-B869-30219DB6F3AC}" type="datetime1">
              <a:rPr lang="en-IN" smtClean="0"/>
              <a:t>13-08-2023</a:t>
            </a:fld>
            <a:endParaRPr lang="en-IN"/>
          </a:p>
        </p:txBody>
      </p:sp>
      <p:sp>
        <p:nvSpPr>
          <p:cNvPr id="4" name="Footer Placeholder 3">
            <a:extLst>
              <a:ext uri="{FF2B5EF4-FFF2-40B4-BE49-F238E27FC236}">
                <a16:creationId xmlns:a16="http://schemas.microsoft.com/office/drawing/2014/main" id="{DA50FC10-E1B4-0553-92B9-98CB0924A9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468820-229B-FE0A-8B50-E28E470AEDDD}"/>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261817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4DAA5-7735-F1A6-5681-F3E8A275C452}"/>
              </a:ext>
            </a:extLst>
          </p:cNvPr>
          <p:cNvSpPr>
            <a:spLocks noGrp="1"/>
          </p:cNvSpPr>
          <p:nvPr>
            <p:ph type="dt" sz="half" idx="10"/>
          </p:nvPr>
        </p:nvSpPr>
        <p:spPr/>
        <p:txBody>
          <a:bodyPr/>
          <a:lstStyle/>
          <a:p>
            <a:fld id="{8DB8E001-92B3-4F64-9A88-6253FB94321F}" type="datetime1">
              <a:rPr lang="en-IN" smtClean="0"/>
              <a:t>13-08-2023</a:t>
            </a:fld>
            <a:endParaRPr lang="en-IN"/>
          </a:p>
        </p:txBody>
      </p:sp>
      <p:sp>
        <p:nvSpPr>
          <p:cNvPr id="3" name="Footer Placeholder 2">
            <a:extLst>
              <a:ext uri="{FF2B5EF4-FFF2-40B4-BE49-F238E27FC236}">
                <a16:creationId xmlns:a16="http://schemas.microsoft.com/office/drawing/2014/main" id="{DEC02C93-454A-3057-7B2F-E13DBA4F76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61D1E7-4E92-F447-E652-6EE34CFB53D2}"/>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38605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2151-850A-20E9-1C82-73DB88089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E2F1CF-A913-0B97-F778-BB599D639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210866-27A7-DB88-52C9-C73EF05C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14207-AEA3-FBD1-7D72-94ED98EBC584}"/>
              </a:ext>
            </a:extLst>
          </p:cNvPr>
          <p:cNvSpPr>
            <a:spLocks noGrp="1"/>
          </p:cNvSpPr>
          <p:nvPr>
            <p:ph type="dt" sz="half" idx="10"/>
          </p:nvPr>
        </p:nvSpPr>
        <p:spPr/>
        <p:txBody>
          <a:bodyPr/>
          <a:lstStyle/>
          <a:p>
            <a:fld id="{7350E31F-FA6C-40A2-85E5-CCD02D6265AA}" type="datetime1">
              <a:rPr lang="en-IN" smtClean="0"/>
              <a:t>13-08-2023</a:t>
            </a:fld>
            <a:endParaRPr lang="en-IN"/>
          </a:p>
        </p:txBody>
      </p:sp>
      <p:sp>
        <p:nvSpPr>
          <p:cNvPr id="6" name="Footer Placeholder 5">
            <a:extLst>
              <a:ext uri="{FF2B5EF4-FFF2-40B4-BE49-F238E27FC236}">
                <a16:creationId xmlns:a16="http://schemas.microsoft.com/office/drawing/2014/main" id="{B770E871-7931-4164-AA5B-08084F584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C93C7-9AC8-E290-7276-45933DDE8807}"/>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188900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A558-4F09-A068-FF0D-E16C87CCD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1FDBC7-783C-4E9B-FC0C-ECF1E9B14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AB6408-788C-51FB-5D6E-590BD42A9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57A91-3A23-D5DE-FDF7-32281356CD66}"/>
              </a:ext>
            </a:extLst>
          </p:cNvPr>
          <p:cNvSpPr>
            <a:spLocks noGrp="1"/>
          </p:cNvSpPr>
          <p:nvPr>
            <p:ph type="dt" sz="half" idx="10"/>
          </p:nvPr>
        </p:nvSpPr>
        <p:spPr/>
        <p:txBody>
          <a:bodyPr/>
          <a:lstStyle/>
          <a:p>
            <a:fld id="{E65AA656-8616-4EFD-A3BF-79A295694983}" type="datetime1">
              <a:rPr lang="en-IN" smtClean="0"/>
              <a:t>13-08-2023</a:t>
            </a:fld>
            <a:endParaRPr lang="en-IN"/>
          </a:p>
        </p:txBody>
      </p:sp>
      <p:sp>
        <p:nvSpPr>
          <p:cNvPr id="6" name="Footer Placeholder 5">
            <a:extLst>
              <a:ext uri="{FF2B5EF4-FFF2-40B4-BE49-F238E27FC236}">
                <a16:creationId xmlns:a16="http://schemas.microsoft.com/office/drawing/2014/main" id="{D58DB139-6FFB-DAF7-24AE-2DF6EDA55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23E7CD-A39A-4A2A-2665-4AA9679EA2E2}"/>
              </a:ext>
            </a:extLst>
          </p:cNvPr>
          <p:cNvSpPr>
            <a:spLocks noGrp="1"/>
          </p:cNvSpPr>
          <p:nvPr>
            <p:ph type="sldNum" sz="quarter" idx="12"/>
          </p:nvPr>
        </p:nvSpPr>
        <p:spPr/>
        <p:txBody>
          <a:bodyPr/>
          <a:lstStyle/>
          <a:p>
            <a:fld id="{9C997BDB-F3D7-49D9-900B-ED4578B9138D}" type="slidenum">
              <a:rPr lang="en-IN" smtClean="0"/>
              <a:t>‹#›</a:t>
            </a:fld>
            <a:endParaRPr lang="en-IN"/>
          </a:p>
        </p:txBody>
      </p:sp>
    </p:spTree>
    <p:extLst>
      <p:ext uri="{BB962C8B-B14F-4D97-AF65-F5344CB8AC3E}">
        <p14:creationId xmlns:p14="http://schemas.microsoft.com/office/powerpoint/2010/main" val="350016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E00DF-2829-ED28-90AB-BC85BBC95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92072-12E0-94CA-D831-E3F20A69A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0E8EC-5935-9ABB-0165-845A2A0D3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58815-F342-4ED2-8169-7899796F1AC1}" type="datetime1">
              <a:rPr lang="en-IN" smtClean="0"/>
              <a:t>13-08-2023</a:t>
            </a:fld>
            <a:endParaRPr lang="en-IN"/>
          </a:p>
        </p:txBody>
      </p:sp>
      <p:sp>
        <p:nvSpPr>
          <p:cNvPr id="5" name="Footer Placeholder 4">
            <a:extLst>
              <a:ext uri="{FF2B5EF4-FFF2-40B4-BE49-F238E27FC236}">
                <a16:creationId xmlns:a16="http://schemas.microsoft.com/office/drawing/2014/main" id="{0557AA51-76D3-8750-68C6-608E04EE97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86ACF7-F8F1-8EB3-7CF5-90F1A262C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97BDB-F3D7-49D9-900B-ED4578B9138D}" type="slidenum">
              <a:rPr lang="en-IN" smtClean="0"/>
              <a:t>‹#›</a:t>
            </a:fld>
            <a:endParaRPr lang="en-IN"/>
          </a:p>
        </p:txBody>
      </p:sp>
    </p:spTree>
    <p:extLst>
      <p:ext uri="{BB962C8B-B14F-4D97-AF65-F5344CB8AC3E}">
        <p14:creationId xmlns:p14="http://schemas.microsoft.com/office/powerpoint/2010/main" val="108968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35AD17-73E0-19A2-583F-14AB924A3215}"/>
              </a:ext>
            </a:extLst>
          </p:cNvPr>
          <p:cNvSpPr/>
          <p:nvPr/>
        </p:nvSpPr>
        <p:spPr>
          <a:xfrm>
            <a:off x="0" y="2996728"/>
            <a:ext cx="12192000" cy="107148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i="0" u="none" strike="noStrike" baseline="0" dirty="0">
                <a:solidFill>
                  <a:srgbClr val="000000"/>
                </a:solidFill>
                <a:latin typeface="Calibri" panose="020F0502020204030204" pitchFamily="34" charset="0"/>
              </a:rPr>
              <a:t> </a:t>
            </a:r>
            <a:r>
              <a:rPr lang="en-IN" sz="3200" b="1" i="0" u="none" strike="noStrike" baseline="0" dirty="0">
                <a:solidFill>
                  <a:srgbClr val="313D4F"/>
                </a:solidFill>
                <a:latin typeface="Calibri" panose="020F0502020204030204" pitchFamily="34" charset="0"/>
              </a:rPr>
              <a:t>LEADING SCORE CASE STUDY </a:t>
            </a:r>
            <a:endParaRPr lang="en-IN" sz="3200" b="1" i="0" u="none" strike="noStrike" baseline="0" dirty="0">
              <a:solidFill>
                <a:srgbClr val="000000"/>
              </a:solidFill>
              <a:latin typeface="Calibri" panose="020F0502020204030204" pitchFamily="34" charset="0"/>
            </a:endParaRPr>
          </a:p>
        </p:txBody>
      </p:sp>
      <p:sp>
        <p:nvSpPr>
          <p:cNvPr id="5" name="Slide Number Placeholder 4">
            <a:extLst>
              <a:ext uri="{FF2B5EF4-FFF2-40B4-BE49-F238E27FC236}">
                <a16:creationId xmlns:a16="http://schemas.microsoft.com/office/drawing/2014/main" id="{ED5BDAE4-2326-7B68-261D-202FE6F4BB4F}"/>
              </a:ext>
            </a:extLst>
          </p:cNvPr>
          <p:cNvSpPr>
            <a:spLocks noGrp="1"/>
          </p:cNvSpPr>
          <p:nvPr>
            <p:ph type="sldNum" sz="quarter" idx="12"/>
          </p:nvPr>
        </p:nvSpPr>
        <p:spPr/>
        <p:txBody>
          <a:bodyPr/>
          <a:lstStyle/>
          <a:p>
            <a:fld id="{9C997BDB-F3D7-49D9-900B-ED4578B9138D}" type="slidenum">
              <a:rPr lang="en-IN" smtClean="0"/>
              <a:t>1</a:t>
            </a:fld>
            <a:endParaRPr lang="en-IN"/>
          </a:p>
        </p:txBody>
      </p:sp>
    </p:spTree>
    <p:extLst>
      <p:ext uri="{BB962C8B-B14F-4D97-AF65-F5344CB8AC3E}">
        <p14:creationId xmlns:p14="http://schemas.microsoft.com/office/powerpoint/2010/main" val="225749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10</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727670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Categorical Columns w.r.t Converted Columns </a:t>
            </a:r>
          </a:p>
        </p:txBody>
      </p:sp>
      <p:pic>
        <p:nvPicPr>
          <p:cNvPr id="4098" name="Picture 2">
            <a:extLst>
              <a:ext uri="{FF2B5EF4-FFF2-40B4-BE49-F238E27FC236}">
                <a16:creationId xmlns:a16="http://schemas.microsoft.com/office/drawing/2014/main" id="{5962C23D-A64A-B7EA-EF40-FD4B16E93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31" y="2098308"/>
            <a:ext cx="5837569" cy="34829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8B5EFB7-933D-3EBC-7404-2453B39F851C}"/>
              </a:ext>
            </a:extLst>
          </p:cNvPr>
          <p:cNvSpPr txBox="1"/>
          <p:nvPr/>
        </p:nvSpPr>
        <p:spPr>
          <a:xfrm>
            <a:off x="6631806" y="1851599"/>
            <a:ext cx="4966636" cy="4247317"/>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Last Activity </a:t>
            </a:r>
            <a:endParaRPr lang="en-IN"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Customers whose last activity was SMS Sent have higher conversion rate which is around 63%. </a:t>
            </a:r>
          </a:p>
          <a:p>
            <a:pPr marL="342900" indent="-342900">
              <a:buFont typeface="+mj-lt"/>
              <a:buAutoNum type="arabicPeriod"/>
            </a:pPr>
            <a:endParaRPr lang="en-US"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Customers who last activity was Email Opened constitute majority of the customers. They have around 36% of conversion rate.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To improve overall lead conversion rate, we need to focus more on improving lead conversion rate of Customers whose last activity was Email Opened and generate more leads from the ones whose last activity was SMS Sent. </a:t>
            </a:r>
            <a:endParaRPr lang="en-IN" dirty="0"/>
          </a:p>
        </p:txBody>
      </p:sp>
    </p:spTree>
    <p:extLst>
      <p:ext uri="{BB962C8B-B14F-4D97-AF65-F5344CB8AC3E}">
        <p14:creationId xmlns:p14="http://schemas.microsoft.com/office/powerpoint/2010/main" val="182228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11</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727670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Categorical Columns w.r.t Converted Columns </a:t>
            </a:r>
          </a:p>
        </p:txBody>
      </p:sp>
      <p:pic>
        <p:nvPicPr>
          <p:cNvPr id="4" name="Picture 4">
            <a:extLst>
              <a:ext uri="{FF2B5EF4-FFF2-40B4-BE49-F238E27FC236}">
                <a16:creationId xmlns:a16="http://schemas.microsoft.com/office/drawing/2014/main" id="{BE4BD5C5-8F70-FA26-2853-AFDB627B1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27" y="2069431"/>
            <a:ext cx="6828973" cy="3638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CF9EFF-5A63-37A2-AEA6-3B08A9AE370C}"/>
              </a:ext>
            </a:extLst>
          </p:cNvPr>
          <p:cNvSpPr txBox="1"/>
          <p:nvPr/>
        </p:nvSpPr>
        <p:spPr>
          <a:xfrm>
            <a:off x="7522295" y="2069431"/>
            <a:ext cx="4669705" cy="2308324"/>
          </a:xfrm>
          <a:prstGeom prst="rect">
            <a:avLst/>
          </a:prstGeom>
          <a:noFill/>
        </p:spPr>
        <p:txBody>
          <a:bodyPr wrap="square">
            <a:spAutoFit/>
          </a:bodyPr>
          <a:lstStyle/>
          <a:p>
            <a:r>
              <a:rPr lang="en-US" sz="1800" b="1" i="0" u="sng" strike="noStrike" baseline="0" dirty="0">
                <a:solidFill>
                  <a:srgbClr val="000000"/>
                </a:solidFill>
                <a:latin typeface="Calibri" panose="020F0502020204030204" pitchFamily="34" charset="0"/>
              </a:rPr>
              <a:t>Specialization</a:t>
            </a:r>
          </a:p>
          <a:p>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Maximum Leads have specialization as </a:t>
            </a:r>
            <a:r>
              <a:rPr lang="en-IN" sz="1800" b="0" i="0" u="none" strike="noStrike" baseline="0" dirty="0">
                <a:solidFill>
                  <a:srgbClr val="000000"/>
                </a:solidFill>
                <a:latin typeface="Calibri" panose="020F0502020204030204" pitchFamily="34" charset="0"/>
              </a:rPr>
              <a:t>Management &amp; Others. </a:t>
            </a:r>
          </a:p>
          <a:p>
            <a:pPr marL="342900" indent="-342900">
              <a:buFont typeface="+mj-lt"/>
              <a:buAutoNum type="arabicPeriod"/>
            </a:pPr>
            <a:endParaRPr lang="en-IN"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Leads with specialization as Rural &amp; Agribusiness have least probability of conversion. </a:t>
            </a:r>
            <a:endParaRPr lang="en-IN" dirty="0"/>
          </a:p>
        </p:txBody>
      </p:sp>
    </p:spTree>
    <p:extLst>
      <p:ext uri="{BB962C8B-B14F-4D97-AF65-F5344CB8AC3E}">
        <p14:creationId xmlns:p14="http://schemas.microsoft.com/office/powerpoint/2010/main" val="41893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12</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2464067"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Correlations</a:t>
            </a:r>
          </a:p>
        </p:txBody>
      </p:sp>
      <p:pic>
        <p:nvPicPr>
          <p:cNvPr id="6146" name="Picture 2">
            <a:extLst>
              <a:ext uri="{FF2B5EF4-FFF2-40B4-BE49-F238E27FC236}">
                <a16:creationId xmlns:a16="http://schemas.microsoft.com/office/drawing/2014/main" id="{9578AB39-800C-B4A8-5BDC-AE0C7132B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22" y="1501023"/>
            <a:ext cx="6095274" cy="52860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CFCF85-F07D-6231-7B0B-D874E8EBED5A}"/>
              </a:ext>
            </a:extLst>
          </p:cNvPr>
          <p:cNvSpPr txBox="1"/>
          <p:nvPr/>
        </p:nvSpPr>
        <p:spPr>
          <a:xfrm>
            <a:off x="7273819" y="2844613"/>
            <a:ext cx="4728884" cy="1200329"/>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We can observe that the variables are not highly correlated with each other. But still there is multicollinearity among some features </a:t>
            </a:r>
            <a:endParaRPr lang="en-IN" dirty="0"/>
          </a:p>
        </p:txBody>
      </p:sp>
    </p:spTree>
    <p:extLst>
      <p:ext uri="{BB962C8B-B14F-4D97-AF65-F5344CB8AC3E}">
        <p14:creationId xmlns:p14="http://schemas.microsoft.com/office/powerpoint/2010/main" val="410169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13</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6025415"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u="none" strike="noStrike" baseline="0" dirty="0">
                <a:solidFill>
                  <a:schemeClr val="tx1"/>
                </a:solidFill>
                <a:latin typeface="Calibri" panose="020F0502020204030204" pitchFamily="34" charset="0"/>
              </a:rPr>
              <a:t>Factors Responsible in Driving Leads </a:t>
            </a:r>
            <a:endParaRPr lang="en-US" sz="2800" b="1" i="0" u="none" strike="noStrike" baseline="0" dirty="0">
              <a:solidFill>
                <a:schemeClr val="tx1"/>
              </a:solidFill>
              <a:latin typeface="Calibri" panose="020F0502020204030204" pitchFamily="34" charset="0"/>
            </a:endParaRPr>
          </a:p>
        </p:txBody>
      </p:sp>
      <p:pic>
        <p:nvPicPr>
          <p:cNvPr id="5" name="Picture 4">
            <a:extLst>
              <a:ext uri="{FF2B5EF4-FFF2-40B4-BE49-F238E27FC236}">
                <a16:creationId xmlns:a16="http://schemas.microsoft.com/office/drawing/2014/main" id="{C5617B55-657F-BA9F-CD97-80CC961A56A0}"/>
              </a:ext>
            </a:extLst>
          </p:cNvPr>
          <p:cNvPicPr>
            <a:picLocks noChangeAspect="1"/>
          </p:cNvPicPr>
          <p:nvPr/>
        </p:nvPicPr>
        <p:blipFill>
          <a:blip r:embed="rId2"/>
          <a:stretch>
            <a:fillRect/>
          </a:stretch>
        </p:blipFill>
        <p:spPr>
          <a:xfrm>
            <a:off x="338519" y="1532095"/>
            <a:ext cx="4881006" cy="4021682"/>
          </a:xfrm>
          <a:prstGeom prst="rect">
            <a:avLst/>
          </a:prstGeom>
        </p:spPr>
      </p:pic>
      <p:pic>
        <p:nvPicPr>
          <p:cNvPr id="8" name="Picture 7">
            <a:extLst>
              <a:ext uri="{FF2B5EF4-FFF2-40B4-BE49-F238E27FC236}">
                <a16:creationId xmlns:a16="http://schemas.microsoft.com/office/drawing/2014/main" id="{5134425F-DD50-FA4D-4C19-B9B0143C0559}"/>
              </a:ext>
            </a:extLst>
          </p:cNvPr>
          <p:cNvPicPr>
            <a:picLocks noChangeAspect="1"/>
          </p:cNvPicPr>
          <p:nvPr/>
        </p:nvPicPr>
        <p:blipFill>
          <a:blip r:embed="rId3"/>
          <a:stretch>
            <a:fillRect/>
          </a:stretch>
        </p:blipFill>
        <p:spPr>
          <a:xfrm>
            <a:off x="5409851" y="1418159"/>
            <a:ext cx="6782149" cy="4021681"/>
          </a:xfrm>
          <a:prstGeom prst="rect">
            <a:avLst/>
          </a:prstGeom>
        </p:spPr>
      </p:pic>
    </p:spTree>
    <p:extLst>
      <p:ext uri="{BB962C8B-B14F-4D97-AF65-F5344CB8AC3E}">
        <p14:creationId xmlns:p14="http://schemas.microsoft.com/office/powerpoint/2010/main" val="10332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14</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6025415"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0" i="0" u="none" strike="noStrike" baseline="0" dirty="0">
                <a:solidFill>
                  <a:schemeClr val="tx1"/>
                </a:solidFill>
                <a:latin typeface="Calibri" panose="020F0502020204030204" pitchFamily="34" charset="0"/>
              </a:rPr>
              <a:t>Factors Responsible in Driving Leads </a:t>
            </a:r>
            <a:endParaRPr lang="en-US" sz="2800" b="1" i="0" u="none" strike="noStrike" baseline="0" dirty="0">
              <a:solidFill>
                <a:schemeClr val="tx1"/>
              </a:solidFill>
              <a:latin typeface="Calibri" panose="020F0502020204030204" pitchFamily="34" charset="0"/>
            </a:endParaRPr>
          </a:p>
        </p:txBody>
      </p:sp>
      <p:sp>
        <p:nvSpPr>
          <p:cNvPr id="6" name="TextBox 5">
            <a:extLst>
              <a:ext uri="{FF2B5EF4-FFF2-40B4-BE49-F238E27FC236}">
                <a16:creationId xmlns:a16="http://schemas.microsoft.com/office/drawing/2014/main" id="{4569BCD3-4169-7DE1-6B13-5CA796D70826}"/>
              </a:ext>
            </a:extLst>
          </p:cNvPr>
          <p:cNvSpPr txBox="1"/>
          <p:nvPr/>
        </p:nvSpPr>
        <p:spPr>
          <a:xfrm>
            <a:off x="1212784" y="1721634"/>
            <a:ext cx="9086248" cy="4247317"/>
          </a:xfrm>
          <a:prstGeom prst="rect">
            <a:avLst/>
          </a:prstGeom>
          <a:noFill/>
        </p:spPr>
        <p:txBody>
          <a:bodyPr wrap="square">
            <a:spAutoFit/>
          </a:bodyPr>
          <a:lstStyle/>
          <a:p>
            <a:r>
              <a:rPr lang="en-US" sz="1800" b="0" u="sng" strike="noStrike" baseline="0" dirty="0">
                <a:solidFill>
                  <a:srgbClr val="000000"/>
                </a:solidFill>
                <a:latin typeface="Calibri" panose="020F0502020204030204" pitchFamily="34" charset="0"/>
              </a:rPr>
              <a:t>Below features are most important ones which are responsible for leads conversion</a:t>
            </a:r>
          </a:p>
          <a:p>
            <a:r>
              <a:rPr lang="en-US" sz="1800" b="0" u="none" strike="noStrike" baseline="0" dirty="0">
                <a:solidFill>
                  <a:srgbClr val="000000"/>
                </a:solidFill>
                <a:latin typeface="Calibri" panose="020F0502020204030204" pitchFamily="34" charset="0"/>
              </a:rPr>
              <a:t> </a:t>
            </a:r>
          </a:p>
          <a:p>
            <a:pPr marL="342900" indent="-342900">
              <a:buFont typeface="+mj-lt"/>
              <a:buAutoNum type="arabicPeriod"/>
            </a:pPr>
            <a:r>
              <a:rPr lang="en-US" sz="1800" b="0" u="none" strike="noStrike" baseline="0" dirty="0">
                <a:solidFill>
                  <a:srgbClr val="000000"/>
                </a:solidFill>
                <a:latin typeface="Calibri" panose="020F0502020204030204" pitchFamily="34" charset="0"/>
              </a:rPr>
              <a:t> 'Total Time Spent on Website' </a:t>
            </a:r>
          </a:p>
          <a:p>
            <a:pPr marL="342900" indent="-342900">
              <a:buFont typeface="+mj-lt"/>
              <a:buAutoNum type="arabicPeriod"/>
            </a:pPr>
            <a:r>
              <a:rPr lang="en-US" sz="1800" b="0" u="none" strike="noStrike" baseline="0" dirty="0">
                <a:solidFill>
                  <a:srgbClr val="000000"/>
                </a:solidFill>
                <a:latin typeface="Calibri" panose="020F0502020204030204" pitchFamily="34" charset="0"/>
              </a:rPr>
              <a:t>'Lead </a:t>
            </a:r>
            <a:r>
              <a:rPr lang="en-US" sz="1800" b="0" u="none" strike="noStrike" baseline="0" dirty="0" err="1">
                <a:solidFill>
                  <a:srgbClr val="000000"/>
                </a:solidFill>
                <a:latin typeface="Calibri" panose="020F0502020204030204" pitchFamily="34" charset="0"/>
              </a:rPr>
              <a:t>Origin_Lead</a:t>
            </a:r>
            <a:r>
              <a:rPr lang="en-US" sz="1800" b="0" u="none" strike="noStrike" baseline="0" dirty="0">
                <a:solidFill>
                  <a:srgbClr val="000000"/>
                </a:solidFill>
                <a:latin typeface="Calibri" panose="020F0502020204030204" pitchFamily="34" charset="0"/>
              </a:rPr>
              <a:t> Add Form'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'Lead </a:t>
            </a:r>
            <a:r>
              <a:rPr lang="en-IN" sz="1800" b="0" u="none" strike="noStrike" baseline="0" dirty="0" err="1">
                <a:solidFill>
                  <a:srgbClr val="000000"/>
                </a:solidFill>
                <a:latin typeface="Calibri" panose="020F0502020204030204" pitchFamily="34" charset="0"/>
              </a:rPr>
              <a:t>Source_Olark</a:t>
            </a:r>
            <a:r>
              <a:rPr lang="en-IN" sz="1800" b="0" u="none" strike="noStrike" baseline="0" dirty="0">
                <a:solidFill>
                  <a:srgbClr val="000000"/>
                </a:solidFill>
                <a:latin typeface="Calibri" panose="020F0502020204030204" pitchFamily="34" charset="0"/>
              </a:rPr>
              <a:t> Chat'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'Lead </a:t>
            </a:r>
            <a:r>
              <a:rPr lang="en-IN" sz="1800" b="0" u="none" strike="noStrike" baseline="0" dirty="0" err="1">
                <a:solidFill>
                  <a:srgbClr val="000000"/>
                </a:solidFill>
                <a:latin typeface="Calibri" panose="020F0502020204030204" pitchFamily="34" charset="0"/>
              </a:rPr>
              <a:t>Source_Welingak</a:t>
            </a:r>
            <a:r>
              <a:rPr lang="en-IN" sz="1800" b="0" u="none" strike="noStrike" baseline="0" dirty="0">
                <a:solidFill>
                  <a:srgbClr val="000000"/>
                </a:solidFill>
                <a:latin typeface="Calibri" panose="020F0502020204030204" pitchFamily="34" charset="0"/>
              </a:rPr>
              <a:t> Website'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'Last </a:t>
            </a:r>
            <a:r>
              <a:rPr lang="en-IN" sz="1800" b="0" u="none" strike="noStrike" baseline="0" dirty="0" err="1">
                <a:solidFill>
                  <a:srgbClr val="000000"/>
                </a:solidFill>
                <a:latin typeface="Calibri" panose="020F0502020204030204" pitchFamily="34" charset="0"/>
              </a:rPr>
              <a:t>Activity_Email</a:t>
            </a:r>
            <a:r>
              <a:rPr lang="en-IN" sz="1800" b="0" u="none" strike="noStrike" baseline="0" dirty="0">
                <a:solidFill>
                  <a:srgbClr val="000000"/>
                </a:solidFill>
                <a:latin typeface="Calibri" panose="020F0502020204030204" pitchFamily="34" charset="0"/>
              </a:rPr>
              <a:t> Bounced'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'Last </a:t>
            </a:r>
            <a:r>
              <a:rPr lang="en-IN" sz="1800" b="0" u="none" strike="noStrike" baseline="0" dirty="0" err="1">
                <a:solidFill>
                  <a:srgbClr val="000000"/>
                </a:solidFill>
                <a:latin typeface="Calibri" panose="020F0502020204030204" pitchFamily="34" charset="0"/>
              </a:rPr>
              <a:t>Activity_SMS</a:t>
            </a:r>
            <a:r>
              <a:rPr lang="en-IN" sz="1800" b="0" u="none" strike="noStrike" baseline="0" dirty="0">
                <a:solidFill>
                  <a:srgbClr val="000000"/>
                </a:solidFill>
                <a:latin typeface="Calibri" panose="020F0502020204030204" pitchFamily="34" charset="0"/>
              </a:rPr>
              <a:t> Sent'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'Tags_Closed by </a:t>
            </a:r>
            <a:r>
              <a:rPr lang="en-IN" sz="1800" b="0" u="none" strike="noStrike" baseline="0" dirty="0" err="1">
                <a:solidFill>
                  <a:srgbClr val="000000"/>
                </a:solidFill>
                <a:latin typeface="Calibri" panose="020F0502020204030204" pitchFamily="34" charset="0"/>
              </a:rPr>
              <a:t>Horizzon</a:t>
            </a:r>
            <a:r>
              <a:rPr lang="en-IN" sz="1800" b="0" u="none" strike="noStrike" baseline="0" dirty="0">
                <a:solidFill>
                  <a:srgbClr val="000000"/>
                </a:solidFill>
                <a:latin typeface="Calibri" panose="020F0502020204030204" pitchFamily="34" charset="0"/>
              </a:rPr>
              <a:t>'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a:t>
            </a:r>
            <a:r>
              <a:rPr lang="en-IN" sz="1800" b="0" u="none" strike="noStrike" baseline="0" dirty="0" err="1">
                <a:solidFill>
                  <a:srgbClr val="000000"/>
                </a:solidFill>
                <a:latin typeface="Calibri" panose="020F0502020204030204" pitchFamily="34" charset="0"/>
              </a:rPr>
              <a:t>Tags_Lost</a:t>
            </a:r>
            <a:r>
              <a:rPr lang="en-IN" sz="1800" b="0" u="none" strike="noStrike" baseline="0" dirty="0">
                <a:solidFill>
                  <a:srgbClr val="000000"/>
                </a:solidFill>
                <a:latin typeface="Calibri" panose="020F0502020204030204" pitchFamily="34" charset="0"/>
              </a:rPr>
              <a:t>'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a:t>
            </a:r>
            <a:r>
              <a:rPr lang="en-IN" sz="1800" b="0" u="none" strike="noStrike" baseline="0" dirty="0" err="1">
                <a:solidFill>
                  <a:srgbClr val="000000"/>
                </a:solidFill>
                <a:latin typeface="Calibri" panose="020F0502020204030204" pitchFamily="34" charset="0"/>
              </a:rPr>
              <a:t>Tags_No</a:t>
            </a:r>
            <a:r>
              <a:rPr lang="en-IN" sz="1800" b="0" u="none" strike="noStrike" baseline="0" dirty="0">
                <a:solidFill>
                  <a:srgbClr val="000000"/>
                </a:solidFill>
                <a:latin typeface="Calibri" panose="020F0502020204030204" pitchFamily="34" charset="0"/>
              </a:rPr>
              <a:t> phone number'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a:t>
            </a:r>
            <a:r>
              <a:rPr lang="en-IN" sz="1800" b="0" u="none" strike="noStrike" baseline="0" dirty="0" err="1">
                <a:solidFill>
                  <a:srgbClr val="000000"/>
                </a:solidFill>
                <a:latin typeface="Calibri" panose="020F0502020204030204" pitchFamily="34" charset="0"/>
              </a:rPr>
              <a:t>Tags_Others</a:t>
            </a:r>
            <a:r>
              <a:rPr lang="en-IN" sz="1800" b="0" u="none" strike="noStrike" baseline="0" dirty="0">
                <a:solidFill>
                  <a:srgbClr val="000000"/>
                </a:solidFill>
                <a:latin typeface="Calibri" panose="020F0502020204030204" pitchFamily="34" charset="0"/>
              </a:rPr>
              <a:t>' </a:t>
            </a:r>
          </a:p>
          <a:p>
            <a:pPr marL="342900" indent="-342900">
              <a:buFont typeface="+mj-lt"/>
              <a:buAutoNum type="arabicPeriod"/>
            </a:pPr>
            <a:r>
              <a:rPr lang="en-US" sz="1800" b="0" u="none" strike="noStrike" baseline="0" dirty="0">
                <a:solidFill>
                  <a:srgbClr val="000000"/>
                </a:solidFill>
                <a:latin typeface="Calibri" panose="020F0502020204030204" pitchFamily="34" charset="0"/>
              </a:rPr>
              <a:t>'</a:t>
            </a:r>
            <a:r>
              <a:rPr lang="en-US" sz="1800" b="0" u="none" strike="noStrike" baseline="0" dirty="0" err="1">
                <a:solidFill>
                  <a:srgbClr val="000000"/>
                </a:solidFill>
                <a:latin typeface="Calibri" panose="020F0502020204030204" pitchFamily="34" charset="0"/>
              </a:rPr>
              <a:t>Tags_Will</a:t>
            </a:r>
            <a:r>
              <a:rPr lang="en-US" sz="1800" b="0" u="none" strike="noStrike" baseline="0" dirty="0">
                <a:solidFill>
                  <a:srgbClr val="000000"/>
                </a:solidFill>
                <a:latin typeface="Calibri" panose="020F0502020204030204" pitchFamily="34" charset="0"/>
              </a:rPr>
              <a:t> revert after reading the email' </a:t>
            </a:r>
          </a:p>
          <a:p>
            <a:pPr marL="342900" indent="-342900">
              <a:buFont typeface="+mj-lt"/>
              <a:buAutoNum type="arabicPeriod"/>
            </a:pPr>
            <a:r>
              <a:rPr lang="en-IN" sz="1800" b="0" u="none" strike="noStrike" baseline="0" dirty="0">
                <a:solidFill>
                  <a:srgbClr val="000000"/>
                </a:solidFill>
                <a:latin typeface="Calibri" panose="020F0502020204030204" pitchFamily="34" charset="0"/>
              </a:rPr>
              <a:t>'Last Notable </a:t>
            </a:r>
            <a:r>
              <a:rPr lang="en-IN" sz="1800" b="0" u="none" strike="noStrike" baseline="0" dirty="0" err="1">
                <a:solidFill>
                  <a:srgbClr val="000000"/>
                </a:solidFill>
                <a:latin typeface="Calibri" panose="020F0502020204030204" pitchFamily="34" charset="0"/>
              </a:rPr>
              <a:t>Activity_Modified</a:t>
            </a:r>
            <a:r>
              <a:rPr lang="en-IN" sz="1800" b="0" u="none" strike="noStrike" baseline="0" dirty="0">
                <a:solidFill>
                  <a:srgbClr val="000000"/>
                </a:solidFill>
                <a:latin typeface="Calibri" panose="020F0502020204030204" pitchFamily="34" charset="0"/>
              </a:rPr>
              <a:t>' </a:t>
            </a:r>
          </a:p>
          <a:p>
            <a:pPr marL="342900" indent="-342900">
              <a:buFont typeface="+mj-lt"/>
              <a:buAutoNum type="arabicPeriod"/>
            </a:pPr>
            <a:r>
              <a:rPr lang="en-US" sz="1800" b="0" u="none" strike="noStrike" baseline="0" dirty="0">
                <a:solidFill>
                  <a:srgbClr val="000000"/>
                </a:solidFill>
                <a:latin typeface="Calibri" panose="020F0502020204030204" pitchFamily="34" charset="0"/>
              </a:rPr>
              <a:t>'Last Notable </a:t>
            </a:r>
            <a:r>
              <a:rPr lang="en-US" sz="1800" b="0" u="none" strike="noStrike" baseline="0" dirty="0" err="1">
                <a:solidFill>
                  <a:srgbClr val="000000"/>
                </a:solidFill>
                <a:latin typeface="Calibri" panose="020F0502020204030204" pitchFamily="34" charset="0"/>
              </a:rPr>
              <a:t>Activity_Olark</a:t>
            </a:r>
            <a:r>
              <a:rPr lang="en-US" sz="1800" b="0" u="none" strike="noStrike" baseline="0" dirty="0">
                <a:solidFill>
                  <a:srgbClr val="000000"/>
                </a:solidFill>
                <a:latin typeface="Calibri" panose="020F0502020204030204" pitchFamily="34" charset="0"/>
              </a:rPr>
              <a:t> Chat Conversation'</a:t>
            </a:r>
          </a:p>
        </p:txBody>
      </p:sp>
    </p:spTree>
    <p:extLst>
      <p:ext uri="{BB962C8B-B14F-4D97-AF65-F5344CB8AC3E}">
        <p14:creationId xmlns:p14="http://schemas.microsoft.com/office/powerpoint/2010/main" val="259713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15</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3465095"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i="0" u="none" strike="noStrike" baseline="0" dirty="0">
                <a:solidFill>
                  <a:schemeClr val="tx1"/>
                </a:solidFill>
                <a:latin typeface="Calibri" panose="020F0502020204030204" pitchFamily="34" charset="0"/>
              </a:rPr>
              <a:t>Terminologies Required </a:t>
            </a:r>
            <a:endParaRPr lang="en-US" sz="2400" b="1" i="0" u="none" strike="noStrike" baseline="0" dirty="0">
              <a:solidFill>
                <a:schemeClr val="tx1"/>
              </a:solidFill>
              <a:latin typeface="Calibri" panose="020F0502020204030204" pitchFamily="34" charset="0"/>
            </a:endParaRPr>
          </a:p>
        </p:txBody>
      </p:sp>
      <p:sp>
        <p:nvSpPr>
          <p:cNvPr id="5" name="TextBox 4">
            <a:extLst>
              <a:ext uri="{FF2B5EF4-FFF2-40B4-BE49-F238E27FC236}">
                <a16:creationId xmlns:a16="http://schemas.microsoft.com/office/drawing/2014/main" id="{6AA350C7-F4FF-8BF1-3700-5DE8E9C66EF3}"/>
              </a:ext>
            </a:extLst>
          </p:cNvPr>
          <p:cNvSpPr txBox="1"/>
          <p:nvPr/>
        </p:nvSpPr>
        <p:spPr>
          <a:xfrm>
            <a:off x="7950467" y="1582340"/>
            <a:ext cx="3946357" cy="3693319"/>
          </a:xfrm>
          <a:prstGeom prst="rect">
            <a:avLst/>
          </a:prstGeom>
          <a:noFill/>
        </p:spPr>
        <p:txBody>
          <a:bodyPr wrap="square">
            <a:spAutoFit/>
          </a:bodyPr>
          <a:lstStyle/>
          <a:p>
            <a:pPr marL="285750" indent="-285750">
              <a:buFont typeface="Arial" panose="020B0604020202020204" pitchFamily="34" charset="0"/>
              <a:buChar char="•"/>
            </a:pPr>
            <a:r>
              <a:rPr lang="en-US" sz="1800" b="1" i="0" u="none" strike="noStrike" baseline="0" dirty="0">
                <a:solidFill>
                  <a:srgbClr val="000000"/>
                </a:solidFill>
                <a:latin typeface="Calibri" panose="020F0502020204030204" pitchFamily="34" charset="0"/>
              </a:rPr>
              <a:t>Conversion of categorical columns to numerical. </a:t>
            </a:r>
            <a:r>
              <a:rPr lang="en-US" sz="1800" b="0" i="0" u="none" strike="noStrike" baseline="0" dirty="0">
                <a:solidFill>
                  <a:srgbClr val="000000"/>
                </a:solidFill>
                <a:latin typeface="Calibri" panose="020F0502020204030204" pitchFamily="34" charset="0"/>
              </a:rPr>
              <a:t>This step is done as our algorithm runs only on numerical data. </a:t>
            </a:r>
          </a:p>
          <a:p>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1" i="0" u="none" strike="noStrike" baseline="0" dirty="0">
                <a:solidFill>
                  <a:srgbClr val="000000"/>
                </a:solidFill>
                <a:latin typeface="Calibri" panose="020F0502020204030204" pitchFamily="34" charset="0"/>
              </a:rPr>
              <a:t>Feature Scaling. </a:t>
            </a:r>
            <a:r>
              <a:rPr lang="en-US" sz="1800" b="0" i="0" u="none" strike="noStrike" baseline="0" dirty="0">
                <a:solidFill>
                  <a:srgbClr val="000000"/>
                </a:solidFill>
                <a:latin typeface="Calibri" panose="020F0502020204030204" pitchFamily="34" charset="0"/>
              </a:rPr>
              <a:t>This is done to bring our data into same scale. </a:t>
            </a:r>
          </a:p>
          <a:p>
            <a:pPr marL="285750" indent="-285750">
              <a:buFont typeface="Arial" panose="020B0604020202020204" pitchFamily="34" charset="0"/>
              <a:buChar char="•"/>
            </a:pPr>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1" i="0" u="none" strike="noStrike" baseline="0" dirty="0">
                <a:solidFill>
                  <a:srgbClr val="000000"/>
                </a:solidFill>
                <a:latin typeface="Calibri" panose="020F0502020204030204" pitchFamily="34" charset="0"/>
              </a:rPr>
              <a:t>Data Splitting: </a:t>
            </a:r>
            <a:r>
              <a:rPr lang="en-US" sz="1800" b="0" i="0" u="none" strike="noStrike" baseline="0" dirty="0">
                <a:solidFill>
                  <a:srgbClr val="000000"/>
                </a:solidFill>
                <a:latin typeface="Calibri" panose="020F0502020204030204" pitchFamily="34" charset="0"/>
              </a:rPr>
              <a:t>We have split the data into 80:20 and named it as train data and test data. We run model on train data and validate our model on test data. </a:t>
            </a:r>
          </a:p>
        </p:txBody>
      </p:sp>
      <p:pic>
        <p:nvPicPr>
          <p:cNvPr id="8" name="Picture 7">
            <a:extLst>
              <a:ext uri="{FF2B5EF4-FFF2-40B4-BE49-F238E27FC236}">
                <a16:creationId xmlns:a16="http://schemas.microsoft.com/office/drawing/2014/main" id="{A30998AB-646C-CD36-ED39-F898AC7CC857}"/>
              </a:ext>
            </a:extLst>
          </p:cNvPr>
          <p:cNvPicPr>
            <a:picLocks noChangeAspect="1"/>
          </p:cNvPicPr>
          <p:nvPr/>
        </p:nvPicPr>
        <p:blipFill>
          <a:blip r:embed="rId2"/>
          <a:stretch>
            <a:fillRect/>
          </a:stretch>
        </p:blipFill>
        <p:spPr>
          <a:xfrm>
            <a:off x="247521" y="1752359"/>
            <a:ext cx="7702946" cy="3619686"/>
          </a:xfrm>
          <a:prstGeom prst="rect">
            <a:avLst/>
          </a:prstGeom>
        </p:spPr>
      </p:pic>
    </p:spTree>
    <p:extLst>
      <p:ext uri="{BB962C8B-B14F-4D97-AF65-F5344CB8AC3E}">
        <p14:creationId xmlns:p14="http://schemas.microsoft.com/office/powerpoint/2010/main" val="399805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16</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3465095"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b="1" i="0" u="none" strike="noStrike" baseline="0" dirty="0">
                <a:solidFill>
                  <a:schemeClr val="tx1"/>
                </a:solidFill>
                <a:latin typeface="Calibri" panose="020F0502020204030204" pitchFamily="34" charset="0"/>
              </a:rPr>
              <a:t>Terminologies Required </a:t>
            </a:r>
            <a:endParaRPr lang="en-US" sz="2400" b="1" i="0" u="none" strike="noStrike" baseline="0" dirty="0">
              <a:solidFill>
                <a:schemeClr val="tx1"/>
              </a:solidFill>
              <a:latin typeface="Calibri" panose="020F0502020204030204" pitchFamily="34" charset="0"/>
            </a:endParaRPr>
          </a:p>
        </p:txBody>
      </p:sp>
      <p:sp>
        <p:nvSpPr>
          <p:cNvPr id="6" name="TextBox 5">
            <a:extLst>
              <a:ext uri="{FF2B5EF4-FFF2-40B4-BE49-F238E27FC236}">
                <a16:creationId xmlns:a16="http://schemas.microsoft.com/office/drawing/2014/main" id="{84D6729A-9968-EF1A-FA27-999EC2250A14}"/>
              </a:ext>
            </a:extLst>
          </p:cNvPr>
          <p:cNvSpPr txBox="1"/>
          <p:nvPr/>
        </p:nvSpPr>
        <p:spPr>
          <a:xfrm>
            <a:off x="298383" y="1280161"/>
            <a:ext cx="11502991" cy="535531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1. </a:t>
            </a:r>
            <a:r>
              <a:rPr lang="en-US" sz="1800" b="1" i="0" u="sng" strike="noStrike" baseline="0" dirty="0">
                <a:solidFill>
                  <a:srgbClr val="000000"/>
                </a:solidFill>
                <a:latin typeface="Calibri" panose="020F0502020204030204" pitchFamily="34" charset="0"/>
              </a:rPr>
              <a:t>Accuracy </a:t>
            </a:r>
            <a:r>
              <a:rPr lang="en-US" sz="1800" b="0" i="0" u="none" strike="noStrike" baseline="0" dirty="0">
                <a:solidFill>
                  <a:srgbClr val="000000"/>
                </a:solidFill>
                <a:latin typeface="Calibri" panose="020F0502020204030204" pitchFamily="34" charset="0"/>
              </a:rPr>
              <a:t>= (True Negative + True Positive)/Total </a:t>
            </a:r>
          </a:p>
          <a:p>
            <a:r>
              <a:rPr lang="en-US" sz="1800" b="0" i="0" u="none" strike="noStrike" baseline="0" dirty="0">
                <a:solidFill>
                  <a:srgbClr val="000000"/>
                </a:solidFill>
                <a:latin typeface="Calibri" panose="020F0502020204030204" pitchFamily="34" charset="0"/>
              </a:rPr>
              <a:t>This metrics provides the accuracy of the model, where total is TP + FN + FP +FN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2. </a:t>
            </a:r>
            <a:r>
              <a:rPr lang="en-IN" sz="1800" b="1" i="0" u="sng" strike="noStrike" baseline="0" dirty="0">
                <a:solidFill>
                  <a:srgbClr val="000000"/>
                </a:solidFill>
                <a:latin typeface="Calibri" panose="020F0502020204030204" pitchFamily="34" charset="0"/>
              </a:rPr>
              <a:t>Sensitivity</a:t>
            </a:r>
            <a:r>
              <a:rPr lang="en-IN" sz="1800" b="1"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 True Positive / (True Positive + False Positive) </a:t>
            </a:r>
          </a:p>
          <a:p>
            <a:r>
              <a:rPr lang="en-US" sz="1800" b="1" i="0" u="none" strike="noStrike" baseline="0" dirty="0">
                <a:solidFill>
                  <a:srgbClr val="000000"/>
                </a:solidFill>
                <a:latin typeface="Calibri" panose="020F0502020204030204" pitchFamily="34" charset="0"/>
              </a:rPr>
              <a:t>Sensitivity </a:t>
            </a:r>
            <a:r>
              <a:rPr lang="en-US" sz="1800" b="0" i="0" u="none" strike="noStrike" baseline="0" dirty="0">
                <a:solidFill>
                  <a:srgbClr val="000000"/>
                </a:solidFill>
                <a:latin typeface="Calibri" panose="020F0502020204030204" pitchFamily="34" charset="0"/>
              </a:rPr>
              <a:t>(SN) is calculated as the number of correct positive predictions divided by the total number of positives. It is also called recall (REC) or true positive rate (TPR). The best </a:t>
            </a:r>
            <a:r>
              <a:rPr lang="en-US" sz="1800" b="1" i="0" u="none" strike="noStrike" baseline="0" dirty="0">
                <a:solidFill>
                  <a:srgbClr val="000000"/>
                </a:solidFill>
                <a:latin typeface="Calibri" panose="020F0502020204030204" pitchFamily="34" charset="0"/>
              </a:rPr>
              <a:t>sensitivity </a:t>
            </a:r>
            <a:r>
              <a:rPr lang="en-US" sz="1800" b="0" i="0" u="none" strike="noStrike" baseline="0" dirty="0">
                <a:solidFill>
                  <a:srgbClr val="000000"/>
                </a:solidFill>
                <a:latin typeface="Calibri" panose="020F0502020204030204" pitchFamily="34" charset="0"/>
              </a:rPr>
              <a:t>is 1.0, whereas the worst is 0.0.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3</a:t>
            </a:r>
            <a:r>
              <a:rPr lang="en-IN" sz="1800" b="0" i="0" u="sng" strike="noStrike" baseline="0" dirty="0">
                <a:solidFill>
                  <a:srgbClr val="000000"/>
                </a:solidFill>
                <a:latin typeface="Calibri" panose="020F0502020204030204" pitchFamily="34" charset="0"/>
              </a:rPr>
              <a:t>. </a:t>
            </a:r>
            <a:r>
              <a:rPr lang="en-IN" sz="1800" b="1" i="0" u="sng" strike="noStrike" baseline="0" dirty="0">
                <a:solidFill>
                  <a:srgbClr val="000000"/>
                </a:solidFill>
                <a:latin typeface="Calibri" panose="020F0502020204030204" pitchFamily="34" charset="0"/>
              </a:rPr>
              <a:t>Specificity </a:t>
            </a:r>
            <a:r>
              <a:rPr lang="en-IN" sz="1800" b="1"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True Negative/ (True Negative + False Negative) </a:t>
            </a:r>
          </a:p>
          <a:p>
            <a:r>
              <a:rPr lang="en-US" sz="1800" b="1" i="0" u="none" strike="noStrike" baseline="0" dirty="0">
                <a:solidFill>
                  <a:srgbClr val="000000"/>
                </a:solidFill>
                <a:latin typeface="Calibri" panose="020F0502020204030204" pitchFamily="34" charset="0"/>
              </a:rPr>
              <a:t>Specificity </a:t>
            </a:r>
            <a:r>
              <a:rPr lang="en-US" sz="1800" b="0" i="0" u="none" strike="noStrike" baseline="0" dirty="0">
                <a:solidFill>
                  <a:srgbClr val="000000"/>
                </a:solidFill>
                <a:latin typeface="Calibri" panose="020F0502020204030204" pitchFamily="34" charset="0"/>
              </a:rPr>
              <a:t>(SP) is calculated as the number of correct negative predictions divided by the total number of negatives. It is also called true negative rate (TNR). The best </a:t>
            </a:r>
            <a:r>
              <a:rPr lang="en-US" sz="1800" b="1" i="0" u="none" strike="noStrike" baseline="0" dirty="0">
                <a:solidFill>
                  <a:srgbClr val="000000"/>
                </a:solidFill>
                <a:latin typeface="Calibri" panose="020F0502020204030204" pitchFamily="34" charset="0"/>
              </a:rPr>
              <a:t>specificity </a:t>
            </a:r>
            <a:r>
              <a:rPr lang="en-US" sz="1800" b="0" i="0" u="none" strike="noStrike" baseline="0" dirty="0">
                <a:solidFill>
                  <a:srgbClr val="000000"/>
                </a:solidFill>
                <a:latin typeface="Calibri" panose="020F0502020204030204" pitchFamily="34" charset="0"/>
              </a:rPr>
              <a:t>is 1.0, whereas the worst is 0.0.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4</a:t>
            </a:r>
            <a:r>
              <a:rPr lang="en-IN" sz="1800" b="0" i="0" u="sng" strike="noStrike" baseline="0" dirty="0">
                <a:solidFill>
                  <a:srgbClr val="000000"/>
                </a:solidFill>
                <a:latin typeface="Calibri" panose="020F0502020204030204" pitchFamily="34" charset="0"/>
              </a:rPr>
              <a:t>. </a:t>
            </a:r>
            <a:r>
              <a:rPr lang="en-IN" sz="1800" b="1" i="0" u="sng" strike="noStrike" baseline="0" dirty="0">
                <a:solidFill>
                  <a:srgbClr val="000000"/>
                </a:solidFill>
                <a:latin typeface="Calibri" panose="020F0502020204030204" pitchFamily="34" charset="0"/>
              </a:rPr>
              <a:t>Precision </a:t>
            </a:r>
            <a:r>
              <a:rPr lang="en-IN" sz="1800" b="1"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True Positive/ (True Positives +False Positives) </a:t>
            </a:r>
          </a:p>
          <a:p>
            <a:r>
              <a:rPr lang="en-US" sz="1800" b="1" i="0" u="none" strike="noStrike" baseline="0" dirty="0">
                <a:solidFill>
                  <a:srgbClr val="000000"/>
                </a:solidFill>
                <a:latin typeface="Calibri" panose="020F0502020204030204" pitchFamily="34" charset="0"/>
              </a:rPr>
              <a:t>Precision </a:t>
            </a:r>
            <a:r>
              <a:rPr lang="en-US" sz="1800" b="0" i="0" u="none" strike="noStrike" baseline="0" dirty="0">
                <a:solidFill>
                  <a:srgbClr val="000000"/>
                </a:solidFill>
                <a:latin typeface="Calibri" panose="020F0502020204030204" pitchFamily="34" charset="0"/>
              </a:rPr>
              <a:t>is defined as the number of true positives divided by the number of true positives plus the number of false positives.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5</a:t>
            </a:r>
            <a:r>
              <a:rPr lang="en-IN" sz="1800" b="0" i="0" u="sng" strike="noStrike" baseline="0" dirty="0">
                <a:solidFill>
                  <a:srgbClr val="000000"/>
                </a:solidFill>
                <a:latin typeface="Calibri" panose="020F0502020204030204" pitchFamily="34" charset="0"/>
              </a:rPr>
              <a:t>. </a:t>
            </a:r>
            <a:r>
              <a:rPr lang="en-IN" sz="1800" b="1" i="0" u="sng" strike="noStrike" baseline="0" dirty="0">
                <a:solidFill>
                  <a:srgbClr val="000000"/>
                </a:solidFill>
                <a:latin typeface="Calibri" panose="020F0502020204030204" pitchFamily="34" charset="0"/>
              </a:rPr>
              <a:t>Recall </a:t>
            </a:r>
            <a:r>
              <a:rPr lang="en-IN" sz="1800" b="0" i="0" u="none" strike="noStrike" baseline="0" dirty="0">
                <a:solidFill>
                  <a:srgbClr val="000000"/>
                </a:solidFill>
                <a:latin typeface="Calibri" panose="020F0502020204030204" pitchFamily="34" charset="0"/>
              </a:rPr>
              <a:t>= True Positives/(True Positives +False Negatives) </a:t>
            </a:r>
          </a:p>
          <a:p>
            <a:r>
              <a:rPr lang="en-US" sz="1800" b="0" i="0" u="none" strike="noStrike" baseline="0" dirty="0">
                <a:solidFill>
                  <a:srgbClr val="000000"/>
                </a:solidFill>
                <a:latin typeface="Calibri" panose="020F0502020204030204" pitchFamily="34" charset="0"/>
              </a:rPr>
              <a:t>The precise definition of </a:t>
            </a:r>
            <a:r>
              <a:rPr lang="en-US" sz="1800" b="1" i="0" u="none" strike="noStrike" baseline="0" dirty="0">
                <a:solidFill>
                  <a:srgbClr val="000000"/>
                </a:solidFill>
                <a:latin typeface="Calibri" panose="020F0502020204030204" pitchFamily="34" charset="0"/>
              </a:rPr>
              <a:t>recall </a:t>
            </a:r>
            <a:r>
              <a:rPr lang="en-US" sz="1800" b="0" i="0" u="none" strike="noStrike" baseline="0" dirty="0">
                <a:solidFill>
                  <a:srgbClr val="000000"/>
                </a:solidFill>
                <a:latin typeface="Calibri" panose="020F0502020204030204" pitchFamily="34" charset="0"/>
              </a:rPr>
              <a:t>is the number of true positives divided by the number of true positives plus the number of false negatives. True positives are data point classified as positive by the model that actually are positive (meaning they are correct), and false negatives are data points the model identifies as negative that actually are positive (incorrect). </a:t>
            </a:r>
            <a:endParaRPr lang="en-IN" dirty="0"/>
          </a:p>
        </p:txBody>
      </p:sp>
    </p:spTree>
    <p:extLst>
      <p:ext uri="{BB962C8B-B14F-4D97-AF65-F5344CB8AC3E}">
        <p14:creationId xmlns:p14="http://schemas.microsoft.com/office/powerpoint/2010/main" val="48222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17</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644894"/>
            <a:ext cx="3676851" cy="8566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b="1" dirty="0">
                <a:solidFill>
                  <a:schemeClr val="tx1"/>
                </a:solidFill>
                <a:latin typeface="Calibri" panose="020F0502020204030204" pitchFamily="34" charset="0"/>
              </a:rPr>
              <a:t>Model Metrix</a:t>
            </a:r>
            <a:r>
              <a:rPr lang="en-IN" sz="2400" b="1" i="0" u="none" strike="noStrike" baseline="0" dirty="0">
                <a:solidFill>
                  <a:schemeClr val="tx1"/>
                </a:solidFill>
                <a:latin typeface="Calibri" panose="020F0502020204030204" pitchFamily="34" charset="0"/>
              </a:rPr>
              <a:t> : </a:t>
            </a:r>
            <a:r>
              <a:rPr lang="en-IN" sz="2400" b="1" i="0" u="none" strike="noStrike" baseline="0" dirty="0">
                <a:solidFill>
                  <a:srgbClr val="000000"/>
                </a:solidFill>
                <a:latin typeface="Calibri" panose="020F0502020204030204" pitchFamily="34" charset="0"/>
              </a:rPr>
              <a:t>Train Data</a:t>
            </a:r>
            <a:endParaRPr lang="en-IN" sz="2400" b="0" i="0" u="none" strike="noStrike" baseline="0" dirty="0">
              <a:solidFill>
                <a:srgbClr val="000000"/>
              </a:solidFill>
              <a:latin typeface="Calibri" panose="020F0502020204030204" pitchFamily="34" charset="0"/>
            </a:endParaRPr>
          </a:p>
        </p:txBody>
      </p:sp>
      <p:pic>
        <p:nvPicPr>
          <p:cNvPr id="5" name="Picture 4">
            <a:extLst>
              <a:ext uri="{FF2B5EF4-FFF2-40B4-BE49-F238E27FC236}">
                <a16:creationId xmlns:a16="http://schemas.microsoft.com/office/drawing/2014/main" id="{2A47471F-2E9B-0729-F3D5-D4D52F87E28F}"/>
              </a:ext>
            </a:extLst>
          </p:cNvPr>
          <p:cNvPicPr>
            <a:picLocks noChangeAspect="1"/>
          </p:cNvPicPr>
          <p:nvPr/>
        </p:nvPicPr>
        <p:blipFill>
          <a:blip r:embed="rId2"/>
          <a:stretch>
            <a:fillRect/>
          </a:stretch>
        </p:blipFill>
        <p:spPr>
          <a:xfrm>
            <a:off x="308008" y="1848051"/>
            <a:ext cx="10010274" cy="4167739"/>
          </a:xfrm>
          <a:prstGeom prst="rect">
            <a:avLst/>
          </a:prstGeom>
        </p:spPr>
      </p:pic>
    </p:spTree>
    <p:extLst>
      <p:ext uri="{BB962C8B-B14F-4D97-AF65-F5344CB8AC3E}">
        <p14:creationId xmlns:p14="http://schemas.microsoft.com/office/powerpoint/2010/main" val="323357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18</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644894"/>
            <a:ext cx="3676851" cy="8566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b="1" dirty="0">
                <a:solidFill>
                  <a:schemeClr val="tx1"/>
                </a:solidFill>
                <a:latin typeface="Calibri" panose="020F0502020204030204" pitchFamily="34" charset="0"/>
              </a:rPr>
              <a:t>Model Metrix</a:t>
            </a:r>
            <a:r>
              <a:rPr lang="en-IN" sz="2400" b="1" i="0" u="none" strike="noStrike" baseline="0" dirty="0">
                <a:solidFill>
                  <a:schemeClr val="tx1"/>
                </a:solidFill>
                <a:latin typeface="Calibri" panose="020F0502020204030204" pitchFamily="34" charset="0"/>
              </a:rPr>
              <a:t> : </a:t>
            </a:r>
            <a:r>
              <a:rPr lang="en-IN" sz="2400" b="1" i="0" u="none" strike="noStrike" baseline="0" dirty="0">
                <a:solidFill>
                  <a:srgbClr val="000000"/>
                </a:solidFill>
                <a:latin typeface="Calibri" panose="020F0502020204030204" pitchFamily="34" charset="0"/>
              </a:rPr>
              <a:t>Test Data</a:t>
            </a:r>
            <a:endParaRPr lang="en-IN" sz="2400" b="0" i="0" u="none" strike="noStrike" baseline="0" dirty="0">
              <a:solidFill>
                <a:srgbClr val="000000"/>
              </a:solidFill>
              <a:latin typeface="Calibri" panose="020F0502020204030204" pitchFamily="34" charset="0"/>
            </a:endParaRPr>
          </a:p>
        </p:txBody>
      </p:sp>
      <p:pic>
        <p:nvPicPr>
          <p:cNvPr id="6" name="Picture 5">
            <a:extLst>
              <a:ext uri="{FF2B5EF4-FFF2-40B4-BE49-F238E27FC236}">
                <a16:creationId xmlns:a16="http://schemas.microsoft.com/office/drawing/2014/main" id="{AADA2E95-8788-AFA8-1385-9C392624613B}"/>
              </a:ext>
            </a:extLst>
          </p:cNvPr>
          <p:cNvPicPr>
            <a:picLocks noChangeAspect="1"/>
          </p:cNvPicPr>
          <p:nvPr/>
        </p:nvPicPr>
        <p:blipFill>
          <a:blip r:embed="rId2"/>
          <a:stretch>
            <a:fillRect/>
          </a:stretch>
        </p:blipFill>
        <p:spPr>
          <a:xfrm>
            <a:off x="683394" y="1976653"/>
            <a:ext cx="9298806" cy="4019886"/>
          </a:xfrm>
          <a:prstGeom prst="rect">
            <a:avLst/>
          </a:prstGeom>
        </p:spPr>
      </p:pic>
    </p:spTree>
    <p:extLst>
      <p:ext uri="{BB962C8B-B14F-4D97-AF65-F5344CB8AC3E}">
        <p14:creationId xmlns:p14="http://schemas.microsoft.com/office/powerpoint/2010/main" val="188335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19</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644894"/>
            <a:ext cx="1848051" cy="8566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2400" b="1" i="0" u="none" strike="noStrike" baseline="0" dirty="0">
                <a:solidFill>
                  <a:schemeClr val="tx1"/>
                </a:solidFill>
                <a:latin typeface="Calibri" panose="020F0502020204030204" pitchFamily="34" charset="0"/>
              </a:rPr>
              <a:t>Conclusion</a:t>
            </a:r>
            <a:endParaRPr lang="en-IN" sz="2400" b="0" i="0" u="none" strike="noStrike" baseline="0" dirty="0">
              <a:solidFill>
                <a:srgbClr val="000000"/>
              </a:solidFill>
              <a:latin typeface="Calibri" panose="020F0502020204030204" pitchFamily="34" charset="0"/>
            </a:endParaRPr>
          </a:p>
        </p:txBody>
      </p:sp>
      <p:sp>
        <p:nvSpPr>
          <p:cNvPr id="5" name="TextBox 4">
            <a:extLst>
              <a:ext uri="{FF2B5EF4-FFF2-40B4-BE49-F238E27FC236}">
                <a16:creationId xmlns:a16="http://schemas.microsoft.com/office/drawing/2014/main" id="{F4AAAB07-36EC-0E6B-E7DA-B8189E67FA48}"/>
              </a:ext>
            </a:extLst>
          </p:cNvPr>
          <p:cNvSpPr txBox="1"/>
          <p:nvPr/>
        </p:nvSpPr>
        <p:spPr>
          <a:xfrm>
            <a:off x="924025" y="1708924"/>
            <a:ext cx="10241280" cy="4647426"/>
          </a:xfrm>
          <a:prstGeom prst="rect">
            <a:avLst/>
          </a:prstGeom>
          <a:noFill/>
        </p:spPr>
        <p:txBody>
          <a:bodyPr wrap="square">
            <a:spAutoFit/>
          </a:bodyPr>
          <a:lstStyle/>
          <a:p>
            <a:r>
              <a:rPr lang="en-IN" sz="2000" b="1" i="0" u="sng" strike="noStrike" baseline="0" dirty="0">
                <a:solidFill>
                  <a:srgbClr val="000000"/>
                </a:solidFill>
                <a:latin typeface="Calibri" panose="020F0502020204030204" pitchFamily="34" charset="0"/>
              </a:rPr>
              <a:t>Focus: </a:t>
            </a:r>
          </a:p>
          <a:p>
            <a:endParaRPr lang="en-IN" sz="2000" b="0" i="0" u="sng"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Company should focus on following features to increase the leads </a:t>
            </a:r>
          </a:p>
          <a:p>
            <a:pPr marL="285750" indent="-285750">
              <a:buFont typeface="Arial" panose="020B0604020202020204" pitchFamily="34" charset="0"/>
              <a:buChar char="•"/>
            </a:pPr>
            <a:r>
              <a:rPr lang="en-US" sz="1800" b="1" i="0" u="none" strike="noStrike" baseline="0" dirty="0" err="1">
                <a:solidFill>
                  <a:srgbClr val="000000"/>
                </a:solidFill>
                <a:latin typeface="Calibri" panose="020F0502020204030204" pitchFamily="34" charset="0"/>
              </a:rPr>
              <a:t>Tags_Closed</a:t>
            </a:r>
            <a:r>
              <a:rPr lang="en-US" sz="1800" b="1" i="0" u="none" strike="noStrike" baseline="0" dirty="0">
                <a:solidFill>
                  <a:srgbClr val="000000"/>
                </a:solidFill>
                <a:latin typeface="Calibri" panose="020F0502020204030204" pitchFamily="34" charset="0"/>
              </a:rPr>
              <a:t> by </a:t>
            </a:r>
            <a:r>
              <a:rPr lang="en-US" sz="1800" b="1" i="0" u="none" strike="noStrike" baseline="0" dirty="0" err="1">
                <a:solidFill>
                  <a:srgbClr val="000000"/>
                </a:solidFill>
                <a:latin typeface="Calibri" panose="020F0502020204030204" pitchFamily="34" charset="0"/>
              </a:rPr>
              <a:t>Horizzon</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Leads that have been assigned Tags as ‘closed by horizon’ have the highest probability of conversion.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1" i="0" u="none" strike="noStrike" baseline="0" dirty="0" err="1">
                <a:solidFill>
                  <a:srgbClr val="000000"/>
                </a:solidFill>
                <a:latin typeface="Calibri" panose="020F0502020204030204" pitchFamily="34" charset="0"/>
              </a:rPr>
              <a:t>Tags_Lost</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Leads that have been tagged as ‘Lost ‘also contribute to the conversion to a considerable extent. </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1" i="0" u="none" strike="noStrike" baseline="0" dirty="0" err="1">
                <a:solidFill>
                  <a:srgbClr val="000000"/>
                </a:solidFill>
                <a:latin typeface="Calibri" panose="020F0502020204030204" pitchFamily="34" charset="0"/>
              </a:rPr>
              <a:t>Tags_Will</a:t>
            </a:r>
            <a:r>
              <a:rPr lang="en-US" sz="1800" b="1" i="0" u="none" strike="noStrike" baseline="0" dirty="0">
                <a:solidFill>
                  <a:srgbClr val="000000"/>
                </a:solidFill>
                <a:latin typeface="Calibri" panose="020F0502020204030204" pitchFamily="34" charset="0"/>
              </a:rPr>
              <a:t> revert after reading the email: </a:t>
            </a:r>
            <a:r>
              <a:rPr lang="en-US" sz="1800" b="0" i="0" u="none" strike="noStrike" baseline="0" dirty="0">
                <a:solidFill>
                  <a:srgbClr val="000000"/>
                </a:solidFill>
                <a:latin typeface="Calibri" panose="020F0502020204030204" pitchFamily="34" charset="0"/>
              </a:rPr>
              <a:t>Leads that have been tagged as ‘will revert after reading the mail’ also have significant correlation with the conversion. </a:t>
            </a:r>
          </a:p>
          <a:p>
            <a:endParaRPr lang="en-IN" sz="1800" b="0" i="0" u="none" strike="noStrike" baseline="0" dirty="0">
              <a:solidFill>
                <a:srgbClr val="000000"/>
              </a:solidFill>
              <a:latin typeface="Calibri" panose="020F0502020204030204" pitchFamily="34" charset="0"/>
            </a:endParaRPr>
          </a:p>
          <a:p>
            <a:r>
              <a:rPr lang="en-IN" sz="2000" b="1" i="0" u="sng" strike="noStrike" baseline="0" dirty="0">
                <a:solidFill>
                  <a:srgbClr val="000000"/>
                </a:solidFill>
                <a:latin typeface="Calibri" panose="020F0502020204030204" pitchFamily="34" charset="0"/>
              </a:rPr>
              <a:t>Expansion: </a:t>
            </a:r>
          </a:p>
          <a:p>
            <a:endParaRPr lang="en-IN" sz="2000" b="0" i="0" u="sng"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Company should also focus on Lead Score (which are the probabilities obtained via algorithm) which are greater than 80% to expedite the conversion rate </a:t>
            </a:r>
            <a:endParaRPr lang="en-IN" dirty="0"/>
          </a:p>
        </p:txBody>
      </p:sp>
    </p:spTree>
    <p:extLst>
      <p:ext uri="{BB962C8B-B14F-4D97-AF65-F5344CB8AC3E}">
        <p14:creationId xmlns:p14="http://schemas.microsoft.com/office/powerpoint/2010/main" val="156029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26845C-DCC1-57BF-9EAC-7ABDB3AA821E}"/>
              </a:ext>
            </a:extLst>
          </p:cNvPr>
          <p:cNvSpPr>
            <a:spLocks noGrp="1"/>
          </p:cNvSpPr>
          <p:nvPr>
            <p:ph type="sldNum" sz="quarter" idx="12"/>
          </p:nvPr>
        </p:nvSpPr>
        <p:spPr/>
        <p:txBody>
          <a:bodyPr/>
          <a:lstStyle/>
          <a:p>
            <a:fld id="{9C997BDB-F3D7-49D9-900B-ED4578B9138D}" type="slidenum">
              <a:rPr lang="en-IN" smtClean="0"/>
              <a:t>2</a:t>
            </a:fld>
            <a:endParaRPr lang="en-IN"/>
          </a:p>
        </p:txBody>
      </p:sp>
      <p:sp>
        <p:nvSpPr>
          <p:cNvPr id="3" name="Rectangle 2">
            <a:extLst>
              <a:ext uri="{FF2B5EF4-FFF2-40B4-BE49-F238E27FC236}">
                <a16:creationId xmlns:a16="http://schemas.microsoft.com/office/drawing/2014/main" id="{DD60C6F9-573C-0BD4-8452-4805095DAF00}"/>
              </a:ext>
            </a:extLst>
          </p:cNvPr>
          <p:cNvSpPr/>
          <p:nvPr/>
        </p:nvSpPr>
        <p:spPr>
          <a:xfrm>
            <a:off x="0" y="731520"/>
            <a:ext cx="438912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u="none" strike="noStrike" baseline="0" dirty="0">
                <a:solidFill>
                  <a:schemeClr val="tx1"/>
                </a:solidFill>
                <a:latin typeface="Calibri" panose="020F0502020204030204" pitchFamily="34" charset="0"/>
              </a:rPr>
              <a:t>Problem Statement </a:t>
            </a:r>
            <a:endParaRPr lang="en-IN" sz="2800" b="1" dirty="0">
              <a:solidFill>
                <a:schemeClr val="tx1"/>
              </a:solidFill>
            </a:endParaRPr>
          </a:p>
        </p:txBody>
      </p:sp>
      <p:sp>
        <p:nvSpPr>
          <p:cNvPr id="5" name="TextBox 4">
            <a:extLst>
              <a:ext uri="{FF2B5EF4-FFF2-40B4-BE49-F238E27FC236}">
                <a16:creationId xmlns:a16="http://schemas.microsoft.com/office/drawing/2014/main" id="{6F2BD092-8266-34B9-B456-8886337BEFF2}"/>
              </a:ext>
            </a:extLst>
          </p:cNvPr>
          <p:cNvSpPr txBox="1"/>
          <p:nvPr/>
        </p:nvSpPr>
        <p:spPr>
          <a:xfrm>
            <a:off x="5197643" y="1241659"/>
            <a:ext cx="6737684" cy="4708981"/>
          </a:xfrm>
          <a:prstGeom prst="rect">
            <a:avLst/>
          </a:prstGeom>
          <a:noFill/>
        </p:spPr>
        <p:txBody>
          <a:bodyPr wrap="square" rtlCol="0">
            <a:spAutoFit/>
          </a:bodyPr>
          <a:lstStyle/>
          <a:p>
            <a:pPr marL="285750" indent="-285750">
              <a:buFont typeface="Arial" panose="020B0604020202020204" pitchFamily="34" charset="0"/>
              <a:buChar char="•"/>
            </a:pPr>
            <a:r>
              <a:rPr lang="en-US" sz="1500" b="0" i="0" u="none" strike="noStrike" baseline="0" dirty="0">
                <a:solidFill>
                  <a:srgbClr val="000000"/>
                </a:solidFill>
                <a:latin typeface="Calibri" panose="020F0502020204030204" pitchFamily="34" charset="0"/>
              </a:rPr>
              <a:t>An education company named X Education sells online courses to industry professionals. On any given day, many professionals who are interested in the courses land on their website and browse for courses.</a:t>
            </a:r>
          </a:p>
          <a:p>
            <a:endParaRPr lang="en-US" sz="15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500" b="0" i="0" u="none" strike="noStrike" baseline="0" dirty="0">
                <a:solidFill>
                  <a:srgbClr val="000000"/>
                </a:solidFill>
                <a:latin typeface="Calibri" panose="020F0502020204030204" pitchFamily="34"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285750" indent="-285750">
              <a:buFont typeface="Arial" panose="020B0604020202020204" pitchFamily="34" charset="0"/>
              <a:buChar char="•"/>
            </a:pPr>
            <a:endParaRPr lang="en-US" sz="15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500" b="0" i="0" u="none" strike="noStrike" baseline="0" dirty="0">
                <a:solidFill>
                  <a:srgbClr val="000000"/>
                </a:solidFill>
                <a:latin typeface="Calibri" panose="020F0502020204030204" pitchFamily="34" charset="0"/>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endParaRPr lang="en-IN" sz="1500" dirty="0"/>
          </a:p>
        </p:txBody>
      </p:sp>
      <p:pic>
        <p:nvPicPr>
          <p:cNvPr id="7" name="Picture 6">
            <a:extLst>
              <a:ext uri="{FF2B5EF4-FFF2-40B4-BE49-F238E27FC236}">
                <a16:creationId xmlns:a16="http://schemas.microsoft.com/office/drawing/2014/main" id="{331B6778-5CD5-03D8-9ADF-474CF7E8C63D}"/>
              </a:ext>
            </a:extLst>
          </p:cNvPr>
          <p:cNvPicPr>
            <a:picLocks noChangeAspect="1"/>
          </p:cNvPicPr>
          <p:nvPr/>
        </p:nvPicPr>
        <p:blipFill>
          <a:blip r:embed="rId2"/>
          <a:stretch>
            <a:fillRect/>
          </a:stretch>
        </p:blipFill>
        <p:spPr>
          <a:xfrm>
            <a:off x="519765" y="2204976"/>
            <a:ext cx="3705726" cy="3445053"/>
          </a:xfrm>
          <a:prstGeom prst="rect">
            <a:avLst/>
          </a:prstGeom>
        </p:spPr>
      </p:pic>
      <p:sp>
        <p:nvSpPr>
          <p:cNvPr id="9" name="TextBox 8">
            <a:extLst>
              <a:ext uri="{FF2B5EF4-FFF2-40B4-BE49-F238E27FC236}">
                <a16:creationId xmlns:a16="http://schemas.microsoft.com/office/drawing/2014/main" id="{7B6910CE-3991-2DF2-414E-C23D25869A71}"/>
              </a:ext>
            </a:extLst>
          </p:cNvPr>
          <p:cNvSpPr txBox="1"/>
          <p:nvPr/>
        </p:nvSpPr>
        <p:spPr>
          <a:xfrm>
            <a:off x="1176689" y="5874437"/>
            <a:ext cx="6097604" cy="369332"/>
          </a:xfrm>
          <a:prstGeom prst="rect">
            <a:avLst/>
          </a:prstGeom>
          <a:noFill/>
        </p:spPr>
        <p:txBody>
          <a:bodyPr wrap="square">
            <a:spAutoFit/>
          </a:bodyPr>
          <a:lstStyle/>
          <a:p>
            <a:r>
              <a:rPr lang="en-IN" sz="1800" b="0" i="0" u="none" strike="noStrike" baseline="0" dirty="0">
                <a:solidFill>
                  <a:srgbClr val="000000"/>
                </a:solidFill>
                <a:latin typeface="Calibri" panose="020F0502020204030204" pitchFamily="34" charset="0"/>
              </a:rPr>
              <a:t>Fig. Lead Conversion Process </a:t>
            </a:r>
            <a:endParaRPr lang="en-IN" dirty="0"/>
          </a:p>
        </p:txBody>
      </p:sp>
    </p:spTree>
    <p:extLst>
      <p:ext uri="{BB962C8B-B14F-4D97-AF65-F5344CB8AC3E}">
        <p14:creationId xmlns:p14="http://schemas.microsoft.com/office/powerpoint/2010/main" val="4337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0E96FA-31A3-0EE4-1121-CB96D91B6C65}"/>
              </a:ext>
            </a:extLst>
          </p:cNvPr>
          <p:cNvSpPr>
            <a:spLocks noGrp="1"/>
          </p:cNvSpPr>
          <p:nvPr>
            <p:ph type="sldNum" sz="quarter" idx="12"/>
          </p:nvPr>
        </p:nvSpPr>
        <p:spPr/>
        <p:txBody>
          <a:bodyPr/>
          <a:lstStyle/>
          <a:p>
            <a:fld id="{9C997BDB-F3D7-49D9-900B-ED4578B9138D}" type="slidenum">
              <a:rPr lang="en-IN" smtClean="0"/>
              <a:t>3</a:t>
            </a:fld>
            <a:endParaRPr lang="en-IN"/>
          </a:p>
        </p:txBody>
      </p:sp>
      <p:sp>
        <p:nvSpPr>
          <p:cNvPr id="3" name="Rectangle 2">
            <a:extLst>
              <a:ext uri="{FF2B5EF4-FFF2-40B4-BE49-F238E27FC236}">
                <a16:creationId xmlns:a16="http://schemas.microsoft.com/office/drawing/2014/main" id="{F2B76196-CD71-EB04-165E-9BE64E9ECA50}"/>
              </a:ext>
            </a:extLst>
          </p:cNvPr>
          <p:cNvSpPr/>
          <p:nvPr/>
        </p:nvSpPr>
        <p:spPr>
          <a:xfrm>
            <a:off x="0" y="731520"/>
            <a:ext cx="438912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libri" panose="020F0502020204030204" pitchFamily="34" charset="0"/>
              </a:rPr>
              <a:t>Objectives</a:t>
            </a:r>
            <a:endParaRPr lang="en-IN" sz="2800" b="1" dirty="0">
              <a:solidFill>
                <a:schemeClr val="tx1"/>
              </a:solidFill>
            </a:endParaRPr>
          </a:p>
        </p:txBody>
      </p:sp>
      <p:sp>
        <p:nvSpPr>
          <p:cNvPr id="5" name="TextBox 4">
            <a:extLst>
              <a:ext uri="{FF2B5EF4-FFF2-40B4-BE49-F238E27FC236}">
                <a16:creationId xmlns:a16="http://schemas.microsoft.com/office/drawing/2014/main" id="{B550EB32-13B4-6F20-99DD-FB924A006FBC}"/>
              </a:ext>
            </a:extLst>
          </p:cNvPr>
          <p:cNvSpPr txBox="1"/>
          <p:nvPr/>
        </p:nvSpPr>
        <p:spPr>
          <a:xfrm>
            <a:off x="1174284" y="2081108"/>
            <a:ext cx="10179516" cy="2893100"/>
          </a:xfrm>
          <a:prstGeom prst="rect">
            <a:avLst/>
          </a:prstGeom>
          <a:noFill/>
        </p:spPr>
        <p:txBody>
          <a:bodyPr wrap="square">
            <a:spAutoFit/>
          </a:bodyPr>
          <a:lstStyle/>
          <a:p>
            <a:pPr marL="342900" indent="-342900" algn="l">
              <a:buFont typeface="Arial" panose="020B0604020202020204" pitchFamily="34" charset="0"/>
              <a:buChar char="•"/>
            </a:pPr>
            <a:endParaRPr lang="en-IN" sz="20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To help the company </a:t>
            </a:r>
            <a:r>
              <a:rPr lang="en-US" sz="1800" b="1" i="0" u="none" strike="noStrike" baseline="0" dirty="0">
                <a:solidFill>
                  <a:srgbClr val="000000"/>
                </a:solidFill>
                <a:latin typeface="Calibri" panose="020F0502020204030204" pitchFamily="34" charset="0"/>
              </a:rPr>
              <a:t>in selecting the </a:t>
            </a:r>
            <a:r>
              <a:rPr lang="en-US" sz="1800" b="0" i="0" u="none" strike="noStrike" baseline="0" dirty="0">
                <a:solidFill>
                  <a:srgbClr val="000000"/>
                </a:solidFill>
                <a:latin typeface="Calibri" panose="020F0502020204030204" pitchFamily="34" charset="0"/>
              </a:rPr>
              <a:t>most potential leads, also known as </a:t>
            </a:r>
            <a:r>
              <a:rPr lang="en-US" sz="1800" b="1" i="0" u="none" strike="noStrike" baseline="0" dirty="0">
                <a:solidFill>
                  <a:srgbClr val="000000"/>
                </a:solidFill>
                <a:latin typeface="Calibri" panose="020F0502020204030204" pitchFamily="34" charset="0"/>
              </a:rPr>
              <a:t>‘Hot Leads’ </a:t>
            </a:r>
            <a:r>
              <a:rPr lang="en-US" sz="1800" b="0" i="0" u="none" strike="noStrike" baseline="0" dirty="0">
                <a:solidFill>
                  <a:srgbClr val="000000"/>
                </a:solidFill>
                <a:latin typeface="Calibri" panose="020F0502020204030204" pitchFamily="34" charset="0"/>
              </a:rPr>
              <a:t>whose lead </a:t>
            </a:r>
            <a:r>
              <a:rPr lang="en-US" sz="1800" b="1" i="0" u="none" strike="noStrike" baseline="0" dirty="0">
                <a:solidFill>
                  <a:srgbClr val="000000"/>
                </a:solidFill>
                <a:latin typeface="Calibri" panose="020F0502020204030204" pitchFamily="34" charset="0"/>
              </a:rPr>
              <a:t>conversion rate is around 80%. </a:t>
            </a:r>
          </a:p>
          <a:p>
            <a:pPr marL="285750" indent="-285750">
              <a:buFont typeface="Arial" panose="020B0604020202020204" pitchFamily="34" charset="0"/>
              <a:buChar char="•"/>
            </a:pPr>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1" i="0" u="none" strike="noStrike" baseline="0" dirty="0">
                <a:solidFill>
                  <a:srgbClr val="000000"/>
                </a:solidFill>
                <a:latin typeface="Calibri" panose="020F0502020204030204" pitchFamily="34" charset="0"/>
              </a:rPr>
              <a:t>To build a model wherein a lead score is assigned </a:t>
            </a:r>
            <a:r>
              <a:rPr lang="en-US" sz="1800" b="0" i="0" u="none" strike="noStrike" baseline="0" dirty="0">
                <a:solidFill>
                  <a:srgbClr val="000000"/>
                </a:solidFill>
                <a:latin typeface="Calibri" panose="020F0502020204030204" pitchFamily="34" charset="0"/>
              </a:rPr>
              <a:t>to each of the leads such that the customers with higher lead score have a higher conversion chance and the customers with lower lead score have a lower conversion chance. </a:t>
            </a:r>
          </a:p>
          <a:p>
            <a:pPr marL="285750" indent="-285750">
              <a:buFont typeface="Arial" panose="020B0604020202020204" pitchFamily="34" charset="0"/>
              <a:buChar char="•"/>
            </a:pPr>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Help the sales team to divert their focus on potential leads &amp; avoid them from making useless phone calls. </a:t>
            </a:r>
          </a:p>
        </p:txBody>
      </p:sp>
    </p:spTree>
    <p:extLst>
      <p:ext uri="{BB962C8B-B14F-4D97-AF65-F5344CB8AC3E}">
        <p14:creationId xmlns:p14="http://schemas.microsoft.com/office/powerpoint/2010/main" val="1722802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A2265B-0862-DAD4-C483-7FFB63D39160}"/>
              </a:ext>
            </a:extLst>
          </p:cNvPr>
          <p:cNvSpPr>
            <a:spLocks noGrp="1"/>
          </p:cNvSpPr>
          <p:nvPr>
            <p:ph type="sldNum" sz="quarter" idx="12"/>
          </p:nvPr>
        </p:nvSpPr>
        <p:spPr/>
        <p:txBody>
          <a:bodyPr/>
          <a:lstStyle/>
          <a:p>
            <a:fld id="{9C997BDB-F3D7-49D9-900B-ED4578B9138D}" type="slidenum">
              <a:rPr lang="en-IN" smtClean="0"/>
              <a:t>4</a:t>
            </a:fld>
            <a:endParaRPr lang="en-IN"/>
          </a:p>
        </p:txBody>
      </p:sp>
      <p:sp>
        <p:nvSpPr>
          <p:cNvPr id="3" name="Rectangle 2">
            <a:extLst>
              <a:ext uri="{FF2B5EF4-FFF2-40B4-BE49-F238E27FC236}">
                <a16:creationId xmlns:a16="http://schemas.microsoft.com/office/drawing/2014/main" id="{8ED5654F-4AAF-B7E3-959A-1C114E335A2E}"/>
              </a:ext>
            </a:extLst>
          </p:cNvPr>
          <p:cNvSpPr/>
          <p:nvPr/>
        </p:nvSpPr>
        <p:spPr>
          <a:xfrm>
            <a:off x="0" y="558265"/>
            <a:ext cx="3137836"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libri" panose="020F0502020204030204" pitchFamily="34" charset="0"/>
              </a:rPr>
              <a:t>Approach</a:t>
            </a:r>
            <a:endParaRPr lang="en-IN" sz="2800" b="1" dirty="0">
              <a:solidFill>
                <a:schemeClr val="tx1"/>
              </a:solidFill>
            </a:endParaRPr>
          </a:p>
        </p:txBody>
      </p:sp>
      <p:sp>
        <p:nvSpPr>
          <p:cNvPr id="5" name="TextBox 4">
            <a:extLst>
              <a:ext uri="{FF2B5EF4-FFF2-40B4-BE49-F238E27FC236}">
                <a16:creationId xmlns:a16="http://schemas.microsoft.com/office/drawing/2014/main" id="{B97C27CE-A831-1282-251E-12A57FF972A2}"/>
              </a:ext>
            </a:extLst>
          </p:cNvPr>
          <p:cNvSpPr txBox="1"/>
          <p:nvPr/>
        </p:nvSpPr>
        <p:spPr>
          <a:xfrm>
            <a:off x="5561798" y="1164657"/>
            <a:ext cx="6097604" cy="5940088"/>
          </a:xfrm>
          <a:prstGeom prst="rect">
            <a:avLst/>
          </a:prstGeom>
          <a:noFill/>
        </p:spPr>
        <p:txBody>
          <a:bodyPr wrap="square">
            <a:spAutoFit/>
          </a:bodyPr>
          <a:lstStyle/>
          <a:p>
            <a:pPr algn="l"/>
            <a:endParaRPr lang="en-IN" sz="20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IN" sz="1800" b="0" i="0" u="sng" strike="noStrike" baseline="0" dirty="0">
                <a:solidFill>
                  <a:srgbClr val="000000"/>
                </a:solidFill>
                <a:latin typeface="Calibri" panose="020F0502020204030204" pitchFamily="34" charset="0"/>
              </a:rPr>
              <a:t>Analysing Patterns</a:t>
            </a:r>
            <a:r>
              <a:rPr lang="en-IN" sz="1800" b="0" i="0" u="none" strike="noStrike" baseline="0" dirty="0">
                <a:solidFill>
                  <a:srgbClr val="000000"/>
                </a:solidFill>
                <a:latin typeface="Calibri" panose="020F0502020204030204" pitchFamily="34" charset="0"/>
              </a:rPr>
              <a:t>: </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Using Exploratory Data Analysis, we have analyzed the patterns present in the Dataset which will provide us intuition that the which features will help in driving the lead conversion.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Arial" panose="020B0604020202020204" pitchFamily="34" charset="0"/>
              </a:rPr>
              <a:t>• </a:t>
            </a:r>
            <a:r>
              <a:rPr lang="en-IN" sz="1800" b="0" i="0" u="sng" strike="noStrike" baseline="0" dirty="0">
                <a:solidFill>
                  <a:srgbClr val="000000"/>
                </a:solidFill>
                <a:latin typeface="Calibri" panose="020F0502020204030204" pitchFamily="34" charset="0"/>
              </a:rPr>
              <a:t>Driving Factors</a:t>
            </a:r>
            <a:r>
              <a:rPr lang="en-IN" sz="1800" b="0" i="0" u="none" strike="noStrike" baseline="0" dirty="0">
                <a:solidFill>
                  <a:srgbClr val="000000"/>
                </a:solidFill>
                <a:latin typeface="Calibri" panose="020F0502020204030204" pitchFamily="34" charset="0"/>
              </a:rPr>
              <a:t>: </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Looking at the below data we get an intuition that how the variables are distributed. </a:t>
            </a:r>
          </a:p>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a:t>
            </a:r>
            <a:r>
              <a:rPr lang="en-IN" sz="1800" b="0" i="0" u="sng" strike="noStrike" baseline="0" dirty="0">
                <a:solidFill>
                  <a:srgbClr val="000000"/>
                </a:solidFill>
                <a:latin typeface="Calibri" panose="020F0502020204030204" pitchFamily="34" charset="0"/>
              </a:rPr>
              <a:t>Correlations: </a:t>
            </a: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Identifying correlations amongst variables to identify the variability in data and identify most important features that can help in driving the conversion of leads. </a:t>
            </a:r>
          </a:p>
          <a:p>
            <a:endParaRPr lang="en-US"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Arial" panose="020B0604020202020204" pitchFamily="34" charset="0"/>
              </a:rPr>
              <a:t>• </a:t>
            </a:r>
            <a:r>
              <a:rPr lang="en-IN" sz="1800" b="0" i="0" u="sng" strike="noStrike" baseline="0" dirty="0">
                <a:solidFill>
                  <a:srgbClr val="000000"/>
                </a:solidFill>
                <a:latin typeface="Calibri" panose="020F0502020204030204" pitchFamily="34" charset="0"/>
              </a:rPr>
              <a:t>Recommendations: </a:t>
            </a:r>
            <a:endParaRPr lang="en-IN" sz="1800" b="0" i="0" u="sng" strike="noStrike" baseline="0" dirty="0">
              <a:solidFill>
                <a:srgbClr val="000000"/>
              </a:solidFill>
              <a:latin typeface="Arial" panose="020B060402020202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Focus on features that can expedite the conversion of leads. </a:t>
            </a:r>
          </a:p>
          <a:p>
            <a:pPr marL="342900" indent="-342900">
              <a:buFont typeface="+mj-lt"/>
              <a:buAutoNum type="arabicPeriod"/>
            </a:pP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p:txBody>
      </p:sp>
      <p:pic>
        <p:nvPicPr>
          <p:cNvPr id="9" name="Picture 8">
            <a:extLst>
              <a:ext uri="{FF2B5EF4-FFF2-40B4-BE49-F238E27FC236}">
                <a16:creationId xmlns:a16="http://schemas.microsoft.com/office/drawing/2014/main" id="{1C9B99CB-5D03-80F6-A7E2-B28731D43A4C}"/>
              </a:ext>
            </a:extLst>
          </p:cNvPr>
          <p:cNvPicPr>
            <a:picLocks noChangeAspect="1"/>
          </p:cNvPicPr>
          <p:nvPr/>
        </p:nvPicPr>
        <p:blipFill>
          <a:blip r:embed="rId2"/>
          <a:stretch>
            <a:fillRect/>
          </a:stretch>
        </p:blipFill>
        <p:spPr>
          <a:xfrm>
            <a:off x="225941" y="1838425"/>
            <a:ext cx="4894699" cy="3946357"/>
          </a:xfrm>
          <a:prstGeom prst="rect">
            <a:avLst/>
          </a:prstGeom>
        </p:spPr>
      </p:pic>
    </p:spTree>
    <p:extLst>
      <p:ext uri="{BB962C8B-B14F-4D97-AF65-F5344CB8AC3E}">
        <p14:creationId xmlns:p14="http://schemas.microsoft.com/office/powerpoint/2010/main" val="271118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EBF9E-B2E3-4E03-B19F-1A6985306A77}"/>
              </a:ext>
            </a:extLst>
          </p:cNvPr>
          <p:cNvSpPr>
            <a:spLocks noGrp="1"/>
          </p:cNvSpPr>
          <p:nvPr>
            <p:ph type="sldNum" sz="quarter" idx="12"/>
          </p:nvPr>
        </p:nvSpPr>
        <p:spPr/>
        <p:txBody>
          <a:bodyPr/>
          <a:lstStyle/>
          <a:p>
            <a:fld id="{9C997BDB-F3D7-49D9-900B-ED4578B9138D}" type="slidenum">
              <a:rPr lang="en-IN" smtClean="0"/>
              <a:t>5</a:t>
            </a:fld>
            <a:endParaRPr lang="en-IN"/>
          </a:p>
        </p:txBody>
      </p:sp>
      <p:sp>
        <p:nvSpPr>
          <p:cNvPr id="4" name="TextBox 3">
            <a:extLst>
              <a:ext uri="{FF2B5EF4-FFF2-40B4-BE49-F238E27FC236}">
                <a16:creationId xmlns:a16="http://schemas.microsoft.com/office/drawing/2014/main" id="{CE9825A1-74A1-DE9E-891F-F8566EE186BA}"/>
              </a:ext>
            </a:extLst>
          </p:cNvPr>
          <p:cNvSpPr txBox="1"/>
          <p:nvPr/>
        </p:nvSpPr>
        <p:spPr>
          <a:xfrm>
            <a:off x="5878630" y="1468838"/>
            <a:ext cx="6097604" cy="2893100"/>
          </a:xfrm>
          <a:prstGeom prst="rect">
            <a:avLst/>
          </a:prstGeom>
          <a:noFill/>
        </p:spPr>
        <p:txBody>
          <a:bodyPr wrap="square">
            <a:spAutoFit/>
          </a:bodyPr>
          <a:lstStyle/>
          <a:p>
            <a:pPr algn="l"/>
            <a:endParaRPr lang="en-IN" sz="2000" b="0" i="0" u="none" strike="noStrike" baseline="0" dirty="0">
              <a:solidFill>
                <a:srgbClr val="000000"/>
              </a:solidFill>
              <a:latin typeface="Calibri" panose="020F0502020204030204" pitchFamily="34" charset="0"/>
            </a:endParaRPr>
          </a:p>
          <a:p>
            <a:pPr marL="342900" indent="-342900">
              <a:buAutoNum type="arabicPeriod"/>
            </a:pPr>
            <a:r>
              <a:rPr lang="en-US" sz="1800" b="0" i="0" u="none" strike="noStrike" baseline="0" dirty="0">
                <a:solidFill>
                  <a:srgbClr val="000000"/>
                </a:solidFill>
                <a:latin typeface="Calibri" panose="020F0502020204030204" pitchFamily="34" charset="0"/>
              </a:rPr>
              <a:t>We have total 9240 entries of unique customers and we needs to identify out of these which have the highest probability of getting converted. </a:t>
            </a:r>
          </a:p>
          <a:p>
            <a:pPr marL="342900" indent="-342900">
              <a:buAutoNum type="arabicPeriod"/>
            </a:pPr>
            <a:endParaRPr lang="en-US"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Decision Criteria: </a:t>
            </a:r>
            <a:endParaRPr lang="en-IN"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 Potential Leads can be bifurcated on the basis of Leads Score (which is probability of getting converted).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Out of 9240 entries we see that around 37% of leads are converted and 73% of leads are not converted. </a:t>
            </a:r>
          </a:p>
        </p:txBody>
      </p:sp>
      <p:sp>
        <p:nvSpPr>
          <p:cNvPr id="6" name="TextBox 5">
            <a:extLst>
              <a:ext uri="{FF2B5EF4-FFF2-40B4-BE49-F238E27FC236}">
                <a16:creationId xmlns:a16="http://schemas.microsoft.com/office/drawing/2014/main" id="{28FB392D-830D-2F0C-0B7D-75B6FED87977}"/>
              </a:ext>
            </a:extLst>
          </p:cNvPr>
          <p:cNvSpPr txBox="1"/>
          <p:nvPr/>
        </p:nvSpPr>
        <p:spPr>
          <a:xfrm>
            <a:off x="5878630" y="4760040"/>
            <a:ext cx="6097604" cy="923330"/>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Task: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Identify solution so that the lead conversion rate could be increased. </a:t>
            </a:r>
            <a:endParaRPr lang="en-IN" dirty="0"/>
          </a:p>
        </p:txBody>
      </p:sp>
      <p:pic>
        <p:nvPicPr>
          <p:cNvPr id="14" name="Picture 13">
            <a:extLst>
              <a:ext uri="{FF2B5EF4-FFF2-40B4-BE49-F238E27FC236}">
                <a16:creationId xmlns:a16="http://schemas.microsoft.com/office/drawing/2014/main" id="{E81F7B91-8D0B-EC89-5EA7-969D89F947D8}"/>
              </a:ext>
            </a:extLst>
          </p:cNvPr>
          <p:cNvPicPr>
            <a:picLocks noChangeAspect="1"/>
          </p:cNvPicPr>
          <p:nvPr/>
        </p:nvPicPr>
        <p:blipFill>
          <a:blip r:embed="rId2"/>
          <a:stretch>
            <a:fillRect/>
          </a:stretch>
        </p:blipFill>
        <p:spPr>
          <a:xfrm>
            <a:off x="0" y="1937309"/>
            <a:ext cx="5975505" cy="3676399"/>
          </a:xfrm>
          <a:prstGeom prst="rect">
            <a:avLst/>
          </a:prstGeom>
        </p:spPr>
      </p:pic>
      <p:sp>
        <p:nvSpPr>
          <p:cNvPr id="15" name="Rectangle 14">
            <a:extLst>
              <a:ext uri="{FF2B5EF4-FFF2-40B4-BE49-F238E27FC236}">
                <a16:creationId xmlns:a16="http://schemas.microsoft.com/office/drawing/2014/main" id="{3A8712B7-D881-82BA-C34D-340767FF34D9}"/>
              </a:ext>
            </a:extLst>
          </p:cNvPr>
          <p:cNvSpPr/>
          <p:nvPr/>
        </p:nvSpPr>
        <p:spPr>
          <a:xfrm>
            <a:off x="0" y="587141"/>
            <a:ext cx="3137836"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libri" panose="020F0502020204030204" pitchFamily="34" charset="0"/>
              </a:rPr>
              <a:t>Insights</a:t>
            </a:r>
            <a:endParaRPr lang="en-IN" sz="2800" b="1" dirty="0">
              <a:solidFill>
                <a:schemeClr val="tx1"/>
              </a:solidFill>
            </a:endParaRPr>
          </a:p>
        </p:txBody>
      </p:sp>
    </p:spTree>
    <p:extLst>
      <p:ext uri="{BB962C8B-B14F-4D97-AF65-F5344CB8AC3E}">
        <p14:creationId xmlns:p14="http://schemas.microsoft.com/office/powerpoint/2010/main" val="135371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B16EFC-92F1-A88F-EF57-24143C1D5224}"/>
              </a:ext>
            </a:extLst>
          </p:cNvPr>
          <p:cNvSpPr>
            <a:spLocks noGrp="1"/>
          </p:cNvSpPr>
          <p:nvPr>
            <p:ph type="sldNum" sz="quarter" idx="12"/>
          </p:nvPr>
        </p:nvSpPr>
        <p:spPr/>
        <p:txBody>
          <a:bodyPr/>
          <a:lstStyle/>
          <a:p>
            <a:fld id="{9C997BDB-F3D7-49D9-900B-ED4578B9138D}" type="slidenum">
              <a:rPr lang="en-IN" smtClean="0"/>
              <a:t>6</a:t>
            </a:fld>
            <a:endParaRPr lang="en-IN"/>
          </a:p>
        </p:txBody>
      </p:sp>
      <p:pic>
        <p:nvPicPr>
          <p:cNvPr id="4" name="Picture 3">
            <a:extLst>
              <a:ext uri="{FF2B5EF4-FFF2-40B4-BE49-F238E27FC236}">
                <a16:creationId xmlns:a16="http://schemas.microsoft.com/office/drawing/2014/main" id="{30638F70-7068-34C1-EF2F-357DC7794A3A}"/>
              </a:ext>
            </a:extLst>
          </p:cNvPr>
          <p:cNvPicPr>
            <a:picLocks noChangeAspect="1"/>
          </p:cNvPicPr>
          <p:nvPr/>
        </p:nvPicPr>
        <p:blipFill>
          <a:blip r:embed="rId2"/>
          <a:stretch>
            <a:fillRect/>
          </a:stretch>
        </p:blipFill>
        <p:spPr>
          <a:xfrm>
            <a:off x="1079371" y="1601420"/>
            <a:ext cx="7607691" cy="3562533"/>
          </a:xfrm>
          <a:prstGeom prst="rect">
            <a:avLst/>
          </a:prstGeom>
        </p:spPr>
      </p:pic>
      <p:pic>
        <p:nvPicPr>
          <p:cNvPr id="6" name="Picture 5">
            <a:extLst>
              <a:ext uri="{FF2B5EF4-FFF2-40B4-BE49-F238E27FC236}">
                <a16:creationId xmlns:a16="http://schemas.microsoft.com/office/drawing/2014/main" id="{3F961358-EB65-DF4A-01F5-38A44190387C}"/>
              </a:ext>
            </a:extLst>
          </p:cNvPr>
          <p:cNvPicPr>
            <a:picLocks noChangeAspect="1"/>
          </p:cNvPicPr>
          <p:nvPr/>
        </p:nvPicPr>
        <p:blipFill rotWithShape="1">
          <a:blip r:embed="rId3"/>
          <a:srcRect t="-343" r="21597"/>
          <a:stretch/>
        </p:blipFill>
        <p:spPr>
          <a:xfrm>
            <a:off x="8060359" y="1694047"/>
            <a:ext cx="3843681" cy="3689475"/>
          </a:xfrm>
          <a:prstGeom prst="rect">
            <a:avLst/>
          </a:prstGeom>
        </p:spPr>
      </p:pic>
      <p:sp>
        <p:nvSpPr>
          <p:cNvPr id="7" name="Rectangle 6">
            <a:extLst>
              <a:ext uri="{FF2B5EF4-FFF2-40B4-BE49-F238E27FC236}">
                <a16:creationId xmlns:a16="http://schemas.microsoft.com/office/drawing/2014/main" id="{BC6843D4-5BA9-4A1A-E41A-67F1F7A2894A}"/>
              </a:ext>
            </a:extLst>
          </p:cNvPr>
          <p:cNvSpPr/>
          <p:nvPr/>
        </p:nvSpPr>
        <p:spPr>
          <a:xfrm>
            <a:off x="0" y="587141"/>
            <a:ext cx="3137836"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Calibri" panose="020F0502020204030204" pitchFamily="34" charset="0"/>
              </a:rPr>
              <a:t>Numeric Analysis</a:t>
            </a:r>
            <a:endParaRPr lang="en-IN" sz="2800" b="1" dirty="0">
              <a:solidFill>
                <a:schemeClr val="tx1"/>
              </a:solidFill>
            </a:endParaRPr>
          </a:p>
        </p:txBody>
      </p:sp>
      <p:sp>
        <p:nvSpPr>
          <p:cNvPr id="9" name="TextBox 8">
            <a:extLst>
              <a:ext uri="{FF2B5EF4-FFF2-40B4-BE49-F238E27FC236}">
                <a16:creationId xmlns:a16="http://schemas.microsoft.com/office/drawing/2014/main" id="{CD9F777D-15C0-702C-560E-0BE773589A85}"/>
              </a:ext>
            </a:extLst>
          </p:cNvPr>
          <p:cNvSpPr txBox="1"/>
          <p:nvPr/>
        </p:nvSpPr>
        <p:spPr>
          <a:xfrm>
            <a:off x="1079371" y="5624528"/>
            <a:ext cx="6097604" cy="646331"/>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Observations: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We observe that our data is skewed. </a:t>
            </a:r>
            <a:endParaRPr lang="en-IN" dirty="0"/>
          </a:p>
        </p:txBody>
      </p:sp>
    </p:spTree>
    <p:extLst>
      <p:ext uri="{BB962C8B-B14F-4D97-AF65-F5344CB8AC3E}">
        <p14:creationId xmlns:p14="http://schemas.microsoft.com/office/powerpoint/2010/main" val="285061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486E71-AA4C-AB98-C27D-1F42BDCEEBAC}"/>
              </a:ext>
            </a:extLst>
          </p:cNvPr>
          <p:cNvSpPr>
            <a:spLocks noGrp="1"/>
          </p:cNvSpPr>
          <p:nvPr>
            <p:ph type="sldNum" sz="quarter" idx="12"/>
          </p:nvPr>
        </p:nvSpPr>
        <p:spPr/>
        <p:txBody>
          <a:bodyPr/>
          <a:lstStyle/>
          <a:p>
            <a:fld id="{9C997BDB-F3D7-49D9-900B-ED4578B9138D}" type="slidenum">
              <a:rPr lang="en-IN" smtClean="0"/>
              <a:t>7</a:t>
            </a:fld>
            <a:endParaRPr lang="en-IN"/>
          </a:p>
        </p:txBody>
      </p:sp>
      <p:sp>
        <p:nvSpPr>
          <p:cNvPr id="5" name="Rectangle 4">
            <a:extLst>
              <a:ext uri="{FF2B5EF4-FFF2-40B4-BE49-F238E27FC236}">
                <a16:creationId xmlns:a16="http://schemas.microsoft.com/office/drawing/2014/main" id="{7D50C7B1-37F7-D476-55F7-811D688177B5}"/>
              </a:ext>
            </a:extLst>
          </p:cNvPr>
          <p:cNvSpPr/>
          <p:nvPr/>
        </p:nvSpPr>
        <p:spPr>
          <a:xfrm>
            <a:off x="-1" y="587141"/>
            <a:ext cx="727670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Categorical Columns w.r.t Converted Columns </a:t>
            </a:r>
          </a:p>
        </p:txBody>
      </p:sp>
      <p:pic>
        <p:nvPicPr>
          <p:cNvPr id="1026" name="Picture 2">
            <a:extLst>
              <a:ext uri="{FF2B5EF4-FFF2-40B4-BE49-F238E27FC236}">
                <a16:creationId xmlns:a16="http://schemas.microsoft.com/office/drawing/2014/main" id="{A019D2DB-4342-787D-D4DB-65EAEBAA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19" y="2117558"/>
            <a:ext cx="6013068" cy="30165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36EBBC3-92A2-64B3-5963-680E6C8BC0FB}"/>
              </a:ext>
            </a:extLst>
          </p:cNvPr>
          <p:cNvSpPr txBox="1"/>
          <p:nvPr/>
        </p:nvSpPr>
        <p:spPr>
          <a:xfrm>
            <a:off x="6487427" y="1502688"/>
            <a:ext cx="5419023" cy="5355312"/>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Lead Origin </a:t>
            </a:r>
            <a:endParaRPr lang="en-IN"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Customers who were identified as Leads from Landing Page submission, constitute most of the leads.</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Customers originating from Lead Add Form have high probability of conversion. These Customers are very few.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Lead origin-API &amp; Lead Import have the least conversion rate. Customers from Lead Import are very few.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To improve overall lead conversion rate, we need to focus more on improving lead conversion rate of Customers originating from API and Landing Page Submission and generate more leads from Lead Add Form. </a:t>
            </a: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32568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8</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727670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Categorical Columns w.r.t Converted Columns </a:t>
            </a:r>
          </a:p>
        </p:txBody>
      </p:sp>
      <p:pic>
        <p:nvPicPr>
          <p:cNvPr id="2050" name="Picture 2">
            <a:extLst>
              <a:ext uri="{FF2B5EF4-FFF2-40B4-BE49-F238E27FC236}">
                <a16:creationId xmlns:a16="http://schemas.microsoft.com/office/drawing/2014/main" id="{030D742F-9169-D51F-2BE7-1FB3345C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00" y="1915428"/>
            <a:ext cx="6434336" cy="4119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2B3639-7C9F-3023-DDEB-D63747F8A0CF}"/>
              </a:ext>
            </a:extLst>
          </p:cNvPr>
          <p:cNvSpPr txBox="1"/>
          <p:nvPr/>
        </p:nvSpPr>
        <p:spPr>
          <a:xfrm>
            <a:off x="7786838" y="1830214"/>
            <a:ext cx="4044062" cy="2031325"/>
          </a:xfrm>
          <a:prstGeom prst="rect">
            <a:avLst/>
          </a:prstGeom>
          <a:noFill/>
        </p:spPr>
        <p:txBody>
          <a:bodyPr wrap="square">
            <a:spAutoFit/>
          </a:bodyPr>
          <a:lstStyle/>
          <a:p>
            <a:r>
              <a:rPr lang="en-IN" sz="1800" b="1" i="0" u="sng" strike="noStrike" baseline="0" dirty="0">
                <a:solidFill>
                  <a:srgbClr val="000000"/>
                </a:solidFill>
                <a:latin typeface="Calibri" panose="020F0502020204030204" pitchFamily="34" charset="0"/>
              </a:rPr>
              <a:t>Tags</a:t>
            </a:r>
            <a:r>
              <a:rPr lang="en-IN" sz="1800" b="1" i="0" u="none" strike="noStrike" baseline="0" dirty="0">
                <a:solidFill>
                  <a:srgbClr val="000000"/>
                </a:solidFill>
                <a:latin typeface="Calibri" panose="020F0502020204030204" pitchFamily="34" charset="0"/>
              </a:rPr>
              <a:t> </a:t>
            </a:r>
          </a:p>
          <a:p>
            <a:endParaRPr lang="en-IN"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More focus shall be given on the leads as will revert after reading the mail &amp; others as these are potential leads and have higher rate of conversion. </a:t>
            </a:r>
            <a:endParaRPr lang="en-IN" dirty="0"/>
          </a:p>
        </p:txBody>
      </p:sp>
    </p:spTree>
    <p:extLst>
      <p:ext uri="{BB962C8B-B14F-4D97-AF65-F5344CB8AC3E}">
        <p14:creationId xmlns:p14="http://schemas.microsoft.com/office/powerpoint/2010/main" val="293093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EE1E5-8048-1336-3455-C21DC6D37F66}"/>
              </a:ext>
            </a:extLst>
          </p:cNvPr>
          <p:cNvSpPr>
            <a:spLocks noGrp="1"/>
          </p:cNvSpPr>
          <p:nvPr>
            <p:ph type="sldNum" sz="quarter" idx="12"/>
          </p:nvPr>
        </p:nvSpPr>
        <p:spPr/>
        <p:txBody>
          <a:bodyPr/>
          <a:lstStyle/>
          <a:p>
            <a:fld id="{9C997BDB-F3D7-49D9-900B-ED4578B9138D}" type="slidenum">
              <a:rPr lang="en-IN" smtClean="0"/>
              <a:t>9</a:t>
            </a:fld>
            <a:endParaRPr lang="en-IN"/>
          </a:p>
        </p:txBody>
      </p:sp>
      <p:sp>
        <p:nvSpPr>
          <p:cNvPr id="3" name="Rectangle 2">
            <a:extLst>
              <a:ext uri="{FF2B5EF4-FFF2-40B4-BE49-F238E27FC236}">
                <a16:creationId xmlns:a16="http://schemas.microsoft.com/office/drawing/2014/main" id="{68C12394-EE64-AC5C-36F6-79C706CA59CF}"/>
              </a:ext>
            </a:extLst>
          </p:cNvPr>
          <p:cNvSpPr/>
          <p:nvPr/>
        </p:nvSpPr>
        <p:spPr>
          <a:xfrm>
            <a:off x="0" y="490889"/>
            <a:ext cx="7276700" cy="7892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0" u="none" strike="noStrike" baseline="0" dirty="0">
                <a:solidFill>
                  <a:srgbClr val="000000"/>
                </a:solidFill>
                <a:latin typeface="Calibri" panose="020F0502020204030204" pitchFamily="34" charset="0"/>
              </a:rPr>
              <a:t>Categorical Columns w.r.t Converted Columns </a:t>
            </a:r>
          </a:p>
        </p:txBody>
      </p:sp>
      <p:pic>
        <p:nvPicPr>
          <p:cNvPr id="3074" name="Picture 2">
            <a:extLst>
              <a:ext uri="{FF2B5EF4-FFF2-40B4-BE49-F238E27FC236}">
                <a16:creationId xmlns:a16="http://schemas.microsoft.com/office/drawing/2014/main" id="{54BD82A1-99CC-67F8-E20D-51A8220D0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24" y="2223436"/>
            <a:ext cx="6602669" cy="30185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B4F4D7C-08C6-8891-1D99-C8F10CBC5DDA}"/>
              </a:ext>
            </a:extLst>
          </p:cNvPr>
          <p:cNvSpPr txBox="1"/>
          <p:nvPr/>
        </p:nvSpPr>
        <p:spPr>
          <a:xfrm>
            <a:off x="7392202" y="2111481"/>
            <a:ext cx="4533499" cy="2862322"/>
          </a:xfrm>
          <a:prstGeom prst="rect">
            <a:avLst/>
          </a:prstGeom>
          <a:noFill/>
        </p:spPr>
        <p:txBody>
          <a:bodyPr wrap="square">
            <a:spAutoFit/>
          </a:bodyPr>
          <a:lstStyle/>
          <a:p>
            <a:r>
              <a:rPr lang="en-US" sz="1800" b="1" i="0" u="sng" strike="noStrike" baseline="0" dirty="0">
                <a:solidFill>
                  <a:srgbClr val="000000"/>
                </a:solidFill>
                <a:latin typeface="Calibri" panose="020F0502020204030204" pitchFamily="34" charset="0"/>
              </a:rPr>
              <a:t>Lead Source </a:t>
            </a:r>
          </a:p>
          <a:p>
            <a:endParaRPr lang="en-US" u="sng"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Majority source of the lead is Google &amp; Direct Traffic. </a:t>
            </a:r>
          </a:p>
          <a:p>
            <a:pPr marL="342900" indent="-342900">
              <a:buFont typeface="+mj-lt"/>
              <a:buAutoNum type="arabicPeriod"/>
            </a:pPr>
            <a:endParaRPr lang="en-US" sz="1800" b="0" i="0" u="none" strike="noStrike" baseline="0"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Lead source from Google has highest probability of conversion.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dirty="0">
                <a:solidFill>
                  <a:srgbClr val="000000"/>
                </a:solidFill>
                <a:latin typeface="Calibri" panose="020F0502020204030204" pitchFamily="34" charset="0"/>
              </a:rPr>
              <a:t>L</a:t>
            </a:r>
            <a:r>
              <a:rPr lang="en-US" sz="1800" b="0" i="0" u="none" strike="noStrike" baseline="0" dirty="0">
                <a:solidFill>
                  <a:srgbClr val="000000"/>
                </a:solidFill>
                <a:latin typeface="Calibri" panose="020F0502020204030204" pitchFamily="34" charset="0"/>
              </a:rPr>
              <a:t>eads with source Reference has maximum probability of conversion. </a:t>
            </a:r>
            <a:endParaRPr lang="en-IN" dirty="0"/>
          </a:p>
        </p:txBody>
      </p:sp>
    </p:spTree>
    <p:extLst>
      <p:ext uri="{BB962C8B-B14F-4D97-AF65-F5344CB8AC3E}">
        <p14:creationId xmlns:p14="http://schemas.microsoft.com/office/powerpoint/2010/main" val="222432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GHORPADE</dc:creator>
  <cp:lastModifiedBy>PRITI GHORPADE</cp:lastModifiedBy>
  <cp:revision>1</cp:revision>
  <dcterms:created xsi:type="dcterms:W3CDTF">2023-08-13T16:48:59Z</dcterms:created>
  <dcterms:modified xsi:type="dcterms:W3CDTF">2023-08-13T16:48:59Z</dcterms:modified>
</cp:coreProperties>
</file>