
<file path=[Content_Types].xml><?xml version="1.0" encoding="utf-8"?>
<Types xmlns="http://schemas.openxmlformats.org/package/2006/content-types">
  <Override PartName="/customXml/itemProps2.xml" ContentType="application/vnd.openxmlformats-officedocument.customXmlProperties+xml"/>
  <Override PartName="/customXml/itemProps3.xml" ContentType="application/vnd.openxmlformats-officedocument.customXmlProperties+xml"/>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customXml/itemProps1.xml" ContentType="application/vnd.openxmlformats-officedocument.customXmlProperties+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4" r:id="rId12"/>
    <p:sldId id="2146847065" r:id="rId13"/>
    <p:sldId id="2146847066"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42BA97"/>
    <a:srgbClr val="8E6C00"/>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snapToGrid="0">
      <p:cViewPr varScale="1">
        <p:scale>
          <a:sx n="64" d="100"/>
          <a:sy n="64" d="100"/>
        </p:scale>
        <p:origin x="-724" y="-68"/>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xmlns=""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xmlns="" id="{7FA0ACE7-29A8-47D3-A7D9-257B711D8023}"/>
              </a:ext>
            </a:extLst>
          </p:cNvPr>
          <p:cNvSpPr>
            <a:spLocks noGrp="1"/>
          </p:cNvSpPr>
          <p:nvPr>
            <p:ph type="dt" sz="half" idx="10"/>
          </p:nvPr>
        </p:nvSpPr>
        <p:spPr/>
        <p:txBody>
          <a:bodyPr/>
          <a:lstStyle/>
          <a:p>
            <a:fld id="{ED291B17-9318-49DB-B28B-6E5994AE9581}" type="datetime1">
              <a:rPr lang="en-US" smtClean="0"/>
              <a:pPr/>
              <a:t>8/4/2025</a:t>
            </a:fld>
            <a:endParaRPr lang="en-US"/>
          </a:p>
        </p:txBody>
      </p:sp>
      <p:sp>
        <p:nvSpPr>
          <p:cNvPr id="9" name="Footer Placeholder 8">
            <a:extLst>
              <a:ext uri="{FF2B5EF4-FFF2-40B4-BE49-F238E27FC236}">
                <a16:creationId xmlns:a16="http://schemas.microsoft.com/office/drawing/2014/main" xmlns=""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5898A89F-CA25-400F-B05A-AECBF2517E4F}"/>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pPr/>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xmlns=""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xmlns=""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xmlns=""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xmlns="" id="{5C74A470-3BD3-4F33-80E5-67E6E87FCBE7}"/>
              </a:ext>
            </a:extLst>
          </p:cNvPr>
          <p:cNvSpPr>
            <a:spLocks noGrp="1"/>
          </p:cNvSpPr>
          <p:nvPr>
            <p:ph type="dt" sz="half" idx="10"/>
          </p:nvPr>
        </p:nvSpPr>
        <p:spPr/>
        <p:txBody>
          <a:bodyPr/>
          <a:lstStyle/>
          <a:p>
            <a:fld id="{ED291B17-9318-49DB-B28B-6E5994AE9581}" type="datetime1">
              <a:rPr lang="en-US" smtClean="0"/>
              <a:pPr/>
              <a:t>8/4/2025</a:t>
            </a:fld>
            <a:endParaRPr lang="en-US"/>
          </a:p>
        </p:txBody>
      </p:sp>
      <p:sp>
        <p:nvSpPr>
          <p:cNvPr id="12" name="Footer Placeholder 11">
            <a:extLst>
              <a:ext uri="{FF2B5EF4-FFF2-40B4-BE49-F238E27FC236}">
                <a16:creationId xmlns:a16="http://schemas.microsoft.com/office/drawing/2014/main" xmlns=""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xmlns="" id="{76FF9E58-C0B2-436B-A21C-DB45A00D6515}"/>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xmlns="" id="{770E6237-3456-439F-802D-3BA93FC7E3E5}"/>
              </a:ext>
            </a:extLst>
          </p:cNvPr>
          <p:cNvSpPr>
            <a:spLocks noGrp="1"/>
          </p:cNvSpPr>
          <p:nvPr>
            <p:ph type="dt" sz="half" idx="10"/>
          </p:nvPr>
        </p:nvSpPr>
        <p:spPr/>
        <p:txBody>
          <a:bodyPr/>
          <a:lstStyle/>
          <a:p>
            <a:fld id="{78DD82B9-B8EE-4375-B6FF-88FA6ABB15D9}" type="datetime1">
              <a:rPr lang="en-US" smtClean="0"/>
              <a:pPr/>
              <a:t>8/4/2025</a:t>
            </a:fld>
            <a:endParaRPr lang="en-US"/>
          </a:p>
        </p:txBody>
      </p:sp>
    </p:spTree>
    <p:extLst>
      <p:ext uri="{BB962C8B-B14F-4D97-AF65-F5344CB8AC3E}">
        <p14:creationId xmlns:p14="http://schemas.microsoft.com/office/powerpoint/2010/main" xmlns=""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xmlns="" id="{61582016-5696-4A93-887F-BBB3B9002FE5}"/>
              </a:ext>
            </a:extLst>
          </p:cNvPr>
          <p:cNvSpPr>
            <a:spLocks noGrp="1"/>
          </p:cNvSpPr>
          <p:nvPr>
            <p:ph type="dt" sz="half" idx="10"/>
          </p:nvPr>
        </p:nvSpPr>
        <p:spPr/>
        <p:txBody>
          <a:bodyPr/>
          <a:lstStyle/>
          <a:p>
            <a:fld id="{B2497495-0637-405E-AE64-5CC7506D51F5}" type="datetime1">
              <a:rPr lang="en-US" smtClean="0"/>
              <a:pPr/>
              <a:t>8/4/2025</a:t>
            </a:fld>
            <a:endParaRPr lang="en-US"/>
          </a:p>
        </p:txBody>
      </p:sp>
      <p:sp>
        <p:nvSpPr>
          <p:cNvPr id="9" name="Footer Placeholder 8">
            <a:extLst>
              <a:ext uri="{FF2B5EF4-FFF2-40B4-BE49-F238E27FC236}">
                <a16:creationId xmlns:a16="http://schemas.microsoft.com/office/drawing/2014/main" xmlns=""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xmlns="" id="{E39A109E-5018-4794-92B3-FD5E5BCD95E8}"/>
              </a:ext>
            </a:extLst>
          </p:cNvPr>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pPr/>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pPr/>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xmlns=""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pPr/>
              <a:t>8/4/2025</a:t>
            </a:fld>
            <a:endParaRPr lang="en-US"/>
          </a:p>
        </p:txBody>
      </p:sp>
      <p:sp>
        <p:nvSpPr>
          <p:cNvPr id="10" name="Footer Placeholder 9">
            <a:extLst>
              <a:ext uri="{FF2B5EF4-FFF2-40B4-BE49-F238E27FC236}">
                <a16:creationId xmlns:a16="http://schemas.microsoft.com/office/drawing/2014/main" xmlns=""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xmlns=""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xmlns=""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pPr/>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pPr/>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xmlns=""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xmlns=""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hyperlink" Target="https://www.who.int/news-room/fact-sheets/detail/physical-activity"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b="1" dirty="0" smtClean="0"/>
              <a:t>Problem Statement No.13 - Fitness Buddy </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2133556" y="4516790"/>
            <a:ext cx="8073931"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a:t>
            </a:r>
            <a:r>
              <a:rPr lang="en-US" sz="2000" b="1" dirty="0" smtClean="0">
                <a:solidFill>
                  <a:schemeClr val="accent1">
                    <a:lumMod val="75000"/>
                  </a:schemeClr>
                </a:solidFill>
                <a:latin typeface="Arial"/>
                <a:cs typeface="Arial"/>
              </a:rPr>
              <a:t>Priti Kumari – Amity University Jharkhand- B.Tech CSE</a:t>
            </a:r>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xmlns=""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descr="Screenshot 2025-08-04 200817.png"/>
          <p:cNvPicPr>
            <a:picLocks noGrp="1" noChangeAspect="1"/>
          </p:cNvPicPr>
          <p:nvPr>
            <p:ph idx="1"/>
          </p:nvPr>
        </p:nvPicPr>
        <p:blipFill>
          <a:blip r:embed="rId2"/>
          <a:srcRect l="316" t="11065" r="157" b="6634"/>
          <a:stretch>
            <a:fillRect/>
          </a:stretch>
        </p:blipFill>
        <p:spPr>
          <a:xfrm>
            <a:off x="1093303" y="1233121"/>
            <a:ext cx="10436087" cy="4854286"/>
          </a:xfrm>
          <a:ln>
            <a:solidFill>
              <a:schemeClr val="tx1"/>
            </a:solidFill>
          </a:ln>
        </p:spPr>
      </p:pic>
    </p:spTree>
    <p:extLst>
      <p:ext uri="{BB962C8B-B14F-4D97-AF65-F5344CB8AC3E}">
        <p14:creationId xmlns:p14="http://schemas.microsoft.com/office/powerpoint/2010/main" xmlns=""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xmlns="" id="{005E46AB-32C4-4B57-A2B1-50738A64BE1B}"/>
              </a:ext>
            </a:extLst>
          </p:cNvPr>
          <p:cNvSpPr>
            <a:spLocks noGrp="1"/>
          </p:cNvSpPr>
          <p:nvPr>
            <p:ph idx="1"/>
          </p:nvPr>
        </p:nvSpPr>
        <p:spPr/>
        <p:txBody>
          <a:bodyPr>
            <a:normAutofit/>
          </a:bodyPr>
          <a:lstStyle/>
          <a:p>
            <a:pPr marL="305435" indent="-305435"/>
            <a:r>
              <a:rPr lang="en-US" sz="2000" dirty="0" smtClean="0"/>
              <a:t>Fitness Buddy effectively bridges the gap between busy lifestyles and the need for consistent health habits. By combining conversational AI with personalized wellness content, it makes fitness guidance accessible, flexible, and motivating. Its deployment on watsonx.ai ensures robust performance, seamless integration, and scalability.</a:t>
            </a:r>
            <a:endParaRPr lang="en-IN" sz="2000" dirty="0"/>
          </a:p>
        </p:txBody>
      </p:sp>
    </p:spTree>
    <p:extLst>
      <p:ext uri="{BB962C8B-B14F-4D97-AF65-F5344CB8AC3E}">
        <p14:creationId xmlns:p14="http://schemas.microsoft.com/office/powerpoint/2010/main" xmlns=""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xmlns="" id="{A6638FD1-D00E-E75B-705C-564F06D93D7B}"/>
              </a:ext>
            </a:extLst>
          </p:cNvPr>
          <p:cNvSpPr>
            <a:spLocks noGrp="1"/>
          </p:cNvSpPr>
          <p:nvPr>
            <p:ph idx="1"/>
          </p:nvPr>
        </p:nvSpPr>
        <p:spPr/>
        <p:txBody>
          <a:bodyPr/>
          <a:lstStyle/>
          <a:p>
            <a:pPr marL="0" indent="0">
              <a:buNone/>
            </a:pPr>
            <a:endParaRPr lang="en-US" sz="2000" b="1" dirty="0"/>
          </a:p>
          <a:p>
            <a:r>
              <a:rPr lang="en-US" sz="2000" dirty="0" smtClean="0"/>
              <a:t>Integration with wearable devices (e.g., </a:t>
            </a:r>
            <a:r>
              <a:rPr lang="en-US" sz="2000" dirty="0" err="1" smtClean="0"/>
              <a:t>Fitbit</a:t>
            </a:r>
            <a:r>
              <a:rPr lang="en-US" sz="2000" dirty="0" smtClean="0"/>
              <a:t>, Apple Watch) for real-time tracking.</a:t>
            </a:r>
          </a:p>
          <a:p>
            <a:r>
              <a:rPr lang="en-US" sz="2000" dirty="0" smtClean="0"/>
              <a:t>Voice-enabled interface for smart assistant compatibility.</a:t>
            </a:r>
          </a:p>
          <a:p>
            <a:r>
              <a:rPr lang="en-US" sz="2000" dirty="0" smtClean="0"/>
              <a:t>Multilingual support to expand accessibility.</a:t>
            </a:r>
          </a:p>
          <a:p>
            <a:r>
              <a:rPr lang="en-US" sz="2000" dirty="0" smtClean="0"/>
              <a:t>Incorporating mental wellness modules (e.g., breathing exercises, mindfulness).</a:t>
            </a:r>
          </a:p>
          <a:p>
            <a:r>
              <a:rPr lang="en-US" sz="2000" dirty="0" smtClean="0"/>
              <a:t>Feedback-driven content refinement using reinforcement learning.</a:t>
            </a:r>
          </a:p>
          <a:p>
            <a:pPr marL="305435" indent="-305435"/>
            <a:endParaRPr lang="en-US" dirty="0"/>
          </a:p>
        </p:txBody>
      </p:sp>
      <p:sp>
        <p:nvSpPr>
          <p:cNvPr id="5" name="Title 4">
            <a:extLst>
              <a:ext uri="{FF2B5EF4-FFF2-40B4-BE49-F238E27FC236}">
                <a16:creationId xmlns:a16="http://schemas.microsoft.com/office/drawing/2014/main" xmlns=""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xmlns=""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xmlns="" id="{357C38BC-22B3-37B2-E0C3-812020A76077}"/>
              </a:ext>
            </a:extLst>
          </p:cNvPr>
          <p:cNvSpPr>
            <a:spLocks noGrp="1"/>
          </p:cNvSpPr>
          <p:nvPr>
            <p:ph idx="1"/>
          </p:nvPr>
        </p:nvSpPr>
        <p:spPr/>
        <p:txBody>
          <a:bodyPr>
            <a:normAutofit/>
          </a:bodyPr>
          <a:lstStyle/>
          <a:p>
            <a:r>
              <a:rPr lang="en-US" sz="2400" dirty="0" smtClean="0"/>
              <a:t>IBM Watsonx.ai Documentation – https://www.ibm.com/products/watsonx-ai</a:t>
            </a:r>
          </a:p>
          <a:p>
            <a:r>
              <a:rPr lang="en-US" sz="2400" dirty="0" smtClean="0"/>
              <a:t>Meta AI – </a:t>
            </a:r>
            <a:r>
              <a:rPr lang="en-US" sz="2400" dirty="0" err="1" smtClean="0"/>
              <a:t>LLaMA</a:t>
            </a:r>
            <a:r>
              <a:rPr lang="en-US" sz="2400" dirty="0" smtClean="0"/>
              <a:t> 3 Model Release – https://ai.meta.com/llama</a:t>
            </a:r>
          </a:p>
          <a:p>
            <a:r>
              <a:rPr lang="en-US" sz="2400" dirty="0" smtClean="0"/>
              <a:t>WHO: Physical Activity Facts – </a:t>
            </a:r>
            <a:r>
              <a:rPr lang="en-US" sz="2400" dirty="0" smtClean="0">
                <a:hlinkClick r:id="rId2"/>
              </a:rPr>
              <a:t>https://www.who.int/news-room/fact-sheets/detail/physical-activity</a:t>
            </a:r>
            <a:r>
              <a:rPr lang="en-IN" sz="2400" dirty="0" smtClean="0">
                <a:solidFill>
                  <a:srgbClr val="0F0F0F"/>
                </a:solidFill>
                <a:ea typeface="+mn-lt"/>
                <a:cs typeface="+mn-lt"/>
              </a:rPr>
              <a:t>.</a:t>
            </a:r>
            <a:endParaRPr lang="en-IN" sz="2400" dirty="0"/>
          </a:p>
        </p:txBody>
      </p:sp>
    </p:spTree>
    <p:extLst>
      <p:ext uri="{BB962C8B-B14F-4D97-AF65-F5344CB8AC3E}">
        <p14:creationId xmlns:p14="http://schemas.microsoft.com/office/powerpoint/2010/main" xmlns=""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6" name="Content Placeholder 5" descr="Screenshot 2025-08-04 210635.png"/>
          <p:cNvPicPr>
            <a:picLocks noGrp="1" noChangeAspect="1"/>
          </p:cNvPicPr>
          <p:nvPr>
            <p:ph idx="1"/>
          </p:nvPr>
        </p:nvPicPr>
        <p:blipFill>
          <a:blip r:embed="rId2"/>
          <a:stretch>
            <a:fillRect/>
          </a:stretch>
        </p:blipFill>
        <p:spPr>
          <a:xfrm>
            <a:off x="2929620" y="1301750"/>
            <a:ext cx="6882311" cy="5079172"/>
          </a:xfrm>
        </p:spPr>
      </p:pic>
    </p:spTree>
    <p:extLst>
      <p:ext uri="{BB962C8B-B14F-4D97-AF65-F5344CB8AC3E}">
        <p14:creationId xmlns:p14="http://schemas.microsoft.com/office/powerpoint/2010/main" xmlns=""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descr="Screenshot 2025-08-04 210720.png"/>
          <p:cNvPicPr>
            <a:picLocks noChangeAspect="1"/>
          </p:cNvPicPr>
          <p:nvPr/>
        </p:nvPicPr>
        <p:blipFill>
          <a:blip r:embed="rId2"/>
          <a:stretch>
            <a:fillRect/>
          </a:stretch>
        </p:blipFill>
        <p:spPr>
          <a:xfrm>
            <a:off x="2673627" y="1498583"/>
            <a:ext cx="6728854" cy="5061241"/>
          </a:xfrm>
          <a:prstGeom prst="rect">
            <a:avLst/>
          </a:prstGeom>
        </p:spPr>
      </p:pic>
    </p:spTree>
    <p:extLst>
      <p:ext uri="{BB962C8B-B14F-4D97-AF65-F5344CB8AC3E}">
        <p14:creationId xmlns:p14="http://schemas.microsoft.com/office/powerpoint/2010/main" xmlns=""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descr="Screenshot 2025-08-04 201703.png"/>
          <p:cNvPicPr>
            <a:picLocks noGrp="1" noChangeAspect="1"/>
          </p:cNvPicPr>
          <p:nvPr>
            <p:ph idx="1"/>
          </p:nvPr>
        </p:nvPicPr>
        <p:blipFill>
          <a:blip r:embed="rId2"/>
          <a:stretch>
            <a:fillRect/>
          </a:stretch>
        </p:blipFill>
        <p:spPr>
          <a:xfrm>
            <a:off x="2407612" y="1301750"/>
            <a:ext cx="7376776" cy="4673600"/>
          </a:xfrm>
        </p:spPr>
      </p:pic>
    </p:spTree>
    <p:extLst>
      <p:ext uri="{BB962C8B-B14F-4D97-AF65-F5344CB8AC3E}">
        <p14:creationId xmlns:p14="http://schemas.microsoft.com/office/powerpoint/2010/main" xmlns=""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xmlns=""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xmlns=""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xmlns=""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xmlns="" id="{8FEE4A9C-3F57-7DA7-91FD-715C3FB47F93}"/>
              </a:ext>
            </a:extLst>
          </p:cNvPr>
          <p:cNvSpPr>
            <a:spLocks noGrp="1"/>
          </p:cNvSpPr>
          <p:nvPr>
            <p:ph idx="1"/>
          </p:nvPr>
        </p:nvSpPr>
        <p:spPr>
          <a:xfrm>
            <a:off x="452403" y="1237632"/>
            <a:ext cx="11029615" cy="4673324"/>
          </a:xfrm>
        </p:spPr>
        <p:txBody>
          <a:bodyPr>
            <a:normAutofit fontScale="92500" lnSpcReduction="20000"/>
          </a:bodyPr>
          <a:lstStyle/>
          <a:p>
            <a:pPr marL="0" indent="0">
              <a:buNone/>
            </a:pPr>
            <a:r>
              <a:rPr lang="en-IN" sz="3200" dirty="0">
                <a:solidFill>
                  <a:srgbClr val="0F0F0F"/>
                </a:solidFill>
                <a:ea typeface="+mn-lt"/>
                <a:cs typeface="+mn-lt"/>
              </a:rPr>
              <a:t>Example:</a:t>
            </a:r>
            <a:r>
              <a:rPr lang="en-IN" sz="2800" dirty="0">
                <a:solidFill>
                  <a:srgbClr val="0F0F0F"/>
                </a:solidFill>
                <a:ea typeface="+mn-lt"/>
                <a:cs typeface="+mn-lt"/>
              </a:rPr>
              <a:t> </a:t>
            </a:r>
            <a:r>
              <a:rPr lang="en-US" sz="2400" dirty="0" smtClean="0">
                <a:solidFill>
                  <a:srgbClr val="0F0F0F"/>
                </a:solidFill>
                <a:ea typeface="+mn-lt"/>
                <a:cs typeface="+mn-lt"/>
              </a:rPr>
              <a:t>Modern routines leave little room for maintaining consistent health and fitness habits due to lack of personalized guidance, limited time, and inconsistent motivation. Traditional fitness options often demand costly subscriptions, in-person consultations, or rigid schedules that fail to align with individual routines and preferences. As a result, many people struggle to stay committed to their health goals. There is a growing demand for a solution that is flexible, affordable, and easily accessible.</a:t>
            </a:r>
          </a:p>
          <a:p>
            <a:pPr marL="0" indent="0">
              <a:buNone/>
            </a:pPr>
            <a:r>
              <a:rPr lang="en-US" sz="2400" dirty="0" smtClean="0">
                <a:solidFill>
                  <a:srgbClr val="0F0F0F"/>
                </a:solidFill>
                <a:ea typeface="+mn-lt"/>
                <a:cs typeface="+mn-lt"/>
              </a:rPr>
              <a:t>Fitness Buddy addresses this need by offering a conversational, AI-powered virtual health coach available anytime, anywhere. It delivers personalized support by recommending home workout routines based on user input, sharing motivational tips and daily fitness inspiration, suggesting simple and nutritious meal ideas, and encouraging long-term habit-building. With its friendly and adaptive approach, Fitness Buddy makes health and wellness achievable for everyone, regardless of their schedule or fitness level, promoting consistency and empowering users to lead healthier lives. is this fine</a:t>
            </a:r>
            <a:r>
              <a:rPr lang="en-IN" sz="2400" dirty="0" smtClean="0">
                <a:solidFill>
                  <a:srgbClr val="0F0F0F"/>
                </a:solidFill>
                <a:ea typeface="+mn-lt"/>
                <a:cs typeface="+mn-lt"/>
              </a:rPr>
              <a:t>.</a:t>
            </a:r>
            <a:endParaRPr lang="en-IN" sz="2400" dirty="0"/>
          </a:p>
          <a:p>
            <a:pPr marL="305435" indent="-305435"/>
            <a:endParaRPr lang="en-IN" dirty="0"/>
          </a:p>
        </p:txBody>
      </p:sp>
    </p:spTree>
    <p:extLst>
      <p:ext uri="{BB962C8B-B14F-4D97-AF65-F5344CB8AC3E}">
        <p14:creationId xmlns:p14="http://schemas.microsoft.com/office/powerpoint/2010/main" xmlns=""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xmlns=""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a:buNone/>
            </a:pPr>
            <a:r>
              <a:rPr lang="en-US" sz="1100" dirty="0" smtClean="0"/>
              <a:t>	</a:t>
            </a:r>
            <a:r>
              <a:rPr lang="en-US" sz="1400" dirty="0" smtClean="0"/>
              <a:t>To help individuals adopt and maintain a healthy lifestyle, we propose </a:t>
            </a:r>
            <a:r>
              <a:rPr lang="en-US" sz="1400" b="1" dirty="0" smtClean="0"/>
              <a:t>Fitness Buddy</a:t>
            </a:r>
            <a:r>
              <a:rPr lang="en-US" sz="1400" dirty="0" smtClean="0"/>
              <a:t>, a conversational AI-powered virtual coach deployed on </a:t>
            </a:r>
            <a:r>
              <a:rPr lang="en-US" sz="1400" b="1" dirty="0" smtClean="0"/>
              <a:t>IBM’s watsonx.ai platform</a:t>
            </a:r>
            <a:r>
              <a:rPr lang="en-US" sz="1400" dirty="0" smtClean="0"/>
              <a:t>, utilizing the </a:t>
            </a:r>
            <a:r>
              <a:rPr lang="en-US" sz="1400" b="1" dirty="0" err="1" smtClean="0"/>
              <a:t>LLaMA</a:t>
            </a:r>
            <a:r>
              <a:rPr lang="en-US" sz="1400" b="1" dirty="0" smtClean="0"/>
              <a:t> 3-70B Instruct model</a:t>
            </a:r>
            <a:r>
              <a:rPr lang="en-US" sz="1400" dirty="0" smtClean="0"/>
              <a:t> for intelligent, context-aware interactions. The solution delivers personalized wellness guidance and motivation in real-time, tailored to individual routines and preferences.</a:t>
            </a:r>
          </a:p>
          <a:p>
            <a:r>
              <a:rPr lang="en-US" sz="1100" b="1" dirty="0" smtClean="0"/>
              <a:t>User Profiling &amp; Data Handling	</a:t>
            </a:r>
          </a:p>
          <a:p>
            <a:pPr lvl="1">
              <a:buFont typeface="Arial" pitchFamily="34" charset="0"/>
              <a:buChar char="•"/>
            </a:pPr>
            <a:r>
              <a:rPr lang="en-US" sz="1100" dirty="0" smtClean="0"/>
              <a:t>Gather user inputs such as goals, fitness level, available time, and dietary preferences.</a:t>
            </a:r>
          </a:p>
          <a:p>
            <a:pPr lvl="1">
              <a:buFont typeface="Arial" pitchFamily="34" charset="0"/>
              <a:buChar char="•"/>
            </a:pPr>
            <a:r>
              <a:rPr lang="en-US" sz="1100" dirty="0" smtClean="0"/>
              <a:t>Continuously adapt based on interaction history and feedback.</a:t>
            </a:r>
          </a:p>
          <a:p>
            <a:r>
              <a:rPr lang="en-US" sz="1100" b="1" dirty="0" smtClean="0"/>
              <a:t>Natural Language Understanding &amp; Dialogue Management</a:t>
            </a:r>
          </a:p>
          <a:p>
            <a:pPr>
              <a:buNone/>
            </a:pPr>
            <a:r>
              <a:rPr lang="en-US" sz="1100" dirty="0" smtClean="0"/>
              <a:t>	Utilize </a:t>
            </a:r>
            <a:r>
              <a:rPr lang="en-US" sz="1100" dirty="0" err="1" smtClean="0"/>
              <a:t>LLaMA</a:t>
            </a:r>
            <a:r>
              <a:rPr lang="en-US" sz="1100" dirty="0" smtClean="0"/>
              <a:t> 3-70B </a:t>
            </a:r>
            <a:r>
              <a:rPr lang="en-US" sz="1100" dirty="0" err="1" smtClean="0"/>
              <a:t>Instruct’s</a:t>
            </a:r>
            <a:r>
              <a:rPr lang="en-US" sz="1100" dirty="0" smtClean="0"/>
              <a:t> capabilities to:</a:t>
            </a:r>
          </a:p>
          <a:p>
            <a:pPr lvl="1"/>
            <a:r>
              <a:rPr lang="en-US" sz="1100" dirty="0" smtClean="0"/>
              <a:t>Comprehend user queries.</a:t>
            </a:r>
          </a:p>
          <a:p>
            <a:pPr lvl="1"/>
            <a:r>
              <a:rPr lang="en-US" sz="1100" dirty="0" smtClean="0"/>
              <a:t>Maintain supportive, conversational flow.</a:t>
            </a:r>
          </a:p>
          <a:p>
            <a:pPr lvl="1"/>
            <a:r>
              <a:rPr lang="en-US" sz="1100" dirty="0" smtClean="0"/>
              <a:t>Deliver actionable, personalized recommendations.</a:t>
            </a:r>
          </a:p>
          <a:p>
            <a:r>
              <a:rPr lang="en-US" sz="1100" b="1" dirty="0" smtClean="0"/>
              <a:t>Personalized Content Delivery</a:t>
            </a:r>
          </a:p>
          <a:p>
            <a:pPr lvl="1"/>
            <a:r>
              <a:rPr lang="en-US" sz="1100" dirty="0" smtClean="0"/>
              <a:t>Suggest home workout routines, meal plans, and habit-building tips.</a:t>
            </a:r>
          </a:p>
          <a:p>
            <a:pPr lvl="1"/>
            <a:r>
              <a:rPr lang="en-US" sz="1100" dirty="0" smtClean="0"/>
              <a:t>Incorporate context like time of day, user goals, and motivation level.</a:t>
            </a:r>
          </a:p>
          <a:p>
            <a:r>
              <a:rPr lang="en-US" sz="1100" b="1" dirty="0" smtClean="0"/>
              <a:t>Deployment</a:t>
            </a:r>
          </a:p>
          <a:p>
            <a:pPr lvl="1"/>
            <a:r>
              <a:rPr lang="en-US" sz="1100" dirty="0" smtClean="0"/>
              <a:t>The solution is </a:t>
            </a:r>
            <a:r>
              <a:rPr lang="en-US" sz="1100" b="1" dirty="0" smtClean="0"/>
              <a:t>deployed on IBM </a:t>
            </a:r>
            <a:r>
              <a:rPr lang="en-US" sz="1100" b="1" dirty="0" err="1" smtClean="0"/>
              <a:t>watsonx</a:t>
            </a:r>
            <a:r>
              <a:rPr lang="en-US" sz="1100" b="1" dirty="0" smtClean="0"/>
              <a:t> deployment space</a:t>
            </a:r>
            <a:r>
              <a:rPr lang="en-US" sz="1100" dirty="0" smtClean="0"/>
              <a:t>, ensuring secure, scalable, and production-ready access.</a:t>
            </a:r>
          </a:p>
          <a:p>
            <a:r>
              <a:rPr lang="en-US" sz="1100" b="1" dirty="0" smtClean="0"/>
              <a:t>Evaluation &amp; Feedback Loop</a:t>
            </a:r>
          </a:p>
          <a:p>
            <a:pPr lvl="1"/>
            <a:r>
              <a:rPr lang="en-US" sz="1100" dirty="0" smtClean="0"/>
              <a:t>Track key metrics such as engagement, satisfaction, and habit consistency.</a:t>
            </a:r>
          </a:p>
          <a:p>
            <a:pPr lvl="1"/>
            <a:r>
              <a:rPr lang="en-US" sz="1100" dirty="0" smtClean="0"/>
              <a:t>Refine responses and personalization through iterative feedback and monitoring.</a:t>
            </a:r>
            <a:endParaRPr lang="en-US" sz="1100" dirty="0"/>
          </a:p>
        </p:txBody>
      </p:sp>
    </p:spTree>
    <p:extLst>
      <p:ext uri="{BB962C8B-B14F-4D97-AF65-F5344CB8AC3E}">
        <p14:creationId xmlns:p14="http://schemas.microsoft.com/office/powerpoint/2010/main" xmlns=""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xmlns="" id="{C4FFAF3C-BA60-9181-132C-C36C403AAEA7}"/>
              </a:ext>
            </a:extLst>
          </p:cNvPr>
          <p:cNvSpPr>
            <a:spLocks noGrp="1"/>
          </p:cNvSpPr>
          <p:nvPr>
            <p:ph idx="1"/>
          </p:nvPr>
        </p:nvSpPr>
        <p:spPr/>
        <p:txBody>
          <a:bodyPr/>
          <a:lstStyle/>
          <a:p>
            <a:pPr>
              <a:buNone/>
            </a:pPr>
            <a:r>
              <a:rPr lang="en-US" sz="1800" dirty="0" smtClean="0"/>
              <a:t>	</a:t>
            </a:r>
            <a:r>
              <a:rPr lang="en-US" sz="2400" dirty="0" smtClean="0"/>
              <a:t>To build a scalable, intelligent, and user-centric virtual fitness assistant, </a:t>
            </a:r>
            <a:r>
              <a:rPr lang="en-US" sz="2400" b="1" dirty="0" smtClean="0"/>
              <a:t>Fitness Buddy</a:t>
            </a:r>
            <a:r>
              <a:rPr lang="en-US" sz="2400" dirty="0" smtClean="0"/>
              <a:t> is developed using a modern AI architecture and deployment stack. The system components are carefully selected to ensure seamless performance, contextual adaptability, and robust conversational capabilities</a:t>
            </a:r>
            <a:r>
              <a:rPr lang="en-US" sz="1800" dirty="0" smtClean="0"/>
              <a:t>.</a:t>
            </a:r>
          </a:p>
          <a:p>
            <a:r>
              <a:rPr lang="en-US" sz="1800" b="1" dirty="0" smtClean="0"/>
              <a:t>Platform:</a:t>
            </a:r>
            <a:r>
              <a:rPr lang="en-US" sz="1800" dirty="0" smtClean="0"/>
              <a:t> IBM watsonx.ai</a:t>
            </a:r>
          </a:p>
          <a:p>
            <a:r>
              <a:rPr lang="en-US" sz="1800" b="1" dirty="0" smtClean="0"/>
              <a:t>Model:</a:t>
            </a:r>
            <a:r>
              <a:rPr lang="en-US" sz="1800" dirty="0" smtClean="0"/>
              <a:t> Meta's </a:t>
            </a:r>
            <a:r>
              <a:rPr lang="en-US" sz="1800" dirty="0" err="1" smtClean="0"/>
              <a:t>LLaMA</a:t>
            </a:r>
            <a:r>
              <a:rPr lang="en-US" sz="1800" dirty="0" smtClean="0"/>
              <a:t> 3-70B Instruct</a:t>
            </a:r>
          </a:p>
          <a:p>
            <a:r>
              <a:rPr lang="en-US" sz="1800" b="1" dirty="0" smtClean="0"/>
              <a:t>Framework:</a:t>
            </a:r>
            <a:r>
              <a:rPr lang="en-US" sz="1800" dirty="0" smtClean="0"/>
              <a:t> </a:t>
            </a:r>
            <a:r>
              <a:rPr lang="en-US" sz="1800" dirty="0" err="1" smtClean="0"/>
              <a:t>LangGraph</a:t>
            </a:r>
            <a:endParaRPr lang="en-US" sz="1800" dirty="0" smtClean="0"/>
          </a:p>
          <a:p>
            <a:r>
              <a:rPr lang="en-US" sz="1800" b="1" dirty="0" smtClean="0"/>
              <a:t>Architecture:</a:t>
            </a:r>
            <a:r>
              <a:rPr lang="en-US" sz="1800" dirty="0" smtClean="0"/>
              <a:t> </a:t>
            </a:r>
            <a:r>
              <a:rPr lang="en-US" sz="1800" dirty="0" err="1" smtClean="0"/>
              <a:t>ReAct</a:t>
            </a:r>
            <a:endParaRPr lang="en-US" sz="1800" dirty="0" smtClean="0"/>
          </a:p>
          <a:p>
            <a:r>
              <a:rPr lang="en-US" sz="1800" b="1" dirty="0" smtClean="0"/>
              <a:t>Storage:</a:t>
            </a:r>
            <a:r>
              <a:rPr lang="en-US" sz="1800" dirty="0" smtClean="0"/>
              <a:t> Cloud-based user state tracking (if needed)</a:t>
            </a:r>
            <a:endParaRPr lang="en-US" sz="1800" dirty="0"/>
          </a:p>
        </p:txBody>
      </p:sp>
    </p:spTree>
    <p:extLst>
      <p:ext uri="{BB962C8B-B14F-4D97-AF65-F5344CB8AC3E}">
        <p14:creationId xmlns:p14="http://schemas.microsoft.com/office/powerpoint/2010/main" xmlns=""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xmlns="" id="{F7F0871F-2198-9E37-C96F-3611AA199B60}"/>
              </a:ext>
            </a:extLst>
          </p:cNvPr>
          <p:cNvSpPr>
            <a:spLocks noGrp="1"/>
          </p:cNvSpPr>
          <p:nvPr>
            <p:ph idx="1"/>
          </p:nvPr>
        </p:nvSpPr>
        <p:spPr/>
        <p:txBody>
          <a:bodyPr>
            <a:normAutofit/>
          </a:bodyPr>
          <a:lstStyle/>
          <a:p>
            <a:r>
              <a:rPr lang="en-US" sz="2000" b="1" dirty="0" smtClean="0"/>
              <a:t>Core Logic:</a:t>
            </a:r>
          </a:p>
          <a:p>
            <a:pPr lvl="1"/>
            <a:r>
              <a:rPr lang="en-US" sz="2000" dirty="0" smtClean="0"/>
              <a:t>Collect user inputs (goals, schedule, preferences).</a:t>
            </a:r>
          </a:p>
          <a:p>
            <a:pPr lvl="1"/>
            <a:r>
              <a:rPr lang="en-US" sz="2000" dirty="0" smtClean="0"/>
              <a:t>Generate contextual prompts using </a:t>
            </a:r>
            <a:r>
              <a:rPr lang="en-US" sz="2000" dirty="0" err="1" smtClean="0"/>
              <a:t>LLaMA</a:t>
            </a:r>
            <a:r>
              <a:rPr lang="en-US" sz="2000" dirty="0" smtClean="0"/>
              <a:t> 3-70B to:</a:t>
            </a:r>
          </a:p>
          <a:p>
            <a:pPr lvl="2"/>
            <a:r>
              <a:rPr lang="en-US" sz="2000" dirty="0" smtClean="0"/>
              <a:t>Recommend workouts.</a:t>
            </a:r>
          </a:p>
          <a:p>
            <a:pPr lvl="2"/>
            <a:r>
              <a:rPr lang="en-US" sz="2000" dirty="0" smtClean="0"/>
              <a:t>Suggest meals/snacks.</a:t>
            </a:r>
          </a:p>
          <a:p>
            <a:pPr lvl="2"/>
            <a:r>
              <a:rPr lang="en-US" sz="2000" dirty="0" smtClean="0"/>
              <a:t>Provide motivational content.</a:t>
            </a:r>
          </a:p>
          <a:p>
            <a:pPr lvl="1"/>
            <a:r>
              <a:rPr lang="en-US" sz="2000" dirty="0" smtClean="0"/>
              <a:t>Store/update user context for future interactions.</a:t>
            </a:r>
          </a:p>
          <a:p>
            <a:r>
              <a:rPr lang="en-US" sz="2000" b="1" dirty="0" smtClean="0"/>
              <a:t>Deployment:</a:t>
            </a:r>
          </a:p>
          <a:p>
            <a:pPr lvl="1"/>
            <a:r>
              <a:rPr lang="en-US" sz="2000" dirty="0" smtClean="0"/>
              <a:t>Deployed on </a:t>
            </a:r>
            <a:r>
              <a:rPr lang="en-US" sz="2000" b="1" dirty="0" err="1" smtClean="0"/>
              <a:t>watsonx</a:t>
            </a:r>
            <a:r>
              <a:rPr lang="en-US" sz="2000" b="1" dirty="0" smtClean="0"/>
              <a:t> deployment space</a:t>
            </a:r>
            <a:r>
              <a:rPr lang="en-US" sz="2000" dirty="0" smtClean="0"/>
              <a:t>, leveraging IBM Cloud's scalable infrastructure.</a:t>
            </a:r>
          </a:p>
        </p:txBody>
      </p:sp>
    </p:spTree>
    <p:extLst>
      <p:ext uri="{BB962C8B-B14F-4D97-AF65-F5344CB8AC3E}">
        <p14:creationId xmlns:p14="http://schemas.microsoft.com/office/powerpoint/2010/main" xmlns=""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descr="Screenshot 2025-08-04 194513.png"/>
          <p:cNvPicPr>
            <a:picLocks noGrp="1" noChangeAspect="1"/>
          </p:cNvPicPr>
          <p:nvPr>
            <p:ph idx="1"/>
          </p:nvPr>
        </p:nvPicPr>
        <p:blipFill>
          <a:blip r:embed="rId2"/>
          <a:srcRect l="-43" t="12553" r="874" b="7697"/>
          <a:stretch>
            <a:fillRect/>
          </a:stretch>
        </p:blipFill>
        <p:spPr>
          <a:xfrm>
            <a:off x="1043610" y="1242883"/>
            <a:ext cx="10347772" cy="4680838"/>
          </a:xfrm>
          <a:ln>
            <a:solidFill>
              <a:schemeClr val="tx1"/>
            </a:solidFill>
          </a:ln>
        </p:spPr>
      </p:pic>
    </p:spTree>
    <p:extLst>
      <p:ext uri="{BB962C8B-B14F-4D97-AF65-F5344CB8AC3E}">
        <p14:creationId xmlns:p14="http://schemas.microsoft.com/office/powerpoint/2010/main" xmlns=""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descr="Screenshot 2025-08-04 195054.png"/>
          <p:cNvPicPr>
            <a:picLocks noGrp="1" noChangeAspect="1"/>
          </p:cNvPicPr>
          <p:nvPr>
            <p:ph idx="1"/>
          </p:nvPr>
        </p:nvPicPr>
        <p:blipFill>
          <a:blip r:embed="rId2"/>
          <a:srcRect l="436" t="12553" r="37" b="6634"/>
          <a:stretch>
            <a:fillRect/>
          </a:stretch>
        </p:blipFill>
        <p:spPr>
          <a:xfrm>
            <a:off x="1053548" y="1341783"/>
            <a:ext cx="10426148" cy="4761942"/>
          </a:xfrm>
          <a:ln>
            <a:solidFill>
              <a:schemeClr val="tx1"/>
            </a:solidFill>
          </a:ln>
        </p:spPr>
      </p:pic>
    </p:spTree>
    <p:extLst>
      <p:ext uri="{BB962C8B-B14F-4D97-AF65-F5344CB8AC3E}">
        <p14:creationId xmlns:p14="http://schemas.microsoft.com/office/powerpoint/2010/main" xmlns="" val="1483293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xmlns=""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descr="Screenshot 2025-08-04 195155.png"/>
          <p:cNvPicPr>
            <a:picLocks noGrp="1" noChangeAspect="1"/>
          </p:cNvPicPr>
          <p:nvPr>
            <p:ph idx="1"/>
          </p:nvPr>
        </p:nvPicPr>
        <p:blipFill>
          <a:blip r:embed="rId2"/>
          <a:srcRect l="316" t="10639" r="515" b="7697"/>
          <a:stretch>
            <a:fillRect/>
          </a:stretch>
        </p:blipFill>
        <p:spPr>
          <a:xfrm>
            <a:off x="1083365" y="1389236"/>
            <a:ext cx="10475843" cy="4852502"/>
          </a:xfrm>
          <a:ln>
            <a:solidFill>
              <a:schemeClr val="tx1"/>
            </a:solidFill>
          </a:ln>
        </p:spPr>
      </p:pic>
    </p:spTree>
    <p:extLst>
      <p:ext uri="{BB962C8B-B14F-4D97-AF65-F5344CB8AC3E}">
        <p14:creationId xmlns:p14="http://schemas.microsoft.com/office/powerpoint/2010/main" xmlns="" val="14832933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xmlns=""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127</TotalTime>
  <Words>227</Words>
  <Application>Microsoft Office PowerPoint</Application>
  <PresentationFormat>Custom</PresentationFormat>
  <Paragraphs>73</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Problem Statement No.13 - Fitness Buddy </vt:lpstr>
      <vt:lpstr>OUTLINE</vt:lpstr>
      <vt:lpstr>Problem Statement</vt:lpstr>
      <vt:lpstr>Proposed Solution</vt:lpstr>
      <vt:lpstr>System  Approach</vt:lpstr>
      <vt:lpstr>Algorithm &amp; Deployment</vt:lpstr>
      <vt:lpstr>Result</vt:lpstr>
      <vt:lpstr>Result</vt:lpstr>
      <vt:lpstr>Result</vt:lpstr>
      <vt:lpstr>Result</vt:lpstr>
      <vt:lpstr>Conclusion</vt:lpstr>
      <vt:lpstr>Slide 12</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hp</cp:lastModifiedBy>
  <cp:revision>32</cp:revision>
  <dcterms:created xsi:type="dcterms:W3CDTF">2021-05-26T16:50:10Z</dcterms:created>
  <dcterms:modified xsi:type="dcterms:W3CDTF">2025-08-04T15:38:55Z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