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15" d="100"/>
          <a:sy n="115" d="100"/>
        </p:scale>
        <p:origin x="514" y="-317"/>
      </p:cViewPr>
      <p:guideLst>
        <p:guide orient="horz" pos="2880"/>
        <p:guide pos="21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39075" y="123825"/>
            <a:ext cx="1143000" cy="3429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1425" y="85725"/>
            <a:ext cx="171450" cy="409575"/>
          </a:xfrm>
          <a:custGeom>
            <a:avLst/>
            <a:gdLst/>
            <a:ahLst/>
            <a:cxnLst/>
            <a:rect l="l" t="t" r="r" b="b"/>
            <a:pathLst>
              <a:path w="171450" h="409575">
                <a:moveTo>
                  <a:pt x="171450" y="0"/>
                </a:moveTo>
                <a:lnTo>
                  <a:pt x="0" y="0"/>
                </a:lnTo>
                <a:lnTo>
                  <a:pt x="0" y="409575"/>
                </a:lnTo>
                <a:lnTo>
                  <a:pt x="171450" y="409575"/>
                </a:lnTo>
                <a:lnTo>
                  <a:pt x="171450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439025" y="85725"/>
            <a:ext cx="104775" cy="409575"/>
          </a:xfrm>
          <a:custGeom>
            <a:avLst/>
            <a:gdLst/>
            <a:ahLst/>
            <a:cxnLst/>
            <a:rect l="l" t="t" r="r" b="b"/>
            <a:pathLst>
              <a:path w="104775" h="409575">
                <a:moveTo>
                  <a:pt x="104775" y="0"/>
                </a:moveTo>
                <a:lnTo>
                  <a:pt x="0" y="0"/>
                </a:lnTo>
                <a:lnTo>
                  <a:pt x="0" y="409575"/>
                </a:lnTo>
                <a:lnTo>
                  <a:pt x="104775" y="409575"/>
                </a:lnTo>
                <a:lnTo>
                  <a:pt x="10477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5086350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9144000" y="0"/>
                </a:moveTo>
                <a:lnTo>
                  <a:pt x="0" y="0"/>
                </a:lnTo>
                <a:lnTo>
                  <a:pt x="0" y="57148"/>
                </a:lnTo>
                <a:lnTo>
                  <a:pt x="9144000" y="57148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7286625" y="0"/>
                </a:moveTo>
                <a:lnTo>
                  <a:pt x="0" y="0"/>
                </a:lnTo>
                <a:lnTo>
                  <a:pt x="0" y="409575"/>
                </a:lnTo>
                <a:lnTo>
                  <a:pt x="7286625" y="409575"/>
                </a:lnTo>
                <a:lnTo>
                  <a:pt x="728662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0" y="409575"/>
                </a:moveTo>
                <a:lnTo>
                  <a:pt x="7286625" y="409575"/>
                </a:lnTo>
                <a:lnTo>
                  <a:pt x="7286625" y="0"/>
                </a:lnTo>
                <a:lnTo>
                  <a:pt x="0" y="0"/>
                </a:lnTo>
                <a:lnTo>
                  <a:pt x="0" y="409575"/>
                </a:lnTo>
                <a:close/>
              </a:path>
            </a:pathLst>
          </a:custGeom>
          <a:ln w="25400">
            <a:solidFill>
              <a:srgbClr val="2031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3589" y="586740"/>
            <a:ext cx="1496821" cy="39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80" y="-9017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6296025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296025" y="3962400"/>
                  </a:lnTo>
                  <a:lnTo>
                    <a:pt x="6296025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0" y="3962400"/>
                  </a:moveTo>
                  <a:lnTo>
                    <a:pt x="6296025" y="3962400"/>
                  </a:lnTo>
                  <a:lnTo>
                    <a:pt x="6296025" y="0"/>
                  </a:lnTo>
                  <a:lnTo>
                    <a:pt x="0" y="0"/>
                  </a:lnTo>
                  <a:lnTo>
                    <a:pt x="0" y="3962400"/>
                  </a:lnTo>
                  <a:close/>
                </a:path>
              </a:pathLst>
            </a:custGeom>
            <a:ln w="25400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225" y="438115"/>
              <a:ext cx="8386826" cy="469112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6981825" y="0"/>
                  </a:moveTo>
                  <a:lnTo>
                    <a:pt x="0" y="0"/>
                  </a:lnTo>
                  <a:lnTo>
                    <a:pt x="0" y="3457575"/>
                  </a:lnTo>
                  <a:lnTo>
                    <a:pt x="6981825" y="3457575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0" y="3457575"/>
                  </a:moveTo>
                  <a:lnTo>
                    <a:pt x="6981825" y="3457575"/>
                  </a:lnTo>
                  <a:lnTo>
                    <a:pt x="6981825" y="0"/>
                  </a:lnTo>
                  <a:lnTo>
                    <a:pt x="0" y="0"/>
                  </a:lnTo>
                  <a:lnTo>
                    <a:pt x="0" y="34575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57150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57150" y="447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0" y="447675"/>
                  </a:moveTo>
                  <a:lnTo>
                    <a:pt x="57150" y="447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447675"/>
                  </a:lnTo>
                  <a:close/>
                </a:path>
              </a:pathLst>
            </a:custGeom>
            <a:ln w="25400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10485" y="2276157"/>
            <a:ext cx="48837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0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15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EXT</a:t>
            </a:r>
            <a:r>
              <a:rPr sz="2000" b="1" spc="-70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GEN</a:t>
            </a:r>
            <a:r>
              <a:rPr sz="2000" b="1" spc="-70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95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15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spc="50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b="1" spc="15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OY</a:t>
            </a:r>
            <a:r>
              <a:rPr sz="2000" b="1" spc="-25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50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000" b="1" spc="40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50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b="1" spc="-35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50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15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b="1" spc="-185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spc="50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20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OG</a:t>
            </a:r>
            <a:r>
              <a:rPr sz="2000" b="1" spc="55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25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20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2550" y="2824797"/>
            <a:ext cx="38188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0" dirty="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sz="2000" spc="35" dirty="0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ing</a:t>
            </a:r>
            <a:r>
              <a:rPr sz="2000" spc="-185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161D22"/>
                </a:solidFill>
                <a:latin typeface="Arial MT"/>
                <a:cs typeface="Arial MT"/>
              </a:rPr>
              <a:t> f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u</a:t>
            </a:r>
            <a:r>
              <a:rPr sz="2000" spc="35" dirty="0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ure</a:t>
            </a:r>
            <a:r>
              <a:rPr sz="2000" spc="5" dirty="0">
                <a:solidFill>
                  <a:srgbClr val="161D22"/>
                </a:solidFill>
                <a:latin typeface="Arial MT"/>
                <a:cs typeface="Arial MT"/>
              </a:rPr>
              <a:t>-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sz="2000" spc="5" dirty="0">
                <a:solidFill>
                  <a:srgbClr val="161D22"/>
                </a:solidFill>
                <a:latin typeface="Arial MT"/>
                <a:cs typeface="Arial MT"/>
              </a:rPr>
              <a:t>d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y</a:t>
            </a:r>
            <a:r>
              <a:rPr sz="2000" spc="-150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161D22"/>
                </a:solidFill>
                <a:latin typeface="Arial MT"/>
                <a:cs typeface="Arial MT"/>
              </a:rPr>
              <a:t>w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sz="2000" spc="40" dirty="0">
                <a:solidFill>
                  <a:srgbClr val="161D22"/>
                </a:solidFill>
                <a:latin typeface="Arial MT"/>
                <a:cs typeface="Arial MT"/>
              </a:rPr>
              <a:t>k</a:t>
            </a:r>
            <a:r>
              <a:rPr sz="2000" spc="-35" dirty="0">
                <a:solidFill>
                  <a:srgbClr val="161D22"/>
                </a:solidFill>
                <a:latin typeface="Arial MT"/>
                <a:cs typeface="Arial MT"/>
              </a:rPr>
              <a:t>f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sz="2000" spc="40" dirty="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3627" y="3682301"/>
            <a:ext cx="10820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Arial MT"/>
                <a:cs typeface="Arial MT"/>
              </a:rPr>
              <a:t>Team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Member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5067" y="3950652"/>
            <a:ext cx="2214880" cy="184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10" dirty="0">
                <a:latin typeface="Arial MT"/>
                <a:cs typeface="Arial MT"/>
              </a:rPr>
              <a:t>Student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Name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:</a:t>
            </a:r>
            <a:r>
              <a:rPr lang="en-US" sz="1100" spc="-35" dirty="0">
                <a:latin typeface="Arial MT"/>
                <a:cs typeface="Arial MT"/>
              </a:rPr>
              <a:t>Prithikeashwar S</a:t>
            </a:r>
            <a:endParaRPr lang="en-US" sz="1100" spc="-35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5067" y="4150995"/>
            <a:ext cx="2892424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sz="1100" spc="-10" dirty="0">
                <a:latin typeface="Arial MT"/>
                <a:cs typeface="Arial MT"/>
              </a:rPr>
              <a:t>Student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ID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: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NM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ID:</a:t>
            </a:r>
            <a:r>
              <a:rPr lang="en-US" sz="1100" spc="-15" dirty="0">
                <a:latin typeface="Arial MT"/>
                <a:cs typeface="Arial MT"/>
              </a:rPr>
              <a:t>au412321104042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ts val="1300"/>
              </a:lnSpc>
            </a:pPr>
            <a:r>
              <a:rPr sz="1100" spc="-15" dirty="0">
                <a:latin typeface="Arial MT"/>
                <a:cs typeface="Arial MT"/>
              </a:rPr>
              <a:t>REG.NO:412321</a:t>
            </a:r>
            <a:r>
              <a:rPr lang="en-IN" sz="1100" spc="-15" dirty="0">
                <a:latin typeface="Arial MT"/>
                <a:cs typeface="Arial MT"/>
              </a:rPr>
              <a:t>1040</a:t>
            </a:r>
            <a:r>
              <a:rPr lang="en-US" altLang="en-IN" sz="1100" spc="-15" dirty="0">
                <a:latin typeface="Arial MT"/>
                <a:cs typeface="Arial MT"/>
              </a:rPr>
              <a:t>42</a:t>
            </a:r>
            <a:endParaRPr lang="en-US" altLang="en-IN" sz="1100" spc="-15" dirty="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09662" y="1170305"/>
            <a:ext cx="6024880" cy="2711450"/>
            <a:chOff x="1109662" y="1209675"/>
            <a:chExt cx="6024880" cy="2711450"/>
          </a:xfrm>
        </p:grpSpPr>
        <p:sp>
          <p:nvSpPr>
            <p:cNvPr id="17" name="object 17"/>
            <p:cNvSpPr/>
            <p:nvPr/>
          </p:nvSpPr>
          <p:spPr>
            <a:xfrm>
              <a:off x="1109662" y="3919537"/>
              <a:ext cx="5951855" cy="0"/>
            </a:xfrm>
            <a:custGeom>
              <a:avLst/>
              <a:gdLst/>
              <a:ahLst/>
              <a:cxnLst/>
              <a:rect l="l" t="t" r="r" b="b"/>
              <a:pathLst>
                <a:path w="5951855">
                  <a:moveTo>
                    <a:pt x="0" y="0"/>
                  </a:moveTo>
                  <a:lnTo>
                    <a:pt x="1986597" y="0"/>
                  </a:lnTo>
                </a:path>
                <a:path w="5951855">
                  <a:moveTo>
                    <a:pt x="4591113" y="0"/>
                  </a:moveTo>
                  <a:lnTo>
                    <a:pt x="595141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Dot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8325" y="1247775"/>
              <a:ext cx="1143000" cy="6667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7950" y="1209675"/>
              <a:ext cx="676275" cy="6667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4300" y="1285875"/>
              <a:ext cx="1590675" cy="5143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681090" y="3667061"/>
            <a:ext cx="9772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Arial MT"/>
                <a:cs typeface="Arial MT"/>
              </a:rPr>
              <a:t>C</a:t>
            </a:r>
            <a:r>
              <a:rPr sz="1200" dirty="0">
                <a:latin typeface="Arial MT"/>
                <a:cs typeface="Arial MT"/>
              </a:rPr>
              <a:t>o</a:t>
            </a:r>
            <a:r>
              <a:rPr sz="1200" spc="-45" dirty="0">
                <a:latin typeface="Arial MT"/>
                <a:cs typeface="Arial MT"/>
              </a:rPr>
              <a:t>ll</a:t>
            </a:r>
            <a:r>
              <a:rPr sz="1200" dirty="0">
                <a:latin typeface="Arial MT"/>
                <a:cs typeface="Arial MT"/>
              </a:rPr>
              <a:t>ege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N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m</a:t>
            </a:r>
            <a:r>
              <a:rPr sz="1200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97425" y="3996054"/>
            <a:ext cx="289242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Arial MT"/>
                <a:cs typeface="Arial MT"/>
              </a:rPr>
              <a:t>S</a:t>
            </a:r>
            <a:r>
              <a:rPr sz="1100" spc="20" dirty="0">
                <a:latin typeface="Arial MT"/>
                <a:cs typeface="Arial MT"/>
              </a:rPr>
              <a:t>R</a:t>
            </a:r>
            <a:r>
              <a:rPr sz="1100" spc="5" dirty="0">
                <a:latin typeface="Arial MT"/>
                <a:cs typeface="Arial MT"/>
              </a:rPr>
              <a:t>I</a:t>
            </a:r>
            <a:r>
              <a:rPr sz="1100" spc="-95" dirty="0">
                <a:latin typeface="Arial MT"/>
                <a:cs typeface="Arial MT"/>
              </a:rPr>
              <a:t> </a:t>
            </a:r>
            <a:r>
              <a:rPr sz="1100" spc="25" dirty="0">
                <a:latin typeface="Arial MT"/>
                <a:cs typeface="Arial MT"/>
              </a:rPr>
              <a:t>R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-95" dirty="0">
                <a:latin typeface="Arial MT"/>
                <a:cs typeface="Arial MT"/>
              </a:rPr>
              <a:t>M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-50" dirty="0">
                <a:latin typeface="Arial MT"/>
                <a:cs typeface="Arial MT"/>
              </a:rPr>
              <a:t>NU</a:t>
            </a:r>
            <a:r>
              <a:rPr sz="1100" spc="-30" dirty="0">
                <a:latin typeface="Arial MT"/>
                <a:cs typeface="Arial MT"/>
              </a:rPr>
              <a:t>J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15" dirty="0">
                <a:latin typeface="Arial MT"/>
                <a:cs typeface="Arial MT"/>
              </a:rPr>
              <a:t>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-55" dirty="0">
                <a:latin typeface="Arial MT"/>
                <a:cs typeface="Arial MT"/>
              </a:rPr>
              <a:t>N</a:t>
            </a:r>
            <a:r>
              <a:rPr sz="1100" spc="-35" dirty="0">
                <a:latin typeface="Arial MT"/>
                <a:cs typeface="Arial MT"/>
              </a:rPr>
              <a:t>G</a:t>
            </a:r>
            <a:r>
              <a:rPr sz="1100" spc="-85" dirty="0">
                <a:latin typeface="Arial MT"/>
                <a:cs typeface="Arial MT"/>
              </a:rPr>
              <a:t>I</a:t>
            </a:r>
            <a:r>
              <a:rPr sz="1100" spc="-50" dirty="0">
                <a:latin typeface="Arial MT"/>
                <a:cs typeface="Arial MT"/>
              </a:rPr>
              <a:t>N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10" dirty="0">
                <a:latin typeface="Arial MT"/>
                <a:cs typeface="Arial MT"/>
              </a:rPr>
              <a:t>E</a:t>
            </a:r>
            <a:r>
              <a:rPr sz="1100" spc="25" dirty="0">
                <a:latin typeface="Arial MT"/>
                <a:cs typeface="Arial MT"/>
              </a:rPr>
              <a:t>R</a:t>
            </a:r>
            <a:r>
              <a:rPr sz="1100" spc="-85" dirty="0">
                <a:latin typeface="Arial MT"/>
                <a:cs typeface="Arial MT"/>
              </a:rPr>
              <a:t>I</a:t>
            </a:r>
            <a:r>
              <a:rPr sz="1100" spc="-50" dirty="0">
                <a:latin typeface="Arial MT"/>
                <a:cs typeface="Arial MT"/>
              </a:rPr>
              <a:t>N</a:t>
            </a:r>
            <a:r>
              <a:rPr sz="1100" spc="20" dirty="0">
                <a:latin typeface="Arial MT"/>
                <a:cs typeface="Arial MT"/>
              </a:rPr>
              <a:t>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25" dirty="0">
                <a:latin typeface="Arial MT"/>
                <a:cs typeface="Arial MT"/>
              </a:rPr>
              <a:t>C</a:t>
            </a:r>
            <a:r>
              <a:rPr sz="1100" spc="40" dirty="0">
                <a:latin typeface="Arial MT"/>
                <a:cs typeface="Arial MT"/>
              </a:rPr>
              <a:t>O</a:t>
            </a:r>
            <a:r>
              <a:rPr sz="1100" spc="-15" dirty="0">
                <a:latin typeface="Arial MT"/>
                <a:cs typeface="Arial MT"/>
              </a:rPr>
              <a:t>LL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-35" dirty="0">
                <a:latin typeface="Arial MT"/>
                <a:cs typeface="Arial MT"/>
              </a:rPr>
              <a:t>G</a:t>
            </a:r>
            <a:r>
              <a:rPr sz="1100" spc="15" dirty="0">
                <a:latin typeface="Arial MT"/>
                <a:cs typeface="Arial MT"/>
              </a:rPr>
              <a:t>E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2867" y="626173"/>
            <a:ext cx="8402955" cy="39827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10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Modelling</a:t>
            </a:r>
            <a:r>
              <a:rPr sz="1550" b="1" spc="300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b="1" spc="15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1550" b="1" spc="-10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b="1" spc="5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Results</a:t>
            </a:r>
            <a:endParaRPr sz="1550">
              <a:latin typeface="Arial" panose="020B0604020202020204"/>
              <a:cs typeface="Arial" panose="020B0604020202020204"/>
            </a:endParaRPr>
          </a:p>
          <a:p>
            <a:pPr marL="314325" indent="-172085">
              <a:lnSpc>
                <a:spcPct val="100000"/>
              </a:lnSpc>
              <a:spcBef>
                <a:spcPts val="1435"/>
              </a:spcBef>
              <a:buSzPct val="94000"/>
              <a:buAutoNum type="arabicPeriod"/>
              <a:tabLst>
                <a:tab pos="314960" algn="l"/>
              </a:tabLst>
            </a:pPr>
            <a:r>
              <a:rPr sz="1550" b="1" dirty="0">
                <a:latin typeface="Arial" panose="020B0604020202020204"/>
                <a:cs typeface="Arial" panose="020B0604020202020204"/>
              </a:rPr>
              <a:t>User</a:t>
            </a:r>
            <a:r>
              <a:rPr sz="1550" b="1" spc="30" dirty="0">
                <a:latin typeface="Arial" panose="020B0604020202020204"/>
                <a:cs typeface="Arial" panose="020B0604020202020204"/>
              </a:rPr>
              <a:t> </a:t>
            </a:r>
            <a:r>
              <a:rPr sz="1550" b="1" spc="5" dirty="0">
                <a:latin typeface="Arial" panose="020B0604020202020204"/>
                <a:cs typeface="Arial" panose="020B0604020202020204"/>
              </a:rPr>
              <a:t>Model</a:t>
            </a:r>
            <a:r>
              <a:rPr sz="1550" spc="5" dirty="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48260">
              <a:lnSpc>
                <a:spcPts val="1650"/>
              </a:lnSpc>
              <a:spcBef>
                <a:spcPts val="100"/>
              </a:spcBef>
            </a:pPr>
            <a:r>
              <a:rPr sz="1400" b="1" spc="25" dirty="0">
                <a:latin typeface="Arial" panose="020B0604020202020204"/>
                <a:cs typeface="Arial" panose="020B0604020202020204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includes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representing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profiles,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preferences,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listening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history,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within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application.</a:t>
            </a:r>
            <a:endParaRPr sz="1400">
              <a:latin typeface="Arial MT"/>
              <a:cs typeface="Arial MT"/>
            </a:endParaRPr>
          </a:p>
          <a:p>
            <a:pPr marL="142875" marR="328295">
              <a:lnSpc>
                <a:spcPts val="1650"/>
              </a:lnSpc>
              <a:spcBef>
                <a:spcPts val="80"/>
              </a:spcBef>
            </a:pPr>
            <a:r>
              <a:rPr sz="1400" b="1" spc="10" dirty="0">
                <a:latin typeface="Arial" panose="020B0604020202020204"/>
                <a:cs typeface="Arial" panose="020B0604020202020204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customized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playlists,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content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delivery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based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individual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preferences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behavior.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enhances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engagement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satisfaction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4000"/>
              <a:buAutoNum type="arabicPeriod" startAt="2"/>
              <a:tabLst>
                <a:tab pos="314325" algn="l"/>
              </a:tabLst>
            </a:pPr>
            <a:r>
              <a:rPr sz="1550" b="1" spc="15" dirty="0">
                <a:latin typeface="Arial" panose="020B0604020202020204"/>
                <a:cs typeface="Arial" panose="020B0604020202020204"/>
              </a:rPr>
              <a:t>Content</a:t>
            </a:r>
            <a:r>
              <a:rPr sz="155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550" b="1" spc="-5" dirty="0">
                <a:latin typeface="Arial" panose="020B0604020202020204"/>
                <a:cs typeface="Arial" panose="020B0604020202020204"/>
              </a:rPr>
              <a:t>Mode</a:t>
            </a:r>
            <a:r>
              <a:rPr sz="1550" spc="-5" dirty="0">
                <a:latin typeface="Arial MT"/>
                <a:cs typeface="Arial MT"/>
              </a:rPr>
              <a:t>l:</a:t>
            </a:r>
            <a:endParaRPr sz="1550">
              <a:latin typeface="Arial MT"/>
              <a:cs typeface="Arial MT"/>
            </a:endParaRPr>
          </a:p>
          <a:p>
            <a:pPr marL="142875">
              <a:lnSpc>
                <a:spcPct val="100000"/>
              </a:lnSpc>
              <a:spcBef>
                <a:spcPts val="20"/>
              </a:spcBef>
            </a:pPr>
            <a:r>
              <a:rPr sz="1400" b="1" spc="25" dirty="0">
                <a:latin typeface="Arial" panose="020B0604020202020204"/>
                <a:cs typeface="Arial" panose="020B0604020202020204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Represents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tracks,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albums,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artists,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genres,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associated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metadata.</a:t>
            </a:r>
            <a:endParaRPr sz="1400">
              <a:latin typeface="Arial MT"/>
              <a:cs typeface="Arial MT"/>
            </a:endParaRPr>
          </a:p>
          <a:p>
            <a:pPr marL="142875" marR="165100">
              <a:lnSpc>
                <a:spcPts val="1650"/>
              </a:lnSpc>
              <a:spcBef>
                <a:spcPts val="130"/>
              </a:spcBef>
            </a:pPr>
            <a:r>
              <a:rPr sz="1400" b="1" spc="10" dirty="0">
                <a:latin typeface="Arial" panose="020B0604020202020204"/>
                <a:cs typeface="Arial" panose="020B0604020202020204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Efficient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organization,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search,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retrieval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content.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Enables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features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playlists,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recommendations,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discovery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experiences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4000"/>
              <a:buAutoNum type="arabicPeriod" startAt="3"/>
              <a:tabLst>
                <a:tab pos="314325" algn="l"/>
              </a:tabLst>
            </a:pPr>
            <a:r>
              <a:rPr sz="1550" b="1" spc="20" dirty="0">
                <a:latin typeface="Arial" panose="020B0604020202020204"/>
                <a:cs typeface="Arial" panose="020B0604020202020204"/>
              </a:rPr>
              <a:t>Performance</a:t>
            </a:r>
            <a:r>
              <a:rPr sz="155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550" b="1" spc="5" dirty="0">
                <a:latin typeface="Arial" panose="020B0604020202020204"/>
                <a:cs typeface="Arial" panose="020B0604020202020204"/>
              </a:rPr>
              <a:t>Model</a:t>
            </a:r>
            <a:r>
              <a:rPr sz="1550" spc="5" dirty="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127635">
              <a:lnSpc>
                <a:spcPts val="1650"/>
              </a:lnSpc>
              <a:spcBef>
                <a:spcPts val="100"/>
              </a:spcBef>
            </a:pPr>
            <a:r>
              <a:rPr sz="1400" b="1" spc="25" dirty="0">
                <a:latin typeface="Arial" panose="020B0604020202020204"/>
                <a:cs typeface="Arial" panose="020B0604020202020204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Monitoring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analyzing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metrics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server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response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times,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page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load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times,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streaming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latency,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network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bandwidth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usage.</a:t>
            </a:r>
            <a:endParaRPr sz="1400">
              <a:latin typeface="Arial MT"/>
              <a:cs typeface="Arial MT"/>
            </a:endParaRPr>
          </a:p>
          <a:p>
            <a:pPr marL="142875" marR="5080">
              <a:lnSpc>
                <a:spcPts val="1660"/>
              </a:lnSpc>
              <a:spcBef>
                <a:spcPts val="70"/>
              </a:spcBef>
            </a:pPr>
            <a:r>
              <a:rPr sz="1400" b="1" spc="10" dirty="0">
                <a:latin typeface="Arial" panose="020B0604020202020204"/>
                <a:cs typeface="Arial" panose="020B0604020202020204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Identification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bottlenecks,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resource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optimization,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improvement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system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scalability.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Ensures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responsive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experience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H</a:t>
            </a:r>
            <a:r>
              <a:rPr spc="-65" dirty="0"/>
              <a:t>o</a:t>
            </a:r>
            <a:r>
              <a:rPr spc="15" dirty="0"/>
              <a:t>m</a:t>
            </a:r>
            <a:r>
              <a:rPr spc="-65" dirty="0"/>
              <a:t>epag</a:t>
            </a:r>
            <a:r>
              <a:rPr dirty="0"/>
              <a:t>e</a:t>
            </a:r>
            <a:endParaRPr dirty="0"/>
          </a:p>
        </p:txBody>
      </p:sp>
      <p:pic>
        <p:nvPicPr>
          <p:cNvPr id="4" name="Picture 3" descr="Song Page - Google Chrome 08-04-2024 19_14_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979170"/>
            <a:ext cx="7085330" cy="387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6901" y="807148"/>
            <a:ext cx="1336675" cy="2311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400" b="1" spc="10" dirty="0">
                <a:latin typeface="Arial" panose="020B0604020202020204"/>
                <a:cs typeface="Arial" panose="020B0604020202020204"/>
              </a:rPr>
              <a:t>Login</a:t>
            </a:r>
            <a:r>
              <a:rPr sz="1400" b="1" spc="10" dirty="0">
                <a:latin typeface="Arial" panose="020B0604020202020204"/>
                <a:cs typeface="Arial" panose="020B0604020202020204"/>
              </a:rPr>
              <a:t>-Page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Picture 4" descr="Song Page - Google Chrome 08-04-2024 19_14_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123950"/>
            <a:ext cx="6822440" cy="36245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4337050" cy="78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b="1" spc="15" dirty="0">
                <a:latin typeface="Arial" panose="020B0604020202020204"/>
                <a:cs typeface="Arial" panose="020B0604020202020204"/>
              </a:rPr>
              <a:t>S</a:t>
            </a:r>
            <a:r>
              <a:rPr lang="en-US" sz="1400" b="1" spc="15" dirty="0">
                <a:latin typeface="Arial" panose="020B0604020202020204"/>
                <a:cs typeface="Arial" panose="020B0604020202020204"/>
              </a:rPr>
              <a:t>ignUp</a:t>
            </a:r>
            <a:r>
              <a:rPr sz="1400" b="1" spc="15" dirty="0">
                <a:latin typeface="Arial" panose="020B0604020202020204"/>
                <a:cs typeface="Arial" panose="020B0604020202020204"/>
              </a:rPr>
              <a:t>-Page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Picture 2" descr="Song Page - Google Chrome 08-04-2024 19_14_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971550"/>
            <a:ext cx="6924040" cy="36785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3645" y="828357"/>
            <a:ext cx="1623060" cy="2311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400" b="1" spc="5" dirty="0">
                <a:latin typeface="Arial" panose="020B0604020202020204"/>
                <a:cs typeface="Arial" panose="020B0604020202020204"/>
              </a:rPr>
              <a:t>Song</a:t>
            </a:r>
            <a:r>
              <a:rPr sz="1400" b="1" spc="5" dirty="0">
                <a:latin typeface="Arial" panose="020B0604020202020204"/>
                <a:cs typeface="Arial" panose="020B0604020202020204"/>
              </a:rPr>
              <a:t>-Page</a:t>
            </a:r>
            <a:r>
              <a:rPr lang="en-US" sz="1400" b="1" spc="5" dirty="0">
                <a:latin typeface="Arial" panose="020B0604020202020204"/>
                <a:cs typeface="Arial" panose="020B0604020202020204"/>
              </a:rPr>
              <a:t>-1</a:t>
            </a:r>
            <a:endParaRPr lang="en-US" sz="1400" b="1" spc="5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Picture 4" descr="Song Page - Google Chrome 08-04-2024 19_13_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200150"/>
            <a:ext cx="6673850" cy="35458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02564" y="645570"/>
            <a:ext cx="8411210" cy="37566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550" b="1" spc="10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Future</a:t>
            </a:r>
            <a:r>
              <a:rPr sz="1550" b="1" spc="30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b="1" spc="25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Enhancements</a:t>
            </a:r>
            <a:r>
              <a:rPr sz="1550" b="1" spc="2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:</a:t>
            </a:r>
            <a:endParaRPr sz="1550">
              <a:latin typeface="Arial" panose="020B0604020202020204"/>
              <a:cs typeface="Arial" panose="020B0604020202020204"/>
            </a:endParaRPr>
          </a:p>
          <a:p>
            <a:pPr marL="334010" indent="-2292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334010" algn="l"/>
              </a:tabLst>
            </a:pPr>
            <a:r>
              <a:rPr sz="1400" b="1" dirty="0">
                <a:latin typeface="Calibri" panose="020F0502020204030204"/>
                <a:cs typeface="Calibri" panose="020F0502020204030204"/>
              </a:rPr>
              <a:t>Enhanced</a:t>
            </a:r>
            <a:r>
              <a:rPr sz="14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Recommendation</a:t>
            </a:r>
            <a:r>
              <a:rPr sz="1400" b="1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Engine: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04775" marR="493395">
              <a:lnSpc>
                <a:spcPts val="1650"/>
              </a:lnSpc>
              <a:spcBef>
                <a:spcPts val="130"/>
              </a:spcBef>
            </a:pPr>
            <a:r>
              <a:rPr sz="1400" spc="5" dirty="0">
                <a:latin typeface="Calibri" panose="020F0502020204030204"/>
                <a:cs typeface="Calibri" panose="020F0502020204030204"/>
              </a:rPr>
              <a:t>Implement</a:t>
            </a:r>
            <a:r>
              <a:rPr sz="14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machine</a:t>
            </a:r>
            <a:r>
              <a:rPr sz="14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learning </a:t>
            </a:r>
            <a:r>
              <a:rPr sz="1400" dirty="0">
                <a:latin typeface="Calibri" panose="020F0502020204030204"/>
                <a:cs typeface="Calibri" panose="020F0502020204030204"/>
              </a:rPr>
              <a:t>algorithms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improve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the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accuracy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and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relevance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of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music</a:t>
            </a:r>
            <a:r>
              <a:rPr sz="1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recommendations. </a:t>
            </a:r>
            <a:r>
              <a:rPr sz="1400" spc="-30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Incorporate</a:t>
            </a:r>
            <a:r>
              <a:rPr sz="1400" spc="-13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collaborative</a:t>
            </a:r>
            <a:r>
              <a:rPr sz="1400" spc="-12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filtering,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 content-based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filtering,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 and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hybrid</a:t>
            </a:r>
            <a:r>
              <a:rPr sz="1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recommendation</a:t>
            </a:r>
            <a:r>
              <a:rPr sz="1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approaches.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04775">
              <a:lnSpc>
                <a:spcPts val="1665"/>
              </a:lnSpc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Allow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users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provide</a:t>
            </a:r>
            <a:r>
              <a:rPr sz="1400" spc="-12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feedback</a:t>
            </a:r>
            <a:r>
              <a:rPr sz="1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on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recommended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songs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14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further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refine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the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recommendation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algorithm.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334010" indent="-229235">
              <a:lnSpc>
                <a:spcPts val="1655"/>
              </a:lnSpc>
              <a:buAutoNum type="arabicPeriod" startAt="2"/>
              <a:tabLst>
                <a:tab pos="334010" algn="l"/>
              </a:tabLst>
            </a:pPr>
            <a:r>
              <a:rPr sz="1400" b="1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400" b="1" spc="30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b="1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l</a:t>
            </a:r>
            <a:r>
              <a:rPr sz="14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C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400" b="1" spc="25" dirty="0">
                <a:latin typeface="Calibri" panose="020F0502020204030204"/>
                <a:cs typeface="Calibri" panose="020F0502020204030204"/>
              </a:rPr>
              <a:t>ll</a:t>
            </a:r>
            <a:r>
              <a:rPr sz="1400" b="1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bo</a:t>
            </a:r>
            <a:r>
              <a:rPr sz="1400" b="1" spc="20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b="1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b="1" spc="30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b="1" spc="25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b="1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25" dirty="0">
                <a:latin typeface="Calibri" panose="020F0502020204030204"/>
                <a:cs typeface="Calibri" panose="020F0502020204030204"/>
              </a:rPr>
              <a:t>F</a:t>
            </a:r>
            <a:r>
              <a:rPr sz="1400" b="1" spc="35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b="1" spc="30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u</a:t>
            </a:r>
            <a:r>
              <a:rPr sz="1400" b="1" spc="20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b="1" spc="35" dirty="0">
                <a:latin typeface="Calibri" panose="020F0502020204030204"/>
                <a:cs typeface="Calibri" panose="020F0502020204030204"/>
              </a:rPr>
              <a:t>es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: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04775">
              <a:lnSpc>
                <a:spcPts val="1665"/>
              </a:lnSpc>
            </a:pPr>
            <a:r>
              <a:rPr sz="1400" dirty="0">
                <a:latin typeface="Calibri" panose="020F0502020204030204"/>
                <a:cs typeface="Calibri" panose="020F0502020204030204"/>
              </a:rPr>
              <a:t>Expand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social</a:t>
            </a:r>
            <a:r>
              <a:rPr sz="1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features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140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enable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collaborative</a:t>
            </a:r>
            <a:r>
              <a:rPr sz="14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playlist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creation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among</a:t>
            </a:r>
            <a:r>
              <a:rPr sz="14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multiple</a:t>
            </a:r>
            <a:r>
              <a:rPr sz="140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20" dirty="0">
                <a:latin typeface="Calibri" panose="020F0502020204030204"/>
                <a:cs typeface="Calibri" panose="020F0502020204030204"/>
              </a:rPr>
              <a:t>users.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04775">
              <a:lnSpc>
                <a:spcPts val="1665"/>
              </a:lnSpc>
              <a:spcBef>
                <a:spcPts val="50"/>
              </a:spcBef>
            </a:pPr>
            <a:r>
              <a:rPr sz="1400" spc="15" dirty="0">
                <a:latin typeface="Calibri" panose="020F0502020204030204"/>
                <a:cs typeface="Calibri" panose="020F0502020204030204"/>
              </a:rPr>
              <a:t>Introduce</a:t>
            </a:r>
            <a:r>
              <a:rPr sz="1400" spc="-13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group</a:t>
            </a:r>
            <a:r>
              <a:rPr sz="1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listening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sessions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where</a:t>
            </a:r>
            <a:r>
              <a:rPr sz="1400" spc="-12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users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can</a:t>
            </a:r>
            <a:r>
              <a:rPr sz="14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listen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the</a:t>
            </a:r>
            <a:r>
              <a:rPr sz="14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same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playlist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simultaneously</a:t>
            </a:r>
            <a:r>
              <a:rPr sz="1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and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chat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real-time.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334010" indent="-229235">
              <a:lnSpc>
                <a:spcPts val="1665"/>
              </a:lnSpc>
              <a:buAutoNum type="arabicPeriod" startAt="3"/>
              <a:tabLst>
                <a:tab pos="334010" algn="l"/>
              </a:tabLst>
            </a:pPr>
            <a:r>
              <a:rPr sz="1400" b="1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b="1" spc="35" dirty="0">
                <a:latin typeface="Calibri" panose="020F0502020204030204"/>
                <a:cs typeface="Calibri" panose="020F0502020204030204"/>
              </a:rPr>
              <a:t>te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400" b="1" spc="20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b="1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b="1" spc="30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b="1" spc="25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b="1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w</a:t>
            </a:r>
            <a:r>
              <a:rPr sz="1400" b="1" spc="25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b="1" spc="30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h</a:t>
            </a:r>
            <a:r>
              <a:rPr sz="1400" b="1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20" dirty="0">
                <a:latin typeface="Calibri" panose="020F0502020204030204"/>
                <a:cs typeface="Calibri" panose="020F0502020204030204"/>
              </a:rPr>
              <a:t>m</a:t>
            </a:r>
            <a:r>
              <a:rPr sz="1400" b="1" spc="35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20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400" b="1" spc="25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g</a:t>
            </a:r>
            <a:r>
              <a:rPr sz="1400" b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b="1" spc="35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no</a:t>
            </a:r>
            <a:r>
              <a:rPr sz="1400" b="1" spc="25" dirty="0">
                <a:latin typeface="Calibri" panose="020F0502020204030204"/>
                <a:cs typeface="Calibri" panose="020F0502020204030204"/>
              </a:rPr>
              <a:t>l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400" b="1" spc="25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b="1" spc="35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: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04775" marR="156210">
              <a:lnSpc>
                <a:spcPts val="1650"/>
              </a:lnSpc>
              <a:spcBef>
                <a:spcPts val="13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Explore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integration</a:t>
            </a:r>
            <a:r>
              <a:rPr sz="140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with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voice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assistants</a:t>
            </a:r>
            <a:r>
              <a:rPr sz="1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(e.g.,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Amazon</a:t>
            </a:r>
            <a:r>
              <a:rPr sz="1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Alexa,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Google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Assistant)</a:t>
            </a:r>
            <a:r>
              <a:rPr sz="1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to enable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voice-controlled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music </a:t>
            </a:r>
            <a:r>
              <a:rPr sz="1400" spc="-30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playback</a:t>
            </a:r>
            <a:r>
              <a:rPr sz="1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and</a:t>
            </a:r>
            <a:r>
              <a:rPr sz="1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interaction.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04775">
              <a:lnSpc>
                <a:spcPts val="1605"/>
              </a:lnSpc>
            </a:pPr>
            <a:r>
              <a:rPr sz="1400" spc="5" dirty="0">
                <a:latin typeface="Calibri" panose="020F0502020204030204"/>
                <a:cs typeface="Calibri" panose="020F0502020204030204"/>
              </a:rPr>
              <a:t>Implement</a:t>
            </a:r>
            <a:r>
              <a:rPr sz="1400" spc="-12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support</a:t>
            </a:r>
            <a:r>
              <a:rPr sz="14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for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virtual</a:t>
            </a:r>
            <a:r>
              <a:rPr sz="1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reality</a:t>
            </a:r>
            <a:r>
              <a:rPr sz="14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(VR)</a:t>
            </a:r>
            <a:r>
              <a:rPr sz="1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and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augmented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reality</a:t>
            </a:r>
            <a:r>
              <a:rPr sz="14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(AR)</a:t>
            </a:r>
            <a:r>
              <a:rPr sz="1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technologies</a:t>
            </a:r>
            <a:r>
              <a:rPr sz="14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140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create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immersive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music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04775">
              <a:lnSpc>
                <a:spcPts val="1665"/>
              </a:lnSpc>
              <a:spcBef>
                <a:spcPts val="45"/>
              </a:spcBef>
            </a:pPr>
            <a:r>
              <a:rPr sz="1400" spc="-10" dirty="0">
                <a:latin typeface="Calibri" panose="020F0502020204030204"/>
                <a:cs typeface="Calibri" panose="020F0502020204030204"/>
              </a:rPr>
              <a:t>experiences</a:t>
            </a:r>
            <a:r>
              <a:rPr sz="14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and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virtual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concert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venues</a:t>
            </a:r>
            <a:r>
              <a:rPr sz="1400" spc="10" dirty="0">
                <a:solidFill>
                  <a:srgbClr val="EBEBEB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334010" indent="-229235">
              <a:lnSpc>
                <a:spcPts val="1665"/>
              </a:lnSpc>
              <a:buAutoNum type="arabicPeriod" startAt="4"/>
              <a:tabLst>
                <a:tab pos="334010" algn="l"/>
              </a:tabLst>
            </a:pPr>
            <a:r>
              <a:rPr sz="1400" b="1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400" b="1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v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400" b="1" spc="30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b="1" spc="20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b="1" spc="35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20" dirty="0">
                <a:latin typeface="Calibri" panose="020F0502020204030204"/>
                <a:cs typeface="Calibri" panose="020F0502020204030204"/>
              </a:rPr>
              <a:t>am</a:t>
            </a:r>
            <a:r>
              <a:rPr sz="1400" b="1" spc="25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g</a:t>
            </a:r>
            <a:r>
              <a:rPr sz="1400" b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d</a:t>
            </a:r>
            <a:r>
              <a:rPr sz="1400" b="1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C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on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400" b="1" spc="40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20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b="1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b="1" spc="35" dirty="0">
                <a:latin typeface="Calibri" panose="020F0502020204030204"/>
                <a:cs typeface="Calibri" panose="020F0502020204030204"/>
              </a:rPr>
              <a:t>te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400" b="1" spc="20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b="1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b="1" spc="30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b="1" spc="25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on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: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04775" marR="471170">
              <a:lnSpc>
                <a:spcPts val="1660"/>
              </a:lnSpc>
              <a:spcBef>
                <a:spcPts val="12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Partner</a:t>
            </a:r>
            <a:r>
              <a:rPr sz="1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with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artists</a:t>
            </a:r>
            <a:r>
              <a:rPr sz="14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and</a:t>
            </a:r>
            <a:r>
              <a:rPr sz="1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event</a:t>
            </a:r>
            <a:r>
              <a:rPr sz="14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organizers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1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provide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live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streaming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of</a:t>
            </a:r>
            <a:r>
              <a:rPr sz="1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concerts,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music</a:t>
            </a:r>
            <a:r>
              <a:rPr sz="1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festivals,</a:t>
            </a:r>
            <a:r>
              <a:rPr sz="1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and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exclusive </a:t>
            </a:r>
            <a:r>
              <a:rPr sz="1400" spc="-30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performances</a:t>
            </a:r>
            <a:r>
              <a:rPr sz="1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within</a:t>
            </a:r>
            <a:r>
              <a:rPr sz="14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the</a:t>
            </a:r>
            <a:r>
              <a:rPr sz="14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app.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04775">
              <a:lnSpc>
                <a:spcPts val="1595"/>
              </a:lnSpc>
            </a:pPr>
            <a:r>
              <a:rPr sz="1400" spc="10" dirty="0">
                <a:latin typeface="Calibri" panose="020F0502020204030204"/>
                <a:cs typeface="Calibri" panose="020F0502020204030204"/>
              </a:rPr>
              <a:t>Offer</a:t>
            </a:r>
            <a:r>
              <a:rPr sz="1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virtual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tickets</a:t>
            </a:r>
            <a:r>
              <a:rPr sz="14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live</a:t>
            </a:r>
            <a:r>
              <a:rPr sz="14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events</a:t>
            </a:r>
            <a:r>
              <a:rPr sz="14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and</a:t>
            </a:r>
            <a:r>
              <a:rPr sz="1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virtual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meet-and-greets</a:t>
            </a:r>
            <a:r>
              <a:rPr sz="14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with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artists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for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premium</a:t>
            </a:r>
            <a:r>
              <a:rPr sz="14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subscribers.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8042909" cy="1637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Conclusion</a:t>
            </a:r>
            <a:endParaRPr sz="15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 panose="020B0604020202020204"/>
              <a:cs typeface="Arial" panose="020B0604020202020204"/>
            </a:endParaRPr>
          </a:p>
          <a:p>
            <a:pPr marL="15875" marR="5080">
              <a:lnSpc>
                <a:spcPct val="101000"/>
              </a:lnSpc>
            </a:pPr>
            <a:r>
              <a:rPr sz="1400" b="1" spc="20" dirty="0">
                <a:latin typeface="Calibri" panose="020F0502020204030204"/>
                <a:cs typeface="Calibri" panose="020F0502020204030204"/>
              </a:rPr>
              <a:t>With</a:t>
            </a:r>
            <a:r>
              <a:rPr sz="1400" b="1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20" dirty="0">
                <a:latin typeface="Calibri" panose="020F0502020204030204"/>
                <a:cs typeface="Calibri" panose="020F0502020204030204"/>
              </a:rPr>
              <a:t>its</a:t>
            </a:r>
            <a:r>
              <a:rPr sz="1400" b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innovative</a:t>
            </a:r>
            <a:r>
              <a:rPr sz="14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15" dirty="0">
                <a:latin typeface="Calibri" panose="020F0502020204030204"/>
                <a:cs typeface="Calibri" panose="020F0502020204030204"/>
              </a:rPr>
              <a:t>features,</a:t>
            </a:r>
            <a:r>
              <a:rPr sz="1400" b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seamless</a:t>
            </a:r>
            <a:r>
              <a:rPr sz="14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15" dirty="0">
                <a:latin typeface="Calibri" panose="020F0502020204030204"/>
                <a:cs typeface="Calibri" panose="020F0502020204030204"/>
              </a:rPr>
              <a:t>user</a:t>
            </a:r>
            <a:r>
              <a:rPr sz="1400" b="1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experience,</a:t>
            </a:r>
            <a:r>
              <a:rPr sz="1400" b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400" b="1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robust</a:t>
            </a:r>
            <a:r>
              <a:rPr sz="1400" b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technology</a:t>
            </a:r>
            <a:r>
              <a:rPr sz="1400" b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stack,</a:t>
            </a:r>
            <a:r>
              <a:rPr sz="1400" b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Music</a:t>
            </a:r>
            <a:r>
              <a:rPr sz="1400" b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Harmony</a:t>
            </a:r>
            <a:r>
              <a:rPr sz="1400" b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aims</a:t>
            </a:r>
            <a:r>
              <a:rPr sz="14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20" dirty="0">
                <a:latin typeface="Calibri" panose="020F0502020204030204"/>
                <a:cs typeface="Calibri" panose="020F0502020204030204"/>
              </a:rPr>
              <a:t>to </a:t>
            </a:r>
            <a:r>
              <a:rPr sz="1400" b="1" spc="-30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25" dirty="0">
                <a:latin typeface="Calibri" panose="020F0502020204030204"/>
                <a:cs typeface="Calibri" panose="020F0502020204030204"/>
              </a:rPr>
              <a:t>set 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a </a:t>
            </a:r>
            <a:r>
              <a:rPr sz="1400" b="1" spc="15" dirty="0">
                <a:latin typeface="Calibri" panose="020F0502020204030204"/>
                <a:cs typeface="Calibri" panose="020F0502020204030204"/>
              </a:rPr>
              <a:t>new 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standard </a:t>
            </a:r>
            <a:r>
              <a:rPr sz="1400" b="1" spc="20" dirty="0">
                <a:latin typeface="Calibri" panose="020F0502020204030204"/>
                <a:cs typeface="Calibri" panose="020F0502020204030204"/>
              </a:rPr>
              <a:t>in 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the music </a:t>
            </a:r>
            <a:r>
              <a:rPr sz="1400" b="1" spc="15" dirty="0">
                <a:latin typeface="Calibri" panose="020F0502020204030204"/>
                <a:cs typeface="Calibri" panose="020F0502020204030204"/>
              </a:rPr>
              <a:t>streaming 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industry. </a:t>
            </a:r>
            <a:r>
              <a:rPr sz="1400" b="1" spc="15" dirty="0">
                <a:latin typeface="Calibri" panose="020F0502020204030204"/>
                <a:cs typeface="Calibri" panose="020F0502020204030204"/>
              </a:rPr>
              <a:t>Whether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you're 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a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casual </a:t>
            </a:r>
            <a:r>
              <a:rPr sz="1400" b="1" spc="25" dirty="0">
                <a:latin typeface="Calibri" panose="020F0502020204030204"/>
                <a:cs typeface="Calibri" panose="020F0502020204030204"/>
              </a:rPr>
              <a:t>listener 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looking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for your </a:t>
            </a:r>
            <a:r>
              <a:rPr sz="1400" b="1" spc="15" dirty="0">
                <a:latin typeface="Calibri" panose="020F0502020204030204"/>
                <a:cs typeface="Calibri" panose="020F0502020204030204"/>
              </a:rPr>
              <a:t>next </a:t>
            </a:r>
            <a:r>
              <a:rPr sz="1400" b="1" spc="-30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favorite 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song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or 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a dedicated music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aficionado </a:t>
            </a:r>
            <a:r>
              <a:rPr sz="1400" b="1" spc="20" dirty="0">
                <a:latin typeface="Calibri" panose="020F0502020204030204"/>
                <a:cs typeface="Calibri" panose="020F0502020204030204"/>
              </a:rPr>
              <a:t>seeking 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deeper insights </a:t>
            </a:r>
            <a:r>
              <a:rPr sz="1400" b="1" spc="15" dirty="0">
                <a:latin typeface="Calibri" panose="020F0502020204030204"/>
                <a:cs typeface="Calibri" panose="020F0502020204030204"/>
              </a:rPr>
              <a:t>into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your 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favorite artists 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1400" b="1" spc="20" dirty="0">
                <a:latin typeface="Calibri" panose="020F0502020204030204"/>
                <a:cs typeface="Calibri" panose="020F0502020204030204"/>
              </a:rPr>
              <a:t>genres, </a:t>
            </a:r>
            <a:r>
              <a:rPr sz="1400" b="1" spc="-30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20" dirty="0">
                <a:latin typeface="Calibri" panose="020F0502020204030204"/>
                <a:cs typeface="Calibri" panose="020F0502020204030204"/>
              </a:rPr>
              <a:t>Music</a:t>
            </a:r>
            <a:r>
              <a:rPr sz="1400" b="1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Harmony</a:t>
            </a:r>
            <a:r>
              <a:rPr sz="1400" b="1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15" dirty="0">
                <a:latin typeface="Calibri" panose="020F0502020204030204"/>
                <a:cs typeface="Calibri" panose="020F0502020204030204"/>
              </a:rPr>
              <a:t>is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your</a:t>
            </a:r>
            <a:r>
              <a:rPr sz="14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ultimate</a:t>
            </a:r>
            <a:r>
              <a:rPr sz="14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music</a:t>
            </a:r>
            <a:r>
              <a:rPr sz="1400" b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companion.</a:t>
            </a:r>
            <a:r>
              <a:rPr sz="14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15" dirty="0">
                <a:latin typeface="Calibri" panose="020F0502020204030204"/>
                <a:cs typeface="Calibri" panose="020F0502020204030204"/>
              </a:rPr>
              <a:t>Experience</a:t>
            </a:r>
            <a:r>
              <a:rPr sz="1400" b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the</a:t>
            </a:r>
            <a:r>
              <a:rPr sz="14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harmony</a:t>
            </a:r>
            <a:r>
              <a:rPr sz="1400" b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of</a:t>
            </a:r>
            <a:r>
              <a:rPr sz="1400" b="1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music</a:t>
            </a:r>
            <a:r>
              <a:rPr sz="1400" b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15" dirty="0">
                <a:latin typeface="Calibri" panose="020F0502020204030204"/>
                <a:cs typeface="Calibri" panose="020F0502020204030204"/>
              </a:rPr>
              <a:t>like</a:t>
            </a:r>
            <a:r>
              <a:rPr sz="14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15" dirty="0">
                <a:latin typeface="Calibri" panose="020F0502020204030204"/>
                <a:cs typeface="Calibri" panose="020F0502020204030204"/>
              </a:rPr>
              <a:t>never</a:t>
            </a:r>
            <a:r>
              <a:rPr sz="14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before</a:t>
            </a:r>
            <a:r>
              <a:rPr sz="14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20" dirty="0">
                <a:latin typeface="Calibri" panose="020F0502020204030204"/>
                <a:cs typeface="Calibri" panose="020F0502020204030204"/>
              </a:rPr>
              <a:t>with </a:t>
            </a:r>
            <a:r>
              <a:rPr sz="1400" b="1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20" dirty="0">
                <a:latin typeface="Calibri" panose="020F0502020204030204"/>
                <a:cs typeface="Calibri" panose="020F0502020204030204"/>
              </a:rPr>
              <a:t>Music</a:t>
            </a:r>
            <a:r>
              <a:rPr sz="1400" b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Harmony.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7487" y="4800600"/>
            <a:ext cx="50038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946" y="2329433"/>
            <a:ext cx="207962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1" spc="-55" dirty="0">
                <a:solidFill>
                  <a:srgbClr val="213366"/>
                </a:solidFill>
                <a:latin typeface="Arial" panose="020B0604020202020204"/>
                <a:cs typeface="Arial" panose="020B0604020202020204"/>
              </a:rPr>
              <a:t>Thank</a:t>
            </a:r>
            <a:r>
              <a:rPr sz="3000" b="1" spc="200" dirty="0">
                <a:solidFill>
                  <a:srgbClr val="21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0" dirty="0">
                <a:solidFill>
                  <a:srgbClr val="213366"/>
                </a:solidFill>
                <a:latin typeface="Arial" panose="020B0604020202020204"/>
                <a:cs typeface="Arial" panose="020B0604020202020204"/>
              </a:rPr>
              <a:t>You!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150" y="164242"/>
            <a:ext cx="33140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90"/>
              </a:lnSpc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2745" y="1073530"/>
            <a:ext cx="43046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5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spc="-25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2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spc="1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12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2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5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2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26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2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spc="5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2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OJ</a:t>
            </a:r>
            <a:r>
              <a:rPr sz="2000" b="1" spc="1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5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spc="15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-15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2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5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b="1" spc="2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2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000" b="1" spc="5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spc="-25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2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SE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44562" y="3030601"/>
            <a:ext cx="7255509" cy="558800"/>
            <a:chOff x="944562" y="3030601"/>
            <a:chExt cx="7255509" cy="558800"/>
          </a:xfrm>
        </p:grpSpPr>
        <p:sp>
          <p:nvSpPr>
            <p:cNvPr id="6" name="object 6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7140638" y="0"/>
                  </a:moveTo>
                  <a:lnTo>
                    <a:pt x="88900" y="0"/>
                  </a:lnTo>
                  <a:lnTo>
                    <a:pt x="54296" y="6977"/>
                  </a:lnTo>
                  <a:lnTo>
                    <a:pt x="26038" y="26003"/>
                  </a:lnTo>
                  <a:lnTo>
                    <a:pt x="6986" y="54221"/>
                  </a:lnTo>
                  <a:lnTo>
                    <a:pt x="0" y="88773"/>
                  </a:lnTo>
                  <a:lnTo>
                    <a:pt x="0" y="444500"/>
                  </a:lnTo>
                  <a:lnTo>
                    <a:pt x="6986" y="479071"/>
                  </a:lnTo>
                  <a:lnTo>
                    <a:pt x="26038" y="507333"/>
                  </a:lnTo>
                  <a:lnTo>
                    <a:pt x="54296" y="526403"/>
                  </a:lnTo>
                  <a:lnTo>
                    <a:pt x="88900" y="533400"/>
                  </a:lnTo>
                  <a:lnTo>
                    <a:pt x="7140638" y="533400"/>
                  </a:lnTo>
                  <a:lnTo>
                    <a:pt x="7175210" y="526403"/>
                  </a:lnTo>
                  <a:lnTo>
                    <a:pt x="7203471" y="507333"/>
                  </a:lnTo>
                  <a:lnTo>
                    <a:pt x="7222541" y="479071"/>
                  </a:lnTo>
                  <a:lnTo>
                    <a:pt x="7229538" y="444500"/>
                  </a:lnTo>
                  <a:lnTo>
                    <a:pt x="7229538" y="88773"/>
                  </a:lnTo>
                  <a:lnTo>
                    <a:pt x="7222541" y="54221"/>
                  </a:lnTo>
                  <a:lnTo>
                    <a:pt x="7203471" y="26003"/>
                  </a:lnTo>
                  <a:lnTo>
                    <a:pt x="7175210" y="6977"/>
                  </a:lnTo>
                  <a:lnTo>
                    <a:pt x="7140638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0" y="88773"/>
                  </a:moveTo>
                  <a:lnTo>
                    <a:pt x="6986" y="54221"/>
                  </a:lnTo>
                  <a:lnTo>
                    <a:pt x="26038" y="26003"/>
                  </a:lnTo>
                  <a:lnTo>
                    <a:pt x="54296" y="6977"/>
                  </a:lnTo>
                  <a:lnTo>
                    <a:pt x="88900" y="0"/>
                  </a:lnTo>
                  <a:lnTo>
                    <a:pt x="7140638" y="0"/>
                  </a:lnTo>
                  <a:lnTo>
                    <a:pt x="7175210" y="6977"/>
                  </a:lnTo>
                  <a:lnTo>
                    <a:pt x="7203471" y="26003"/>
                  </a:lnTo>
                  <a:lnTo>
                    <a:pt x="7222541" y="54221"/>
                  </a:lnTo>
                  <a:lnTo>
                    <a:pt x="7229538" y="88773"/>
                  </a:lnTo>
                  <a:lnTo>
                    <a:pt x="7229538" y="444500"/>
                  </a:lnTo>
                  <a:lnTo>
                    <a:pt x="7222541" y="479071"/>
                  </a:lnTo>
                  <a:lnTo>
                    <a:pt x="7203471" y="507333"/>
                  </a:lnTo>
                  <a:lnTo>
                    <a:pt x="7175210" y="526403"/>
                  </a:lnTo>
                  <a:lnTo>
                    <a:pt x="7140638" y="533400"/>
                  </a:lnTo>
                  <a:lnTo>
                    <a:pt x="88900" y="533400"/>
                  </a:lnTo>
                  <a:lnTo>
                    <a:pt x="54296" y="526403"/>
                  </a:lnTo>
                  <a:lnTo>
                    <a:pt x="26038" y="507333"/>
                  </a:lnTo>
                  <a:lnTo>
                    <a:pt x="6986" y="479071"/>
                  </a:lnTo>
                  <a:lnTo>
                    <a:pt x="0" y="444500"/>
                  </a:lnTo>
                  <a:lnTo>
                    <a:pt x="0" y="88773"/>
                  </a:lnTo>
                  <a:close/>
                </a:path>
              </a:pathLst>
            </a:custGeom>
            <a:ln w="25400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712341" y="2687256"/>
            <a:ext cx="5657850" cy="752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155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Title</a:t>
            </a:r>
            <a:endParaRPr sz="15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sz="1550" b="1" spc="-25" dirty="0">
                <a:latin typeface="Arial" panose="020B0604020202020204"/>
                <a:cs typeface="Arial" panose="020B0604020202020204"/>
              </a:rPr>
              <a:t>MUSIC</a:t>
            </a:r>
            <a:r>
              <a:rPr sz="1550" b="1" spc="305" dirty="0">
                <a:latin typeface="Arial" panose="020B0604020202020204"/>
                <a:cs typeface="Arial" panose="020B0604020202020204"/>
              </a:rPr>
              <a:t> </a:t>
            </a:r>
            <a:r>
              <a:rPr sz="1550" b="1" spc="45" dirty="0">
                <a:latin typeface="Arial" panose="020B0604020202020204"/>
                <a:cs typeface="Arial" panose="020B0604020202020204"/>
              </a:rPr>
              <a:t>WEB</a:t>
            </a:r>
            <a:r>
              <a:rPr sz="155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550" b="1" spc="-15" dirty="0">
                <a:latin typeface="Arial" panose="020B0604020202020204"/>
                <a:cs typeface="Arial" panose="020B0604020202020204"/>
              </a:rPr>
              <a:t>APPLICATION</a:t>
            </a:r>
            <a:r>
              <a:rPr sz="1550" b="1" spc="310" dirty="0">
                <a:latin typeface="Arial" panose="020B0604020202020204"/>
                <a:cs typeface="Arial" panose="020B0604020202020204"/>
              </a:rPr>
              <a:t> </a:t>
            </a:r>
            <a:r>
              <a:rPr sz="1550" b="1" spc="-35" dirty="0">
                <a:latin typeface="Arial" panose="020B0604020202020204"/>
                <a:cs typeface="Arial" panose="020B0604020202020204"/>
              </a:rPr>
              <a:t>USING</a:t>
            </a:r>
            <a:r>
              <a:rPr sz="1550" b="1" spc="375" dirty="0">
                <a:latin typeface="Arial" panose="020B0604020202020204"/>
                <a:cs typeface="Arial" panose="020B0604020202020204"/>
              </a:rPr>
              <a:t> </a:t>
            </a:r>
            <a:r>
              <a:rPr sz="1550" b="1" spc="-5" dirty="0">
                <a:latin typeface="Arial" panose="020B0604020202020204"/>
                <a:cs typeface="Arial" panose="020B0604020202020204"/>
              </a:rPr>
              <a:t>DJANGO</a:t>
            </a:r>
            <a:r>
              <a:rPr sz="1550" b="1" spc="215" dirty="0">
                <a:latin typeface="Arial" panose="020B0604020202020204"/>
                <a:cs typeface="Arial" panose="020B0604020202020204"/>
              </a:rPr>
              <a:t> </a:t>
            </a:r>
            <a:r>
              <a:rPr sz="1550" b="1" spc="15" dirty="0">
                <a:latin typeface="Arial" panose="020B0604020202020204"/>
                <a:cs typeface="Arial" panose="020B0604020202020204"/>
              </a:rPr>
              <a:t>FRAMEWORK</a:t>
            </a:r>
            <a:endParaRPr sz="15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8811" y="3998340"/>
            <a:ext cx="6322695" cy="540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2960" marR="5080" indent="-810895">
              <a:lnSpc>
                <a:spcPct val="109000"/>
              </a:lnSpc>
              <a:spcBef>
                <a:spcPts val="95"/>
              </a:spcBef>
            </a:pP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Abstract |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|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Project </a:t>
            </a:r>
            <a:r>
              <a:rPr sz="1550" spc="25" dirty="0">
                <a:solidFill>
                  <a:srgbClr val="FFFFFF"/>
                </a:solidFill>
                <a:latin typeface="Arial MT"/>
                <a:cs typeface="Arial MT"/>
              </a:rPr>
              <a:t>Overview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Proposed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Solution | </a:t>
            </a:r>
            <a:r>
              <a:rPr sz="1550" spc="-4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1550" spc="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55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sz="1550" spc="2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55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7170" y="620712"/>
            <a:ext cx="8375650" cy="3930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Abstract</a:t>
            </a:r>
            <a:endParaRPr sz="15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5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Streaming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App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is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powerful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streaming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software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that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allows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</a:t>
            </a:r>
            <a:r>
              <a:rPr sz="1550" spc="7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log</a:t>
            </a:r>
            <a:r>
              <a:rPr sz="1550" spc="5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into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endParaRPr sz="1550">
              <a:latin typeface="Arial MT"/>
              <a:cs typeface="Arial MT"/>
            </a:endParaRPr>
          </a:p>
          <a:p>
            <a:pPr marL="12700" marR="577850">
              <a:lnSpc>
                <a:spcPct val="105000"/>
              </a:lnSpc>
              <a:spcBef>
                <a:spcPts val="5"/>
              </a:spcBef>
            </a:pPr>
            <a:r>
              <a:rPr sz="1550" spc="15" dirty="0">
                <a:latin typeface="Arial MT"/>
                <a:cs typeface="Arial MT"/>
              </a:rPr>
              <a:t>system,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add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albums,</a:t>
            </a:r>
            <a:r>
              <a:rPr sz="1550" spc="33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add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songs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playlist.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-35" dirty="0">
                <a:latin typeface="Arial MT"/>
                <a:cs typeface="Arial MT"/>
              </a:rPr>
              <a:t>All</a:t>
            </a:r>
            <a:r>
              <a:rPr sz="1550" spc="20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songs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listened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other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registered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on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35" dirty="0">
                <a:latin typeface="Arial MT"/>
                <a:cs typeface="Arial MT"/>
              </a:rPr>
              <a:t>system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also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be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found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album.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50" spc="-10" dirty="0">
                <a:latin typeface="Arial MT"/>
                <a:cs typeface="Arial MT"/>
              </a:rPr>
              <a:t>This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software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also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has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download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capabilities,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allowing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listen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30" dirty="0">
                <a:latin typeface="Arial MT"/>
                <a:cs typeface="Arial MT"/>
              </a:rPr>
              <a:t>even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when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not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connected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internet.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-10" dirty="0">
                <a:latin typeface="Arial MT"/>
                <a:cs typeface="Arial MT"/>
              </a:rPr>
              <a:t>This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project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covers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following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implementations:</a:t>
            </a:r>
            <a:endParaRPr sz="1550">
              <a:latin typeface="Arial MT"/>
              <a:cs typeface="Arial MT"/>
            </a:endParaRPr>
          </a:p>
          <a:p>
            <a:pPr marL="12700" marR="133350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sz="1550" spc="-25" dirty="0">
                <a:latin typeface="Arial MT"/>
                <a:cs typeface="Arial MT"/>
              </a:rPr>
              <a:t>An </a:t>
            </a:r>
            <a:r>
              <a:rPr sz="1550" spc="-10" dirty="0">
                <a:latin typeface="Arial MT"/>
                <a:cs typeface="Arial MT"/>
              </a:rPr>
              <a:t>online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 </a:t>
            </a:r>
            <a:r>
              <a:rPr sz="1550" spc="5" dirty="0">
                <a:latin typeface="Arial MT"/>
                <a:cs typeface="Arial MT"/>
              </a:rPr>
              <a:t>catalogue that </a:t>
            </a:r>
            <a:r>
              <a:rPr sz="1550" spc="30" dirty="0">
                <a:latin typeface="Arial MT"/>
                <a:cs typeface="Arial MT"/>
              </a:rPr>
              <a:t>can </a:t>
            </a:r>
            <a:r>
              <a:rPr sz="1550" spc="-10" dirty="0">
                <a:latin typeface="Arial MT"/>
                <a:cs typeface="Arial MT"/>
              </a:rPr>
              <a:t>be </a:t>
            </a:r>
            <a:r>
              <a:rPr sz="1550" spc="5" dirty="0">
                <a:latin typeface="Arial MT"/>
                <a:cs typeface="Arial MT"/>
              </a:rPr>
              <a:t>browsed: </a:t>
            </a:r>
            <a:r>
              <a:rPr sz="1550" spc="-25" dirty="0">
                <a:latin typeface="Arial MT"/>
                <a:cs typeface="Arial MT"/>
              </a:rPr>
              <a:t>The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work </a:t>
            </a:r>
            <a:r>
              <a:rPr sz="1550" spc="20" dirty="0">
                <a:latin typeface="Arial MT"/>
                <a:cs typeface="Arial MT"/>
              </a:rPr>
              <a:t>starts </a:t>
            </a:r>
            <a:r>
              <a:rPr sz="1550" spc="15" dirty="0">
                <a:latin typeface="Arial MT"/>
                <a:cs typeface="Arial MT"/>
              </a:rPr>
              <a:t>with </a:t>
            </a:r>
            <a:r>
              <a:rPr sz="1550" spc="-5" dirty="0">
                <a:latin typeface="Arial MT"/>
                <a:cs typeface="Arial MT"/>
              </a:rPr>
              <a:t>adding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many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new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</a:t>
            </a:r>
            <a:r>
              <a:rPr sz="1550" spc="5" dirty="0">
                <a:latin typeface="Arial MT"/>
                <a:cs typeface="Arial MT"/>
              </a:rPr>
              <a:t> catalogue </a:t>
            </a:r>
            <a:r>
              <a:rPr sz="1550" spc="15" dirty="0">
                <a:latin typeface="Arial MT"/>
                <a:cs typeface="Arial MT"/>
              </a:rPr>
              <a:t>features </a:t>
            </a:r>
            <a:r>
              <a:rPr sz="1550" spc="10" dirty="0">
                <a:latin typeface="Arial MT"/>
                <a:cs typeface="Arial MT"/>
              </a:rPr>
              <a:t>which </a:t>
            </a:r>
            <a:r>
              <a:rPr sz="1550" spc="-5" dirty="0">
                <a:latin typeface="Arial MT"/>
                <a:cs typeface="Arial MT"/>
              </a:rPr>
              <a:t>includes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displaying </a:t>
            </a:r>
            <a:r>
              <a:rPr sz="1550" spc="20" dirty="0">
                <a:latin typeface="Arial MT"/>
                <a:cs typeface="Arial MT"/>
              </a:rPr>
              <a:t>categories, </a:t>
            </a:r>
            <a:r>
              <a:rPr sz="1550" spc="5" dirty="0">
                <a:latin typeface="Arial MT"/>
                <a:cs typeface="Arial MT"/>
              </a:rPr>
              <a:t>products,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 </a:t>
            </a:r>
            <a:r>
              <a:rPr sz="1550" dirty="0">
                <a:latin typeface="Arial MT"/>
                <a:cs typeface="Arial MT"/>
              </a:rPr>
              <a:t>product 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details.</a:t>
            </a:r>
            <a:endParaRPr sz="1550">
              <a:latin typeface="Arial MT"/>
              <a:cs typeface="Arial MT"/>
            </a:endParaRPr>
          </a:p>
          <a:p>
            <a:pPr marL="12700" marR="100330">
              <a:lnSpc>
                <a:spcPct val="103000"/>
              </a:lnSpc>
              <a:spcBef>
                <a:spcPts val="40"/>
              </a:spcBef>
              <a:buAutoNum type="arabicParenR"/>
              <a:tabLst>
                <a:tab pos="251460" algn="l"/>
              </a:tabLst>
            </a:pPr>
            <a:r>
              <a:rPr sz="1550" spc="10" dirty="0">
                <a:latin typeface="Arial MT"/>
                <a:cs typeface="Arial MT"/>
              </a:rPr>
              <a:t>Searching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Catalogue:</a:t>
            </a:r>
            <a:r>
              <a:rPr sz="1550" spc="19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visual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part,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text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box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used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which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visitor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can </a:t>
            </a:r>
            <a:r>
              <a:rPr sz="1550" spc="3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enter</a:t>
            </a:r>
            <a:r>
              <a:rPr sz="1550" spc="9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one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or</a:t>
            </a:r>
            <a:r>
              <a:rPr sz="1550" spc="2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more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words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search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through</a:t>
            </a:r>
            <a:r>
              <a:rPr sz="1550" spc="27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product</a:t>
            </a:r>
            <a:r>
              <a:rPr sz="1550" spc="26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catalogue.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Online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Website,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words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entered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visitor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searched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songs'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names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descriptions.</a:t>
            </a:r>
            <a:endParaRPr sz="1550">
              <a:latin typeface="Arial MT"/>
              <a:cs typeface="Arial MT"/>
            </a:endParaRPr>
          </a:p>
          <a:p>
            <a:pPr marL="12700" marR="360045" algn="just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sz="1550" spc="-20" dirty="0">
                <a:latin typeface="Arial MT"/>
                <a:cs typeface="Arial MT"/>
              </a:rPr>
              <a:t>Handling </a:t>
            </a:r>
            <a:r>
              <a:rPr sz="1550" dirty="0">
                <a:latin typeface="Arial MT"/>
                <a:cs typeface="Arial MT"/>
              </a:rPr>
              <a:t>Customer </a:t>
            </a:r>
            <a:r>
              <a:rPr sz="1550" spc="5" dirty="0">
                <a:latin typeface="Arial MT"/>
                <a:cs typeface="Arial MT"/>
              </a:rPr>
              <a:t>Accounts: </a:t>
            </a:r>
            <a:r>
              <a:rPr sz="1550" spc="15" dirty="0">
                <a:latin typeface="Arial MT"/>
                <a:cs typeface="Arial MT"/>
              </a:rPr>
              <a:t>In </a:t>
            </a:r>
            <a:r>
              <a:rPr sz="1550" spc="5" dirty="0">
                <a:latin typeface="Arial MT"/>
                <a:cs typeface="Arial MT"/>
              </a:rPr>
              <a:t>customer </a:t>
            </a:r>
            <a:r>
              <a:rPr sz="1550" spc="10" dirty="0">
                <a:latin typeface="Arial MT"/>
                <a:cs typeface="Arial MT"/>
              </a:rPr>
              <a:t>account </a:t>
            </a:r>
            <a:r>
              <a:rPr sz="1550" spc="15" dirty="0">
                <a:latin typeface="Arial MT"/>
                <a:cs typeface="Arial MT"/>
              </a:rPr>
              <a:t>system, </a:t>
            </a:r>
            <a:r>
              <a:rPr sz="1550" spc="5" dirty="0">
                <a:latin typeface="Arial MT"/>
                <a:cs typeface="Arial MT"/>
              </a:rPr>
              <a:t>details </a:t>
            </a:r>
            <a:r>
              <a:rPr sz="1550" spc="15" dirty="0">
                <a:latin typeface="Arial MT"/>
                <a:cs typeface="Arial MT"/>
              </a:rPr>
              <a:t>such </a:t>
            </a:r>
            <a:r>
              <a:rPr sz="1550" spc="25" dirty="0">
                <a:latin typeface="Arial MT"/>
                <a:cs typeface="Arial MT"/>
              </a:rPr>
              <a:t>as </a:t>
            </a:r>
            <a:r>
              <a:rPr sz="1550" spc="15" dirty="0">
                <a:latin typeface="Arial MT"/>
                <a:cs typeface="Arial MT"/>
              </a:rPr>
              <a:t>credit </a:t>
            </a:r>
            <a:r>
              <a:rPr sz="1550" spc="25" dirty="0">
                <a:latin typeface="Arial MT"/>
                <a:cs typeface="Arial MT"/>
              </a:rPr>
              <a:t>card </a:t>
            </a:r>
            <a:r>
              <a:rPr sz="1550" spc="3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numbers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 </a:t>
            </a:r>
            <a:r>
              <a:rPr sz="1550" spc="25" dirty="0">
                <a:latin typeface="Arial MT"/>
                <a:cs typeface="Arial MT"/>
              </a:rPr>
              <a:t>stored </a:t>
            </a:r>
            <a:r>
              <a:rPr sz="1550" spc="20" dirty="0">
                <a:latin typeface="Arial MT"/>
                <a:cs typeface="Arial MT"/>
              </a:rPr>
              <a:t>in </a:t>
            </a:r>
            <a:r>
              <a:rPr sz="1550" spc="15" dirty="0">
                <a:latin typeface="Arial MT"/>
                <a:cs typeface="Arial MT"/>
              </a:rPr>
              <a:t>a </a:t>
            </a:r>
            <a:r>
              <a:rPr sz="1550" spc="10" dirty="0">
                <a:latin typeface="Arial MT"/>
                <a:cs typeface="Arial MT"/>
              </a:rPr>
              <a:t>database </a:t>
            </a:r>
            <a:r>
              <a:rPr sz="1550" spc="30" dirty="0">
                <a:latin typeface="Arial MT"/>
                <a:cs typeface="Arial MT"/>
              </a:rPr>
              <a:t>so </a:t>
            </a:r>
            <a:r>
              <a:rPr sz="1550" spc="5" dirty="0">
                <a:latin typeface="Arial MT"/>
                <a:cs typeface="Arial MT"/>
              </a:rPr>
              <a:t>that customers </a:t>
            </a:r>
            <a:r>
              <a:rPr sz="1550" spc="-5" dirty="0">
                <a:latin typeface="Arial MT"/>
                <a:cs typeface="Arial MT"/>
              </a:rPr>
              <a:t>don't </a:t>
            </a:r>
            <a:r>
              <a:rPr sz="1550" spc="15" dirty="0">
                <a:latin typeface="Arial MT"/>
                <a:cs typeface="Arial MT"/>
              </a:rPr>
              <a:t>have to retype </a:t>
            </a:r>
            <a:r>
              <a:rPr sz="1550" spc="5" dirty="0">
                <a:latin typeface="Arial MT"/>
                <a:cs typeface="Arial MT"/>
              </a:rPr>
              <a:t>this information 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each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time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they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place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order.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75564" y="619061"/>
            <a:ext cx="8921115" cy="3501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Problem</a:t>
            </a:r>
            <a:r>
              <a:rPr sz="1550" b="1" spc="85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b="1" spc="20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Statement</a:t>
            </a:r>
            <a:endParaRPr sz="15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435"/>
              </a:lnSpc>
            </a:pPr>
            <a:r>
              <a:rPr sz="1200" b="1" spc="30" dirty="0">
                <a:latin typeface="Arial" panose="020B0604020202020204"/>
                <a:cs typeface="Arial" panose="020B0604020202020204"/>
              </a:rPr>
              <a:t>U</a:t>
            </a:r>
            <a:r>
              <a:rPr sz="1200" b="1" dirty="0">
                <a:latin typeface="Arial" panose="020B0604020202020204"/>
                <a:cs typeface="Arial" panose="020B0604020202020204"/>
              </a:rPr>
              <a:t>ser</a:t>
            </a:r>
            <a:r>
              <a:rPr sz="12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20" dirty="0">
                <a:latin typeface="Arial" panose="020B0604020202020204"/>
                <a:cs typeface="Arial" panose="020B0604020202020204"/>
              </a:rPr>
              <a:t>E</a:t>
            </a:r>
            <a:r>
              <a:rPr sz="1200" b="1" dirty="0">
                <a:latin typeface="Arial" panose="020B0604020202020204"/>
                <a:cs typeface="Arial" panose="020B0604020202020204"/>
              </a:rPr>
              <a:t>x</a:t>
            </a:r>
            <a:r>
              <a:rPr sz="1200" b="1" spc="10" dirty="0">
                <a:latin typeface="Arial" panose="020B0604020202020204"/>
                <a:cs typeface="Arial" panose="020B0604020202020204"/>
              </a:rPr>
              <a:t>p</a:t>
            </a:r>
            <a:r>
              <a:rPr sz="1200" b="1" dirty="0">
                <a:latin typeface="Arial" panose="020B0604020202020204"/>
                <a:cs typeface="Arial" panose="020B0604020202020204"/>
              </a:rPr>
              <a:t>e</a:t>
            </a:r>
            <a:r>
              <a:rPr sz="1200" b="1" spc="-20" dirty="0">
                <a:latin typeface="Arial" panose="020B0604020202020204"/>
                <a:cs typeface="Arial" panose="020B0604020202020204"/>
              </a:rPr>
              <a:t>r</a:t>
            </a:r>
            <a:r>
              <a:rPr sz="1200" b="1" spc="-35" dirty="0">
                <a:latin typeface="Arial" panose="020B0604020202020204"/>
                <a:cs typeface="Arial" panose="020B0604020202020204"/>
              </a:rPr>
              <a:t>i</a:t>
            </a:r>
            <a:r>
              <a:rPr sz="1200" b="1" dirty="0">
                <a:latin typeface="Arial" panose="020B0604020202020204"/>
                <a:cs typeface="Arial" panose="020B0604020202020204"/>
              </a:rPr>
              <a:t>e</a:t>
            </a:r>
            <a:r>
              <a:rPr sz="1200" b="1" spc="10" dirty="0">
                <a:latin typeface="Arial" panose="020B0604020202020204"/>
                <a:cs typeface="Arial" panose="020B0604020202020204"/>
              </a:rPr>
              <a:t>n</a:t>
            </a:r>
            <a:r>
              <a:rPr sz="1200" b="1" dirty="0">
                <a:latin typeface="Arial" panose="020B0604020202020204"/>
                <a:cs typeface="Arial" panose="020B0604020202020204"/>
              </a:rPr>
              <a:t>ce</a:t>
            </a:r>
            <a:r>
              <a:rPr sz="12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30" dirty="0">
                <a:latin typeface="Arial" panose="020B0604020202020204"/>
                <a:cs typeface="Arial" panose="020B0604020202020204"/>
              </a:rPr>
              <a:t>(</a:t>
            </a:r>
            <a:r>
              <a:rPr sz="1200" b="1" spc="30" dirty="0">
                <a:latin typeface="Arial" panose="020B0604020202020204"/>
                <a:cs typeface="Arial" panose="020B0604020202020204"/>
              </a:rPr>
              <a:t>U</a:t>
            </a:r>
            <a:r>
              <a:rPr sz="1200" b="1" spc="20" dirty="0">
                <a:latin typeface="Arial" panose="020B0604020202020204"/>
                <a:cs typeface="Arial" panose="020B0604020202020204"/>
              </a:rPr>
              <a:t>X</a:t>
            </a:r>
            <a:r>
              <a:rPr sz="1200" b="1" spc="-30" dirty="0">
                <a:latin typeface="Arial" panose="020B0604020202020204"/>
                <a:cs typeface="Arial" panose="020B0604020202020204"/>
              </a:rPr>
              <a:t>)</a:t>
            </a:r>
            <a:r>
              <a:rPr sz="1200" b="1" dirty="0">
                <a:latin typeface="Arial" panose="020B0604020202020204"/>
                <a:cs typeface="Arial" panose="020B0604020202020204"/>
              </a:rPr>
              <a:t>: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435"/>
              </a:lnSpc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features</a:t>
            </a:r>
            <a:r>
              <a:rPr sz="1200" spc="114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functionalities</a:t>
            </a:r>
            <a:r>
              <a:rPr sz="1200" spc="19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should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prioritized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enhance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satisfaction</a:t>
            </a:r>
            <a:r>
              <a:rPr sz="1200" spc="-25" dirty="0">
                <a:latin typeface="Arial MT"/>
                <a:cs typeface="Arial MT"/>
              </a:rPr>
              <a:t> 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retention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Arial" panose="020B0604020202020204"/>
                <a:cs typeface="Arial" panose="020B0604020202020204"/>
              </a:rPr>
              <a:t>Performance</a:t>
            </a:r>
            <a:r>
              <a:rPr sz="12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and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Scalability</a:t>
            </a:r>
            <a:r>
              <a:rPr sz="1200" b="1" spc="10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: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435"/>
              </a:lnSpc>
            </a:pPr>
            <a:r>
              <a:rPr sz="1200" spc="10" dirty="0">
                <a:latin typeface="Arial MT"/>
                <a:cs typeface="Arial MT"/>
              </a:rPr>
              <a:t>Design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architecture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handle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large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volume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concurrent</a:t>
            </a:r>
            <a:r>
              <a:rPr sz="1200" spc="24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users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scale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dynamically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demand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 panose="020B0604020202020204"/>
                <a:cs typeface="Arial" panose="020B0604020202020204"/>
              </a:rPr>
              <a:t>Cross-Platform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Compatibility: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15" dirty="0">
                <a:latin typeface="Arial MT"/>
                <a:cs typeface="Arial MT"/>
              </a:rPr>
              <a:t>Develop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r>
              <a:rPr sz="1200" spc="-20" dirty="0">
                <a:latin typeface="Arial MT"/>
                <a:cs typeface="Arial MT"/>
              </a:rPr>
              <a:t> to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5" dirty="0">
                <a:latin typeface="Arial MT"/>
                <a:cs typeface="Arial MT"/>
              </a:rPr>
              <a:t> responsive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compatible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with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various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devices,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including</a:t>
            </a:r>
            <a:r>
              <a:rPr sz="1200" spc="1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desktops,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laptops,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tablets,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smart</a:t>
            </a:r>
            <a:r>
              <a:rPr sz="1200" spc="-1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phones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dirty="0">
                <a:latin typeface="Arial" panose="020B0604020202020204"/>
                <a:cs typeface="Arial" panose="020B0604020202020204"/>
              </a:rPr>
              <a:t>Social</a:t>
            </a:r>
            <a:r>
              <a:rPr sz="12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Integration: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435"/>
              </a:lnSpc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privacy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security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measures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should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implemented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protect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data</a:t>
            </a:r>
            <a:r>
              <a:rPr sz="1200" spc="-25" dirty="0">
                <a:latin typeface="Arial MT"/>
                <a:cs typeface="Arial MT"/>
              </a:rPr>
              <a:t> 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ensure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safe</a:t>
            </a:r>
            <a:r>
              <a:rPr sz="1200" spc="-25" dirty="0">
                <a:latin typeface="Arial MT"/>
                <a:cs typeface="Arial MT"/>
              </a:rPr>
              <a:t> online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environment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Arial" panose="020B0604020202020204"/>
                <a:cs typeface="Arial" panose="020B0604020202020204"/>
              </a:rPr>
              <a:t>Monetization</a:t>
            </a:r>
            <a:r>
              <a:rPr sz="12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Strategy: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 marR="441960">
              <a:lnSpc>
                <a:spcPts val="1430"/>
              </a:lnSpc>
              <a:spcBef>
                <a:spcPts val="50"/>
              </a:spcBef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monetization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models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(e.g.,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subscription,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ad-based,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premium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content)</a:t>
            </a:r>
            <a:r>
              <a:rPr sz="1200" spc="18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are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viable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for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sustaining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operation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music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EBEBEB"/>
                </a:solidFill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43494"/>
            <a:ext cx="9144000" cy="36830"/>
          </a:xfrm>
          <a:custGeom>
            <a:avLst/>
            <a:gdLst/>
            <a:ahLst/>
            <a:cxnLst/>
            <a:rect l="l" t="t" r="r" b="b"/>
            <a:pathLst>
              <a:path w="9144000" h="36829">
                <a:moveTo>
                  <a:pt x="0" y="0"/>
                </a:moveTo>
                <a:lnTo>
                  <a:pt x="9143999" y="36212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0" y="1389886"/>
            <a:ext cx="395605" cy="1929764"/>
            <a:chOff x="0" y="1389886"/>
            <a:chExt cx="395605" cy="1929764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0677" y="1389886"/>
              <a:ext cx="178820" cy="1783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33461"/>
              <a:ext cx="395287" cy="3190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714436"/>
              <a:ext cx="395287" cy="3190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895411"/>
              <a:ext cx="395287" cy="3190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85911"/>
              <a:ext cx="395287" cy="3190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66886"/>
              <a:ext cx="395287" cy="3190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47861"/>
              <a:ext cx="395287" cy="31908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28836"/>
              <a:ext cx="395287" cy="3190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809811"/>
              <a:ext cx="395287" cy="3190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00311"/>
              <a:ext cx="395287" cy="31908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8739" y="589597"/>
            <a:ext cx="4966335" cy="3653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1550" b="1" spc="55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b="1" spc="30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15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 panose="020B0604020202020204"/>
              <a:cs typeface="Arial" panose="020B0604020202020204"/>
            </a:endParaRPr>
          </a:p>
          <a:p>
            <a:pPr marL="69215">
              <a:lnSpc>
                <a:spcPct val="100000"/>
              </a:lnSpc>
              <a:spcBef>
                <a:spcPts val="5"/>
              </a:spcBef>
            </a:pPr>
            <a:r>
              <a:rPr sz="1550" b="1" spc="5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FEATURES:</a:t>
            </a:r>
            <a:endParaRPr sz="1550">
              <a:latin typeface="Arial" panose="020B0604020202020204"/>
              <a:cs typeface="Arial" panose="020B0604020202020204"/>
            </a:endParaRPr>
          </a:p>
          <a:p>
            <a:pPr marL="307975">
              <a:lnSpc>
                <a:spcPct val="100000"/>
              </a:lnSpc>
              <a:spcBef>
                <a:spcPts val="445"/>
              </a:spcBef>
            </a:pPr>
            <a:r>
              <a:rPr sz="1200" b="1" dirty="0">
                <a:latin typeface="Arial" panose="020B0604020202020204"/>
                <a:cs typeface="Arial" panose="020B0604020202020204"/>
              </a:rPr>
              <a:t>Sign</a:t>
            </a:r>
            <a:r>
              <a:rPr sz="12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15" dirty="0">
                <a:latin typeface="Arial" panose="020B0604020202020204"/>
                <a:cs typeface="Arial" panose="020B0604020202020204"/>
              </a:rPr>
              <a:t>Up</a:t>
            </a:r>
            <a:r>
              <a:rPr sz="12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and</a:t>
            </a:r>
            <a:r>
              <a:rPr sz="12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Sign</a:t>
            </a:r>
            <a:r>
              <a:rPr sz="12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20" dirty="0">
                <a:latin typeface="Arial" panose="020B0604020202020204"/>
                <a:cs typeface="Arial" panose="020B0604020202020204"/>
              </a:rPr>
              <a:t>In</a:t>
            </a:r>
            <a:r>
              <a:rPr sz="1200" b="1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option.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50825">
              <a:lnSpc>
                <a:spcPts val="1435"/>
              </a:lnSpc>
              <a:spcBef>
                <a:spcPts val="60"/>
              </a:spcBef>
            </a:pPr>
            <a:r>
              <a:rPr sz="1200" b="1" spc="-10" dirty="0">
                <a:latin typeface="Arial" panose="020B0604020202020204"/>
                <a:cs typeface="Arial" panose="020B0604020202020204"/>
              </a:rPr>
              <a:t>Google</a:t>
            </a:r>
            <a:r>
              <a:rPr sz="1200" b="1" spc="4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Sign</a:t>
            </a:r>
            <a:r>
              <a:rPr sz="12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10" dirty="0">
                <a:latin typeface="Arial" panose="020B0604020202020204"/>
                <a:cs typeface="Arial" panose="020B0604020202020204"/>
              </a:rPr>
              <a:t>Up</a:t>
            </a:r>
            <a:r>
              <a:rPr sz="12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and</a:t>
            </a:r>
            <a:r>
              <a:rPr sz="1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Sign</a:t>
            </a:r>
            <a:r>
              <a:rPr sz="12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20" dirty="0">
                <a:latin typeface="Arial" panose="020B0604020202020204"/>
                <a:cs typeface="Arial" panose="020B0604020202020204"/>
              </a:rPr>
              <a:t>In</a:t>
            </a:r>
            <a:r>
              <a:rPr sz="1200" b="1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option.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50825" marR="1475740">
              <a:lnSpc>
                <a:spcPts val="1430"/>
              </a:lnSpc>
              <a:spcBef>
                <a:spcPts val="50"/>
              </a:spcBef>
            </a:pPr>
            <a:r>
              <a:rPr sz="1200" b="1" spc="-5" dirty="0">
                <a:latin typeface="Arial" panose="020B0604020202020204"/>
                <a:cs typeface="Arial" panose="020B0604020202020204"/>
              </a:rPr>
              <a:t>Play</a:t>
            </a:r>
            <a:r>
              <a:rPr sz="12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song,</a:t>
            </a:r>
            <a:r>
              <a:rPr sz="12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view</a:t>
            </a:r>
            <a:r>
              <a:rPr sz="1200" b="1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detailed</a:t>
            </a:r>
            <a:r>
              <a:rPr sz="1200" b="1" spc="6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information</a:t>
            </a:r>
            <a:r>
              <a:rPr sz="1200" b="1" spc="5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of</a:t>
            </a:r>
            <a:r>
              <a:rPr sz="1200" b="1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song </a:t>
            </a:r>
            <a:r>
              <a:rPr sz="1200" b="1" spc="-32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Search</a:t>
            </a:r>
            <a:r>
              <a:rPr sz="12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songs.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50825" marR="1564640">
              <a:lnSpc>
                <a:spcPts val="1430"/>
              </a:lnSpc>
              <a:spcBef>
                <a:spcPts val="70"/>
              </a:spcBef>
            </a:pPr>
            <a:r>
              <a:rPr sz="1200" b="1" spc="10" dirty="0">
                <a:latin typeface="Arial" panose="020B0604020202020204"/>
                <a:cs typeface="Arial" panose="020B0604020202020204"/>
              </a:rPr>
              <a:t>F</a:t>
            </a:r>
            <a:r>
              <a:rPr sz="1200" b="1" spc="-35" dirty="0">
                <a:latin typeface="Arial" panose="020B0604020202020204"/>
                <a:cs typeface="Arial" panose="020B0604020202020204"/>
              </a:rPr>
              <a:t>il</a:t>
            </a:r>
            <a:r>
              <a:rPr sz="1200" b="1" spc="-30" dirty="0">
                <a:latin typeface="Arial" panose="020B0604020202020204"/>
                <a:cs typeface="Arial" panose="020B0604020202020204"/>
              </a:rPr>
              <a:t>t</a:t>
            </a:r>
            <a:r>
              <a:rPr sz="1200" b="1" dirty="0">
                <a:latin typeface="Arial" panose="020B0604020202020204"/>
                <a:cs typeface="Arial" panose="020B0604020202020204"/>
              </a:rPr>
              <a:t>er</a:t>
            </a:r>
            <a:r>
              <a:rPr sz="1200" b="1" spc="9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s</a:t>
            </a:r>
            <a:r>
              <a:rPr sz="1200" b="1" spc="10" dirty="0">
                <a:latin typeface="Arial" panose="020B0604020202020204"/>
                <a:cs typeface="Arial" panose="020B0604020202020204"/>
              </a:rPr>
              <a:t>ong</a:t>
            </a:r>
            <a:r>
              <a:rPr sz="1200" b="1" dirty="0">
                <a:latin typeface="Arial" panose="020B0604020202020204"/>
                <a:cs typeface="Arial" panose="020B0604020202020204"/>
              </a:rPr>
              <a:t>s</a:t>
            </a:r>
            <a:r>
              <a:rPr sz="12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10" dirty="0">
                <a:latin typeface="Arial" panose="020B0604020202020204"/>
                <a:cs typeface="Arial" panose="020B0604020202020204"/>
              </a:rPr>
              <a:t>b</a:t>
            </a:r>
            <a:r>
              <a:rPr sz="1200" b="1" dirty="0">
                <a:latin typeface="Arial" panose="020B0604020202020204"/>
                <a:cs typeface="Arial" panose="020B0604020202020204"/>
              </a:rPr>
              <a:t>ased</a:t>
            </a:r>
            <a:r>
              <a:rPr sz="1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10" dirty="0">
                <a:latin typeface="Arial" panose="020B0604020202020204"/>
                <a:cs typeface="Arial" panose="020B0604020202020204"/>
              </a:rPr>
              <a:t>o</a:t>
            </a:r>
            <a:r>
              <a:rPr sz="1200" b="1" dirty="0">
                <a:latin typeface="Arial" panose="020B0604020202020204"/>
                <a:cs typeface="Arial" panose="020B0604020202020204"/>
              </a:rPr>
              <a:t>n</a:t>
            </a:r>
            <a:r>
              <a:rPr sz="1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35" dirty="0">
                <a:latin typeface="Arial" panose="020B0604020202020204"/>
                <a:cs typeface="Arial" panose="020B0604020202020204"/>
              </a:rPr>
              <a:t>l</a:t>
            </a:r>
            <a:r>
              <a:rPr sz="1200" b="1" dirty="0">
                <a:latin typeface="Arial" panose="020B0604020202020204"/>
                <a:cs typeface="Arial" panose="020B0604020202020204"/>
              </a:rPr>
              <a:t>a</a:t>
            </a:r>
            <a:r>
              <a:rPr sz="1200" b="1" spc="10" dirty="0">
                <a:latin typeface="Arial" panose="020B0604020202020204"/>
                <a:cs typeface="Arial" panose="020B0604020202020204"/>
              </a:rPr>
              <a:t>ngu</a:t>
            </a:r>
            <a:r>
              <a:rPr sz="1200" b="1" dirty="0">
                <a:latin typeface="Arial" panose="020B0604020202020204"/>
                <a:cs typeface="Arial" panose="020B0604020202020204"/>
              </a:rPr>
              <a:t>a</a:t>
            </a:r>
            <a:r>
              <a:rPr sz="1200" b="1" spc="10" dirty="0">
                <a:latin typeface="Arial" panose="020B0604020202020204"/>
                <a:cs typeface="Arial" panose="020B0604020202020204"/>
              </a:rPr>
              <a:t>g</a:t>
            </a:r>
            <a:r>
              <a:rPr sz="1200" b="1" dirty="0">
                <a:latin typeface="Arial" panose="020B0604020202020204"/>
                <a:cs typeface="Arial" panose="020B0604020202020204"/>
              </a:rPr>
              <a:t>e</a:t>
            </a:r>
            <a:r>
              <a:rPr sz="12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a</a:t>
            </a:r>
            <a:r>
              <a:rPr sz="1200" b="1" spc="10" dirty="0">
                <a:latin typeface="Arial" panose="020B0604020202020204"/>
                <a:cs typeface="Arial" panose="020B0604020202020204"/>
              </a:rPr>
              <a:t>n</a:t>
            </a:r>
            <a:r>
              <a:rPr sz="1200" b="1" dirty="0">
                <a:latin typeface="Arial" panose="020B0604020202020204"/>
                <a:cs typeface="Arial" panose="020B0604020202020204"/>
              </a:rPr>
              <a:t>d</a:t>
            </a:r>
            <a:r>
              <a:rPr sz="1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s</a:t>
            </a:r>
            <a:r>
              <a:rPr sz="1200" b="1" spc="-35" dirty="0">
                <a:latin typeface="Arial" panose="020B0604020202020204"/>
                <a:cs typeface="Arial" panose="020B0604020202020204"/>
              </a:rPr>
              <a:t>i</a:t>
            </a:r>
            <a:r>
              <a:rPr sz="1200" b="1" spc="10" dirty="0">
                <a:latin typeface="Arial" panose="020B0604020202020204"/>
                <a:cs typeface="Arial" panose="020B0604020202020204"/>
              </a:rPr>
              <a:t>ng</a:t>
            </a:r>
            <a:r>
              <a:rPr sz="1200" b="1" dirty="0">
                <a:latin typeface="Arial" panose="020B0604020202020204"/>
                <a:cs typeface="Arial" panose="020B0604020202020204"/>
              </a:rPr>
              <a:t>e</a:t>
            </a:r>
            <a:r>
              <a:rPr sz="1200" b="1" spc="-20" dirty="0">
                <a:latin typeface="Arial" panose="020B0604020202020204"/>
                <a:cs typeface="Arial" panose="020B0604020202020204"/>
              </a:rPr>
              <a:t>r</a:t>
            </a:r>
            <a:r>
              <a:rPr sz="1200" b="1" dirty="0">
                <a:latin typeface="Arial" panose="020B0604020202020204"/>
                <a:cs typeface="Arial" panose="020B0604020202020204"/>
              </a:rPr>
              <a:t>. 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Create</a:t>
            </a:r>
            <a:r>
              <a:rPr sz="12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new</a:t>
            </a:r>
            <a:r>
              <a:rPr sz="1200" b="1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playlist.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50825">
              <a:lnSpc>
                <a:spcPts val="1375"/>
              </a:lnSpc>
            </a:pPr>
            <a:r>
              <a:rPr sz="1200" b="1" spc="-5" dirty="0">
                <a:latin typeface="Arial" panose="020B0604020202020204"/>
                <a:cs typeface="Arial" panose="020B0604020202020204"/>
              </a:rPr>
              <a:t>Add/Remove</a:t>
            </a:r>
            <a:r>
              <a:rPr sz="12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songs</a:t>
            </a:r>
            <a:r>
              <a:rPr sz="12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to/from</a:t>
            </a:r>
            <a:r>
              <a:rPr sz="12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playlist.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50825">
              <a:lnSpc>
                <a:spcPts val="1430"/>
              </a:lnSpc>
            </a:pPr>
            <a:r>
              <a:rPr sz="1200" b="1" spc="-5" dirty="0">
                <a:latin typeface="Arial" panose="020B0604020202020204"/>
                <a:cs typeface="Arial" panose="020B0604020202020204"/>
              </a:rPr>
              <a:t>Add/Remove</a:t>
            </a:r>
            <a:r>
              <a:rPr sz="12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songs</a:t>
            </a:r>
            <a:r>
              <a:rPr sz="12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to/from</a:t>
            </a:r>
            <a:r>
              <a:rPr sz="1200" b="1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favourites.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50825">
              <a:lnSpc>
                <a:spcPts val="1435"/>
              </a:lnSpc>
            </a:pPr>
            <a:r>
              <a:rPr sz="1200" b="1" spc="-5" dirty="0">
                <a:latin typeface="Arial" panose="020B0604020202020204"/>
                <a:cs typeface="Arial" panose="020B0604020202020204"/>
              </a:rPr>
              <a:t>Scroll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through</a:t>
            </a:r>
            <a:r>
              <a:rPr sz="1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recently</a:t>
            </a:r>
            <a:r>
              <a:rPr sz="1200" b="1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played/viewed</a:t>
            </a:r>
            <a:r>
              <a:rPr sz="1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songs.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50825">
              <a:lnSpc>
                <a:spcPct val="100000"/>
              </a:lnSpc>
              <a:spcBef>
                <a:spcPts val="65"/>
              </a:spcBef>
            </a:pPr>
            <a:r>
              <a:rPr sz="1200" b="1" spc="-5" dirty="0">
                <a:latin typeface="Arial" panose="020B0604020202020204"/>
                <a:cs typeface="Arial" panose="020B0604020202020204"/>
              </a:rPr>
              <a:t>Explore</a:t>
            </a:r>
            <a:r>
              <a:rPr sz="1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songs</a:t>
            </a:r>
            <a:r>
              <a:rPr sz="1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through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your</a:t>
            </a:r>
            <a:r>
              <a:rPr sz="12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personalized</a:t>
            </a:r>
            <a:r>
              <a:rPr sz="1200" b="1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playlist</a:t>
            </a:r>
            <a:r>
              <a:rPr sz="1200" b="1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and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 favourites.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b="1" spc="25" dirty="0">
                <a:latin typeface="Arial" panose="020B0604020202020204"/>
                <a:cs typeface="Arial" panose="020B0604020202020204"/>
              </a:rPr>
              <a:t>T</a:t>
            </a:r>
            <a:r>
              <a:rPr sz="1800" b="1" spc="-30" dirty="0">
                <a:latin typeface="Arial" panose="020B0604020202020204"/>
                <a:cs typeface="Arial" panose="020B0604020202020204"/>
              </a:rPr>
              <a:t>ec</a:t>
            </a:r>
            <a:r>
              <a:rPr sz="1800" b="1" spc="25" dirty="0">
                <a:latin typeface="Arial" panose="020B0604020202020204"/>
                <a:cs typeface="Arial" panose="020B0604020202020204"/>
              </a:rPr>
              <a:t>hno</a:t>
            </a:r>
            <a:r>
              <a:rPr sz="1800" b="1" spc="20" dirty="0">
                <a:latin typeface="Arial" panose="020B0604020202020204"/>
                <a:cs typeface="Arial" panose="020B0604020202020204"/>
              </a:rPr>
              <a:t>l</a:t>
            </a:r>
            <a:r>
              <a:rPr sz="1800" b="1" spc="25" dirty="0">
                <a:latin typeface="Arial" panose="020B0604020202020204"/>
                <a:cs typeface="Arial" panose="020B0604020202020204"/>
              </a:rPr>
              <a:t>og</a:t>
            </a:r>
            <a:r>
              <a:rPr sz="1800" b="1" dirty="0">
                <a:latin typeface="Arial" panose="020B0604020202020204"/>
                <a:cs typeface="Arial" panose="020B0604020202020204"/>
              </a:rPr>
              <a:t>y</a:t>
            </a:r>
            <a:r>
              <a:rPr sz="1800" b="1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St</a:t>
            </a:r>
            <a:r>
              <a:rPr sz="1800" b="1" spc="-25" dirty="0">
                <a:latin typeface="Arial" panose="020B0604020202020204"/>
                <a:cs typeface="Arial" panose="020B0604020202020204"/>
              </a:rPr>
              <a:t>a</a:t>
            </a:r>
            <a:r>
              <a:rPr sz="1800" b="1" spc="-30" dirty="0">
                <a:latin typeface="Arial" panose="020B0604020202020204"/>
                <a:cs typeface="Arial" panose="020B0604020202020204"/>
              </a:rPr>
              <a:t>ck</a:t>
            </a:r>
            <a:r>
              <a:rPr sz="1800" b="1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435"/>
              </a:lnSpc>
              <a:spcBef>
                <a:spcPts val="20"/>
              </a:spcBef>
            </a:pPr>
            <a:r>
              <a:rPr sz="1200" b="1" dirty="0">
                <a:latin typeface="Arial" panose="020B0604020202020204"/>
                <a:cs typeface="Arial" panose="020B0604020202020204"/>
              </a:rPr>
              <a:t>Frontend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HTML5,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CSS3,</a:t>
            </a:r>
            <a:r>
              <a:rPr sz="1200" spc="-1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JavaScript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(bootstrap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5)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b="1" spc="10" dirty="0">
                <a:latin typeface="Arial" panose="020B0604020202020204"/>
                <a:cs typeface="Arial" panose="020B0604020202020204"/>
              </a:rPr>
              <a:t>Backend</a:t>
            </a:r>
            <a:r>
              <a:rPr sz="1200" spc="10" dirty="0">
                <a:latin typeface="Arial MT"/>
                <a:cs typeface="Arial MT"/>
              </a:rPr>
              <a:t>:</a:t>
            </a:r>
            <a:r>
              <a:rPr sz="1200" spc="20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Django,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python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30" dirty="0">
                <a:latin typeface="Arial" panose="020B0604020202020204"/>
                <a:cs typeface="Arial" panose="020B0604020202020204"/>
              </a:rPr>
              <a:t>D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a</a:t>
            </a:r>
            <a:r>
              <a:rPr sz="1200" b="1" spc="-30" dirty="0">
                <a:latin typeface="Arial" panose="020B0604020202020204"/>
                <a:cs typeface="Arial" panose="020B0604020202020204"/>
              </a:rPr>
              <a:t>t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a</a:t>
            </a:r>
            <a:r>
              <a:rPr sz="1200" b="1" spc="15" dirty="0">
                <a:latin typeface="Arial" panose="020B0604020202020204"/>
                <a:cs typeface="Arial" panose="020B0604020202020204"/>
              </a:rPr>
              <a:t>b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ase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20" dirty="0">
                <a:latin typeface="Arial MT"/>
                <a:cs typeface="Arial MT"/>
              </a:rPr>
              <a:t>S</a:t>
            </a:r>
            <a:r>
              <a:rPr sz="1200" spc="-40" dirty="0">
                <a:latin typeface="Arial MT"/>
                <a:cs typeface="Arial MT"/>
              </a:rPr>
              <a:t>Q</a:t>
            </a:r>
            <a:r>
              <a:rPr sz="1200" dirty="0">
                <a:latin typeface="Arial MT"/>
                <a:cs typeface="Arial MT"/>
              </a:rPr>
              <a:t>L</a:t>
            </a:r>
            <a:r>
              <a:rPr sz="1200" spc="-110" dirty="0">
                <a:latin typeface="Arial MT"/>
                <a:cs typeface="Arial MT"/>
              </a:rPr>
              <a:t>I</a:t>
            </a:r>
            <a:r>
              <a:rPr sz="1200" spc="-60" dirty="0">
                <a:latin typeface="Arial MT"/>
                <a:cs typeface="Arial MT"/>
              </a:rPr>
              <a:t>T</a:t>
            </a:r>
            <a:r>
              <a:rPr sz="1200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38429" y="659066"/>
            <a:ext cx="8853805" cy="32588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20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Proposed</a:t>
            </a:r>
            <a:r>
              <a:rPr sz="1550" b="1" spc="-5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Solution</a:t>
            </a:r>
            <a:endParaRPr sz="15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6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 panose="020B0604020202020204"/>
                <a:cs typeface="Arial" panose="020B0604020202020204"/>
              </a:rPr>
              <a:t>P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e</a:t>
            </a:r>
            <a:r>
              <a:rPr sz="1400" b="1" spc="50" dirty="0">
                <a:latin typeface="Arial" panose="020B0604020202020204"/>
                <a:cs typeface="Arial" panose="020B0604020202020204"/>
              </a:rPr>
              <a:t>r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so</a:t>
            </a:r>
            <a:r>
              <a:rPr sz="1400" b="1" spc="-35" dirty="0">
                <a:latin typeface="Arial" panose="020B0604020202020204"/>
                <a:cs typeface="Arial" panose="020B0604020202020204"/>
              </a:rPr>
              <a:t>n</a:t>
            </a:r>
            <a:r>
              <a:rPr sz="1400" b="1" spc="-30" dirty="0">
                <a:latin typeface="Arial" panose="020B0604020202020204"/>
                <a:cs typeface="Arial" panose="020B0604020202020204"/>
              </a:rPr>
              <a:t>a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li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z</a:t>
            </a:r>
            <a:r>
              <a:rPr sz="1400" b="1" spc="-30" dirty="0">
                <a:latin typeface="Arial" panose="020B0604020202020204"/>
                <a:cs typeface="Arial" panose="020B0604020202020204"/>
              </a:rPr>
              <a:t>e</a:t>
            </a:r>
            <a:r>
              <a:rPr sz="1400" b="1" spc="15" dirty="0">
                <a:latin typeface="Arial" panose="020B0604020202020204"/>
                <a:cs typeface="Arial" panose="020B0604020202020204"/>
              </a:rPr>
              <a:t>d</a:t>
            </a:r>
            <a:r>
              <a:rPr sz="1400" b="1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105" dirty="0">
                <a:latin typeface="Arial" panose="020B0604020202020204"/>
                <a:cs typeface="Arial" panose="020B0604020202020204"/>
              </a:rPr>
              <a:t>M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u</a:t>
            </a:r>
            <a:r>
              <a:rPr sz="1400" b="1" spc="-30" dirty="0">
                <a:latin typeface="Arial" panose="020B0604020202020204"/>
                <a:cs typeface="Arial" panose="020B0604020202020204"/>
              </a:rPr>
              <a:t>s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i</a:t>
            </a:r>
            <a:r>
              <a:rPr sz="1400" b="1" spc="15" dirty="0">
                <a:latin typeface="Arial" panose="020B0604020202020204"/>
                <a:cs typeface="Arial" panose="020B0604020202020204"/>
              </a:rPr>
              <a:t>c</a:t>
            </a:r>
            <a:r>
              <a:rPr sz="1400" b="1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30" dirty="0">
                <a:latin typeface="Arial" panose="020B0604020202020204"/>
                <a:cs typeface="Arial" panose="020B0604020202020204"/>
              </a:rPr>
              <a:t>D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i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sc</a:t>
            </a:r>
            <a:r>
              <a:rPr sz="1400" b="1" spc="-35" dirty="0">
                <a:latin typeface="Arial" panose="020B0604020202020204"/>
                <a:cs typeface="Arial" panose="020B0604020202020204"/>
              </a:rPr>
              <a:t>o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v</a:t>
            </a:r>
            <a:r>
              <a:rPr sz="1400" b="1" spc="-30" dirty="0">
                <a:latin typeface="Arial" panose="020B0604020202020204"/>
                <a:cs typeface="Arial" panose="020B0604020202020204"/>
              </a:rPr>
              <a:t>e</a:t>
            </a:r>
            <a:r>
              <a:rPr sz="1400" b="1" spc="-25" dirty="0">
                <a:latin typeface="Arial" panose="020B0604020202020204"/>
                <a:cs typeface="Arial" panose="020B0604020202020204"/>
              </a:rPr>
              <a:t>r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y</a:t>
            </a:r>
            <a:r>
              <a:rPr sz="1400" b="1" spc="5" dirty="0">
                <a:latin typeface="Arial" panose="020B0604020202020204"/>
                <a:cs typeface="Arial" panose="020B0604020202020204"/>
              </a:rPr>
              <a:t>: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 panose="020B0604020202020204"/>
              <a:cs typeface="Arial" panose="020B0604020202020204"/>
            </a:endParaRPr>
          </a:p>
          <a:p>
            <a:pPr marL="12700" marR="83185">
              <a:lnSpc>
                <a:spcPts val="1650"/>
              </a:lnSpc>
            </a:pPr>
            <a:r>
              <a:rPr sz="1400" spc="-10" dirty="0">
                <a:latin typeface="Arial MT"/>
                <a:cs typeface="Arial MT"/>
              </a:rPr>
              <a:t>Music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employs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advanced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analyze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preferences,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listening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history,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social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deliver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recommendations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each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user's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unique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taste.</a:t>
            </a:r>
            <a:endParaRPr sz="1400">
              <a:latin typeface="Arial MT"/>
              <a:cs typeface="Arial MT"/>
            </a:endParaRPr>
          </a:p>
          <a:p>
            <a:pPr marL="12700" marR="130175">
              <a:lnSpc>
                <a:spcPts val="1650"/>
              </a:lnSpc>
              <a:spcBef>
                <a:spcPts val="80"/>
              </a:spcBef>
            </a:pPr>
            <a:r>
              <a:rPr sz="1400" spc="5" dirty="0">
                <a:latin typeface="Arial MT"/>
                <a:cs typeface="Arial MT"/>
              </a:rPr>
              <a:t>Users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can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explore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library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tracks,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albums,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artists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specifically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them,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ensuring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never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run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out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new</a:t>
            </a:r>
            <a:r>
              <a:rPr sz="1400" spc="5" dirty="0">
                <a:latin typeface="Arial MT"/>
                <a:cs typeface="Arial MT"/>
              </a:rPr>
              <a:t> 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discover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 panose="020B0604020202020204"/>
                <a:cs typeface="Arial" panose="020B0604020202020204"/>
              </a:rPr>
              <a:t>S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ea</a:t>
            </a:r>
            <a:r>
              <a:rPr sz="1400" b="1" spc="25" dirty="0">
                <a:latin typeface="Arial" panose="020B0604020202020204"/>
                <a:cs typeface="Arial" panose="020B0604020202020204"/>
              </a:rPr>
              <a:t>m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l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es</a:t>
            </a:r>
            <a:r>
              <a:rPr sz="1400" b="1" spc="15" dirty="0">
                <a:latin typeface="Arial" panose="020B0604020202020204"/>
                <a:cs typeface="Arial" panose="020B0604020202020204"/>
              </a:rPr>
              <a:t>s</a:t>
            </a:r>
            <a:r>
              <a:rPr sz="1400" b="1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35" dirty="0">
                <a:latin typeface="Arial" panose="020B0604020202020204"/>
                <a:cs typeface="Arial" panose="020B0604020202020204"/>
              </a:rPr>
              <a:t>S</a:t>
            </a:r>
            <a:r>
              <a:rPr sz="1400" b="1" spc="-25" dirty="0">
                <a:latin typeface="Arial" panose="020B0604020202020204"/>
                <a:cs typeface="Arial" panose="020B0604020202020204"/>
              </a:rPr>
              <a:t>t</a:t>
            </a:r>
            <a:r>
              <a:rPr sz="1400" b="1" spc="50" dirty="0">
                <a:latin typeface="Arial" panose="020B0604020202020204"/>
                <a:cs typeface="Arial" panose="020B0604020202020204"/>
              </a:rPr>
              <a:t>r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ea</a:t>
            </a:r>
            <a:r>
              <a:rPr sz="1400" b="1" spc="-50" dirty="0">
                <a:latin typeface="Arial" panose="020B0604020202020204"/>
                <a:cs typeface="Arial" panose="020B0604020202020204"/>
              </a:rPr>
              <a:t>m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i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n</a:t>
            </a:r>
            <a:r>
              <a:rPr sz="1400" b="1" spc="15" dirty="0">
                <a:latin typeface="Arial" panose="020B0604020202020204"/>
                <a:cs typeface="Arial" panose="020B0604020202020204"/>
              </a:rPr>
              <a:t>g</a:t>
            </a:r>
            <a:r>
              <a:rPr sz="1400" b="1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an</a:t>
            </a:r>
            <a:r>
              <a:rPr sz="1400" b="1" spc="15" dirty="0">
                <a:latin typeface="Arial" panose="020B0604020202020204"/>
                <a:cs typeface="Arial" panose="020B0604020202020204"/>
              </a:rPr>
              <a:t>d</a:t>
            </a:r>
            <a:r>
              <a:rPr sz="1400" b="1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35" dirty="0">
                <a:latin typeface="Arial" panose="020B0604020202020204"/>
                <a:cs typeface="Arial" panose="020B0604020202020204"/>
              </a:rPr>
              <a:t>P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l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ayba</a:t>
            </a:r>
            <a:r>
              <a:rPr sz="1400" b="1" spc="-30" dirty="0">
                <a:latin typeface="Arial" panose="020B0604020202020204"/>
                <a:cs typeface="Arial" panose="020B0604020202020204"/>
              </a:rPr>
              <a:t>ck</a:t>
            </a:r>
            <a:r>
              <a:rPr sz="1400" b="1" spc="5" dirty="0">
                <a:latin typeface="Arial" panose="020B0604020202020204"/>
                <a:cs typeface="Arial" panose="020B0604020202020204"/>
              </a:rPr>
              <a:t>: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665"/>
              </a:lnSpc>
            </a:pPr>
            <a:r>
              <a:rPr sz="1400" spc="5" dirty="0">
                <a:latin typeface="Arial MT"/>
                <a:cs typeface="Arial MT"/>
              </a:rPr>
              <a:t>Enjoy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high-quality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audio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adaptive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bitrate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technology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ensures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playback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across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various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5"/>
              </a:lnSpc>
            </a:pPr>
            <a:r>
              <a:rPr sz="1400" spc="40" dirty="0">
                <a:latin typeface="Arial MT"/>
                <a:cs typeface="Arial MT"/>
              </a:rPr>
              <a:t>de</a:t>
            </a:r>
            <a:r>
              <a:rPr sz="1400" spc="-25" dirty="0">
                <a:latin typeface="Arial MT"/>
                <a:cs typeface="Arial MT"/>
              </a:rPr>
              <a:t>v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s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5" dirty="0">
                <a:latin typeface="Arial MT"/>
                <a:cs typeface="Arial MT"/>
              </a:rPr>
              <a:t>w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15" dirty="0">
                <a:latin typeface="Arial MT"/>
                <a:cs typeface="Arial MT"/>
              </a:rPr>
              <a:t>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d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12700" marR="128905">
              <a:lnSpc>
                <a:spcPts val="1650"/>
              </a:lnSpc>
              <a:spcBef>
                <a:spcPts val="135"/>
              </a:spcBef>
            </a:pPr>
            <a:r>
              <a:rPr sz="1400" spc="-10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supports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wide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range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audio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formats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provides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intuitive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playback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controls,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allowing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users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pause,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skip,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shuffle,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repeat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tracks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effortlessly.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0327" y="563880"/>
            <a:ext cx="8935085" cy="3679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15" dirty="0">
                <a:latin typeface="Calibri" panose="020F0502020204030204"/>
                <a:cs typeface="Calibri" panose="020F0502020204030204"/>
              </a:rPr>
              <a:t>Interactive</a:t>
            </a:r>
            <a:r>
              <a:rPr sz="14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Social</a:t>
            </a:r>
            <a:r>
              <a:rPr sz="1400" b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Features: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libri" panose="020F0502020204030204"/>
              <a:cs typeface="Calibri" panose="020F0502020204030204"/>
            </a:endParaRPr>
          </a:p>
          <a:p>
            <a:pPr marL="12700" marR="17780">
              <a:lnSpc>
                <a:spcPct val="101000"/>
              </a:lnSpc>
            </a:pPr>
            <a:r>
              <a:rPr sz="1400" spc="5" dirty="0">
                <a:latin typeface="Calibri" panose="020F0502020204030204"/>
                <a:cs typeface="Calibri" panose="020F0502020204030204"/>
              </a:rPr>
              <a:t>Connect </a:t>
            </a:r>
            <a:r>
              <a:rPr sz="1400" dirty="0">
                <a:latin typeface="Calibri" panose="020F0502020204030204"/>
                <a:cs typeface="Calibri" panose="020F0502020204030204"/>
              </a:rPr>
              <a:t>with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friends,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fellow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music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enthusiasts, and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favorite </a:t>
            </a:r>
            <a:r>
              <a:rPr sz="1400" dirty="0">
                <a:latin typeface="Calibri" panose="020F0502020204030204"/>
                <a:cs typeface="Calibri" panose="020F0502020204030204"/>
              </a:rPr>
              <a:t>artists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through Music Harmony's vibrant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social community.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Share</a:t>
            </a:r>
            <a:r>
              <a:rPr sz="1400" spc="-12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your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favorite</a:t>
            </a:r>
            <a:r>
              <a:rPr sz="1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tracks,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albums,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and</a:t>
            </a:r>
            <a:r>
              <a:rPr sz="1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playlists</a:t>
            </a:r>
            <a:r>
              <a:rPr sz="1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with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friends,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create</a:t>
            </a:r>
            <a:r>
              <a:rPr sz="14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collaborative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playlists</a:t>
            </a:r>
            <a:r>
              <a:rPr sz="1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for</a:t>
            </a:r>
            <a:r>
              <a:rPr sz="1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group</a:t>
            </a:r>
            <a:r>
              <a:rPr sz="1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listening</a:t>
            </a:r>
            <a:r>
              <a:rPr sz="140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20" dirty="0">
                <a:latin typeface="Calibri" panose="020F0502020204030204"/>
                <a:cs typeface="Calibri" panose="020F0502020204030204"/>
              </a:rPr>
              <a:t>sessions,</a:t>
            </a:r>
            <a:r>
              <a:rPr sz="1400" spc="-1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and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engage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14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lively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discussions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about</a:t>
            </a:r>
            <a:r>
              <a:rPr sz="1400" spc="-12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music</a:t>
            </a:r>
            <a:r>
              <a:rPr sz="14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trends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and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genres.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 panose="020B0604020202020204"/>
                <a:cs typeface="Arial" panose="020B0604020202020204"/>
              </a:rPr>
              <a:t>C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u</a:t>
            </a:r>
            <a:r>
              <a:rPr sz="1400" b="1" spc="45" dirty="0">
                <a:latin typeface="Arial" panose="020B0604020202020204"/>
                <a:cs typeface="Arial" panose="020B0604020202020204"/>
              </a:rPr>
              <a:t>s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t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o</a:t>
            </a:r>
            <a:r>
              <a:rPr sz="1400" b="1" spc="25" dirty="0">
                <a:latin typeface="Arial" panose="020B0604020202020204"/>
                <a:cs typeface="Arial" panose="020B0604020202020204"/>
              </a:rPr>
              <a:t>m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i</a:t>
            </a:r>
            <a:r>
              <a:rPr sz="1400" b="1" spc="45" dirty="0">
                <a:latin typeface="Arial" panose="020B0604020202020204"/>
                <a:cs typeface="Arial" panose="020B0604020202020204"/>
              </a:rPr>
              <a:t>z</a:t>
            </a:r>
            <a:r>
              <a:rPr sz="1400" b="1" spc="-30" dirty="0">
                <a:latin typeface="Arial" panose="020B0604020202020204"/>
                <a:cs typeface="Arial" panose="020B0604020202020204"/>
              </a:rPr>
              <a:t>ab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l</a:t>
            </a:r>
            <a:r>
              <a:rPr sz="1400" b="1" spc="15" dirty="0">
                <a:latin typeface="Arial" panose="020B0604020202020204"/>
                <a:cs typeface="Arial" panose="020B0604020202020204"/>
              </a:rPr>
              <a:t>e</a:t>
            </a:r>
            <a:r>
              <a:rPr sz="1400" b="1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40" dirty="0">
                <a:latin typeface="Arial" panose="020B0604020202020204"/>
                <a:cs typeface="Arial" panose="020B0604020202020204"/>
              </a:rPr>
              <a:t>U</a:t>
            </a:r>
            <a:r>
              <a:rPr sz="1400" b="1" spc="45" dirty="0">
                <a:latin typeface="Arial" panose="020B0604020202020204"/>
                <a:cs typeface="Arial" panose="020B0604020202020204"/>
              </a:rPr>
              <a:t>se</a:t>
            </a:r>
            <a:r>
              <a:rPr sz="1400" b="1" spc="10" dirty="0">
                <a:latin typeface="Arial" panose="020B0604020202020204"/>
                <a:cs typeface="Arial" panose="020B0604020202020204"/>
              </a:rPr>
              <a:t>r</a:t>
            </a:r>
            <a:r>
              <a:rPr sz="1400" b="1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35" dirty="0">
                <a:latin typeface="Arial" panose="020B0604020202020204"/>
                <a:cs typeface="Arial" panose="020B0604020202020204"/>
              </a:rPr>
              <a:t>P</a:t>
            </a:r>
            <a:r>
              <a:rPr sz="1400" b="1" spc="55" dirty="0">
                <a:latin typeface="Arial" panose="020B0604020202020204"/>
                <a:cs typeface="Arial" panose="020B0604020202020204"/>
              </a:rPr>
              <a:t>r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o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fil</a:t>
            </a:r>
            <a:r>
              <a:rPr sz="1400" b="1" spc="45" dirty="0">
                <a:latin typeface="Arial" panose="020B0604020202020204"/>
                <a:cs typeface="Arial" panose="020B0604020202020204"/>
              </a:rPr>
              <a:t>es</a:t>
            </a:r>
            <a:r>
              <a:rPr sz="1400" b="1" spc="5" dirty="0">
                <a:latin typeface="Arial" panose="020B0604020202020204"/>
                <a:cs typeface="Arial" panose="020B0604020202020204"/>
              </a:rPr>
              <a:t>: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latin typeface="Arial MT"/>
                <a:cs typeface="Arial MT"/>
              </a:rPr>
              <a:t>Personalize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profile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genres,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playlists,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allowing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application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Arial MT"/>
                <a:cs typeface="Arial MT"/>
              </a:rPr>
              <a:t>tailor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recommendations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suggestions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musical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preferences.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20" dirty="0">
                <a:latin typeface="Arial" panose="020B0604020202020204"/>
                <a:cs typeface="Arial" panose="020B0604020202020204"/>
              </a:rPr>
              <a:t>I</a:t>
            </a:r>
            <a:r>
              <a:rPr sz="1400" b="1" spc="25" dirty="0">
                <a:latin typeface="Arial" panose="020B0604020202020204"/>
                <a:cs typeface="Arial" panose="020B0604020202020204"/>
              </a:rPr>
              <a:t>mm</a:t>
            </a:r>
            <a:r>
              <a:rPr sz="1400" b="1" spc="45" dirty="0">
                <a:latin typeface="Arial" panose="020B0604020202020204"/>
                <a:cs typeface="Arial" panose="020B0604020202020204"/>
              </a:rPr>
              <a:t>e</a:t>
            </a:r>
            <a:r>
              <a:rPr sz="1400" b="1" spc="55" dirty="0">
                <a:latin typeface="Arial" panose="020B0604020202020204"/>
                <a:cs typeface="Arial" panose="020B0604020202020204"/>
              </a:rPr>
              <a:t>r</a:t>
            </a:r>
            <a:r>
              <a:rPr sz="1400" b="1" spc="45" dirty="0">
                <a:latin typeface="Arial" panose="020B0604020202020204"/>
                <a:cs typeface="Arial" panose="020B0604020202020204"/>
              </a:rPr>
              <a:t>s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i</a:t>
            </a:r>
            <a:r>
              <a:rPr sz="1400" b="1" spc="45" dirty="0">
                <a:latin typeface="Arial" panose="020B0604020202020204"/>
                <a:cs typeface="Arial" panose="020B0604020202020204"/>
              </a:rPr>
              <a:t>v</a:t>
            </a:r>
            <a:r>
              <a:rPr sz="1400" b="1" spc="15" dirty="0">
                <a:latin typeface="Arial" panose="020B0604020202020204"/>
                <a:cs typeface="Arial" panose="020B0604020202020204"/>
              </a:rPr>
              <a:t>e</a:t>
            </a:r>
            <a:r>
              <a:rPr sz="14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105" dirty="0">
                <a:latin typeface="Arial" panose="020B0604020202020204"/>
                <a:cs typeface="Arial" panose="020B0604020202020204"/>
              </a:rPr>
              <a:t>M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u</a:t>
            </a:r>
            <a:r>
              <a:rPr sz="1400" b="1" spc="45" dirty="0">
                <a:latin typeface="Arial" panose="020B0604020202020204"/>
                <a:cs typeface="Arial" panose="020B0604020202020204"/>
              </a:rPr>
              <a:t>s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i</a:t>
            </a:r>
            <a:r>
              <a:rPr sz="1400" b="1" spc="15" dirty="0">
                <a:latin typeface="Arial" panose="020B0604020202020204"/>
                <a:cs typeface="Arial" panose="020B0604020202020204"/>
              </a:rPr>
              <a:t>c</a:t>
            </a:r>
            <a:r>
              <a:rPr sz="14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35" dirty="0">
                <a:latin typeface="Arial" panose="020B0604020202020204"/>
                <a:cs typeface="Arial" panose="020B0604020202020204"/>
              </a:rPr>
              <a:t>E</a:t>
            </a:r>
            <a:r>
              <a:rPr sz="1400" b="1" spc="45" dirty="0">
                <a:latin typeface="Arial" panose="020B0604020202020204"/>
                <a:cs typeface="Arial" panose="020B0604020202020204"/>
              </a:rPr>
              <a:t>x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p</a:t>
            </a:r>
            <a:r>
              <a:rPr sz="1400" b="1" spc="45" dirty="0">
                <a:latin typeface="Arial" panose="020B0604020202020204"/>
                <a:cs typeface="Arial" panose="020B0604020202020204"/>
              </a:rPr>
              <a:t>e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ri</a:t>
            </a:r>
            <a:r>
              <a:rPr sz="1400" b="1" spc="45" dirty="0">
                <a:latin typeface="Arial" panose="020B0604020202020204"/>
                <a:cs typeface="Arial" panose="020B0604020202020204"/>
              </a:rPr>
              <a:t>e</a:t>
            </a:r>
            <a:r>
              <a:rPr sz="1400" b="1" spc="-30" dirty="0">
                <a:latin typeface="Arial" panose="020B0604020202020204"/>
                <a:cs typeface="Arial" panose="020B0604020202020204"/>
              </a:rPr>
              <a:t>nc</a:t>
            </a:r>
            <a:r>
              <a:rPr sz="1400" b="1" spc="45" dirty="0">
                <a:latin typeface="Arial" panose="020B0604020202020204"/>
                <a:cs typeface="Arial" panose="020B0604020202020204"/>
              </a:rPr>
              <a:t>e</a:t>
            </a:r>
            <a:r>
              <a:rPr sz="1400" b="1" spc="5" dirty="0">
                <a:latin typeface="Arial" panose="020B0604020202020204"/>
                <a:cs typeface="Arial" panose="020B0604020202020204"/>
              </a:rPr>
              <a:t>: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 panose="020B0604020202020204"/>
              <a:cs typeface="Arial" panose="020B0604020202020204"/>
            </a:endParaRPr>
          </a:p>
          <a:p>
            <a:pPr marL="12700" marR="31115">
              <a:lnSpc>
                <a:spcPct val="103000"/>
              </a:lnSpc>
            </a:pPr>
            <a:r>
              <a:rPr sz="1400" dirty="0">
                <a:latin typeface="Arial MT"/>
                <a:cs typeface="Arial MT"/>
              </a:rPr>
              <a:t>Dive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deeper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into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world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Harmony's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immersive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features,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including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biographies,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album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reviews,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playlists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every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mood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occasion.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55"/>
              </a:lnSpc>
            </a:pPr>
            <a:r>
              <a:rPr sz="1400" dirty="0">
                <a:latin typeface="Arial MT"/>
                <a:cs typeface="Arial MT"/>
              </a:rPr>
              <a:t>Stay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updated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latest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releases,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exclusive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interviews,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behind-the-scenes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content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from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bands.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0327" y="597852"/>
            <a:ext cx="8256905" cy="1735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5" dirty="0">
                <a:latin typeface="Calibri" panose="020F0502020204030204"/>
                <a:cs typeface="Calibri" panose="020F0502020204030204"/>
              </a:rPr>
              <a:t>Monetization</a:t>
            </a:r>
            <a:r>
              <a:rPr sz="1550" b="1" spc="28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b="1" spc="-10" dirty="0">
                <a:latin typeface="Calibri" panose="020F0502020204030204"/>
                <a:cs typeface="Calibri" panose="020F0502020204030204"/>
              </a:rPr>
              <a:t>Options:</a:t>
            </a:r>
            <a:endParaRPr sz="155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3000"/>
              </a:lnSpc>
            </a:pPr>
            <a:r>
              <a:rPr sz="1550" spc="10" dirty="0">
                <a:latin typeface="Calibri" panose="020F0502020204030204"/>
                <a:cs typeface="Calibri" panose="020F0502020204030204"/>
              </a:rPr>
              <a:t>Music Harmony </a:t>
            </a:r>
            <a:r>
              <a:rPr sz="1550" spc="-15" dirty="0">
                <a:latin typeface="Calibri" panose="020F0502020204030204"/>
                <a:cs typeface="Calibri" panose="020F0502020204030204"/>
              </a:rPr>
              <a:t>offers</a:t>
            </a:r>
            <a:r>
              <a:rPr sz="155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dirty="0">
                <a:latin typeface="Calibri" panose="020F0502020204030204"/>
                <a:cs typeface="Calibri" panose="020F0502020204030204"/>
              </a:rPr>
              <a:t>flexible 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monetization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models, 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including 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subscription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plans, 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ad-supported</a:t>
            </a:r>
            <a:r>
              <a:rPr sz="155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-15" dirty="0">
                <a:latin typeface="Calibri" panose="020F0502020204030204"/>
                <a:cs typeface="Calibri" panose="020F0502020204030204"/>
              </a:rPr>
              <a:t>free </a:t>
            </a:r>
            <a:r>
              <a:rPr sz="1550" spc="-34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tiers,</a:t>
            </a:r>
            <a:r>
              <a:rPr sz="155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and 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premium </a:t>
            </a:r>
            <a:r>
              <a:rPr sz="1550" dirty="0">
                <a:latin typeface="Calibri" panose="020F0502020204030204"/>
                <a:cs typeface="Calibri" panose="020F0502020204030204"/>
              </a:rPr>
              <a:t>content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offerings</a:t>
            </a:r>
            <a:r>
              <a:rPr sz="155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such 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as </a:t>
            </a:r>
            <a:r>
              <a:rPr sz="1550" dirty="0">
                <a:latin typeface="Calibri" panose="020F0502020204030204"/>
                <a:cs typeface="Calibri" panose="020F0502020204030204"/>
              </a:rPr>
              <a:t>exclusive live 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performances,</a:t>
            </a:r>
            <a:r>
              <a:rPr sz="1550" dirty="0">
                <a:latin typeface="Calibri" panose="020F0502020204030204"/>
                <a:cs typeface="Calibri" panose="020F0502020204030204"/>
              </a:rPr>
              <a:t> concert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dirty="0">
                <a:latin typeface="Calibri" panose="020F0502020204030204"/>
                <a:cs typeface="Calibri" panose="020F0502020204030204"/>
              </a:rPr>
              <a:t>streams,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and 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dirty="0">
                <a:latin typeface="Calibri" panose="020F0502020204030204"/>
                <a:cs typeface="Calibri" panose="020F0502020204030204"/>
              </a:rPr>
              <a:t>merchandise.</a:t>
            </a:r>
            <a:endParaRPr sz="15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0" dirty="0">
                <a:latin typeface="Calibri" panose="020F0502020204030204"/>
                <a:cs typeface="Calibri" panose="020F0502020204030204"/>
              </a:rPr>
              <a:t>Users</a:t>
            </a:r>
            <a:r>
              <a:rPr sz="1550" spc="16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can</a:t>
            </a:r>
            <a:r>
              <a:rPr sz="155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choose</a:t>
            </a:r>
            <a:r>
              <a:rPr sz="1550" spc="14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the</a:t>
            </a:r>
            <a:r>
              <a:rPr sz="155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monetization</a:t>
            </a:r>
            <a:r>
              <a:rPr sz="1550" spc="17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option</a:t>
            </a:r>
            <a:r>
              <a:rPr sz="1550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that</a:t>
            </a:r>
            <a:r>
              <a:rPr sz="155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best</a:t>
            </a:r>
            <a:r>
              <a:rPr sz="1550" spc="18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suits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their</a:t>
            </a:r>
            <a:r>
              <a:rPr sz="155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-10" dirty="0">
                <a:latin typeface="Calibri" panose="020F0502020204030204"/>
                <a:cs typeface="Calibri" panose="020F0502020204030204"/>
              </a:rPr>
              <a:t>preferences</a:t>
            </a:r>
            <a:r>
              <a:rPr sz="155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and</a:t>
            </a:r>
            <a:r>
              <a:rPr sz="155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budget,</a:t>
            </a:r>
            <a:r>
              <a:rPr sz="1550" spc="15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dirty="0">
                <a:latin typeface="Calibri" panose="020F0502020204030204"/>
                <a:cs typeface="Calibri" panose="020F0502020204030204"/>
              </a:rPr>
              <a:t>ensuring</a:t>
            </a:r>
            <a:r>
              <a:rPr sz="1550" spc="19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a</a:t>
            </a:r>
            <a:endParaRPr sz="15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5" dirty="0">
                <a:latin typeface="Calibri" panose="020F0502020204030204"/>
                <a:cs typeface="Calibri" panose="020F0502020204030204"/>
              </a:rPr>
              <a:t>sustainable</a:t>
            </a:r>
            <a:r>
              <a:rPr sz="1550" spc="14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-10" dirty="0">
                <a:latin typeface="Calibri" panose="020F0502020204030204"/>
                <a:cs typeface="Calibri" panose="020F0502020204030204"/>
              </a:rPr>
              <a:t>revenue</a:t>
            </a:r>
            <a:r>
              <a:rPr sz="1550" spc="21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model</a:t>
            </a:r>
            <a:r>
              <a:rPr sz="1550" spc="12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155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the</a:t>
            </a:r>
            <a:r>
              <a:rPr sz="155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dirty="0">
                <a:latin typeface="Calibri" panose="020F0502020204030204"/>
                <a:cs typeface="Calibri" panose="020F0502020204030204"/>
              </a:rPr>
              <a:t>platform</a:t>
            </a:r>
            <a:r>
              <a:rPr sz="1550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while</a:t>
            </a:r>
            <a:r>
              <a:rPr sz="155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dirty="0">
                <a:latin typeface="Calibri" panose="020F0502020204030204"/>
                <a:cs typeface="Calibri" panose="020F0502020204030204"/>
              </a:rPr>
              <a:t>providing</a:t>
            </a:r>
            <a:r>
              <a:rPr sz="1550" spc="18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value</a:t>
            </a:r>
            <a:r>
              <a:rPr sz="155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to</a:t>
            </a:r>
            <a:r>
              <a:rPr sz="155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both</a:t>
            </a:r>
            <a:r>
              <a:rPr sz="15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-15" dirty="0">
                <a:latin typeface="Calibri" panose="020F0502020204030204"/>
                <a:cs typeface="Calibri" panose="020F0502020204030204"/>
              </a:rPr>
              <a:t>free</a:t>
            </a:r>
            <a:r>
              <a:rPr sz="1550" spc="14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and</a:t>
            </a:r>
            <a:r>
              <a:rPr sz="155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paid</a:t>
            </a:r>
            <a:r>
              <a:rPr sz="15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user</a:t>
            </a:r>
            <a:endParaRPr sz="15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170307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Technology</a:t>
            </a:r>
            <a:r>
              <a:rPr sz="1550" b="1" spc="10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Used</a:t>
            </a:r>
            <a:endParaRPr sz="155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19175" y="1782770"/>
            <a:ext cx="2880557" cy="25130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2475" y="1714500"/>
            <a:ext cx="4171950" cy="20859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53360" y="1387093"/>
            <a:ext cx="80327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dirty="0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5926" y="1313497"/>
            <a:ext cx="7842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latin typeface="Arial MT"/>
                <a:cs typeface="Arial MT"/>
              </a:rPr>
              <a:t>B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25" dirty="0">
                <a:latin typeface="Arial MT"/>
                <a:cs typeface="Arial MT"/>
              </a:rPr>
              <a:t>k-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8043</Words>
  <Application>WPS Presentation</Application>
  <PresentationFormat>On-screen Show (16:9)</PresentationFormat>
  <Paragraphs>200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Arial MT</vt:lpstr>
      <vt:lpstr>Arial</vt:lpstr>
      <vt:lpstr>Calibri</vt:lpstr>
      <vt:lpstr>Microsoft YaHei</vt:lpstr>
      <vt:lpstr>Arial Unicode MS</vt:lpstr>
      <vt:lpstr>Calibri</vt:lpstr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PowerPoint 演示文稿</vt:lpstr>
      <vt:lpstr>Next Gen Employability Program</vt:lpstr>
      <vt:lpstr>Homepage</vt:lpstr>
      <vt:lpstr>PowerPoint 演示文稿</vt:lpstr>
      <vt:lpstr>PowerPoint 演示文稿</vt:lpstr>
      <vt:lpstr>PowerPoint 演示文稿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EMPLOYABILITY PROGRAM</dc:title>
  <dc:creator>ELCOT</dc:creator>
  <cp:lastModifiedBy>PRITHIK</cp:lastModifiedBy>
  <cp:revision>7</cp:revision>
  <dcterms:created xsi:type="dcterms:W3CDTF">2024-04-02T13:22:00Z</dcterms:created>
  <dcterms:modified xsi:type="dcterms:W3CDTF">2024-04-08T14:05:40Z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2024-04-02T05:30:00Z</vt:filetime>
  </property>
  <property fmtid="{D5CDD505-2E9C-101B-9397-08002B2CF9AE}" pid="3" name="LastSaved">
    <vt:filetime>2024-04-02T05:30:00Z</vt:filetime>
  </property>
  <property fmtid="{D5CDD505-2E9C-101B-9397-08002B2CF9AE}" pid="4" name="ICV">
    <vt:lpwstr>87CFDD4F3BDC4C42901D17A6E8BC8E83_12</vt:lpwstr>
  </property>
  <property fmtid="{D5CDD505-2E9C-101B-9397-08002B2CF9AE}" pid="5" name="KSOProductBuildVer">
    <vt:lpwstr>1033-12.2.0.13472</vt:lpwstr>
  </property>
</Properties>
</file>