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85" r:id="rId2"/>
    <p:sldId id="307" r:id="rId3"/>
    <p:sldId id="30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3371"/>
    <a:srgbClr val="111442"/>
    <a:srgbClr val="FFC000"/>
    <a:srgbClr val="474747"/>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61" autoAdjust="0"/>
    <p:restoredTop sz="94671"/>
  </p:normalViewPr>
  <p:slideViewPr>
    <p:cSldViewPr>
      <p:cViewPr varScale="1">
        <p:scale>
          <a:sx n="62" d="100"/>
          <a:sy n="62" d="100"/>
        </p:scale>
        <p:origin x="436" y="44"/>
      </p:cViewPr>
      <p:guideLst>
        <p:guide orient="horz" pos="2160"/>
        <p:guide pos="336"/>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descr="A picture containing graphical user interface&#10;&#10;Description automatically generated">
            <a:extLst>
              <a:ext uri="{FF2B5EF4-FFF2-40B4-BE49-F238E27FC236}">
                <a16:creationId xmlns:a16="http://schemas.microsoft.com/office/drawing/2014/main" id="{8999ACD7-AA31-4C4C-0ADD-271C3B310C6D}"/>
              </a:ext>
            </a:extLst>
          </p:cNvPr>
          <p:cNvPicPr>
            <a:picLocks noChangeAspect="1"/>
          </p:cNvPicPr>
          <p:nvPr userDrawn="1"/>
        </p:nvPicPr>
        <p:blipFill>
          <a:blip r:embed="rId2"/>
          <a:stretch>
            <a:fillRect/>
          </a:stretch>
        </p:blipFill>
        <p:spPr>
          <a:xfrm>
            <a:off x="-15999" y="-9000"/>
            <a:ext cx="12223998" cy="6876000"/>
          </a:xfrm>
          <a:prstGeom prst="rect">
            <a:avLst/>
          </a:prstGeom>
        </p:spPr>
      </p:pic>
    </p:spTree>
    <p:extLst>
      <p:ext uri="{BB962C8B-B14F-4D97-AF65-F5344CB8AC3E}">
        <p14:creationId xmlns:p14="http://schemas.microsoft.com/office/powerpoint/2010/main" val="246811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Ashutosh.jpg">
            <a:extLst>
              <a:ext uri="{FF2B5EF4-FFF2-40B4-BE49-F238E27FC236}">
                <a16:creationId xmlns:a16="http://schemas.microsoft.com/office/drawing/2014/main" id="{1C22E42E-D483-4296-9FB0-E175915F06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22" r="66667" b="88889"/>
          <a:stretch/>
        </p:blipFill>
        <p:spPr>
          <a:xfrm>
            <a:off x="0" y="152400"/>
            <a:ext cx="3048000" cy="609600"/>
          </a:xfrm>
          <a:prstGeom prst="rect">
            <a:avLst/>
          </a:prstGeom>
        </p:spPr>
      </p:pic>
    </p:spTree>
    <p:extLst>
      <p:ext uri="{BB962C8B-B14F-4D97-AF65-F5344CB8AC3E}">
        <p14:creationId xmlns:p14="http://schemas.microsoft.com/office/powerpoint/2010/main" val="43538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4" descr="footer_enterprise.png"/>
          <p:cNvPicPr>
            <a:picLocks noChangeAspect="1"/>
          </p:cNvPicPr>
          <p:nvPr userDrawn="1"/>
        </p:nvPicPr>
        <p:blipFill>
          <a:blip cstate="screen">
            <a:extLst>
              <a:ext uri="{28A0092B-C50C-407E-A947-70E740481C1C}">
                <a14:useLocalDpi xmlns:a14="http://schemas.microsoft.com/office/drawing/2010/main"/>
              </a:ext>
            </a:extLst>
          </a:blip>
          <a:srcRect/>
          <a:stretch>
            <a:fillRect/>
          </a:stretch>
        </p:blipFill>
        <p:spPr bwMode="auto">
          <a:xfrm>
            <a:off x="0" y="6400800"/>
            <a:ext cx="1219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userDrawn="1"/>
        </p:nvSpPr>
        <p:spPr>
          <a:xfrm>
            <a:off x="599608" y="6514862"/>
            <a:ext cx="497417"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100764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276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09600" y="6407751"/>
            <a:ext cx="2844800" cy="365125"/>
          </a:xfrm>
          <a:prstGeom prst="rect">
            <a:avLst/>
          </a:prstGeom>
        </p:spPr>
        <p:txBody>
          <a:bodyPr anchor="ctr"/>
          <a:lstStyle>
            <a:lvl1pPr algn="l">
              <a:defRPr sz="800">
                <a:solidFill>
                  <a:schemeClr val="bg1"/>
                </a:solidFill>
              </a:defRPr>
            </a:lvl1pPr>
          </a:lstStyle>
          <a:p>
            <a:fld id="{9F8D22C7-E16F-324A-8F06-9DCC85BBE399}" type="slidenum">
              <a:rPr lang="en-US" smtClean="0"/>
              <a:pPr/>
              <a:t>‹#›</a:t>
            </a:fld>
            <a:endParaRPr lang="en-US" dirty="0"/>
          </a:p>
        </p:txBody>
      </p:sp>
    </p:spTree>
    <p:extLst>
      <p:ext uri="{BB962C8B-B14F-4D97-AF65-F5344CB8AC3E}">
        <p14:creationId xmlns:p14="http://schemas.microsoft.com/office/powerpoint/2010/main" val="200981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5"/>
          <p:cNvSpPr>
            <a:spLocks noGrp="1"/>
          </p:cNvSpPr>
          <p:nvPr>
            <p:ph type="sldNum" sz="quarter" idx="12"/>
          </p:nvPr>
        </p:nvSpPr>
        <p:spPr>
          <a:xfrm>
            <a:off x="609600" y="6407751"/>
            <a:ext cx="2844800" cy="365125"/>
          </a:xfrm>
          <a:prstGeom prst="rect">
            <a:avLst/>
          </a:prstGeom>
        </p:spPr>
        <p:txBody>
          <a:bodyPr anchor="ctr"/>
          <a:lstStyle>
            <a:lvl1pPr algn="l">
              <a:defRPr sz="800">
                <a:solidFill>
                  <a:schemeClr val="bg1"/>
                </a:solidFill>
              </a:defRPr>
            </a:lvl1pPr>
          </a:lstStyle>
          <a:p>
            <a:fld id="{9F8D22C7-E16F-324A-8F06-9DCC85BBE399}" type="slidenum">
              <a:rPr lang="en-US" smtClean="0"/>
              <a:pPr/>
              <a:t>‹#›</a:t>
            </a:fld>
            <a:endParaRPr lang="en-US" dirty="0"/>
          </a:p>
        </p:txBody>
      </p:sp>
    </p:spTree>
    <p:extLst>
      <p:ext uri="{BB962C8B-B14F-4D97-AF65-F5344CB8AC3E}">
        <p14:creationId xmlns:p14="http://schemas.microsoft.com/office/powerpoint/2010/main" val="161989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5"/>
          <p:cNvSpPr>
            <a:spLocks noGrp="1"/>
          </p:cNvSpPr>
          <p:nvPr>
            <p:ph type="sldNum" sz="quarter" idx="12"/>
          </p:nvPr>
        </p:nvSpPr>
        <p:spPr>
          <a:xfrm>
            <a:off x="609600" y="6407751"/>
            <a:ext cx="2844800" cy="365125"/>
          </a:xfrm>
          <a:prstGeom prst="rect">
            <a:avLst/>
          </a:prstGeom>
        </p:spPr>
        <p:txBody>
          <a:bodyPr anchor="ctr"/>
          <a:lstStyle>
            <a:lvl1pPr algn="l">
              <a:defRPr sz="800">
                <a:solidFill>
                  <a:schemeClr val="bg1"/>
                </a:solidFill>
              </a:defRPr>
            </a:lvl1pPr>
          </a:lstStyle>
          <a:p>
            <a:fld id="{9F8D22C7-E16F-324A-8F06-9DCC85BBE399}" type="slidenum">
              <a:rPr lang="en-US" smtClean="0"/>
              <a:pPr/>
              <a:t>‹#›</a:t>
            </a:fld>
            <a:endParaRPr lang="en-US" dirty="0"/>
          </a:p>
        </p:txBody>
      </p:sp>
    </p:spTree>
    <p:extLst>
      <p:ext uri="{BB962C8B-B14F-4D97-AF65-F5344CB8AC3E}">
        <p14:creationId xmlns:p14="http://schemas.microsoft.com/office/powerpoint/2010/main" val="428155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1280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92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92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92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92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Picture 3" descr="Ashutosh.jpg">
            <a:extLst>
              <a:ext uri="{FF2B5EF4-FFF2-40B4-BE49-F238E27FC236}">
                <a16:creationId xmlns:a16="http://schemas.microsoft.com/office/drawing/2014/main" id="{46A7D3E5-BFA4-4BAC-B186-DB4916817A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22" r="66667" b="88889"/>
          <a:stretch/>
        </p:blipFill>
        <p:spPr>
          <a:xfrm>
            <a:off x="0" y="152400"/>
            <a:ext cx="3048000" cy="609600"/>
          </a:xfrm>
          <a:prstGeom prst="rect">
            <a:avLst/>
          </a:prstGeom>
        </p:spPr>
      </p:pic>
    </p:spTree>
    <p:extLst>
      <p:ext uri="{BB962C8B-B14F-4D97-AF65-F5344CB8AC3E}">
        <p14:creationId xmlns:p14="http://schemas.microsoft.com/office/powerpoint/2010/main" val="165720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56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p:txBody>
      </p:sp>
      <p:sp>
        <p:nvSpPr>
          <p:cNvPr id="9" name="TextBox 8"/>
          <p:cNvSpPr txBox="1"/>
          <p:nvPr/>
        </p:nvSpPr>
        <p:spPr>
          <a:xfrm>
            <a:off x="599608" y="6514862"/>
            <a:ext cx="497417"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pic>
        <p:nvPicPr>
          <p:cNvPr id="7" name="Picture 6" descr="Logo&#10;&#10;Description automatically generated">
            <a:extLst>
              <a:ext uri="{FF2B5EF4-FFF2-40B4-BE49-F238E27FC236}">
                <a16:creationId xmlns:a16="http://schemas.microsoft.com/office/drawing/2014/main" id="{6AEB4998-81E8-EE49-7EF6-D5733D5336BE}"/>
              </a:ext>
            </a:extLst>
          </p:cNvPr>
          <p:cNvPicPr>
            <a:picLocks noChangeAspect="1"/>
          </p:cNvPicPr>
          <p:nvPr userDrawn="1"/>
        </p:nvPicPr>
        <p:blipFill>
          <a:blip r:embed="rId17"/>
          <a:stretch>
            <a:fillRect/>
          </a:stretch>
        </p:blipFill>
        <p:spPr>
          <a:xfrm>
            <a:off x="304800" y="269062"/>
            <a:ext cx="1397934" cy="404769"/>
          </a:xfrm>
          <a:prstGeom prst="rect">
            <a:avLst/>
          </a:prstGeom>
        </p:spPr>
      </p:pic>
    </p:spTree>
    <p:extLst>
      <p:ext uri="{BB962C8B-B14F-4D97-AF65-F5344CB8AC3E}">
        <p14:creationId xmlns:p14="http://schemas.microsoft.com/office/powerpoint/2010/main" val="2980472476"/>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72" r:id="rId3"/>
    <p:sldLayoutId id="2147483673" r:id="rId4"/>
    <p:sldLayoutId id="2147483674" r:id="rId5"/>
    <p:sldLayoutId id="2147483675" r:id="rId6"/>
    <p:sldLayoutId id="2147483662" r:id="rId7"/>
    <p:sldLayoutId id="2147483664" r:id="rId8"/>
    <p:sldLayoutId id="2147483691" r:id="rId9"/>
    <p:sldLayoutId id="2147483665" r:id="rId10"/>
    <p:sldLayoutId id="2147483666" r:id="rId11"/>
    <p:sldLayoutId id="2147483667" r:id="rId12"/>
    <p:sldLayoutId id="2147483668" r:id="rId13"/>
    <p:sldLayoutId id="2147483669" r:id="rId14"/>
    <p:sldLayoutId id="2147483670"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91490" y="3447393"/>
            <a:ext cx="7668381"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spcBef>
                <a:spcPct val="50000"/>
              </a:spcBef>
            </a:pPr>
            <a:r>
              <a:rPr lang="en-US" sz="3000" b="1" dirty="0" err="1">
                <a:solidFill>
                  <a:schemeClr val="accent1">
                    <a:lumMod val="50000"/>
                  </a:schemeClr>
                </a:solidFill>
              </a:rPr>
              <a:t>OptiHelp</a:t>
            </a:r>
            <a:br>
              <a:rPr lang="en-US" sz="3000" b="1" dirty="0">
                <a:solidFill>
                  <a:srgbClr val="253371"/>
                </a:solidFill>
              </a:rPr>
            </a:br>
            <a:endParaRPr lang="en-US" sz="3000" b="1" dirty="0">
              <a:solidFill>
                <a:srgbClr val="253371"/>
              </a:solidFill>
            </a:endParaRPr>
          </a:p>
        </p:txBody>
      </p:sp>
      <p:sp>
        <p:nvSpPr>
          <p:cNvPr id="3" name="TextBox 7"/>
          <p:cNvSpPr txBox="1">
            <a:spLocks noChangeArrowheads="1"/>
          </p:cNvSpPr>
          <p:nvPr/>
        </p:nvSpPr>
        <p:spPr bwMode="auto">
          <a:xfrm>
            <a:off x="491490" y="4572000"/>
            <a:ext cx="737204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spcBef>
                <a:spcPct val="50000"/>
              </a:spcBef>
            </a:pPr>
            <a:r>
              <a:rPr lang="en-US" sz="2000" dirty="0">
                <a:solidFill>
                  <a:srgbClr val="253371"/>
                </a:solidFill>
              </a:rPr>
              <a:t>Connecting you to care</a:t>
            </a:r>
          </a:p>
        </p:txBody>
      </p:sp>
      <p:sp>
        <p:nvSpPr>
          <p:cNvPr id="5" name="TextBox 4">
            <a:extLst>
              <a:ext uri="{FF2B5EF4-FFF2-40B4-BE49-F238E27FC236}">
                <a16:creationId xmlns:a16="http://schemas.microsoft.com/office/drawing/2014/main" id="{846850FD-9B2F-40F7-832D-EB8D3FEE7840}"/>
              </a:ext>
            </a:extLst>
          </p:cNvPr>
          <p:cNvSpPr txBox="1"/>
          <p:nvPr/>
        </p:nvSpPr>
        <p:spPr>
          <a:xfrm>
            <a:off x="457200" y="2875002"/>
            <a:ext cx="8610600" cy="553998"/>
          </a:xfrm>
          <a:prstGeom prst="rect">
            <a:avLst/>
          </a:prstGeom>
          <a:noFill/>
        </p:spPr>
        <p:txBody>
          <a:bodyPr wrap="square">
            <a:spAutoFit/>
          </a:bodyPr>
          <a:lstStyle/>
          <a:p>
            <a:r>
              <a:rPr lang="en-US" sz="3000" b="1" dirty="0">
                <a:solidFill>
                  <a:srgbClr val="253371"/>
                </a:solidFill>
              </a:rPr>
              <a:t>Executive Summary Outline for </a:t>
            </a:r>
            <a:r>
              <a:rPr lang="en-US" sz="3000" b="1" dirty="0" err="1">
                <a:solidFill>
                  <a:srgbClr val="253371"/>
                </a:solidFill>
              </a:rPr>
              <a:t>Stratethon</a:t>
            </a:r>
            <a:r>
              <a:rPr lang="en-US" sz="3000" b="1" dirty="0">
                <a:solidFill>
                  <a:srgbClr val="253371"/>
                </a:solidFill>
              </a:rPr>
              <a:t> 4</a:t>
            </a:r>
          </a:p>
        </p:txBody>
      </p:sp>
    </p:spTree>
    <p:extLst>
      <p:ext uri="{BB962C8B-B14F-4D97-AF65-F5344CB8AC3E}">
        <p14:creationId xmlns:p14="http://schemas.microsoft.com/office/powerpoint/2010/main" val="281144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46325" y="905036"/>
            <a:ext cx="9982200" cy="4669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b="1" dirty="0">
                <a:solidFill>
                  <a:srgbClr val="F26F16"/>
                </a:solidFill>
                <a:latin typeface="Calibri"/>
                <a:cs typeface="Calibri"/>
              </a:rPr>
              <a:t>Business Problem &amp; Solution</a:t>
            </a:r>
            <a:endParaRPr lang="en-US" b="1" dirty="0">
              <a:solidFill>
                <a:srgbClr val="424242"/>
              </a:solidFill>
            </a:endParaRPr>
          </a:p>
        </p:txBody>
      </p:sp>
      <p:sp>
        <p:nvSpPr>
          <p:cNvPr id="3" name="Content Placeholder 2"/>
          <p:cNvSpPr txBox="1">
            <a:spLocks/>
          </p:cNvSpPr>
          <p:nvPr/>
        </p:nvSpPr>
        <p:spPr>
          <a:xfrm>
            <a:off x="507380" y="1295400"/>
            <a:ext cx="11506200" cy="42672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spcBef>
                <a:spcPct val="0"/>
              </a:spcBef>
              <a:buClr>
                <a:srgbClr val="B5BD00"/>
              </a:buClr>
              <a:buNone/>
            </a:pPr>
            <a:endParaRPr lang="en-US" sz="1600" dirty="0">
              <a:latin typeface="Arial" charset="0"/>
              <a:ea typeface="MS PGothic" charset="0"/>
              <a:cs typeface="MS PGothic" charset="0"/>
            </a:endParaRPr>
          </a:p>
        </p:txBody>
      </p:sp>
      <p:sp>
        <p:nvSpPr>
          <p:cNvPr id="4" name="TextBox 3">
            <a:extLst>
              <a:ext uri="{FF2B5EF4-FFF2-40B4-BE49-F238E27FC236}">
                <a16:creationId xmlns:a16="http://schemas.microsoft.com/office/drawing/2014/main" id="{DC893997-D27D-4130-9F9C-FE7646422D68}"/>
              </a:ext>
            </a:extLst>
          </p:cNvPr>
          <p:cNvSpPr txBox="1"/>
          <p:nvPr/>
        </p:nvSpPr>
        <p:spPr>
          <a:xfrm>
            <a:off x="346325" y="1448512"/>
            <a:ext cx="7915467" cy="5309146"/>
          </a:xfrm>
          <a:prstGeom prst="rect">
            <a:avLst/>
          </a:prstGeom>
          <a:noFill/>
        </p:spPr>
        <p:txBody>
          <a:bodyPr wrap="square" rtlCol="0">
            <a:spAutoFit/>
          </a:bodyPr>
          <a:lstStyle/>
          <a:p>
            <a:pPr marL="285750" indent="-285750" defTabSz="685800">
              <a:lnSpc>
                <a:spcPct val="100000"/>
              </a:lnSpc>
              <a:spcBef>
                <a:spcPts val="450"/>
              </a:spcBef>
              <a:buFont typeface="Arial" panose="020B0604020202020204" pitchFamily="34" charset="0"/>
              <a:buChar char="•"/>
              <a:defRPr/>
            </a:pPr>
            <a:r>
              <a:rPr lang="en-US" sz="1700" dirty="0">
                <a:latin typeface="+mj-lt"/>
                <a:cs typeface="Calibri"/>
              </a:rPr>
              <a:t>Reducing hospitalization and re-hospitalization</a:t>
            </a:r>
          </a:p>
          <a:p>
            <a:pPr marL="285750" indent="-285750" defTabSz="685800">
              <a:lnSpc>
                <a:spcPct val="100000"/>
              </a:lnSpc>
              <a:spcBef>
                <a:spcPts val="450"/>
              </a:spcBef>
              <a:buFont typeface="Arial" panose="020B0604020202020204" pitchFamily="34" charset="0"/>
              <a:buChar char="•"/>
              <a:defRPr/>
            </a:pPr>
            <a:r>
              <a:rPr lang="en-US" sz="1700" dirty="0">
                <a:latin typeface="+mj-lt"/>
                <a:cs typeface="Calibri"/>
              </a:rPr>
              <a:t>Focus: Consumer Health Journey</a:t>
            </a:r>
          </a:p>
          <a:p>
            <a:pPr marL="285750" indent="-285750" defTabSz="685800">
              <a:lnSpc>
                <a:spcPct val="100000"/>
              </a:lnSpc>
              <a:spcBef>
                <a:spcPts val="450"/>
              </a:spcBef>
              <a:buFont typeface="Arial" panose="020B0604020202020204" pitchFamily="34" charset="0"/>
              <a:buChar char="•"/>
              <a:defRPr/>
            </a:pPr>
            <a:r>
              <a:rPr lang="en-US" sz="1700" dirty="0" err="1">
                <a:latin typeface="+mj-lt"/>
                <a:cs typeface="Calibri"/>
              </a:rPr>
              <a:t>OptiHelp</a:t>
            </a:r>
            <a:r>
              <a:rPr lang="en-US" sz="1700" dirty="0">
                <a:latin typeface="+mj-lt"/>
                <a:cs typeface="Calibri"/>
              </a:rPr>
              <a:t> is an application devised for early intervention, guidance, and management of health resources.</a:t>
            </a:r>
          </a:p>
          <a:p>
            <a:pPr defTabSz="685800">
              <a:lnSpc>
                <a:spcPct val="100000"/>
              </a:lnSpc>
              <a:spcBef>
                <a:spcPts val="450"/>
              </a:spcBef>
              <a:defRPr/>
            </a:pPr>
            <a:r>
              <a:rPr lang="en-US" sz="1700" b="1" dirty="0" err="1">
                <a:latin typeface="+mj-lt"/>
                <a:cs typeface="Calibri"/>
              </a:rPr>
              <a:t>OptiHelp</a:t>
            </a:r>
            <a:r>
              <a:rPr lang="en-US" sz="1700" b="1" dirty="0">
                <a:latin typeface="+mj-lt"/>
                <a:cs typeface="Calibri"/>
              </a:rPr>
              <a:t> offers:</a:t>
            </a:r>
          </a:p>
          <a:p>
            <a:pPr marL="285750" indent="-285750" defTabSz="685800">
              <a:lnSpc>
                <a:spcPct val="100000"/>
              </a:lnSpc>
              <a:spcBef>
                <a:spcPts val="450"/>
              </a:spcBef>
              <a:buFont typeface="Arial" panose="020B0604020202020204" pitchFamily="34" charset="0"/>
              <a:buChar char="•"/>
              <a:defRPr/>
            </a:pPr>
            <a:r>
              <a:rPr lang="en-US" sz="1700" dirty="0">
                <a:latin typeface="+mj-lt"/>
                <a:cs typeface="Calibri"/>
              </a:rPr>
              <a:t> Disease detection using symptoms analysis.</a:t>
            </a:r>
          </a:p>
          <a:p>
            <a:pPr marL="285750" indent="-285750" defTabSz="685800">
              <a:lnSpc>
                <a:spcPct val="100000"/>
              </a:lnSpc>
              <a:spcBef>
                <a:spcPts val="450"/>
              </a:spcBef>
              <a:buFont typeface="Arial" panose="020B0604020202020204" pitchFamily="34" charset="0"/>
              <a:buChar char="•"/>
              <a:defRPr/>
            </a:pPr>
            <a:r>
              <a:rPr lang="en-US" sz="1700" dirty="0">
                <a:latin typeface="+mj-lt"/>
                <a:cs typeface="Calibri"/>
              </a:rPr>
              <a:t>Comprehensive medical directory with verified information about doctors and hospitals.</a:t>
            </a:r>
          </a:p>
          <a:p>
            <a:pPr marL="285750" indent="-285750" defTabSz="685800">
              <a:lnSpc>
                <a:spcPct val="100000"/>
              </a:lnSpc>
              <a:spcBef>
                <a:spcPts val="450"/>
              </a:spcBef>
              <a:buFont typeface="Arial" panose="020B0604020202020204" pitchFamily="34" charset="0"/>
              <a:buChar char="•"/>
              <a:defRPr/>
            </a:pPr>
            <a:r>
              <a:rPr lang="en-US" sz="1700" dirty="0">
                <a:latin typeface="+mj-lt"/>
                <a:cs typeface="Calibri"/>
              </a:rPr>
              <a:t>E-consultation and Online appointment booking portal.</a:t>
            </a:r>
          </a:p>
          <a:p>
            <a:pPr marL="285750" indent="-285750" defTabSz="685800">
              <a:lnSpc>
                <a:spcPct val="100000"/>
              </a:lnSpc>
              <a:spcBef>
                <a:spcPts val="450"/>
              </a:spcBef>
              <a:buFont typeface="Arial" panose="020B0604020202020204" pitchFamily="34" charset="0"/>
              <a:buChar char="•"/>
              <a:defRPr/>
            </a:pPr>
            <a:r>
              <a:rPr lang="en-US" sz="1700" dirty="0">
                <a:latin typeface="+mj-lt"/>
                <a:cs typeface="Calibri"/>
              </a:rPr>
              <a:t>Health Planner with push notifications and reminders for appointments, medication, and routine exercise.</a:t>
            </a:r>
          </a:p>
          <a:p>
            <a:pPr marL="285750" indent="-285750" defTabSz="685800">
              <a:lnSpc>
                <a:spcPct val="100000"/>
              </a:lnSpc>
              <a:spcBef>
                <a:spcPts val="450"/>
              </a:spcBef>
              <a:buFont typeface="Arial" panose="020B0604020202020204" pitchFamily="34" charset="0"/>
              <a:buChar char="•"/>
              <a:defRPr/>
            </a:pPr>
            <a:r>
              <a:rPr lang="en-US" sz="1700" dirty="0">
                <a:latin typeface="+mj-lt"/>
                <a:cs typeface="Calibri"/>
              </a:rPr>
              <a:t>P-Connect connects patients to the patients using chat groups to boost recovery and nurture mental health.</a:t>
            </a:r>
          </a:p>
          <a:p>
            <a:pPr marL="285750" indent="-285750" defTabSz="685800">
              <a:lnSpc>
                <a:spcPct val="100000"/>
              </a:lnSpc>
              <a:spcBef>
                <a:spcPts val="450"/>
              </a:spcBef>
              <a:buFont typeface="Arial" panose="020B0604020202020204" pitchFamily="34" charset="0"/>
              <a:buChar char="•"/>
              <a:defRPr/>
            </a:pPr>
            <a:r>
              <a:rPr lang="en-US" sz="1700" dirty="0" err="1">
                <a:latin typeface="+mj-lt"/>
                <a:cs typeface="Calibri"/>
              </a:rPr>
              <a:t>OptiHelp's</a:t>
            </a:r>
            <a:r>
              <a:rPr lang="en-US" sz="1700" dirty="0">
                <a:latin typeface="+mj-lt"/>
                <a:cs typeface="Calibri"/>
              </a:rPr>
              <a:t> mission is to promote 3R- Recover, Reduce and Raise.        </a:t>
            </a:r>
          </a:p>
          <a:p>
            <a:pPr defTabSz="685800">
              <a:lnSpc>
                <a:spcPct val="100000"/>
              </a:lnSpc>
              <a:spcBef>
                <a:spcPts val="450"/>
              </a:spcBef>
              <a:defRPr/>
            </a:pPr>
            <a:r>
              <a:rPr lang="en-US" sz="1700" dirty="0">
                <a:latin typeface="+mj-lt"/>
                <a:cs typeface="Calibri"/>
              </a:rPr>
              <a:t>   Recover - Recovering with support.        </a:t>
            </a:r>
          </a:p>
          <a:p>
            <a:pPr defTabSz="685800">
              <a:lnSpc>
                <a:spcPct val="100000"/>
              </a:lnSpc>
              <a:spcBef>
                <a:spcPts val="450"/>
              </a:spcBef>
              <a:defRPr/>
            </a:pPr>
            <a:r>
              <a:rPr lang="en-US" sz="1700" dirty="0">
                <a:latin typeface="+mj-lt"/>
                <a:cs typeface="Calibri"/>
              </a:rPr>
              <a:t>   Reduce-  Reducing rates of hospitalization and re-hospitalization.      </a:t>
            </a:r>
          </a:p>
          <a:p>
            <a:pPr defTabSz="685800">
              <a:lnSpc>
                <a:spcPct val="100000"/>
              </a:lnSpc>
              <a:spcBef>
                <a:spcPts val="450"/>
              </a:spcBef>
              <a:defRPr/>
            </a:pPr>
            <a:r>
              <a:rPr lang="en-US" sz="1700" dirty="0">
                <a:latin typeface="+mj-lt"/>
                <a:cs typeface="Calibri"/>
              </a:rPr>
              <a:t>   Raise- Raising medical literacy.</a:t>
            </a:r>
          </a:p>
        </p:txBody>
      </p:sp>
      <p:pic>
        <p:nvPicPr>
          <p:cNvPr id="6" name="Picture 5">
            <a:extLst>
              <a:ext uri="{FF2B5EF4-FFF2-40B4-BE49-F238E27FC236}">
                <a16:creationId xmlns:a16="http://schemas.microsoft.com/office/drawing/2014/main" id="{3F776F43-84A9-C5B5-6DF9-790B9E88190B}"/>
              </a:ext>
            </a:extLst>
          </p:cNvPr>
          <p:cNvPicPr>
            <a:picLocks noChangeAspect="1"/>
          </p:cNvPicPr>
          <p:nvPr/>
        </p:nvPicPr>
        <p:blipFill>
          <a:blip r:embed="rId2"/>
          <a:stretch>
            <a:fillRect/>
          </a:stretch>
        </p:blipFill>
        <p:spPr>
          <a:xfrm>
            <a:off x="8100736" y="2490458"/>
            <a:ext cx="1977497" cy="4278585"/>
          </a:xfrm>
          <a:prstGeom prst="rect">
            <a:avLst/>
          </a:prstGeom>
        </p:spPr>
      </p:pic>
      <p:pic>
        <p:nvPicPr>
          <p:cNvPr id="7" name="Picture 6">
            <a:extLst>
              <a:ext uri="{FF2B5EF4-FFF2-40B4-BE49-F238E27FC236}">
                <a16:creationId xmlns:a16="http://schemas.microsoft.com/office/drawing/2014/main" id="{3945C7B7-0F4E-D124-DBA3-5884E32747BE}"/>
              </a:ext>
            </a:extLst>
          </p:cNvPr>
          <p:cNvPicPr>
            <a:picLocks noChangeAspect="1"/>
          </p:cNvPicPr>
          <p:nvPr/>
        </p:nvPicPr>
        <p:blipFill>
          <a:blip r:embed="rId3"/>
          <a:stretch>
            <a:fillRect/>
          </a:stretch>
        </p:blipFill>
        <p:spPr>
          <a:xfrm>
            <a:off x="10078233" y="69265"/>
            <a:ext cx="2140309" cy="4634481"/>
          </a:xfrm>
          <a:prstGeom prst="rect">
            <a:avLst/>
          </a:prstGeom>
        </p:spPr>
      </p:pic>
    </p:spTree>
    <p:extLst>
      <p:ext uri="{BB962C8B-B14F-4D97-AF65-F5344CB8AC3E}">
        <p14:creationId xmlns:p14="http://schemas.microsoft.com/office/powerpoint/2010/main" val="62980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08412" y="1061940"/>
            <a:ext cx="9982200" cy="4669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b="1" dirty="0">
                <a:solidFill>
                  <a:srgbClr val="F26F16"/>
                </a:solidFill>
                <a:latin typeface="Calibri"/>
                <a:cs typeface="Calibri"/>
              </a:rPr>
              <a:t>Value Proposition and Differentiators</a:t>
            </a:r>
            <a:endParaRPr lang="en-US" b="1" dirty="0">
              <a:solidFill>
                <a:srgbClr val="424242"/>
              </a:solidFill>
            </a:endParaRPr>
          </a:p>
        </p:txBody>
      </p:sp>
      <p:sp>
        <p:nvSpPr>
          <p:cNvPr id="3" name="Content Placeholder 2"/>
          <p:cNvSpPr txBox="1">
            <a:spLocks/>
          </p:cNvSpPr>
          <p:nvPr/>
        </p:nvSpPr>
        <p:spPr>
          <a:xfrm>
            <a:off x="507380" y="1295400"/>
            <a:ext cx="11506200" cy="42672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spcBef>
                <a:spcPct val="0"/>
              </a:spcBef>
              <a:buClr>
                <a:srgbClr val="B5BD00"/>
              </a:buClr>
              <a:buNone/>
            </a:pPr>
            <a:endParaRPr lang="en-US" sz="1600" dirty="0">
              <a:latin typeface="Arial" charset="0"/>
              <a:ea typeface="MS PGothic" charset="0"/>
              <a:cs typeface="MS PGothic" charset="0"/>
            </a:endParaRPr>
          </a:p>
        </p:txBody>
      </p:sp>
      <p:sp>
        <p:nvSpPr>
          <p:cNvPr id="4" name="TextBox 3">
            <a:extLst>
              <a:ext uri="{FF2B5EF4-FFF2-40B4-BE49-F238E27FC236}">
                <a16:creationId xmlns:a16="http://schemas.microsoft.com/office/drawing/2014/main" id="{DC893997-D27D-4130-9F9C-FE7646422D68}"/>
              </a:ext>
            </a:extLst>
          </p:cNvPr>
          <p:cNvSpPr txBox="1"/>
          <p:nvPr/>
        </p:nvSpPr>
        <p:spPr>
          <a:xfrm>
            <a:off x="362311" y="1815050"/>
            <a:ext cx="7417420" cy="3821559"/>
          </a:xfrm>
          <a:prstGeom prst="rect">
            <a:avLst/>
          </a:prstGeom>
          <a:noFill/>
        </p:spPr>
        <p:txBody>
          <a:bodyPr wrap="square" rtlCol="0">
            <a:spAutoFit/>
          </a:bodyPr>
          <a:lstStyle/>
          <a:p>
            <a:pPr defTabSz="685800">
              <a:lnSpc>
                <a:spcPct val="100000"/>
              </a:lnSpc>
              <a:spcBef>
                <a:spcPts val="450"/>
              </a:spcBef>
              <a:buNone/>
              <a:defRPr/>
            </a:pPr>
            <a:r>
              <a:rPr lang="en-US" sz="1800" dirty="0">
                <a:latin typeface="+mj-lt"/>
                <a:cs typeface="Calibri"/>
              </a:rPr>
              <a:t>Through this application, we aim to impact the healthcare sector by developing and promoting digital healthcare services to boost the health ecosystem by connecting the three main pillars - Patient, Physician, and Pharmacy.</a:t>
            </a:r>
          </a:p>
          <a:p>
            <a:pPr defTabSz="685800">
              <a:lnSpc>
                <a:spcPct val="100000"/>
              </a:lnSpc>
              <a:spcBef>
                <a:spcPts val="450"/>
              </a:spcBef>
              <a:buNone/>
              <a:defRPr/>
            </a:pPr>
            <a:r>
              <a:rPr lang="en-US" sz="1800" dirty="0" err="1">
                <a:latin typeface="+mj-lt"/>
                <a:cs typeface="Calibri"/>
              </a:rPr>
              <a:t>OptiHelp</a:t>
            </a:r>
            <a:r>
              <a:rPr lang="en-US" sz="1800" dirty="0">
                <a:latin typeface="+mj-lt"/>
                <a:cs typeface="Calibri"/>
              </a:rPr>
              <a:t> provides exceptional features such as disease detection using symptoms analysis which provides the user with accurate information about the possible ailment and helps develop an understanding of the disease with the recent trends.</a:t>
            </a:r>
          </a:p>
          <a:p>
            <a:pPr defTabSz="685800">
              <a:lnSpc>
                <a:spcPct val="100000"/>
              </a:lnSpc>
              <a:spcBef>
                <a:spcPts val="450"/>
              </a:spcBef>
              <a:buNone/>
              <a:defRPr/>
            </a:pPr>
            <a:r>
              <a:rPr lang="en-US" sz="1800" dirty="0">
                <a:latin typeface="+mj-lt"/>
                <a:cs typeface="Calibri"/>
              </a:rPr>
              <a:t>This application also provides a Health Planner to track all health-related activities to not miss, such as appointments and medications, with a push notification and reminder feature, which makes it stand out from the current competitors in the market, such as </a:t>
            </a:r>
            <a:r>
              <a:rPr lang="en-US" sz="1800" dirty="0" err="1">
                <a:latin typeface="+mj-lt"/>
                <a:cs typeface="Calibri"/>
              </a:rPr>
              <a:t>Practo</a:t>
            </a:r>
            <a:r>
              <a:rPr lang="en-US" sz="1800" dirty="0">
                <a:latin typeface="+mj-lt"/>
                <a:cs typeface="Calibri"/>
              </a:rPr>
              <a:t>, TATA Health, and many more.</a:t>
            </a:r>
          </a:p>
        </p:txBody>
      </p:sp>
      <p:pic>
        <p:nvPicPr>
          <p:cNvPr id="8" name="Picture 7">
            <a:extLst>
              <a:ext uri="{FF2B5EF4-FFF2-40B4-BE49-F238E27FC236}">
                <a16:creationId xmlns:a16="http://schemas.microsoft.com/office/drawing/2014/main" id="{33BF80C2-651B-6A3D-367A-7314969625B3}"/>
              </a:ext>
            </a:extLst>
          </p:cNvPr>
          <p:cNvPicPr>
            <a:picLocks noChangeAspect="1"/>
          </p:cNvPicPr>
          <p:nvPr/>
        </p:nvPicPr>
        <p:blipFill>
          <a:blip r:embed="rId2"/>
          <a:stretch>
            <a:fillRect/>
          </a:stretch>
        </p:blipFill>
        <p:spPr>
          <a:xfrm>
            <a:off x="9953677" y="17980"/>
            <a:ext cx="2238323" cy="4846715"/>
          </a:xfrm>
          <a:prstGeom prst="rect">
            <a:avLst/>
          </a:prstGeom>
        </p:spPr>
      </p:pic>
      <p:pic>
        <p:nvPicPr>
          <p:cNvPr id="9" name="Picture 8">
            <a:extLst>
              <a:ext uri="{FF2B5EF4-FFF2-40B4-BE49-F238E27FC236}">
                <a16:creationId xmlns:a16="http://schemas.microsoft.com/office/drawing/2014/main" id="{C7E1FF2B-2B4D-0DA3-F341-3D1012A44370}"/>
              </a:ext>
            </a:extLst>
          </p:cNvPr>
          <p:cNvPicPr>
            <a:picLocks noChangeAspect="1"/>
          </p:cNvPicPr>
          <p:nvPr/>
        </p:nvPicPr>
        <p:blipFill>
          <a:blip r:embed="rId3"/>
          <a:stretch>
            <a:fillRect/>
          </a:stretch>
        </p:blipFill>
        <p:spPr>
          <a:xfrm>
            <a:off x="8120980" y="2572820"/>
            <a:ext cx="1970689" cy="4267200"/>
          </a:xfrm>
          <a:prstGeom prst="rect">
            <a:avLst/>
          </a:prstGeom>
        </p:spPr>
      </p:pic>
    </p:spTree>
    <p:extLst>
      <p:ext uri="{BB962C8B-B14F-4D97-AF65-F5344CB8AC3E}">
        <p14:creationId xmlns:p14="http://schemas.microsoft.com/office/powerpoint/2010/main" val="2040557347"/>
      </p:ext>
    </p:extLst>
  </p:cSld>
  <p:clrMapOvr>
    <a:masterClrMapping/>
  </p:clrMapOvr>
</p:sld>
</file>

<file path=ppt/theme/theme1.xml><?xml version="1.0" encoding="utf-8"?>
<a:theme xmlns:a="http://schemas.openxmlformats.org/drawingml/2006/main" name="Custom Design">
  <a:themeElements>
    <a:clrScheme name="Custom 2">
      <a:dk1>
        <a:srgbClr val="262626"/>
      </a:dk1>
      <a:lt1>
        <a:sysClr val="window" lastClr="FFFFFF"/>
      </a:lt1>
      <a:dk2>
        <a:srgbClr val="1F497D"/>
      </a:dk2>
      <a:lt2>
        <a:srgbClr val="EEECE1"/>
      </a:lt2>
      <a:accent1>
        <a:srgbClr val="0077C8"/>
      </a:accent1>
      <a:accent2>
        <a:srgbClr val="ED8B00"/>
      </a:accent2>
      <a:accent3>
        <a:srgbClr val="A50050"/>
      </a:accent3>
      <a:accent4>
        <a:srgbClr val="B5BD00"/>
      </a:accent4>
      <a:accent5>
        <a:srgbClr val="A51890"/>
      </a:accent5>
      <a:accent6>
        <a:srgbClr val="F79646"/>
      </a:accent6>
      <a:hlink>
        <a:srgbClr val="0000B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2742</TotalTime>
  <Words>267</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Custom Design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Pieper, Thuy</dc:creator>
  <cp:lastModifiedBy>Pritika Sharma</cp:lastModifiedBy>
  <cp:revision>54</cp:revision>
  <dcterms:modified xsi:type="dcterms:W3CDTF">2022-10-29T17:09:21Z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https://hubconnect.uhg.com</vt:lpwstr>
  </property>
  <property fmtid="{D5CDD505-2E9C-101B-9397-08002B2CF9AE}" pid="3" name="Offisync_UpdateToken">
    <vt:lpwstr>1</vt:lpwstr>
  </property>
  <property fmtid="{D5CDD505-2E9C-101B-9397-08002B2CF9AE}" pid="4" name="Offisync_UniqueId">
    <vt:lpwstr>80705</vt:lpwstr>
  </property>
  <property fmtid="{D5CDD505-2E9C-101B-9397-08002B2CF9AE}" pid="5" name="Jive_VersionGuid">
    <vt:lpwstr>13620cce-4382-4006-ae72-3d894df7fb88</vt:lpwstr>
  </property>
  <property fmtid="{D5CDD505-2E9C-101B-9397-08002B2CF9AE}" pid="6" name="Offisync_ServerID">
    <vt:lpwstr>e3e54f63-90d9-4136-a210-b624ba838b23</vt:lpwstr>
  </property>
  <property fmtid="{D5CDD505-2E9C-101B-9397-08002B2CF9AE}" pid="7" name="Jive_LatestUserAccountName">
    <vt:lpwstr>kwelch17</vt:lpwstr>
  </property>
</Properties>
</file>